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012"/>
  </p:normalViewPr>
  <p:slideViewPr>
    <p:cSldViewPr snapToGrid="0" snapToObjects="1">
      <p:cViewPr varScale="1">
        <p:scale>
          <a:sx n="90" d="100"/>
          <a:sy n="90" d="100"/>
        </p:scale>
        <p:origin x="2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F6072A-BE76-E048-9EE5-E8290E830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3AD68B-BC98-7C46-8224-2CFC9789B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B12C0A-D39D-0749-8C1D-2E875201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F0891C-D9EA-1641-84A5-741A4C77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BFE6EB-E097-C545-8DA8-9AC1A7A8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88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077448-1D6E-2346-9D92-5CD85A580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DC6265-04C8-A948-B4EA-83F0B6538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CF1B7A-1052-394C-9DA7-B8665F86F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14250F-4918-B549-8F82-156B0E5C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A62D0A-49EC-9444-81D0-A29D0A14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03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3C00FF4-F248-5E4D-97FD-BD7EEA7C9B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A8A9589-1089-F944-8346-42A905DA1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D134FF-9DE2-D245-BC26-9A69CC45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1D046-5A2C-F343-AEB4-E9285170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E4AED7-E81D-FA4F-918E-9FD35D6C5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48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04983F-28C0-BB44-8C4F-3F342391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E045FA-A675-B94E-BEAE-8C2160AC7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44A287-CF5A-424D-8651-91B1809DA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62DBFD-F01B-6A40-9F21-9AD3D014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4B9FB1-6E19-9048-A76D-AA0EFDD5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090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2591CD-119F-B64B-9225-2C531A772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6B9D6C-6132-244C-AE66-55508B443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AE7828-8653-6A42-985F-127327980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A00FCE-4C49-D844-AD0F-EB131FD48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F0588C-5950-E444-A34E-EDDB6ECEA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68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BB72C1-CD68-0A4D-8674-2441C0F5E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AE2742-E900-CC45-A0F0-C117F32FA9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4F27894-E6AE-5140-BE93-6EDFF5722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D52C52-5AE6-474F-85AF-66155A76F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16E0E5-B19A-3F4E-8425-CE08B5A2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1B1C6F-34A6-454B-9314-69772991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5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28DBA2-D788-F549-AA6B-F42FE7DA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3FFC2E-A677-C84D-8037-3F2E8596C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83E2637-7F11-8D48-9DF8-57BE61DF7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88546AD-A1EE-C647-804C-0720A0F86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0772044-6ACB-3F4C-8F3E-EE7A8CDB0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ADE4664-C170-0E43-9E7A-6D4D43F2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BC75BF-E052-D84D-BBCD-1F5F86F3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CA4677D-CFA6-B54D-A254-F9FBB2BB7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564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3936DE-E4F4-CB45-9553-1D266B1C9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9464556-439D-F440-A39B-D868F42F6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716301C-E6E8-A746-9A5E-5A4368DE3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12B60BB-B620-8346-BD1E-8E50517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1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BB15ACB-CC01-BA4D-AA10-FC3CF6CA5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25611C9-6FE8-0C4D-AA51-728F2229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ADED43E-22F8-5847-AE78-780714AE0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48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5F7B6C-D2ED-D446-9E0C-29983D91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193E12-2B89-9342-90D8-46A567093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5D49B63-DA3A-AA4A-BF9A-A87D5AD01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6EB547-2D1B-794A-A8E2-1EF72B6F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8BC029-34DA-B447-8160-AF0A21CB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E8A1261-878D-DE43-B6F7-A82841A5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82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A9102C-D2F6-414D-ACDD-FE8A3D07F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79E7949-CB54-974C-8A97-B9EFB77B8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D478E0-D270-4E49-9C2B-59884D58D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7A28E0-8E3D-2740-AFC4-1F427E47B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F475E5-B538-644A-BF2E-99FAB711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7E7E137-295A-B44F-8A86-36092262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035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2AAC6EB-EA62-3A42-9051-6CA9B4CD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9CE188-3F9D-2241-8F79-E47798A02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12AEF5-F696-F148-B137-B37391EB5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83376-621C-8944-9368-405C284DBC14}" type="datetimeFigureOut">
              <a:rPr lang="it-IT" smtClean="0"/>
              <a:t>03/11/20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A68ED2-A8CD-6C45-A0BD-13B903EF1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FDBAA7-45B9-9040-92F6-2C2B83EC5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46496-6595-734B-9A7C-C6E82EC14B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AB6BB6-0B96-8444-9452-C95B23B42E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Città creative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E6D3D3B-776B-A245-971A-97A9413629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Settimana 4</a:t>
            </a:r>
          </a:p>
        </p:txBody>
      </p:sp>
    </p:spTree>
    <p:extLst>
      <p:ext uri="{BB962C8B-B14F-4D97-AF65-F5344CB8AC3E}">
        <p14:creationId xmlns:p14="http://schemas.microsoft.com/office/powerpoint/2010/main" val="3725351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03C312-72DC-AC46-BED8-E81201E8F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«cool» the city </a:t>
            </a:r>
            <a:r>
              <a:rPr lang="it-IT" dirty="0" err="1"/>
              <a:t>is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24F81B-8E24-4341-AB5F-4C9F28619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u="sng" dirty="0"/>
              <a:t>Brooklyn</a:t>
            </a:r>
            <a:r>
              <a:rPr lang="it-IT" dirty="0"/>
              <a:t>: «</a:t>
            </a:r>
            <a:r>
              <a:rPr lang="it-IT" dirty="0" err="1"/>
              <a:t>hipster-friendly</a:t>
            </a:r>
            <a:r>
              <a:rPr lang="it-IT" dirty="0"/>
              <a:t> </a:t>
            </a:r>
            <a:r>
              <a:rPr lang="it-IT" dirty="0" err="1"/>
              <a:t>borough</a:t>
            </a:r>
            <a:r>
              <a:rPr lang="it-IT" dirty="0"/>
              <a:t> [</a:t>
            </a:r>
            <a:r>
              <a:rPr lang="it-IT" dirty="0" err="1"/>
              <a:t>that</a:t>
            </a:r>
            <a:r>
              <a:rPr lang="it-IT" dirty="0"/>
              <a:t>] </a:t>
            </a:r>
            <a:r>
              <a:rPr lang="it-IT" dirty="0" err="1"/>
              <a:t>attracts</a:t>
            </a:r>
            <a:r>
              <a:rPr lang="it-IT" dirty="0"/>
              <a:t> </a:t>
            </a:r>
            <a:r>
              <a:rPr lang="it-IT" dirty="0" err="1"/>
              <a:t>young</a:t>
            </a:r>
            <a:r>
              <a:rPr lang="it-IT" dirty="0"/>
              <a:t> chefs, </a:t>
            </a:r>
            <a:r>
              <a:rPr lang="it-IT" dirty="0" err="1"/>
              <a:t>artists</a:t>
            </a:r>
            <a:r>
              <a:rPr lang="it-IT" dirty="0"/>
              <a:t>, </a:t>
            </a:r>
            <a:r>
              <a:rPr lang="it-IT" dirty="0" err="1"/>
              <a:t>entrepreneurs</a:t>
            </a:r>
            <a:r>
              <a:rPr lang="it-IT" dirty="0"/>
              <a:t>, families, and more,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opened</a:t>
            </a:r>
            <a:r>
              <a:rPr lang="it-IT" dirty="0"/>
              <a:t> hip farm-to-</a:t>
            </a:r>
            <a:r>
              <a:rPr lang="it-IT" dirty="0" err="1"/>
              <a:t>table</a:t>
            </a:r>
            <a:r>
              <a:rPr lang="it-IT" dirty="0"/>
              <a:t> </a:t>
            </a:r>
            <a:r>
              <a:rPr lang="it-IT" dirty="0" err="1"/>
              <a:t>restaurants</a:t>
            </a:r>
            <a:r>
              <a:rPr lang="it-IT" dirty="0"/>
              <a:t>, cool art </a:t>
            </a:r>
            <a:r>
              <a:rPr lang="it-IT" dirty="0" err="1"/>
              <a:t>galleries</a:t>
            </a:r>
            <a:r>
              <a:rPr lang="it-IT" dirty="0"/>
              <a:t> and </a:t>
            </a:r>
            <a:r>
              <a:rPr lang="it-IT" dirty="0" err="1"/>
              <a:t>boutiques</a:t>
            </a:r>
            <a:r>
              <a:rPr lang="it-IT" dirty="0"/>
              <a:t>, and </a:t>
            </a:r>
            <a:r>
              <a:rPr lang="it-IT" dirty="0" err="1"/>
              <a:t>hipster</a:t>
            </a:r>
            <a:r>
              <a:rPr lang="it-IT" dirty="0"/>
              <a:t> </a:t>
            </a:r>
            <a:r>
              <a:rPr lang="it-IT" dirty="0" err="1"/>
              <a:t>markets</a:t>
            </a:r>
            <a:r>
              <a:rPr lang="it-IT" dirty="0"/>
              <a:t>»</a:t>
            </a:r>
          </a:p>
          <a:p>
            <a:endParaRPr lang="it-IT" dirty="0"/>
          </a:p>
          <a:p>
            <a:r>
              <a:rPr lang="it-IT" u="sng" dirty="0"/>
              <a:t>Philadelphia</a:t>
            </a:r>
            <a:r>
              <a:rPr lang="it-IT" dirty="0"/>
              <a:t>: «</a:t>
            </a:r>
            <a:r>
              <a:rPr lang="it-IT" dirty="0" err="1"/>
              <a:t>low</a:t>
            </a:r>
            <a:r>
              <a:rPr lang="it-IT" dirty="0"/>
              <a:t> </a:t>
            </a:r>
            <a:r>
              <a:rPr lang="it-IT" dirty="0" err="1"/>
              <a:t>housing</a:t>
            </a:r>
            <a:r>
              <a:rPr lang="it-IT" dirty="0"/>
              <a:t> </a:t>
            </a:r>
            <a:r>
              <a:rPr lang="it-IT" dirty="0" err="1"/>
              <a:t>prices</a:t>
            </a:r>
            <a:r>
              <a:rPr lang="it-IT" dirty="0"/>
              <a:t>, </a:t>
            </a:r>
            <a:r>
              <a:rPr lang="it-IT" dirty="0" err="1"/>
              <a:t>affordable</a:t>
            </a:r>
            <a:r>
              <a:rPr lang="it-IT" dirty="0"/>
              <a:t> </a:t>
            </a:r>
            <a:r>
              <a:rPr lang="it-IT" dirty="0" err="1"/>
              <a:t>lifestyle</a:t>
            </a:r>
            <a:r>
              <a:rPr lang="it-IT" dirty="0"/>
              <a:t>, and cool </a:t>
            </a:r>
            <a:r>
              <a:rPr lang="it-IT" dirty="0" err="1"/>
              <a:t>arts</a:t>
            </a:r>
            <a:r>
              <a:rPr lang="it-IT" dirty="0"/>
              <a:t> scene are </a:t>
            </a:r>
            <a:r>
              <a:rPr lang="it-IT" dirty="0" err="1"/>
              <a:t>attracting</a:t>
            </a:r>
            <a:r>
              <a:rPr lang="it-IT" dirty="0"/>
              <a:t> </a:t>
            </a:r>
            <a:r>
              <a:rPr lang="it-IT" dirty="0" err="1"/>
              <a:t>young</a:t>
            </a:r>
            <a:r>
              <a:rPr lang="it-IT" dirty="0"/>
              <a:t> </a:t>
            </a:r>
            <a:r>
              <a:rPr lang="it-IT" dirty="0" err="1"/>
              <a:t>people</a:t>
            </a:r>
            <a:r>
              <a:rPr lang="it-IT" dirty="0"/>
              <a:t>»</a:t>
            </a:r>
          </a:p>
          <a:p>
            <a:endParaRPr lang="it-IT" dirty="0"/>
          </a:p>
          <a:p>
            <a:r>
              <a:rPr lang="it-IT" u="sng" dirty="0"/>
              <a:t>Pittsburgh</a:t>
            </a:r>
            <a:r>
              <a:rPr lang="it-IT" dirty="0"/>
              <a:t>: «</a:t>
            </a:r>
            <a:r>
              <a:rPr lang="it-IT" dirty="0" err="1"/>
              <a:t>thriving</a:t>
            </a:r>
            <a:r>
              <a:rPr lang="it-IT" dirty="0"/>
              <a:t> </a:t>
            </a:r>
            <a:r>
              <a:rPr lang="it-IT" dirty="0" err="1"/>
              <a:t>student</a:t>
            </a:r>
            <a:r>
              <a:rPr lang="it-IT" dirty="0"/>
              <a:t> </a:t>
            </a:r>
            <a:r>
              <a:rPr lang="it-IT" dirty="0" err="1"/>
              <a:t>population</a:t>
            </a:r>
            <a:r>
              <a:rPr lang="it-IT" dirty="0"/>
              <a:t>, </a:t>
            </a:r>
            <a:r>
              <a:rPr lang="it-IT" dirty="0" err="1"/>
              <a:t>emerging</a:t>
            </a:r>
            <a:r>
              <a:rPr lang="it-IT" dirty="0"/>
              <a:t> </a:t>
            </a:r>
            <a:r>
              <a:rPr lang="it-IT" dirty="0" err="1"/>
              <a:t>arts</a:t>
            </a:r>
            <a:r>
              <a:rPr lang="it-IT" dirty="0"/>
              <a:t> and hip-hop scene, and fast-</a:t>
            </a:r>
            <a:r>
              <a:rPr lang="it-IT" dirty="0" err="1"/>
              <a:t>growing</a:t>
            </a:r>
            <a:r>
              <a:rPr lang="it-IT" dirty="0"/>
              <a:t> job market» 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932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379F82-ED7C-A94C-9A1F-8476218E7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Cultural mantra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CF49C1-5FBF-0441-A218-382F9418D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«culture and </a:t>
            </a:r>
            <a:r>
              <a:rPr lang="it-IT" dirty="0" err="1"/>
              <a:t>creativity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appeared</a:t>
            </a:r>
            <a:r>
              <a:rPr lang="it-IT" dirty="0"/>
              <a:t> </a:t>
            </a:r>
            <a:r>
              <a:rPr lang="it-IT" dirty="0" err="1"/>
              <a:t>almost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mantra in </a:t>
            </a:r>
            <a:r>
              <a:rPr lang="it-IT" dirty="0" err="1"/>
              <a:t>urban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 </a:t>
            </a:r>
            <a:r>
              <a:rPr lang="it-IT" dirty="0" err="1"/>
              <a:t>worldwide</a:t>
            </a:r>
            <a:r>
              <a:rPr lang="it-IT" dirty="0"/>
              <a:t> in the last 20 </a:t>
            </a:r>
            <a:r>
              <a:rPr lang="it-IT" dirty="0" err="1"/>
              <a:t>years</a:t>
            </a:r>
            <a:r>
              <a:rPr lang="it-IT" dirty="0"/>
              <a:t>» (</a:t>
            </a:r>
            <a:r>
              <a:rPr lang="it-IT" dirty="0" err="1"/>
              <a:t>Lysgård</a:t>
            </a:r>
            <a:r>
              <a:rPr lang="it-IT" dirty="0"/>
              <a:t>, 2012: 1284) </a:t>
            </a:r>
          </a:p>
          <a:p>
            <a:endParaRPr lang="it-IT" u="sng" dirty="0"/>
          </a:p>
          <a:p>
            <a:r>
              <a:rPr lang="it-IT" u="sng" dirty="0"/>
              <a:t>Culture 3.0:</a:t>
            </a:r>
            <a:r>
              <a:rPr lang="it-IT" dirty="0"/>
              <a:t> from patronage (1.0), to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activity</a:t>
            </a:r>
            <a:r>
              <a:rPr lang="it-IT" dirty="0"/>
              <a:t> (2.0) to </a:t>
            </a:r>
            <a:r>
              <a:rPr lang="it-IT" dirty="0" err="1"/>
              <a:t>networked</a:t>
            </a:r>
            <a:r>
              <a:rPr lang="it-IT" dirty="0"/>
              <a:t> audience </a:t>
            </a:r>
            <a:r>
              <a:rPr lang="it-IT" dirty="0" err="1"/>
              <a:t>actively</a:t>
            </a:r>
            <a:r>
              <a:rPr lang="it-IT" dirty="0"/>
              <a:t> </a:t>
            </a:r>
            <a:r>
              <a:rPr lang="it-IT" dirty="0" err="1"/>
              <a:t>manipulating</a:t>
            </a:r>
            <a:r>
              <a:rPr lang="it-IT" dirty="0"/>
              <a:t> </a:t>
            </a:r>
            <a:r>
              <a:rPr lang="it-IT" dirty="0" err="1"/>
              <a:t>contents</a:t>
            </a:r>
            <a:r>
              <a:rPr lang="it-IT" dirty="0"/>
              <a:t> (3.0).</a:t>
            </a:r>
            <a:endParaRPr lang="it-IT" u="sng" dirty="0"/>
          </a:p>
          <a:p>
            <a:endParaRPr lang="it-IT" u="sng" dirty="0"/>
          </a:p>
          <a:p>
            <a:r>
              <a:rPr lang="it-IT" dirty="0"/>
              <a:t>«Passive reception of culture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transformed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active</a:t>
            </a:r>
            <a:r>
              <a:rPr lang="it-IT" dirty="0"/>
              <a:t> engagement and culture </a:t>
            </a:r>
            <a:r>
              <a:rPr lang="it-IT" dirty="0" err="1"/>
              <a:t>becomes</a:t>
            </a:r>
            <a:r>
              <a:rPr lang="it-IT" dirty="0"/>
              <a:t> pervasive, an </a:t>
            </a:r>
            <a:r>
              <a:rPr lang="it-IT" dirty="0" err="1"/>
              <a:t>essential</a:t>
            </a:r>
            <a:r>
              <a:rPr lang="it-IT" dirty="0"/>
              <a:t> </a:t>
            </a:r>
            <a:r>
              <a:rPr lang="it-IT" dirty="0" err="1"/>
              <a:t>element</a:t>
            </a:r>
            <a:r>
              <a:rPr lang="it-IT" dirty="0"/>
              <a:t> of </a:t>
            </a:r>
            <a:r>
              <a:rPr lang="it-IT" dirty="0" err="1"/>
              <a:t>everyday</a:t>
            </a:r>
            <a:r>
              <a:rPr lang="it-IT" dirty="0"/>
              <a:t> life» (Richards, 2011) </a:t>
            </a:r>
          </a:p>
          <a:p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88129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2DAF3-24EC-3C46-A46A-7FD98DF9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turismo creativo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D3F0D2-A760-6D41-BDC4-623D70DF2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Le persone creative possono essere attratte in quanto «turisti creativi» e i prodotti creativi come rappresentazioni teatrali, film, concerti o anche l’architettura diventano attrazioni turistiche in quanto i visitatori ricercano l’atmosfera prodotta dai processi creativi e gli scenari di riferimento. </a:t>
            </a:r>
          </a:p>
          <a:p>
            <a:endParaRPr lang="it-IT" dirty="0"/>
          </a:p>
          <a:p>
            <a:r>
              <a:rPr lang="it-IT" dirty="0"/>
              <a:t>Le città diventano ambienti creativi che si rivolgono sia ai visitatori che ai residenti </a:t>
            </a:r>
          </a:p>
          <a:p>
            <a:endParaRPr lang="it-IT" dirty="0"/>
          </a:p>
          <a:p>
            <a:r>
              <a:rPr lang="it-IT" dirty="0"/>
              <a:t>Il turismo offre tanto ai residenti che ai turisti la possibilità di sviluppare il proprio potenziale creativo attraverso la partecipazione attiva a corsi, situazioni ed esperienze di apprendimento tipiche dei luoghi (Richards and Raymond, 2018)</a:t>
            </a:r>
          </a:p>
          <a:p>
            <a:endParaRPr lang="it-IT" dirty="0"/>
          </a:p>
          <a:p>
            <a:r>
              <a:rPr lang="it-IT" dirty="0"/>
              <a:t>Rischi? Difficoltà di distinzione, città simulacro.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671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676A0-8ED6-7F46-80FE-B65252F12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 creativo a relazionale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A80FB1-933C-A245-B1C4-20E99DDCF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244146"/>
          </a:xfrm>
        </p:spPr>
        <p:txBody>
          <a:bodyPr>
            <a:normAutofit/>
          </a:bodyPr>
          <a:lstStyle/>
          <a:p>
            <a:r>
              <a:rPr lang="it-IT" sz="2400" dirty="0"/>
              <a:t>Dal turismo creativo (abilità individuali e capitale simbolico) al turismo relazionale (reti sociali ed apprendimento collettivo)</a:t>
            </a:r>
          </a:p>
          <a:p>
            <a:r>
              <a:rPr lang="it-IT" sz="2400" dirty="0"/>
              <a:t>Relazionalità potenziata al senso del luogo: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1029" name="Picture 5" descr="page19image62648304">
            <a:extLst>
              <a:ext uri="{FF2B5EF4-FFF2-40B4-BE49-F238E27FC236}">
                <a16:creationId xmlns:a16="http://schemas.microsoft.com/office/drawing/2014/main" id="{5EFEA6A0-6EAA-F04C-9757-83CC3D201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504" y="3265714"/>
            <a:ext cx="4667782" cy="322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48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309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Città creative</vt:lpstr>
      <vt:lpstr>How «cool» the city is</vt:lpstr>
      <vt:lpstr>Cultural mantra</vt:lpstr>
      <vt:lpstr>Il turismo creativo</vt:lpstr>
      <vt:lpstr>Da creativo a relazionale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Città creative</dc:title>
  <dc:creator>Microsoft Office User</dc:creator>
  <cp:lastModifiedBy>Microsoft Office User</cp:lastModifiedBy>
  <cp:revision>7</cp:revision>
  <dcterms:created xsi:type="dcterms:W3CDTF">2020-10-27T12:27:37Z</dcterms:created>
  <dcterms:modified xsi:type="dcterms:W3CDTF">2020-11-04T08:35:26Z</dcterms:modified>
</cp:coreProperties>
</file>