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1"/>
  </p:sldMasterIdLst>
  <p:sldIdLst>
    <p:sldId id="291" r:id="rId2"/>
    <p:sldId id="256" r:id="rId3"/>
    <p:sldId id="341" r:id="rId4"/>
    <p:sldId id="346" r:id="rId5"/>
    <p:sldId id="347" r:id="rId6"/>
    <p:sldId id="354" r:id="rId7"/>
    <p:sldId id="355" r:id="rId8"/>
    <p:sldId id="349" r:id="rId9"/>
    <p:sldId id="356" r:id="rId10"/>
    <p:sldId id="351" r:id="rId11"/>
    <p:sldId id="357" r:id="rId12"/>
    <p:sldId id="35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4C22"/>
    <a:srgbClr val="006C31"/>
    <a:srgbClr val="996633"/>
    <a:srgbClr val="CCCCFF"/>
    <a:srgbClr val="FFFFCC"/>
    <a:srgbClr val="FFF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3" autoAdjust="0"/>
    <p:restoredTop sz="94660" autoAdjust="0"/>
  </p:normalViewPr>
  <p:slideViewPr>
    <p:cSldViewPr snapToGrid="0">
      <p:cViewPr varScale="1">
        <p:scale>
          <a:sx n="78" d="100"/>
          <a:sy n="78" d="100"/>
        </p:scale>
        <p:origin x="627" y="5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14.01.2021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8566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14.01.2021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517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14.01.2021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5897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14.01.2021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81057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14.01.2021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52991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14.01.2021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3227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14.01.2021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7682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14.01.2021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8116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14.01.2021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659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14.01.2021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1664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14.01.2021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0397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14.01.2021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4475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14.01.2021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5171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14.01.2021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9653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14.01.2021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9588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9286-EFB0-477D-9484-A61E470075DE}" type="datetimeFigureOut">
              <a:rPr lang="de-DE" smtClean="0"/>
              <a:t>14.01.2021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459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09286-EFB0-477D-9484-A61E470075DE}" type="datetimeFigureOut">
              <a:rPr lang="de-DE" smtClean="0"/>
              <a:t>14.01.2021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45A9507-1831-4264-A4CF-A306A5BED999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2451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79" r:id="rId13"/>
    <p:sldLayoutId id="2147483780" r:id="rId14"/>
    <p:sldLayoutId id="2147483781" r:id="rId15"/>
    <p:sldLayoutId id="214748378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260059"/>
            <a:ext cx="9144000" cy="3607265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br>
              <a:rPr lang="en-US" sz="4900" b="1" dirty="0"/>
            </a:br>
            <a:br>
              <a:rPr lang="en-US" sz="4900" b="1" dirty="0"/>
            </a:br>
            <a:br>
              <a:rPr lang="en-US" sz="4900" b="1" dirty="0"/>
            </a:br>
            <a:br>
              <a:rPr lang="en-US" sz="4900" b="1" dirty="0"/>
            </a:br>
            <a:br>
              <a:rPr lang="en-US" sz="4900" b="1" dirty="0"/>
            </a:br>
            <a:br>
              <a:rPr lang="en-US" sz="4900" b="1" dirty="0"/>
            </a:br>
            <a:br>
              <a:rPr lang="en-US" sz="4900" b="1" dirty="0"/>
            </a:br>
            <a:br>
              <a:rPr lang="en-US" sz="4900" b="1" dirty="0"/>
            </a:br>
            <a:br>
              <a:rPr lang="en-US" sz="4900" b="1" dirty="0"/>
            </a:br>
            <a:br>
              <a:rPr lang="en-US" sz="4900" b="1" dirty="0"/>
            </a:br>
            <a:br>
              <a:rPr lang="en-US" sz="4900" b="1" dirty="0"/>
            </a:br>
            <a:br>
              <a:rPr lang="en-US" sz="4900" b="1" dirty="0"/>
            </a:br>
            <a:r>
              <a:rPr lang="en-US" sz="7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BREXIT </a:t>
            </a:r>
            <a:br>
              <a:rPr lang="en-US" sz="7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en-US" sz="60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L’Accordo</a:t>
            </a:r>
            <a:r>
              <a:rPr lang="en-US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60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sulle</a:t>
            </a:r>
            <a:r>
              <a:rPr lang="en-US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future </a:t>
            </a:r>
            <a:r>
              <a:rPr lang="en-US" sz="60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relazioni</a:t>
            </a:r>
            <a:r>
              <a:rPr lang="en-US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it-IT" sz="6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4160938"/>
            <a:ext cx="9144000" cy="1795245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t-IT" sz="3200" dirty="0">
                <a:solidFill>
                  <a:schemeClr val="accent4">
                    <a:lumMod val="75000"/>
                  </a:schemeClr>
                </a:solidFill>
                <a:latin typeface="Bauhaus 93" panose="04030905020B02020C02" pitchFamily="82" charset="0"/>
              </a:rPr>
              <a:t>Lezione</a:t>
            </a:r>
          </a:p>
          <a:p>
            <a:r>
              <a:rPr lang="it-IT" sz="3200" dirty="0">
                <a:solidFill>
                  <a:schemeClr val="accent4">
                    <a:lumMod val="75000"/>
                  </a:schemeClr>
                </a:solidFill>
                <a:latin typeface="Bauhaus 93" panose="04030905020B02020C02" pitchFamily="82" charset="0"/>
              </a:rPr>
              <a:t>Per il corso di Diritto del Mercato unico 2021</a:t>
            </a:r>
            <a:endParaRPr lang="it-IT" sz="2200" dirty="0">
              <a:solidFill>
                <a:schemeClr val="accent4">
                  <a:lumMod val="75000"/>
                </a:schemeClr>
              </a:solidFill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342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949177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Circolazione delle persone</a:t>
            </a:r>
            <a:br>
              <a:rPr lang="it-IT" dirty="0">
                <a:solidFill>
                  <a:srgbClr val="FF0000"/>
                </a:solidFill>
              </a:rPr>
            </a:br>
            <a:endParaRPr lang="it-IT" sz="27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558776"/>
            <a:ext cx="8596668" cy="50568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IN GENERALE</a:t>
            </a:r>
          </a:p>
          <a:p>
            <a:pPr marL="0" indent="0">
              <a:buNone/>
            </a:pPr>
            <a:r>
              <a:rPr lang="it-IT" dirty="0"/>
              <a:t>i cittadini britannici residenti in un altro SM alla data del 31 dicembre 2020 e i loro familiari possono richiedere </a:t>
            </a:r>
            <a:r>
              <a:rPr lang="it-IT" u="sng" dirty="0"/>
              <a:t>un nuovo documento di soggiorno in formato elettronico</a:t>
            </a:r>
            <a:r>
              <a:rPr lang="it-IT" dirty="0"/>
              <a:t> (“carta di soggiorno” 5 anni - “carta di soggiorno permanente” 10 anni, se maturato il diritto di soggiorno permanente compresi i periodi di soggiorno che precedono o seguono il 31 dicembre 2020)</a:t>
            </a:r>
            <a:endParaRPr lang="en-US" u="sng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LIBERA CIRCOLAZIONE DI:</a:t>
            </a:r>
          </a:p>
          <a:p>
            <a:pPr marL="0" indent="0">
              <a:buNone/>
            </a:pPr>
            <a:r>
              <a:rPr lang="en-US" dirty="0"/>
              <a:t>short-term business visitors; business visitors for establishment purposes; intra-corporate transferees; contractual service suppliers; and independent professionals</a:t>
            </a:r>
          </a:p>
          <a:p>
            <a:pPr marL="0" indent="0">
              <a:buNone/>
            </a:pPr>
            <a:r>
              <a:rPr lang="en-US" dirty="0"/>
              <a:t>IN PARTICOLARE</a:t>
            </a:r>
          </a:p>
          <a:p>
            <a:r>
              <a:rPr lang="en-US" dirty="0"/>
              <a:t>“short-term business visitors” </a:t>
            </a:r>
            <a:r>
              <a:rPr lang="en-US" dirty="0" err="1"/>
              <a:t>possono</a:t>
            </a:r>
            <a:r>
              <a:rPr lang="en-US" dirty="0"/>
              <a:t> </a:t>
            </a:r>
            <a:r>
              <a:rPr lang="en-US" dirty="0" err="1"/>
              <a:t>soggiornare</a:t>
            </a:r>
            <a:r>
              <a:rPr lang="en-US" dirty="0"/>
              <a:t>, senza </a:t>
            </a:r>
            <a:r>
              <a:rPr lang="en-US" dirty="0" err="1"/>
              <a:t>chiedere</a:t>
            </a:r>
            <a:r>
              <a:rPr lang="en-US" dirty="0"/>
              <a:t> </a:t>
            </a:r>
            <a:r>
              <a:rPr lang="en-US" dirty="0" err="1"/>
              <a:t>permesso</a:t>
            </a:r>
            <a:r>
              <a:rPr lang="en-US" dirty="0"/>
              <a:t> di </a:t>
            </a:r>
            <a:r>
              <a:rPr lang="en-US" dirty="0" err="1"/>
              <a:t>lavoro</a:t>
            </a:r>
            <a:r>
              <a:rPr lang="en-US" dirty="0"/>
              <a:t> per un </a:t>
            </a:r>
            <a:r>
              <a:rPr lang="en-US" dirty="0" err="1"/>
              <a:t>totale</a:t>
            </a:r>
            <a:r>
              <a:rPr lang="en-US" dirty="0"/>
              <a:t> di 90 </a:t>
            </a:r>
            <a:r>
              <a:rPr lang="en-US" dirty="0" err="1"/>
              <a:t>giorni</a:t>
            </a:r>
            <a:r>
              <a:rPr lang="en-US" dirty="0"/>
              <a:t> </a:t>
            </a:r>
            <a:r>
              <a:rPr lang="en-US" dirty="0" err="1"/>
              <a:t>calcolati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un period di 180 </a:t>
            </a:r>
            <a:r>
              <a:rPr lang="en-US" dirty="0" err="1"/>
              <a:t>giorni</a:t>
            </a:r>
            <a:r>
              <a:rPr lang="en-US" dirty="0"/>
              <a:t>.</a:t>
            </a:r>
          </a:p>
          <a:p>
            <a:r>
              <a:rPr lang="en-US" dirty="0"/>
              <a:t>No </a:t>
            </a:r>
            <a:r>
              <a:rPr lang="en-US" dirty="0" err="1"/>
              <a:t>permesso</a:t>
            </a:r>
            <a:r>
              <a:rPr lang="en-US" dirty="0"/>
              <a:t> di </a:t>
            </a:r>
            <a:r>
              <a:rPr lang="en-US" dirty="0" err="1"/>
              <a:t>lavoro</a:t>
            </a:r>
            <a:r>
              <a:rPr lang="en-US" dirty="0"/>
              <a:t> per “business visitors”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stabiliscano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8700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949177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La pesca</a:t>
            </a:r>
            <a:br>
              <a:rPr lang="it-IT" dirty="0">
                <a:solidFill>
                  <a:srgbClr val="FF0000"/>
                </a:solidFill>
              </a:rPr>
            </a:br>
            <a:endParaRPr lang="it-IT" sz="27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558776"/>
            <a:ext cx="8596668" cy="50568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QUADRO ATTUALE:</a:t>
            </a:r>
          </a:p>
          <a:p>
            <a:pPr marL="0" indent="0">
              <a:buNone/>
            </a:pPr>
            <a:r>
              <a:rPr lang="en-US" dirty="0" err="1"/>
              <a:t>Pescherecci</a:t>
            </a:r>
            <a:r>
              <a:rPr lang="en-US" dirty="0"/>
              <a:t> di </a:t>
            </a:r>
            <a:r>
              <a:rPr lang="en-US" dirty="0" err="1"/>
              <a:t>altri</a:t>
            </a:r>
            <a:r>
              <a:rPr lang="en-US" dirty="0"/>
              <a:t> SM </a:t>
            </a:r>
            <a:r>
              <a:rPr lang="en-US" dirty="0" err="1"/>
              <a:t>potevano</a:t>
            </a:r>
            <a:r>
              <a:rPr lang="en-US" dirty="0"/>
              <a:t> </a:t>
            </a:r>
            <a:r>
              <a:rPr lang="en-US" dirty="0" err="1"/>
              <a:t>pescare</a:t>
            </a:r>
            <a:r>
              <a:rPr lang="en-US" dirty="0"/>
              <a:t> </a:t>
            </a:r>
            <a:r>
              <a:rPr lang="en-US" dirty="0" err="1"/>
              <a:t>fino</a:t>
            </a:r>
            <a:r>
              <a:rPr lang="en-US" dirty="0"/>
              <a:t> a 12 </a:t>
            </a:r>
            <a:r>
              <a:rPr lang="en-US" dirty="0" err="1"/>
              <a:t>miglia</a:t>
            </a:r>
            <a:r>
              <a:rPr lang="en-US" dirty="0"/>
              <a:t> </a:t>
            </a:r>
            <a:r>
              <a:rPr lang="en-US" dirty="0" err="1"/>
              <a:t>nautiche</a:t>
            </a:r>
            <a:r>
              <a:rPr lang="en-US" dirty="0"/>
              <a:t> </a:t>
            </a:r>
            <a:r>
              <a:rPr lang="en-US" dirty="0" err="1"/>
              <a:t>dalla</a:t>
            </a:r>
            <a:r>
              <a:rPr lang="en-US" dirty="0"/>
              <a:t> costa, </a:t>
            </a:r>
            <a:r>
              <a:rPr lang="en-US" dirty="0" err="1"/>
              <a:t>nell’ambito</a:t>
            </a:r>
            <a:r>
              <a:rPr lang="en-US" dirty="0"/>
              <a:t> del regime di quote di </a:t>
            </a:r>
            <a:r>
              <a:rPr lang="en-US" dirty="0" err="1"/>
              <a:t>competenza</a:t>
            </a:r>
            <a:r>
              <a:rPr lang="en-US" dirty="0"/>
              <a:t> </a:t>
            </a:r>
            <a:r>
              <a:rPr lang="en-US" dirty="0" err="1"/>
              <a:t>esclusiva</a:t>
            </a:r>
            <a:r>
              <a:rPr lang="en-US" dirty="0"/>
              <a:t> </a:t>
            </a:r>
            <a:r>
              <a:rPr lang="en-US" dirty="0" err="1"/>
              <a:t>dell’UE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POSIZIONI NEGOZIALI</a:t>
            </a:r>
          </a:p>
          <a:p>
            <a:pPr>
              <a:buFontTx/>
              <a:buChar char="-"/>
            </a:pPr>
            <a:r>
              <a:rPr lang="en-US" dirty="0"/>
              <a:t>UE: </a:t>
            </a:r>
            <a:r>
              <a:rPr lang="en-US" dirty="0" err="1"/>
              <a:t>parte</a:t>
            </a:r>
            <a:r>
              <a:rPr lang="en-US" dirty="0"/>
              <a:t> </a:t>
            </a:r>
            <a:r>
              <a:rPr lang="en-US" dirty="0" err="1"/>
              <a:t>dell’accordo</a:t>
            </a:r>
            <a:r>
              <a:rPr lang="en-US" dirty="0"/>
              <a:t> </a:t>
            </a:r>
            <a:r>
              <a:rPr lang="en-US" dirty="0" err="1"/>
              <a:t>generale</a:t>
            </a:r>
            <a:endParaRPr lang="en-US" dirty="0"/>
          </a:p>
          <a:p>
            <a:pPr>
              <a:buFontTx/>
              <a:buChar char="-"/>
            </a:pPr>
            <a:r>
              <a:rPr lang="en-US" dirty="0"/>
              <a:t>GB: </a:t>
            </a:r>
            <a:r>
              <a:rPr lang="en-US" dirty="0" err="1"/>
              <a:t>accordo</a:t>
            </a:r>
            <a:r>
              <a:rPr lang="en-US" dirty="0"/>
              <a:t> </a:t>
            </a:r>
            <a:r>
              <a:rPr lang="en-US" dirty="0" err="1"/>
              <a:t>annuale</a:t>
            </a:r>
            <a:r>
              <a:rPr lang="en-US" dirty="0"/>
              <a:t> </a:t>
            </a:r>
            <a:r>
              <a:rPr lang="en-US" i="1" dirty="0"/>
              <a:t>ad hoc  + </a:t>
            </a:r>
            <a:r>
              <a:rPr lang="en-US" dirty="0" err="1"/>
              <a:t>controllo</a:t>
            </a:r>
            <a:r>
              <a:rPr lang="en-US" dirty="0"/>
              <a:t> </a:t>
            </a:r>
            <a:r>
              <a:rPr lang="en-US" dirty="0" err="1"/>
              <a:t>totale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diritti</a:t>
            </a:r>
            <a:r>
              <a:rPr lang="en-US" dirty="0"/>
              <a:t> di </a:t>
            </a:r>
            <a:r>
              <a:rPr lang="en-US" dirty="0" err="1"/>
              <a:t>pesca</a:t>
            </a:r>
            <a:r>
              <a:rPr lang="en-US" dirty="0"/>
              <a:t> </a:t>
            </a:r>
            <a:r>
              <a:rPr lang="en-US" dirty="0" err="1"/>
              <a:t>entro</a:t>
            </a:r>
            <a:r>
              <a:rPr lang="en-US" dirty="0"/>
              <a:t> le 200 </a:t>
            </a:r>
            <a:r>
              <a:rPr lang="en-US" dirty="0" err="1"/>
              <a:t>miglia</a:t>
            </a:r>
            <a:r>
              <a:rPr lang="en-US" dirty="0"/>
              <a:t> </a:t>
            </a:r>
            <a:r>
              <a:rPr lang="en-US" dirty="0" err="1"/>
              <a:t>nautiche</a:t>
            </a:r>
            <a:endParaRPr lang="en-US" dirty="0"/>
          </a:p>
          <a:p>
            <a:pPr marL="0" indent="0">
              <a:buNone/>
            </a:pPr>
            <a:r>
              <a:rPr lang="it-IT" dirty="0"/>
              <a:t>TCA: </a:t>
            </a:r>
          </a:p>
          <a:p>
            <a:pPr marL="0" indent="0">
              <a:buNone/>
            </a:pPr>
            <a:r>
              <a:rPr lang="en-US" u="sng" dirty="0" err="1"/>
              <a:t>Periodo</a:t>
            </a:r>
            <a:r>
              <a:rPr lang="en-US" u="sng" dirty="0"/>
              <a:t> </a:t>
            </a:r>
            <a:r>
              <a:rPr lang="en-US" u="sng" dirty="0" err="1"/>
              <a:t>transitorio</a:t>
            </a:r>
            <a:r>
              <a:rPr lang="en-US" u="sng" dirty="0"/>
              <a:t> di 5 anni e mezzo</a:t>
            </a:r>
          </a:p>
          <a:p>
            <a:pPr marL="0" indent="0">
              <a:buNone/>
            </a:pPr>
            <a:r>
              <a:rPr lang="en-US" dirty="0" err="1"/>
              <a:t>Diritto</a:t>
            </a:r>
            <a:r>
              <a:rPr lang="en-US" dirty="0"/>
              <a:t> </a:t>
            </a:r>
            <a:r>
              <a:rPr lang="en-US" dirty="0" err="1"/>
              <a:t>pescherecci</a:t>
            </a:r>
            <a:r>
              <a:rPr lang="en-US" dirty="0"/>
              <a:t> SM di </a:t>
            </a:r>
            <a:r>
              <a:rPr lang="en-US" dirty="0" err="1"/>
              <a:t>pescare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limite</a:t>
            </a:r>
            <a:r>
              <a:rPr lang="en-US" dirty="0"/>
              <a:t> del 25 </a:t>
            </a:r>
            <a:r>
              <a:rPr lang="en-US" dirty="0" err="1"/>
              <a:t>percento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quote </a:t>
            </a:r>
            <a:r>
              <a:rPr lang="en-US" dirty="0" err="1"/>
              <a:t>esistenti</a:t>
            </a:r>
            <a:r>
              <a:rPr lang="en-US" dirty="0"/>
              <a:t> </a:t>
            </a:r>
            <a:r>
              <a:rPr lang="en-US" dirty="0" err="1"/>
              <a:t>nelle</a:t>
            </a:r>
            <a:r>
              <a:rPr lang="en-US" dirty="0"/>
              <a:t> </a:t>
            </a:r>
            <a:r>
              <a:rPr lang="en-US" dirty="0" err="1"/>
              <a:t>acque</a:t>
            </a:r>
            <a:r>
              <a:rPr lang="en-US" dirty="0"/>
              <a:t> di </a:t>
            </a:r>
            <a:r>
              <a:rPr lang="en-US" dirty="0" err="1"/>
              <a:t>giurisdizione</a:t>
            </a:r>
            <a:r>
              <a:rPr lang="en-US" dirty="0"/>
              <a:t> GB – </a:t>
            </a:r>
            <a:r>
              <a:rPr lang="en-US" dirty="0" err="1"/>
              <a:t>graduale</a:t>
            </a:r>
            <a:r>
              <a:rPr lang="en-US" dirty="0"/>
              <a:t> </a:t>
            </a:r>
            <a:r>
              <a:rPr lang="en-US" dirty="0" err="1"/>
              <a:t>diminuzione</a:t>
            </a:r>
            <a:endParaRPr lang="en-US" dirty="0"/>
          </a:p>
          <a:p>
            <a:pPr marL="0" indent="0">
              <a:buNone/>
            </a:pPr>
            <a:r>
              <a:rPr lang="en-US" u="sng" dirty="0"/>
              <a:t>Dopo:</a:t>
            </a:r>
          </a:p>
          <a:p>
            <a:pPr marL="0" indent="0">
              <a:buNone/>
            </a:pPr>
            <a:r>
              <a:rPr lang="en-US" dirty="0" err="1"/>
              <a:t>Negoziati</a:t>
            </a:r>
            <a:r>
              <a:rPr lang="en-US" dirty="0"/>
              <a:t> </a:t>
            </a:r>
            <a:r>
              <a:rPr lang="en-US" dirty="0" err="1"/>
              <a:t>annuali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GB </a:t>
            </a:r>
            <a:r>
              <a:rPr lang="en-US" dirty="0" err="1"/>
              <a:t>potrà</a:t>
            </a:r>
            <a:r>
              <a:rPr lang="en-US" dirty="0"/>
              <a:t> </a:t>
            </a:r>
            <a:r>
              <a:rPr lang="en-US" dirty="0" err="1"/>
              <a:t>interdire</a:t>
            </a:r>
            <a:r>
              <a:rPr lang="en-US" dirty="0"/>
              <a:t> </a:t>
            </a:r>
            <a:r>
              <a:rPr lang="en-US" dirty="0" err="1"/>
              <a:t>l’accesso</a:t>
            </a:r>
            <a:r>
              <a:rPr lang="en-US" dirty="0"/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US" dirty="0"/>
              <a:t> EU </a:t>
            </a:r>
            <a:r>
              <a:rPr lang="en-US" dirty="0" err="1"/>
              <a:t>potrà</a:t>
            </a:r>
            <a:r>
              <a:rPr lang="en-US" dirty="0"/>
              <a:t> </a:t>
            </a:r>
            <a:r>
              <a:rPr lang="en-US" dirty="0" err="1"/>
              <a:t>introdurre</a:t>
            </a:r>
            <a:r>
              <a:rPr lang="en-US" dirty="0"/>
              <a:t> tasse </a:t>
            </a:r>
            <a:r>
              <a:rPr lang="en-US" dirty="0" err="1"/>
              <a:t>sul</a:t>
            </a:r>
            <a:r>
              <a:rPr lang="en-US" dirty="0"/>
              <a:t> </a:t>
            </a:r>
            <a:r>
              <a:rPr lang="en-US" dirty="0" err="1"/>
              <a:t>pescato</a:t>
            </a:r>
            <a:r>
              <a:rPr lang="en-US" dirty="0"/>
              <a:t> GB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61380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949177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La questione dell’Irlanda del Nord</a:t>
            </a:r>
            <a:br>
              <a:rPr lang="it-IT" dirty="0">
                <a:solidFill>
                  <a:srgbClr val="FF0000"/>
                </a:solidFill>
              </a:rPr>
            </a:br>
            <a:endParaRPr lang="it-IT" sz="27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558776"/>
            <a:ext cx="8596668" cy="50568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OBIETTIVO: NO “HARD BORDER” </a:t>
            </a:r>
            <a:r>
              <a:rPr lang="en-US" dirty="0" err="1"/>
              <a:t>nell’isola</a:t>
            </a:r>
            <a:r>
              <a:rPr lang="en-US" dirty="0"/>
              <a:t> di </a:t>
            </a:r>
            <a:r>
              <a:rPr lang="en-US" dirty="0" err="1"/>
              <a:t>Irlanda</a:t>
            </a:r>
            <a:r>
              <a:rPr lang="en-US" dirty="0"/>
              <a:t>, </a:t>
            </a:r>
            <a:r>
              <a:rPr lang="en-US" dirty="0" err="1"/>
              <a:t>conformemente</a:t>
            </a:r>
            <a:r>
              <a:rPr lang="en-US" dirty="0"/>
              <a:t> </a:t>
            </a:r>
            <a:r>
              <a:rPr lang="en-US" dirty="0" err="1"/>
              <a:t>all’Accordo</a:t>
            </a:r>
            <a:r>
              <a:rPr lang="en-US" dirty="0"/>
              <a:t> di pace del 1998 (c.d. </a:t>
            </a:r>
            <a:r>
              <a:rPr lang="en-US" i="1" dirty="0"/>
              <a:t>Good Friday Agreement</a:t>
            </a:r>
            <a:r>
              <a:rPr lang="en-US" dirty="0"/>
              <a:t>) = no </a:t>
            </a:r>
            <a:r>
              <a:rPr lang="en-US" dirty="0" err="1"/>
              <a:t>controlli</a:t>
            </a:r>
            <a:r>
              <a:rPr lang="en-US" dirty="0"/>
              <a:t>, </a:t>
            </a:r>
            <a:r>
              <a:rPr lang="en-US" dirty="0" err="1"/>
              <a:t>nè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merci </a:t>
            </a:r>
            <a:r>
              <a:rPr lang="en-US" dirty="0" err="1"/>
              <a:t>nè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persone</a:t>
            </a:r>
            <a:endParaRPr lang="en-US" dirty="0"/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 </a:t>
            </a:r>
            <a:r>
              <a:rPr lang="en-US" dirty="0" err="1"/>
              <a:t>controlli</a:t>
            </a:r>
            <a:r>
              <a:rPr lang="en-US" dirty="0"/>
              <a:t> </a:t>
            </a:r>
            <a:r>
              <a:rPr lang="en-US" dirty="0" err="1"/>
              <a:t>doganali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svolgono</a:t>
            </a:r>
            <a:r>
              <a:rPr lang="en-US" dirty="0"/>
              <a:t> </a:t>
            </a:r>
            <a:r>
              <a:rPr lang="en-US" dirty="0" err="1"/>
              <a:t>all’ingresso</a:t>
            </a:r>
            <a:r>
              <a:rPr lang="en-US" dirty="0"/>
              <a:t>/</a:t>
            </a:r>
            <a:r>
              <a:rPr lang="en-US" dirty="0" err="1"/>
              <a:t>uscita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merci </a:t>
            </a:r>
            <a:r>
              <a:rPr lang="en-US" dirty="0" err="1"/>
              <a:t>tra</a:t>
            </a:r>
            <a:r>
              <a:rPr lang="en-US" dirty="0"/>
              <a:t> </a:t>
            </a:r>
            <a:r>
              <a:rPr lang="en-US" dirty="0" err="1"/>
              <a:t>Irlanda</a:t>
            </a:r>
            <a:r>
              <a:rPr lang="en-US" dirty="0"/>
              <a:t> del Nord (</a:t>
            </a:r>
            <a:r>
              <a:rPr lang="en-US" dirty="0" err="1"/>
              <a:t>parte</a:t>
            </a:r>
            <a:r>
              <a:rPr lang="en-US" dirty="0"/>
              <a:t> del Regno </a:t>
            </a:r>
            <a:r>
              <a:rPr lang="en-US" dirty="0" err="1"/>
              <a:t>unito</a:t>
            </a:r>
            <a:r>
              <a:rPr lang="en-US" dirty="0"/>
              <a:t>) e resto del Regno </a:t>
            </a:r>
            <a:r>
              <a:rPr lang="en-US" dirty="0" err="1"/>
              <a:t>Unito</a:t>
            </a:r>
            <a:endParaRPr lang="en-US" dirty="0"/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it-IT" dirty="0">
                <a:solidFill>
                  <a:srgbClr val="FF0000"/>
                </a:solidFill>
              </a:rPr>
              <a:t>il confine doganale tra Repubblica d’Irlanda (Stato UE) e Regno unito è in effetti collocato nel Mare d’Irlanda</a:t>
            </a: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</a:rPr>
              <a:t>Questa soluzione comporta che, con il trascorrere del tempo, nell’Irlanda del Nord si potranno applicare normative sulle merci diverse da quelle del Regno unito (quelle dell’UE)</a:t>
            </a:r>
          </a:p>
          <a:p>
            <a:pPr marL="0" indent="0">
              <a:buNone/>
            </a:pP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Si tratta della situazione che l’Accordo </a:t>
            </a:r>
            <a:r>
              <a:rPr lang="it-IT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May</a:t>
            </a:r>
            <a:r>
              <a:rPr lang="it-IT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(più volte respinto dalla </a:t>
            </a:r>
            <a:r>
              <a:rPr lang="it-IT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HoC</a:t>
            </a:r>
            <a:r>
              <a:rPr lang="it-IT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aveva la finalità </a:t>
            </a:r>
            <a:r>
              <a:rPr lang="it-IT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 evitare!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78037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75280" y="1924930"/>
            <a:ext cx="10071279" cy="3076150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ASPETTI FORMALI</a:t>
            </a:r>
            <a:b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endParaRPr lang="en-US" b="1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9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Il recesso del Regno unito dall’UE</a:t>
            </a:r>
            <a:br>
              <a:rPr lang="it-IT" dirty="0">
                <a:solidFill>
                  <a:srgbClr val="FF0000"/>
                </a:solidFill>
              </a:rPr>
            </a:br>
            <a:r>
              <a:rPr lang="it-IT" dirty="0">
                <a:solidFill>
                  <a:srgbClr val="FF0000"/>
                </a:solidFill>
              </a:rPr>
              <a:t>Le 3 tappe giuridiche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81662" y="2129904"/>
            <a:ext cx="8596668" cy="439363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/>
              <a:t>1) Recesso </a:t>
            </a:r>
            <a:r>
              <a:rPr lang="it-IT" b="1" u="sng" dirty="0"/>
              <a:t>notificato il 29 marzo 2017 </a:t>
            </a:r>
            <a:r>
              <a:rPr lang="it-IT" dirty="0"/>
              <a:t>(processo decisionale interno cominciato con referendum 23 giugno 2016)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2) Accordo di recesso</a:t>
            </a:r>
          </a:p>
          <a:p>
            <a:pPr marL="0" indent="0">
              <a:buNone/>
            </a:pPr>
            <a:r>
              <a:rPr lang="it-IT" dirty="0"/>
              <a:t>	– firmato il 24 gennaio 2020, ratificato e </a:t>
            </a:r>
            <a:r>
              <a:rPr lang="it-IT" b="1" dirty="0"/>
              <a:t>in vigore dal 1° febbraio al 31 	dicembre 2020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3) Accordo sulle future relazioni (Trade &amp; </a:t>
            </a:r>
            <a:r>
              <a:rPr lang="it-IT" dirty="0" err="1"/>
              <a:t>Cooperation</a:t>
            </a:r>
            <a:r>
              <a:rPr lang="it-IT" dirty="0"/>
              <a:t> Agreement - TCA)</a:t>
            </a:r>
          </a:p>
          <a:p>
            <a:pPr marL="0" indent="0">
              <a:buNone/>
            </a:pPr>
            <a:r>
              <a:rPr lang="it-IT" dirty="0"/>
              <a:t>	- firmato il 24 dicembre 2020 (</a:t>
            </a:r>
            <a:r>
              <a:rPr lang="it-IT" i="1" dirty="0"/>
              <a:t>Christmas </a:t>
            </a:r>
            <a:r>
              <a:rPr lang="it-IT" i="1" dirty="0" err="1"/>
              <a:t>Eve</a:t>
            </a:r>
            <a:r>
              <a:rPr lang="it-IT" i="1" dirty="0"/>
              <a:t> Agreement</a:t>
            </a:r>
            <a:r>
              <a:rPr lang="it-IT" dirty="0"/>
              <a:t>)</a:t>
            </a:r>
          </a:p>
          <a:p>
            <a:pPr marL="0" indent="0">
              <a:buNone/>
            </a:pPr>
            <a:r>
              <a:rPr lang="it-IT" dirty="0"/>
              <a:t>	- regime di applicazione provvisoria (</a:t>
            </a:r>
            <a:r>
              <a:rPr lang="it-IT" b="1" dirty="0"/>
              <a:t>dal 1° gennaio 2021</a:t>
            </a:r>
            <a:r>
              <a:rPr lang="it-IT" dirty="0"/>
              <a:t>) </a:t>
            </a:r>
            <a:r>
              <a:rPr lang="it-IT" dirty="0">
                <a:solidFill>
                  <a:srgbClr val="00B050"/>
                </a:solidFill>
              </a:rPr>
              <a:t>[art. 218, par. 5 	TFUE]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	- procedura di conclusione (UE): art. 218, par. 8 (alla stregua di un accordo di 	associazione)</a:t>
            </a:r>
          </a:p>
          <a:p>
            <a:pPr marL="0" indent="0">
              <a:buNone/>
            </a:pPr>
            <a:r>
              <a:rPr lang="it-IT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031223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949177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ANTEFATTO – Recesso e Accordo di recesso</a:t>
            </a:r>
            <a:br>
              <a:rPr lang="it-IT" dirty="0">
                <a:solidFill>
                  <a:srgbClr val="FF0000"/>
                </a:solidFill>
              </a:rPr>
            </a:br>
            <a:r>
              <a:rPr lang="it-IT" sz="2700" dirty="0">
                <a:solidFill>
                  <a:srgbClr val="00B050"/>
                </a:solidFill>
              </a:rPr>
              <a:t>[</a:t>
            </a:r>
            <a:r>
              <a:rPr lang="it-IT" sz="2700" dirty="0" err="1">
                <a:solidFill>
                  <a:srgbClr val="00B050"/>
                </a:solidFill>
              </a:rPr>
              <a:t>withdrawal</a:t>
            </a:r>
            <a:r>
              <a:rPr lang="it-IT" sz="2700" dirty="0">
                <a:solidFill>
                  <a:srgbClr val="00B050"/>
                </a:solidFill>
              </a:rPr>
              <a:t> agreement] – art. 50 TUE</a:t>
            </a:r>
            <a:endParaRPr lang="it-IT" sz="27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558776"/>
            <a:ext cx="9086494" cy="519796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/>
              <a:t>Art. 50 TUE: Diritto di recesso  - </a:t>
            </a:r>
            <a:r>
              <a:rPr lang="it-IT" i="1" dirty="0"/>
              <a:t>ad </a:t>
            </a:r>
            <a:r>
              <a:rPr lang="it-IT" i="1" dirty="0" err="1"/>
              <a:t>nutum</a:t>
            </a:r>
            <a:r>
              <a:rPr lang="it-IT" dirty="0"/>
              <a:t> –</a:t>
            </a:r>
            <a:r>
              <a:rPr lang="it-IT" i="1" dirty="0"/>
              <a:t> </a:t>
            </a:r>
            <a:r>
              <a:rPr lang="it-IT" dirty="0"/>
              <a:t>atto unilaterale</a:t>
            </a:r>
          </a:p>
          <a:p>
            <a:pPr marL="0" indent="0">
              <a:buNone/>
            </a:pPr>
            <a:endParaRPr lang="it-IT" i="1" dirty="0"/>
          </a:p>
          <a:p>
            <a:pPr marL="0" indent="0">
              <a:buNone/>
            </a:pPr>
            <a:r>
              <a:rPr lang="it-IT" i="1" dirty="0"/>
              <a:t>Dies a quo</a:t>
            </a:r>
            <a:r>
              <a:rPr lang="it-IT" dirty="0"/>
              <a:t> del recesso</a:t>
            </a:r>
          </a:p>
          <a:p>
            <a:pPr marL="0" indent="0">
              <a:buNone/>
            </a:pPr>
            <a:r>
              <a:rPr lang="it-IT" i="1" dirty="0"/>
              <a:t>	</a:t>
            </a:r>
            <a:r>
              <a:rPr lang="it-IT" dirty="0"/>
              <a:t>- data di entrata in vigore dell’</a:t>
            </a:r>
            <a:r>
              <a:rPr lang="it-IT" dirty="0">
                <a:solidFill>
                  <a:srgbClr val="00B050"/>
                </a:solidFill>
              </a:rPr>
              <a:t>accordo di recesso</a:t>
            </a:r>
          </a:p>
          <a:p>
            <a:pPr marL="0" indent="0">
              <a:buNone/>
            </a:pPr>
            <a:r>
              <a:rPr lang="it-IT" dirty="0">
                <a:solidFill>
                  <a:srgbClr val="00B050"/>
                </a:solidFill>
              </a:rPr>
              <a:t>	OPPURE (in mancanza)</a:t>
            </a:r>
          </a:p>
          <a:p>
            <a:pPr marL="0" indent="0">
              <a:buNone/>
            </a:pPr>
            <a:r>
              <a:rPr lang="it-IT" dirty="0">
                <a:solidFill>
                  <a:srgbClr val="00B050"/>
                </a:solidFill>
              </a:rPr>
              <a:t>	</a:t>
            </a:r>
            <a:r>
              <a:rPr lang="it-IT" dirty="0">
                <a:solidFill>
                  <a:schemeClr val="tx1"/>
                </a:solidFill>
              </a:rPr>
              <a:t>- 2 anni dalla notifica del recesso</a:t>
            </a:r>
            <a:endParaRPr lang="it-IT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it-IT" b="1" dirty="0">
                <a:solidFill>
                  <a:srgbClr val="00B050"/>
                </a:solidFill>
                <a:latin typeface="Bradley Hand ITC" panose="03070402050302030203" pitchFamily="66" charset="0"/>
              </a:rPr>
              <a:t>Il Consiglio europeo può prorogare il termine d’intesa con lo Stato recedente (</a:t>
            </a:r>
            <a:r>
              <a:rPr lang="it-IT" b="1" u="sng" dirty="0">
                <a:solidFill>
                  <a:srgbClr val="00B050"/>
                </a:solidFill>
                <a:latin typeface="Bradley Hand ITC" panose="03070402050302030203" pitchFamily="66" charset="0"/>
              </a:rPr>
              <a:t>fatto più volte per GB!)</a:t>
            </a:r>
            <a:r>
              <a:rPr lang="it-IT" dirty="0">
                <a:solidFill>
                  <a:srgbClr val="00B050"/>
                </a:solidFill>
              </a:rPr>
              <a:t>	</a:t>
            </a:r>
            <a:endParaRPr lang="it-IT" dirty="0"/>
          </a:p>
          <a:p>
            <a:pPr marL="0" indent="0" algn="ctr">
              <a:buNone/>
            </a:pPr>
            <a:r>
              <a:rPr lang="it-IT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accordo di recesso NON NECESSARIO (</a:t>
            </a:r>
            <a:r>
              <a:rPr lang="it-IT" i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Hard Brexit</a:t>
            </a:r>
            <a:r>
              <a:rPr lang="it-IT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it-IT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>
                <a:solidFill>
                  <a:srgbClr val="00B050"/>
                </a:solidFill>
              </a:rPr>
              <a:t>ACCORDO DI RECESSO</a:t>
            </a:r>
          </a:p>
          <a:p>
            <a:pPr marL="0" indent="0">
              <a:buNone/>
            </a:pPr>
            <a:r>
              <a:rPr lang="it-IT" dirty="0"/>
              <a:t>	- Definisce le modalità del recesso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dirty="0"/>
              <a:t>	- Procedura (parte UE):		</a:t>
            </a:r>
            <a:r>
              <a:rPr lang="it-IT" sz="1700" dirty="0"/>
              <a:t>* negoziati: art. 218 par. 3 TFUE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1700" dirty="0"/>
              <a:t>							* conclusione: </a:t>
            </a:r>
            <a:r>
              <a:rPr lang="it-IT" sz="1700" dirty="0">
                <a:solidFill>
                  <a:srgbClr val="00B050"/>
                </a:solidFill>
              </a:rPr>
              <a:t>Consiglio </a:t>
            </a:r>
            <a:r>
              <a:rPr lang="it-IT" sz="1700" dirty="0">
                <a:solidFill>
                  <a:schemeClr val="tx1"/>
                </a:solidFill>
              </a:rPr>
              <a:t>delibera a magg. Qualificata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1700" dirty="0">
                <a:solidFill>
                  <a:schemeClr val="tx1"/>
                </a:solidFill>
              </a:rPr>
              <a:t>							previa approvazione del </a:t>
            </a:r>
            <a:r>
              <a:rPr lang="it-IT" sz="1700" dirty="0">
                <a:solidFill>
                  <a:srgbClr val="00B050"/>
                </a:solidFill>
              </a:rPr>
              <a:t>Parlamento europeo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sz="1700" dirty="0">
                <a:solidFill>
                  <a:srgbClr val="C00000"/>
                </a:solidFill>
              </a:rPr>
              <a:t>«accordo volto a definire le modalità del recesso, </a:t>
            </a:r>
            <a:r>
              <a:rPr lang="it-IT" sz="1700" u="sng" dirty="0">
                <a:solidFill>
                  <a:srgbClr val="C00000"/>
                </a:solidFill>
              </a:rPr>
              <a:t>tenendo conto del quadro delle future relazioni con l’Unione»</a:t>
            </a:r>
            <a:r>
              <a:rPr lang="it-IT" sz="1700" dirty="0">
                <a:solidFill>
                  <a:schemeClr val="tx1"/>
                </a:solidFill>
              </a:rPr>
              <a:t> </a:t>
            </a:r>
            <a:endParaRPr lang="it-IT" sz="17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96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949177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L’Accordo di recesso di GB</a:t>
            </a:r>
            <a:br>
              <a:rPr lang="it-IT" dirty="0">
                <a:solidFill>
                  <a:srgbClr val="FF0000"/>
                </a:solidFill>
              </a:rPr>
            </a:br>
            <a:endParaRPr lang="it-IT" sz="27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558776"/>
            <a:ext cx="8596668" cy="505681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/>
              <a:t>Obiettivo: «garantire un recesso ordinato del Regno Unito»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Completato da Dichiarazione politica («tenendo conto del quadro delle future relazioni»)</a:t>
            </a:r>
          </a:p>
          <a:p>
            <a:pPr marL="0" indent="0">
              <a:buNone/>
            </a:pPr>
            <a:r>
              <a:rPr lang="it-IT" dirty="0"/>
              <a:t>Protocollo Irlanda del Nord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spcBef>
                <a:spcPts val="0"/>
              </a:spcBef>
              <a:buNone/>
            </a:pPr>
            <a:r>
              <a:rPr lang="it-IT" dirty="0"/>
              <a:t>APPROCCIO: </a:t>
            </a:r>
            <a:r>
              <a:rPr lang="it-IT" b="1" dirty="0"/>
              <a:t>congelare </a:t>
            </a:r>
            <a:r>
              <a:rPr lang="it-IT" dirty="0"/>
              <a:t>le relazioni </a:t>
            </a:r>
            <a:r>
              <a:rPr lang="it-IT" u="sng" dirty="0"/>
              <a:t>nei termini esistenti </a:t>
            </a:r>
            <a:r>
              <a:rPr lang="it-IT" dirty="0"/>
              <a:t>in un periodo transitorio + Dichiarazione politica finalizzata a eliminare la possibilità che il congelamento si prolungasse (come avveniva nell’accordo </a:t>
            </a:r>
            <a:r>
              <a:rPr lang="it-IT" dirty="0" err="1"/>
              <a:t>May</a:t>
            </a:r>
            <a:r>
              <a:rPr lang="it-IT" dirty="0"/>
              <a:t> respinto dalla </a:t>
            </a:r>
            <a:r>
              <a:rPr lang="it-IT" dirty="0" err="1"/>
              <a:t>HoC</a:t>
            </a:r>
            <a:r>
              <a:rPr lang="it-IT" dirty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it-IT" b="1" dirty="0"/>
              <a:t>Periodo transitorio: fino al 31 dicembre 2020, non prorogabile</a:t>
            </a:r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/>
              <a:t>Art. 184</a:t>
            </a:r>
          </a:p>
          <a:p>
            <a:pPr marL="0" indent="0" algn="ctr">
              <a:buNone/>
            </a:pPr>
            <a:r>
              <a:rPr lang="it-IT" dirty="0"/>
              <a:t>Negoziati sulle relazioni future </a:t>
            </a:r>
          </a:p>
          <a:p>
            <a:pPr marL="0" indent="0">
              <a:buNone/>
            </a:pPr>
            <a:r>
              <a:rPr lang="it-IT" dirty="0"/>
              <a:t>L'Unione e il Regno Unito si adoperano </a:t>
            </a:r>
            <a:r>
              <a:rPr lang="it-IT" u="sng" dirty="0"/>
              <a:t>al meglio</a:t>
            </a:r>
            <a:r>
              <a:rPr lang="it-IT" dirty="0"/>
              <a:t>, </a:t>
            </a:r>
            <a:r>
              <a:rPr lang="it-IT" u="sng" dirty="0"/>
              <a:t>in buona fede</a:t>
            </a:r>
            <a:r>
              <a:rPr lang="it-IT" dirty="0"/>
              <a:t> e </a:t>
            </a:r>
            <a:r>
              <a:rPr lang="it-IT" u="sng" dirty="0"/>
              <a:t>nel pieno rispetto dei rispettivi ordinamenti giuridici</a:t>
            </a:r>
            <a:r>
              <a:rPr lang="it-IT" dirty="0"/>
              <a:t>, per prendere le misure necessarie per negoziare sollecitamente gli accordi che disciplinano le loro relazioni future di cui alla dichiarazione politica del 17 ottobre 2019 e a espletare le procedure pertinenti per la ratifica o la conclusione di tali accordi al fine di assicurarne l'applicazione, nella misura del possibile, a decorrere dalla fine del periodo di transizione.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12658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50278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>
                <a:solidFill>
                  <a:srgbClr val="00B050"/>
                </a:solidFill>
              </a:rPr>
              <a:t>La natura giuridica del TCA</a:t>
            </a:r>
            <a:br>
              <a:rPr lang="it-IT" dirty="0">
                <a:solidFill>
                  <a:srgbClr val="FF0000"/>
                </a:solidFill>
              </a:rPr>
            </a:br>
            <a:endParaRPr lang="it-IT" sz="27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270342"/>
            <a:ext cx="8596668" cy="55232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Un accordo internazionale</a:t>
            </a:r>
          </a:p>
          <a:p>
            <a:pPr marL="0" indent="0">
              <a:buNone/>
            </a:pPr>
            <a:r>
              <a:rPr lang="it-IT" dirty="0"/>
              <a:t>l’ossessione</a:t>
            </a:r>
          </a:p>
          <a:p>
            <a:pPr marL="0" indent="0">
              <a:buNone/>
            </a:pPr>
            <a:r>
              <a:rPr lang="it-IT" dirty="0"/>
              <a:t>	- </a:t>
            </a:r>
            <a:r>
              <a:rPr lang="it-IT" b="1" dirty="0"/>
              <a:t>PREAMBOLO:</a:t>
            </a:r>
            <a:r>
              <a:rPr lang="it-IT" dirty="0"/>
              <a:t> </a:t>
            </a:r>
            <a:r>
              <a:rPr lang="en-US" dirty="0"/>
              <a:t>“dispute settlement and enforcement rules that </a:t>
            </a:r>
            <a:r>
              <a:rPr lang="en-US" dirty="0">
                <a:solidFill>
                  <a:srgbClr val="C00000"/>
                </a:solidFill>
              </a:rPr>
              <a:t>fully respect the autonomy of the respective legal orders</a:t>
            </a:r>
            <a:r>
              <a:rPr lang="en-US" dirty="0"/>
              <a:t> of the Union and of the United Kingdom, </a:t>
            </a:r>
            <a:r>
              <a:rPr lang="en-US" dirty="0">
                <a:solidFill>
                  <a:srgbClr val="C00000"/>
                </a:solidFill>
              </a:rPr>
              <a:t>as well as the United Kingdom’s status as a country outside the European Union</a:t>
            </a:r>
            <a:r>
              <a:rPr lang="en-US" dirty="0"/>
              <a:t>.” </a:t>
            </a:r>
          </a:p>
          <a:p>
            <a:pPr marL="0" indent="0" algn="ctr">
              <a:buNone/>
            </a:pPr>
            <a:r>
              <a:rPr lang="en-US" dirty="0"/>
              <a:t>ART. 13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1. The provisions of this Agreement and any supplementing agreement shall be interpreted </a:t>
            </a:r>
            <a:r>
              <a:rPr lang="en-US" u="sng" dirty="0"/>
              <a:t>in good faith</a:t>
            </a:r>
            <a:r>
              <a:rPr lang="en-US" dirty="0"/>
              <a:t> in accordance with </a:t>
            </a:r>
            <a:r>
              <a:rPr lang="en-US" u="sng" dirty="0"/>
              <a:t>their ordinary meaning </a:t>
            </a:r>
            <a:r>
              <a:rPr lang="en-US" dirty="0"/>
              <a:t>in their </a:t>
            </a:r>
            <a:r>
              <a:rPr lang="en-US" u="sng" dirty="0"/>
              <a:t>context</a:t>
            </a:r>
            <a:r>
              <a:rPr lang="en-US" dirty="0"/>
              <a:t> and in light of the </a:t>
            </a:r>
            <a:r>
              <a:rPr lang="en-US" u="sng" dirty="0"/>
              <a:t>object</a:t>
            </a:r>
            <a:r>
              <a:rPr lang="en-US" dirty="0"/>
              <a:t> and </a:t>
            </a:r>
            <a:r>
              <a:rPr lang="en-US" u="sng" dirty="0"/>
              <a:t>purpose</a:t>
            </a:r>
            <a:r>
              <a:rPr lang="en-US" dirty="0"/>
              <a:t> of the agreement </a:t>
            </a:r>
            <a:r>
              <a:rPr lang="en-US" dirty="0">
                <a:solidFill>
                  <a:srgbClr val="C00000"/>
                </a:solidFill>
              </a:rPr>
              <a:t>in accordance with customary rules of interpretation of public international law,</a:t>
            </a:r>
            <a:r>
              <a:rPr lang="en-US" dirty="0"/>
              <a:t> including those </a:t>
            </a:r>
            <a:r>
              <a:rPr lang="en-US" dirty="0">
                <a:solidFill>
                  <a:srgbClr val="C00000"/>
                </a:solidFill>
              </a:rPr>
              <a:t>codified in the Vienna Convention on the Law of Treaties, done at Vienna on 23 May 1969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rgbClr val="C00000"/>
                </a:solidFill>
              </a:rPr>
              <a:t>	</a:t>
            </a:r>
            <a:r>
              <a:rPr lang="en-US" dirty="0">
                <a:solidFill>
                  <a:schemeClr val="tx1"/>
                </a:solidFill>
              </a:rPr>
              <a:t>2. For greater certainty, </a:t>
            </a:r>
            <a:r>
              <a:rPr lang="en-US" dirty="0">
                <a:solidFill>
                  <a:srgbClr val="C00000"/>
                </a:solidFill>
              </a:rPr>
              <a:t>neither</a:t>
            </a:r>
            <a:r>
              <a:rPr lang="en-US" dirty="0">
                <a:solidFill>
                  <a:schemeClr val="tx1"/>
                </a:solidFill>
              </a:rPr>
              <a:t> this Agreement </a:t>
            </a:r>
            <a:r>
              <a:rPr lang="en-US" dirty="0">
                <a:solidFill>
                  <a:srgbClr val="C00000"/>
                </a:solidFill>
              </a:rPr>
              <a:t>nor</a:t>
            </a:r>
            <a:r>
              <a:rPr lang="en-US" dirty="0">
                <a:solidFill>
                  <a:schemeClr val="tx1"/>
                </a:solidFill>
              </a:rPr>
              <a:t> any supplementing agreement </a:t>
            </a:r>
            <a:r>
              <a:rPr lang="en-US" dirty="0">
                <a:solidFill>
                  <a:srgbClr val="C00000"/>
                </a:solidFill>
              </a:rPr>
              <a:t>establishes an obligation to interpret their provisions in accordance with the </a:t>
            </a:r>
            <a:r>
              <a:rPr lang="en-US" u="sng" dirty="0">
                <a:solidFill>
                  <a:srgbClr val="C00000"/>
                </a:solidFill>
              </a:rPr>
              <a:t>domestic law of either Party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 	3. For greater certainty, </a:t>
            </a:r>
            <a:r>
              <a:rPr lang="en-US" dirty="0">
                <a:solidFill>
                  <a:srgbClr val="C00000"/>
                </a:solidFill>
              </a:rPr>
              <a:t>an interpretation </a:t>
            </a:r>
            <a:r>
              <a:rPr lang="en-US" dirty="0">
                <a:solidFill>
                  <a:schemeClr val="tx1"/>
                </a:solidFill>
              </a:rPr>
              <a:t>of this Agreement or any supplementing agreement given by the courts of either Party shall not be binding on the courts of the other Party.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006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50278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>
                <a:solidFill>
                  <a:srgbClr val="00B050"/>
                </a:solidFill>
              </a:rPr>
              <a:t>La natura giuridica del TCA /2</a:t>
            </a:r>
            <a:br>
              <a:rPr lang="it-IT" dirty="0">
                <a:solidFill>
                  <a:srgbClr val="FF0000"/>
                </a:solidFill>
              </a:rPr>
            </a:br>
            <a:endParaRPr lang="it-IT" sz="27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270342"/>
            <a:ext cx="8596668" cy="37680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</a:rPr>
              <a:t>La linea rossa del Regno unito: uscire dall’orbita della CGUE</a:t>
            </a:r>
          </a:p>
          <a:p>
            <a:pPr marL="0" indent="0">
              <a:buNone/>
            </a:pPr>
            <a:endParaRPr lang="it-IT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</a:rPr>
              <a:t>La controtendenza rispetto ai «</a:t>
            </a:r>
            <a:r>
              <a:rPr lang="en-US" dirty="0">
                <a:solidFill>
                  <a:schemeClr val="tx1"/>
                </a:solidFill>
              </a:rPr>
              <a:t>“Deep and Comprehensive Free Trade Agreements” </a:t>
            </a:r>
            <a:r>
              <a:rPr lang="it-IT" dirty="0">
                <a:solidFill>
                  <a:schemeClr val="tx1"/>
                </a:solidFill>
              </a:rPr>
              <a:t>(vincolo interpretativo al DUE + competenza della CGUE)</a:t>
            </a:r>
          </a:p>
          <a:p>
            <a:pPr marL="0" indent="0">
              <a:buNone/>
            </a:pPr>
            <a:endParaRPr lang="it-IT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it-IT" dirty="0">
                <a:solidFill>
                  <a:schemeClr val="tx1"/>
                </a:solidFill>
              </a:rPr>
              <a:t>Dubbi sulla questione dell’autonomia del DUE: molti termini identici OPPURE definizioni identiche [es. </a:t>
            </a:r>
            <a:r>
              <a:rPr lang="it-IT" i="1" dirty="0" err="1">
                <a:solidFill>
                  <a:schemeClr val="tx1"/>
                </a:solidFill>
              </a:rPr>
              <a:t>Subsidy</a:t>
            </a:r>
            <a:r>
              <a:rPr lang="it-IT" i="1" dirty="0">
                <a:solidFill>
                  <a:schemeClr val="tx1"/>
                </a:solidFill>
              </a:rPr>
              <a:t> </a:t>
            </a:r>
            <a:r>
              <a:rPr lang="it-IT" dirty="0">
                <a:solidFill>
                  <a:schemeClr val="tx1"/>
                </a:solidFill>
              </a:rPr>
              <a:t>nel TCA &amp; </a:t>
            </a:r>
            <a:r>
              <a:rPr lang="it-IT" i="1" dirty="0">
                <a:solidFill>
                  <a:schemeClr val="tx1"/>
                </a:solidFill>
              </a:rPr>
              <a:t>State aids </a:t>
            </a:r>
            <a:r>
              <a:rPr lang="it-IT" dirty="0">
                <a:solidFill>
                  <a:schemeClr val="tx1"/>
                </a:solidFill>
              </a:rPr>
              <a:t>nel DUE] a quelle del diritto del mercato interno. Esiste la possibilità di una doppia interpretazione, ma è compatibile con l’autonomia del DUE e con il ruolo della Corte nel DUE? </a:t>
            </a:r>
          </a:p>
        </p:txBody>
      </p:sp>
    </p:spTree>
    <p:extLst>
      <p:ext uri="{BB962C8B-B14F-4D97-AF65-F5344CB8AC3E}">
        <p14:creationId xmlns:p14="http://schemas.microsoft.com/office/powerpoint/2010/main" val="3665136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75280" y="1540365"/>
            <a:ext cx="10071279" cy="3460715"/>
          </a:xfrm>
          <a:noFill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Contenuti</a:t>
            </a:r>
            <a:b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b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r>
              <a:rPr lang="en-US" sz="22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(</a:t>
            </a:r>
            <a:r>
              <a:rPr lang="en-US" sz="2200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tranne</a:t>
            </a:r>
            <a:r>
              <a:rPr lang="en-US" sz="22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i</a:t>
            </a:r>
            <a:r>
              <a:rPr lang="en-US" sz="22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rapporti</a:t>
            </a:r>
            <a:r>
              <a:rPr lang="en-US" sz="22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commerciali</a:t>
            </a:r>
            <a:r>
              <a:rPr lang="en-US" sz="22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UE/GB e GB/</a:t>
            </a:r>
            <a:r>
              <a:rPr lang="en-US" sz="2200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Stati</a:t>
            </a:r>
            <a:r>
              <a:rPr lang="en-US" sz="22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terzi</a:t>
            </a:r>
            <a:r>
              <a:rPr lang="en-US" sz="22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( </a:t>
            </a:r>
            <a:r>
              <a:rPr lang="en-US" sz="2200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riguardo</a:t>
            </a:r>
            <a:r>
              <a:rPr lang="en-US" sz="22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ai </a:t>
            </a:r>
            <a:r>
              <a:rPr lang="en-US" sz="2200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quali</a:t>
            </a:r>
            <a:r>
              <a:rPr lang="en-US" sz="22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finora</a:t>
            </a:r>
            <a:r>
              <a:rPr lang="en-US" sz="22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a GB </a:t>
            </a:r>
            <a:r>
              <a:rPr lang="en-US" sz="2200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si</a:t>
            </a:r>
            <a:r>
              <a:rPr lang="en-US" sz="22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sono</a:t>
            </a:r>
            <a:r>
              <a:rPr lang="en-US" sz="22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applicati</a:t>
            </a:r>
            <a:r>
              <a:rPr lang="en-US" sz="22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gli</a:t>
            </a:r>
            <a:r>
              <a:rPr lang="en-US" sz="22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accordi</a:t>
            </a:r>
            <a:r>
              <a:rPr lang="en-US" sz="22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commerciali</a:t>
            </a:r>
            <a:r>
              <a:rPr lang="en-US" sz="22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Baskerville Old Face" panose="02020602080505020303" pitchFamily="18" charset="0"/>
              </a:rPr>
              <a:t>dell’UE</a:t>
            </a:r>
            <a:r>
              <a:rPr lang="en-US" sz="2200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)</a:t>
            </a:r>
            <a: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  <a:t>  </a:t>
            </a:r>
            <a:br>
              <a:rPr lang="en-US" b="1" dirty="0">
                <a:solidFill>
                  <a:srgbClr val="FF0000"/>
                </a:solidFill>
                <a:latin typeface="Baskerville Old Face" panose="02020602080505020303" pitchFamily="18" charset="0"/>
              </a:rPr>
            </a:br>
            <a:endParaRPr lang="en-US" b="1" dirty="0">
              <a:solidFill>
                <a:srgbClr val="FF0000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78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949177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Governance</a:t>
            </a:r>
            <a:br>
              <a:rPr lang="it-IT" dirty="0">
                <a:solidFill>
                  <a:srgbClr val="FF0000"/>
                </a:solidFill>
              </a:rPr>
            </a:br>
            <a:endParaRPr lang="it-IT" sz="27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1558776"/>
            <a:ext cx="8596668" cy="505681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Consiglio di partenariato</a:t>
            </a:r>
            <a:r>
              <a:rPr lang="it-IT" dirty="0"/>
              <a:t> (varie formazioni)</a:t>
            </a:r>
          </a:p>
          <a:p>
            <a:pPr>
              <a:buAutoNum type="alphaLcParenR"/>
            </a:pPr>
            <a:r>
              <a:rPr lang="it-IT" dirty="0"/>
              <a:t>Adotta decisioni su qualunque materia nei casi previsti dall’accordo o eventuale accordo integrativo;</a:t>
            </a:r>
          </a:p>
          <a:p>
            <a:pPr>
              <a:buAutoNum type="alphaLcParenR"/>
            </a:pPr>
            <a:r>
              <a:rPr lang="it-IT" dirty="0"/>
              <a:t>rivolge alle parti raccomandazioni sull'attuazione e applicazione del presente accordo o eventuale accordo integrativo;</a:t>
            </a:r>
          </a:p>
          <a:p>
            <a:pPr>
              <a:buAutoNum type="alphaLcParenR"/>
            </a:pPr>
            <a:r>
              <a:rPr lang="it-IT" dirty="0"/>
              <a:t>Adotta mediante decisione, le modifiche del presente accordo o eventuale accordo integrativo nei casi ivi previsti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Soluzione delle controversie sull’applicazione e interpretazione del TCA </a:t>
            </a:r>
            <a:r>
              <a:rPr lang="it-IT" dirty="0">
                <a:solidFill>
                  <a:schemeClr val="tx1"/>
                </a:solidFill>
              </a:rPr>
              <a:t>(premessa: no ruolo della Corte di giustizia)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se non è possibile trovare una soluzione tra le parti, è prevista </a:t>
            </a:r>
            <a:r>
              <a:rPr lang="it-IT" dirty="0">
                <a:solidFill>
                  <a:srgbClr val="00B050"/>
                </a:solidFill>
              </a:rPr>
              <a:t>l’istituzione di un collegio arbitrale indipendente </a:t>
            </a:r>
            <a:r>
              <a:rPr lang="it-IT" dirty="0"/>
              <a:t>che può emanare una </a:t>
            </a:r>
            <a:r>
              <a:rPr lang="it-IT" u="sng" dirty="0"/>
              <a:t>decisione vincolante</a:t>
            </a:r>
            <a:r>
              <a:rPr lang="it-IT" dirty="0"/>
              <a:t>. Questo meccanismo di risoluzione delle controversie si applica </a:t>
            </a:r>
            <a:r>
              <a:rPr lang="it-IT" b="1" dirty="0"/>
              <a:t>alla maggior parte dei settori contemplati dall'accordo</a:t>
            </a:r>
            <a:r>
              <a:rPr lang="it-IT" dirty="0"/>
              <a:t>, tra cui la parità di condizioni (</a:t>
            </a:r>
            <a:r>
              <a:rPr lang="it-IT" dirty="0" err="1"/>
              <a:t>level</a:t>
            </a:r>
            <a:r>
              <a:rPr lang="it-IT" dirty="0"/>
              <a:t> playing field) e la pesca.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Ammesse </a:t>
            </a:r>
            <a:r>
              <a:rPr lang="it-IT" dirty="0">
                <a:solidFill>
                  <a:srgbClr val="00B050"/>
                </a:solidFill>
              </a:rPr>
              <a:t>misure di ritorsione </a:t>
            </a:r>
            <a:r>
              <a:rPr lang="it-IT" dirty="0"/>
              <a:t>nello stesso o in altro settore economico quando </a:t>
            </a:r>
            <a:r>
              <a:rPr lang="it-IT" dirty="0">
                <a:solidFill>
                  <a:srgbClr val="00B050"/>
                </a:solidFill>
              </a:rPr>
              <a:t>l'altra parte non si conformi alle decisioni del collegio arbitrale.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t-IT" dirty="0"/>
              <a:t>Ciascuna parte può prendere </a:t>
            </a:r>
            <a:r>
              <a:rPr lang="it-IT" dirty="0">
                <a:solidFill>
                  <a:srgbClr val="00B050"/>
                </a:solidFill>
              </a:rPr>
              <a:t>opportune misure di salvaguardia</a:t>
            </a:r>
            <a:r>
              <a:rPr lang="it-IT" dirty="0"/>
              <a:t> unilateralmente in caso di gravi difficoltà economiche, sociali o ambientali di natura settoriale o regionale.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47815431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8056</TotalTime>
  <Words>1380</Words>
  <Application>Microsoft Office PowerPoint</Application>
  <PresentationFormat>Widescreen</PresentationFormat>
  <Paragraphs>98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20" baseType="lpstr">
      <vt:lpstr>Arial</vt:lpstr>
      <vt:lpstr>Baskerville Old Face</vt:lpstr>
      <vt:lpstr>Bauhaus 93</vt:lpstr>
      <vt:lpstr>Bradley Hand ITC</vt:lpstr>
      <vt:lpstr>Calibri</vt:lpstr>
      <vt:lpstr>Trebuchet MS</vt:lpstr>
      <vt:lpstr>Wingdings 3</vt:lpstr>
      <vt:lpstr>Sfaccettatura</vt:lpstr>
      <vt:lpstr>            BREXIT  L’Accordo sulle future relazioni </vt:lpstr>
      <vt:lpstr>ASPETTI FORMALI </vt:lpstr>
      <vt:lpstr>Il recesso del Regno unito dall’UE Le 3 tappe giuridiche</vt:lpstr>
      <vt:lpstr>ANTEFATTO – Recesso e Accordo di recesso [withdrawal agreement] – art. 50 TUE</vt:lpstr>
      <vt:lpstr>L’Accordo di recesso di GB </vt:lpstr>
      <vt:lpstr>La natura giuridica del TCA </vt:lpstr>
      <vt:lpstr>La natura giuridica del TCA /2 </vt:lpstr>
      <vt:lpstr>Contenuti  (tranne i rapporti commerciali UE/GB e GB/Stati terzi ( riguardo ai quali finora a GB si sono applicati gli accordi commerciali dell’UE)   </vt:lpstr>
      <vt:lpstr>Governance </vt:lpstr>
      <vt:lpstr>Circolazione delle persone </vt:lpstr>
      <vt:lpstr>La pesca </vt:lpstr>
      <vt:lpstr>La questione dell’Irlanda del Nord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nationalen und internationalen Wirkungen der Verwerfung einer AGB-Klausel im Verbandsklageverfahren</dc:title>
  <dc:creator>Licia-Maria</dc:creator>
  <cp:lastModifiedBy>Emanuela</cp:lastModifiedBy>
  <cp:revision>296</cp:revision>
  <dcterms:created xsi:type="dcterms:W3CDTF">2015-06-03T12:37:49Z</dcterms:created>
  <dcterms:modified xsi:type="dcterms:W3CDTF">2021-01-14T18:50:13Z</dcterms:modified>
</cp:coreProperties>
</file>