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360" r:id="rId10"/>
    <p:sldId id="297" r:id="rId11"/>
    <p:sldId id="298" r:id="rId12"/>
    <p:sldId id="299" r:id="rId13"/>
    <p:sldId id="300" r:id="rId14"/>
    <p:sldId id="301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755"/>
  </p:normalViewPr>
  <p:slideViewPr>
    <p:cSldViewPr snapToGrid="0">
      <p:cViewPr varScale="1">
        <p:scale>
          <a:sx n="110" d="100"/>
          <a:sy n="110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FA7BA1-F54B-42AF-34E2-99F98CCA0E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82CFF91-046E-1A91-F295-BF445E3219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7790FD-00E0-F570-F46A-D3DE4AE2D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73EC-D9E6-D342-8B70-3896A1286287}" type="datetimeFigureOut">
              <a:rPr lang="it-IT" smtClean="0"/>
              <a:t>27/03/23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D39068-23F7-3B6A-26CE-5149982D5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833DFA6-8360-1CF1-27F4-2BB2FA754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5A9A-CAAD-3441-85BA-354B2F5D47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2479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175532-5979-7B51-E961-EAE8E1178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EF84A69-E701-996B-42AC-C7193A1EB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4B8599-26F4-F812-10EC-29B7B0C26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73EC-D9E6-D342-8B70-3896A1286287}" type="datetimeFigureOut">
              <a:rPr lang="it-IT" smtClean="0"/>
              <a:t>27/03/23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21D3478-2D73-E0DC-1755-D392EF05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1BF3D6-083D-3331-E46E-DFCD54001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5A9A-CAAD-3441-85BA-354B2F5D47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5367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71B390A-E158-33F6-21AB-88C7E3FF2F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480DA13-BEF1-BFEE-2864-C46C38B170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F302D6-E12F-6570-A021-3640A1050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73EC-D9E6-D342-8B70-3896A1286287}" type="datetimeFigureOut">
              <a:rPr lang="it-IT" smtClean="0"/>
              <a:t>27/03/23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0992B4-2BB1-4506-B0F6-581C336EB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CC854D-025C-BA0E-D901-4C28AF8C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5A9A-CAAD-3441-85BA-354B2F5D47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3060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153894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CB46B7-5753-06B9-9BE0-E8CC8D087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F32D78-33C3-9A52-D171-2F87E3189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984588-9BFE-5608-E982-187A9A430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73EC-D9E6-D342-8B70-3896A1286287}" type="datetimeFigureOut">
              <a:rPr lang="it-IT" smtClean="0"/>
              <a:t>27/03/23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A4DF8F-0794-8132-CCC3-F1E368DAD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3BEF33C-A30E-C111-BDAA-80EC3750C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5A9A-CAAD-3441-85BA-354B2F5D47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635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95F1DD-D474-9F8B-EF2B-D77446A3F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E742CA6-9EBD-225A-B79C-361AA6E80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B44451-DA0B-0FFB-755C-E10443182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73EC-D9E6-D342-8B70-3896A1286287}" type="datetimeFigureOut">
              <a:rPr lang="it-IT" smtClean="0"/>
              <a:t>27/03/23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B02F6E6-534C-C252-2E33-E3B729E0B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D895A1-289D-6650-0738-1E3DCEC6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5A9A-CAAD-3441-85BA-354B2F5D47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600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D267F9-A716-99E0-69B0-D8A9C5930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39DC72-F430-F69D-530D-3275A1D0E8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607FCE0-E34B-AF3F-46E2-F6A0C0245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0ECC956-1A72-0003-EE11-4F066DFF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73EC-D9E6-D342-8B70-3896A1286287}" type="datetimeFigureOut">
              <a:rPr lang="it-IT" smtClean="0"/>
              <a:t>27/03/23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0755F1B-5B62-A43D-8D48-4DC6B067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FE1075D-4F3B-AD04-F137-D5763330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5A9A-CAAD-3441-85BA-354B2F5D47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4490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FFE716-E54D-094D-B1BA-BA40095D1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E5A41F-A527-395D-0930-7674DE30A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EC64E1E-B294-C466-9580-1B1139E13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4775362-4D0F-AF57-82D3-5A2E18927E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5CD8EA1-9682-0960-D04A-5956C1C09D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9A10175-58EE-0866-FADD-D5AE9D398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73EC-D9E6-D342-8B70-3896A1286287}" type="datetimeFigureOut">
              <a:rPr lang="it-IT" smtClean="0"/>
              <a:t>27/03/23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1B1F432-82CE-E693-E8ED-FD6130C42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EC72E38-CCA3-D218-4C83-BE4BDEA73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5A9A-CAAD-3441-85BA-354B2F5D47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401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768238-F3A5-8E23-F619-66930B815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AC3EF99-F29B-068C-26F9-B6F169818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73EC-D9E6-D342-8B70-3896A1286287}" type="datetimeFigureOut">
              <a:rPr lang="it-IT" smtClean="0"/>
              <a:t>27/03/23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771E67B-23EE-D788-F84D-4796153A9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B1B2DB7-1F71-75E1-45E4-92E2B7A6D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5A9A-CAAD-3441-85BA-354B2F5D47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9108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CE40B42-D4FF-BE41-9F4D-321D2141C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73EC-D9E6-D342-8B70-3896A1286287}" type="datetimeFigureOut">
              <a:rPr lang="it-IT" smtClean="0"/>
              <a:t>27/03/23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C0DAD11-00CE-000E-D63D-5D534DE2A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AE9F03-71D4-4F62-986D-9744299A5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5A9A-CAAD-3441-85BA-354B2F5D47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29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079F16-974D-091C-1E4C-917DC7761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34EDE9-2CF3-4111-1BE3-F6D375E01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FEAB122-9461-DB07-B957-3C0B1A5E8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3F8420-48F6-0EA3-F6DF-6B2E701A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73EC-D9E6-D342-8B70-3896A1286287}" type="datetimeFigureOut">
              <a:rPr lang="it-IT" smtClean="0"/>
              <a:t>27/03/23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A2028C6-B678-C972-3393-F862DB35B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5AC32C0-EB52-AFF5-7425-F100D91CD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5A9A-CAAD-3441-85BA-354B2F5D47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034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ED5B50-16E7-DBC5-B12D-4D23D46F2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DBD8448-5D99-9C2A-0219-EA1A36C427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CD0D0B9-9FD6-1901-49E7-79A866A89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F692088-0809-3664-14CB-5677F0D0A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73EC-D9E6-D342-8B70-3896A1286287}" type="datetimeFigureOut">
              <a:rPr lang="it-IT" smtClean="0"/>
              <a:t>27/03/23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F786873-43E9-9645-7013-7DED2977B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5B51B11-5224-B7CE-B382-9AF14C977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5A9A-CAAD-3441-85BA-354B2F5D47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463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9737F76-F07E-E2A5-30EE-CAC3913A4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ED6927E-18C5-553F-C45B-E8D50D172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34EAC3-EDB8-5806-5D9A-3535CF9934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873EC-D9E6-D342-8B70-3896A1286287}" type="datetimeFigureOut">
              <a:rPr lang="it-IT" smtClean="0"/>
              <a:t>27/03/23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71E235-C70D-97CE-FF89-D87F888F73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568D01-491F-1FDC-E706-54A089DAC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5A9A-CAAD-3441-85BA-354B2F5D47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037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Importanza della viscosità e della diffusione nelle tecniche di estrazione"/>
          <p:cNvSpPr txBox="1"/>
          <p:nvPr/>
        </p:nvSpPr>
        <p:spPr>
          <a:xfrm>
            <a:off x="1627761" y="-8628"/>
            <a:ext cx="8248408" cy="430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200"/>
            </a:pPr>
            <a:r>
              <a:rPr sz="2200"/>
              <a:t>Importanza della </a:t>
            </a:r>
            <a:r>
              <a:rPr sz="2200">
                <a:solidFill>
                  <a:srgbClr val="FF2600"/>
                </a:solidFill>
              </a:rPr>
              <a:t>viscosità</a:t>
            </a:r>
            <a:r>
              <a:rPr sz="2200"/>
              <a:t> e della </a:t>
            </a:r>
            <a:r>
              <a:rPr sz="2200">
                <a:solidFill>
                  <a:srgbClr val="FF2600"/>
                </a:solidFill>
              </a:rPr>
              <a:t>diffusione</a:t>
            </a:r>
            <a:r>
              <a:rPr sz="2200"/>
              <a:t> nelle tecniche di estrazione</a:t>
            </a:r>
          </a:p>
        </p:txBody>
      </p:sp>
      <p:sp>
        <p:nvSpPr>
          <p:cNvPr id="110" name="Quali sono le condizioni di lavoro migliori??"/>
          <p:cNvSpPr txBox="1"/>
          <p:nvPr/>
        </p:nvSpPr>
        <p:spPr>
          <a:xfrm>
            <a:off x="1595619" y="663060"/>
            <a:ext cx="3458390" cy="224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/>
          <a:p>
            <a:pPr algn="just">
              <a:defRPr sz="1400" b="1">
                <a:solidFill>
                  <a:srgbClr val="FF2600"/>
                </a:solidFill>
              </a:defRPr>
            </a:pPr>
            <a:r>
              <a:rPr sz="1400" dirty="0" err="1"/>
              <a:t>Viscosità</a:t>
            </a:r>
            <a:r>
              <a:rPr sz="1400" dirty="0"/>
              <a:t>: </a:t>
            </a:r>
            <a:r>
              <a:rPr sz="1400" dirty="0">
                <a:solidFill>
                  <a:schemeClr val="accent2">
                    <a:lumOff val="-8000"/>
                  </a:schemeClr>
                </a:solidFill>
              </a:rPr>
              <a:t>La </a:t>
            </a:r>
            <a:r>
              <a:rPr sz="1400" dirty="0" err="1">
                <a:solidFill>
                  <a:schemeClr val="accent2">
                    <a:lumOff val="-8000"/>
                  </a:schemeClr>
                </a:solidFill>
              </a:rPr>
              <a:t>viscosità</a:t>
            </a:r>
            <a:r>
              <a:rPr sz="1400" dirty="0">
                <a:solidFill>
                  <a:schemeClr val="accent2">
                    <a:lumOff val="-8000"/>
                  </a:schemeClr>
                </a:solidFill>
              </a:rPr>
              <a:t> </a:t>
            </a:r>
            <a:r>
              <a:rPr sz="1400" dirty="0" err="1">
                <a:solidFill>
                  <a:schemeClr val="accent2">
                    <a:lumOff val="-8000"/>
                  </a:schemeClr>
                </a:solidFill>
              </a:rPr>
              <a:t>rappresenta</a:t>
            </a:r>
            <a:r>
              <a:rPr sz="1400" dirty="0">
                <a:solidFill>
                  <a:schemeClr val="accent2">
                    <a:lumOff val="-8000"/>
                  </a:schemeClr>
                </a:solidFill>
              </a:rPr>
              <a:t> </a:t>
            </a:r>
            <a:r>
              <a:rPr sz="1400" dirty="0" err="1">
                <a:solidFill>
                  <a:schemeClr val="accent2">
                    <a:lumOff val="-8000"/>
                  </a:schemeClr>
                </a:solidFill>
              </a:rPr>
              <a:t>l'attrito</a:t>
            </a:r>
            <a:r>
              <a:rPr sz="1400" dirty="0">
                <a:solidFill>
                  <a:schemeClr val="accent2">
                    <a:lumOff val="-8000"/>
                  </a:schemeClr>
                </a:solidFill>
              </a:rPr>
              <a:t> </a:t>
            </a:r>
            <a:r>
              <a:rPr sz="1400" dirty="0" err="1">
                <a:solidFill>
                  <a:schemeClr val="accent2">
                    <a:lumOff val="-8000"/>
                  </a:schemeClr>
                </a:solidFill>
              </a:rPr>
              <a:t>interno</a:t>
            </a:r>
            <a:r>
              <a:rPr sz="1400" dirty="0">
                <a:solidFill>
                  <a:schemeClr val="accent2">
                    <a:lumOff val="-8000"/>
                  </a:schemeClr>
                </a:solidFill>
              </a:rPr>
              <a:t>.</a:t>
            </a:r>
          </a:p>
          <a:p>
            <a:pPr algn="just">
              <a:defRPr sz="1400" b="1">
                <a:solidFill>
                  <a:schemeClr val="accent2">
                    <a:lumOff val="-8000"/>
                  </a:schemeClr>
                </a:solidFill>
              </a:defRPr>
            </a:pPr>
            <a:endParaRPr sz="1400" dirty="0">
              <a:solidFill>
                <a:schemeClr val="accent2">
                  <a:lumOff val="-8000"/>
                </a:schemeClr>
              </a:solidFill>
            </a:endParaRPr>
          </a:p>
          <a:p>
            <a:pPr algn="just">
              <a:defRPr sz="1400" b="1">
                <a:solidFill>
                  <a:schemeClr val="accent2">
                    <a:lumOff val="-8000"/>
                  </a:schemeClr>
                </a:solidFill>
              </a:defRPr>
            </a:pPr>
            <a:r>
              <a:rPr sz="1400" dirty="0" err="1"/>
              <a:t>È</a:t>
            </a:r>
            <a:r>
              <a:rPr sz="1400" dirty="0"/>
              <a:t> </a:t>
            </a:r>
            <a:r>
              <a:rPr sz="1400" dirty="0" err="1"/>
              <a:t>chiaramente</a:t>
            </a:r>
            <a:r>
              <a:rPr sz="1400" dirty="0"/>
              <a:t> </a:t>
            </a:r>
            <a:r>
              <a:rPr sz="1400" dirty="0" err="1"/>
              <a:t>visibile</a:t>
            </a:r>
            <a:r>
              <a:rPr sz="1400" dirty="0"/>
              <a:t> </a:t>
            </a:r>
            <a:r>
              <a:rPr sz="1400" dirty="0" err="1"/>
              <a:t>nei</a:t>
            </a:r>
            <a:r>
              <a:rPr sz="1400" dirty="0"/>
              <a:t> </a:t>
            </a:r>
            <a:r>
              <a:rPr sz="1400" dirty="0" err="1"/>
              <a:t>fluidi</a:t>
            </a:r>
            <a:r>
              <a:rPr sz="1400" dirty="0"/>
              <a:t> ed </a:t>
            </a:r>
            <a:r>
              <a:rPr sz="1400" dirty="0" err="1"/>
              <a:t>esprime</a:t>
            </a:r>
            <a:r>
              <a:rPr sz="1400" dirty="0"/>
              <a:t> la </a:t>
            </a:r>
            <a:r>
              <a:rPr sz="1400" dirty="0" err="1"/>
              <a:t>maggiore</a:t>
            </a:r>
            <a:r>
              <a:rPr sz="1400" dirty="0"/>
              <a:t> o </a:t>
            </a:r>
            <a:r>
              <a:rPr sz="1400" dirty="0" err="1"/>
              <a:t>minore</a:t>
            </a:r>
            <a:r>
              <a:rPr sz="1400" dirty="0"/>
              <a:t> </a:t>
            </a:r>
            <a:r>
              <a:rPr sz="1400" dirty="0" err="1"/>
              <a:t>facilità</a:t>
            </a:r>
            <a:r>
              <a:rPr sz="1400" dirty="0"/>
              <a:t> di </a:t>
            </a:r>
            <a:r>
              <a:rPr sz="1400" dirty="0" err="1"/>
              <a:t>scorrimento</a:t>
            </a:r>
            <a:r>
              <a:rPr sz="1400" dirty="0"/>
              <a:t> di uno </a:t>
            </a:r>
            <a:r>
              <a:rPr sz="1400" dirty="0" err="1"/>
              <a:t>strato</a:t>
            </a:r>
            <a:r>
              <a:rPr sz="1400" dirty="0"/>
              <a:t> rispetto a un </a:t>
            </a:r>
            <a:r>
              <a:rPr sz="1400" dirty="0" err="1"/>
              <a:t>altro</a:t>
            </a:r>
            <a:r>
              <a:rPr sz="1400" dirty="0"/>
              <a:t> </a:t>
            </a:r>
            <a:r>
              <a:rPr sz="1400" dirty="0" err="1"/>
              <a:t>adiacente</a:t>
            </a:r>
            <a:r>
              <a:rPr sz="1400" dirty="0"/>
              <a:t>. </a:t>
            </a:r>
          </a:p>
          <a:p>
            <a:pPr algn="just">
              <a:defRPr sz="1400" b="1">
                <a:solidFill>
                  <a:schemeClr val="accent2">
                    <a:lumOff val="-8000"/>
                  </a:schemeClr>
                </a:solidFill>
              </a:defRPr>
            </a:pPr>
            <a:endParaRPr sz="1400" dirty="0"/>
          </a:p>
          <a:p>
            <a:pPr algn="just">
              <a:defRPr sz="1400" b="1">
                <a:solidFill>
                  <a:schemeClr val="accent2">
                    <a:lumOff val="-8000"/>
                  </a:schemeClr>
                </a:solidFill>
              </a:defRPr>
            </a:pPr>
            <a:r>
              <a:rPr sz="1400" dirty="0"/>
              <a:t>La </a:t>
            </a:r>
            <a:r>
              <a:rPr sz="1400" dirty="0" err="1"/>
              <a:t>viscosità</a:t>
            </a:r>
            <a:r>
              <a:rPr sz="1400" dirty="0"/>
              <a:t> </a:t>
            </a:r>
            <a:r>
              <a:rPr sz="1400" dirty="0" err="1"/>
              <a:t>può</a:t>
            </a:r>
            <a:r>
              <a:rPr sz="1400" dirty="0"/>
              <a:t> </a:t>
            </a:r>
            <a:r>
              <a:rPr sz="1400" dirty="0" err="1"/>
              <a:t>essere</a:t>
            </a:r>
            <a:r>
              <a:rPr sz="1400" dirty="0"/>
              <a:t> </a:t>
            </a:r>
            <a:r>
              <a:rPr sz="1400" dirty="0" err="1"/>
              <a:t>considerata</a:t>
            </a:r>
            <a:r>
              <a:rPr sz="1400" dirty="0"/>
              <a:t> </a:t>
            </a:r>
            <a:r>
              <a:rPr sz="1400" dirty="0" err="1"/>
              <a:t>anche</a:t>
            </a:r>
            <a:r>
              <a:rPr sz="1400" dirty="0"/>
              <a:t> come un </a:t>
            </a:r>
            <a:r>
              <a:rPr sz="1400" dirty="0" err="1"/>
              <a:t>indice</a:t>
            </a:r>
            <a:r>
              <a:rPr sz="1400" dirty="0"/>
              <a:t> </a:t>
            </a:r>
            <a:r>
              <a:rPr sz="1400" dirty="0" err="1"/>
              <a:t>della</a:t>
            </a:r>
            <a:r>
              <a:rPr sz="1400" dirty="0"/>
              <a:t> </a:t>
            </a:r>
            <a:r>
              <a:rPr sz="1400" dirty="0" err="1"/>
              <a:t>resistenza</a:t>
            </a:r>
            <a:r>
              <a:rPr sz="1400" dirty="0"/>
              <a:t> alle </a:t>
            </a:r>
            <a:r>
              <a:rPr sz="1400" dirty="0" err="1"/>
              <a:t>deformazioni</a:t>
            </a:r>
            <a:r>
              <a:rPr sz="1400" dirty="0"/>
              <a:t>. </a:t>
            </a:r>
          </a:p>
        </p:txBody>
      </p:sp>
      <p:sp>
        <p:nvSpPr>
          <p:cNvPr id="112" name="Due lastre parallele, separate da uno spazio di altezza L, occupato da un liquido; se la piastra inferiore è ferma e quella superiore, di area A, si muove con velocità costante v0, per ottenere questo movimento occorre esercitare su di essa una forza F. "/>
          <p:cNvSpPr txBox="1"/>
          <p:nvPr/>
        </p:nvSpPr>
        <p:spPr>
          <a:xfrm>
            <a:off x="1627762" y="3256200"/>
            <a:ext cx="8592099" cy="2636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lnSpc>
                <a:spcPct val="160000"/>
              </a:lnSpc>
              <a:defRPr sz="1500" b="1">
                <a:solidFill>
                  <a:schemeClr val="accent2">
                    <a:lumOff val="-8000"/>
                  </a:schemeClr>
                </a:solidFill>
              </a:defRPr>
            </a:lvl1pPr>
          </a:lstStyle>
          <a:p>
            <a:r>
              <a:rPr dirty="0"/>
              <a:t>Due </a:t>
            </a:r>
            <a:r>
              <a:rPr dirty="0" err="1"/>
              <a:t>lastre</a:t>
            </a:r>
            <a:r>
              <a:rPr dirty="0"/>
              <a:t> </a:t>
            </a:r>
            <a:r>
              <a:rPr dirty="0" err="1"/>
              <a:t>parallele</a:t>
            </a:r>
            <a:r>
              <a:rPr dirty="0"/>
              <a:t>, separate da uno </a:t>
            </a:r>
            <a:r>
              <a:rPr dirty="0" err="1"/>
              <a:t>spazio</a:t>
            </a:r>
            <a:r>
              <a:rPr dirty="0"/>
              <a:t> di </a:t>
            </a:r>
            <a:r>
              <a:rPr dirty="0" err="1"/>
              <a:t>altezza</a:t>
            </a:r>
            <a:r>
              <a:rPr dirty="0"/>
              <a:t> L, </a:t>
            </a:r>
            <a:r>
              <a:rPr dirty="0" err="1"/>
              <a:t>occupato</a:t>
            </a:r>
            <a:r>
              <a:rPr dirty="0"/>
              <a:t> da un </a:t>
            </a:r>
            <a:r>
              <a:rPr dirty="0" err="1"/>
              <a:t>liquido</a:t>
            </a:r>
            <a:r>
              <a:rPr dirty="0"/>
              <a:t>; se la </a:t>
            </a:r>
            <a:r>
              <a:rPr dirty="0" err="1"/>
              <a:t>piastra</a:t>
            </a:r>
            <a:r>
              <a:rPr dirty="0"/>
              <a:t> </a:t>
            </a:r>
            <a:r>
              <a:rPr dirty="0" err="1"/>
              <a:t>inferiore</a:t>
            </a:r>
            <a:r>
              <a:rPr dirty="0"/>
              <a:t> </a:t>
            </a:r>
            <a:r>
              <a:rPr dirty="0" err="1"/>
              <a:t>è</a:t>
            </a:r>
            <a:r>
              <a:rPr dirty="0"/>
              <a:t> </a:t>
            </a:r>
            <a:r>
              <a:rPr dirty="0" err="1"/>
              <a:t>ferma</a:t>
            </a:r>
            <a:r>
              <a:rPr dirty="0"/>
              <a:t> e </a:t>
            </a:r>
            <a:r>
              <a:rPr dirty="0" err="1"/>
              <a:t>quella</a:t>
            </a:r>
            <a:r>
              <a:rPr dirty="0"/>
              <a:t> </a:t>
            </a:r>
            <a:r>
              <a:rPr dirty="0" err="1"/>
              <a:t>superiore</a:t>
            </a:r>
            <a:r>
              <a:rPr dirty="0"/>
              <a:t>, di area A,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muove</a:t>
            </a:r>
            <a:r>
              <a:rPr dirty="0"/>
              <a:t> con </a:t>
            </a:r>
            <a:r>
              <a:rPr dirty="0" err="1"/>
              <a:t>velocità</a:t>
            </a:r>
            <a:r>
              <a:rPr dirty="0"/>
              <a:t> </a:t>
            </a:r>
            <a:r>
              <a:rPr dirty="0" err="1"/>
              <a:t>costante</a:t>
            </a:r>
            <a:r>
              <a:rPr dirty="0"/>
              <a:t> v0, per </a:t>
            </a:r>
            <a:r>
              <a:rPr dirty="0" err="1"/>
              <a:t>ottenere</a:t>
            </a:r>
            <a:r>
              <a:rPr dirty="0"/>
              <a:t> </a:t>
            </a:r>
            <a:r>
              <a:rPr dirty="0" err="1"/>
              <a:t>questo</a:t>
            </a:r>
            <a:r>
              <a:rPr dirty="0"/>
              <a:t> </a:t>
            </a:r>
            <a:r>
              <a:rPr dirty="0" err="1"/>
              <a:t>movimento</a:t>
            </a:r>
            <a:r>
              <a:rPr dirty="0"/>
              <a:t> </a:t>
            </a:r>
            <a:r>
              <a:rPr dirty="0" err="1"/>
              <a:t>occorre</a:t>
            </a:r>
            <a:r>
              <a:rPr dirty="0"/>
              <a:t> </a:t>
            </a:r>
            <a:r>
              <a:rPr dirty="0" err="1"/>
              <a:t>esercitare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di </a:t>
            </a:r>
            <a:r>
              <a:rPr dirty="0" err="1"/>
              <a:t>essa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forza F. Le </a:t>
            </a:r>
            <a:r>
              <a:rPr dirty="0" err="1"/>
              <a:t>particelle</a:t>
            </a:r>
            <a:r>
              <a:rPr dirty="0"/>
              <a:t> di </a:t>
            </a:r>
            <a:r>
              <a:rPr dirty="0" err="1"/>
              <a:t>fluido</a:t>
            </a:r>
            <a:r>
              <a:rPr dirty="0"/>
              <a:t> a </a:t>
            </a:r>
            <a:r>
              <a:rPr dirty="0" err="1"/>
              <a:t>contatto</a:t>
            </a:r>
            <a:r>
              <a:rPr dirty="0"/>
              <a:t> con la </a:t>
            </a:r>
            <a:r>
              <a:rPr dirty="0" err="1"/>
              <a:t>piastra</a:t>
            </a:r>
            <a:r>
              <a:rPr dirty="0"/>
              <a:t> </a:t>
            </a:r>
            <a:r>
              <a:rPr dirty="0" err="1"/>
              <a:t>inferiore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ferme</a:t>
            </a:r>
            <a:r>
              <a:rPr dirty="0"/>
              <a:t>, </a:t>
            </a:r>
            <a:r>
              <a:rPr dirty="0" err="1"/>
              <a:t>mentre</a:t>
            </a:r>
            <a:r>
              <a:rPr dirty="0"/>
              <a:t> quelle a </a:t>
            </a:r>
            <a:r>
              <a:rPr dirty="0" err="1"/>
              <a:t>contatto</a:t>
            </a:r>
            <a:r>
              <a:rPr dirty="0"/>
              <a:t> con la </a:t>
            </a:r>
            <a:r>
              <a:rPr dirty="0" err="1"/>
              <a:t>piastra</a:t>
            </a:r>
            <a:r>
              <a:rPr dirty="0"/>
              <a:t> </a:t>
            </a:r>
            <a:r>
              <a:rPr dirty="0" err="1"/>
              <a:t>superiore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muovono</a:t>
            </a:r>
            <a:r>
              <a:rPr dirty="0"/>
              <a:t> con </a:t>
            </a:r>
            <a:r>
              <a:rPr dirty="0" err="1"/>
              <a:t>velocità</a:t>
            </a:r>
            <a:r>
              <a:rPr dirty="0"/>
              <a:t> v0. </a:t>
            </a:r>
            <a:r>
              <a:rPr dirty="0" err="1"/>
              <a:t>Immaginando</a:t>
            </a:r>
            <a:r>
              <a:rPr dirty="0"/>
              <a:t> </a:t>
            </a:r>
            <a:r>
              <a:rPr dirty="0" err="1"/>
              <a:t>suddiviso</a:t>
            </a:r>
            <a:r>
              <a:rPr dirty="0"/>
              <a:t> in strati lo </a:t>
            </a:r>
            <a:r>
              <a:rPr dirty="0" err="1"/>
              <a:t>spessore</a:t>
            </a:r>
            <a:r>
              <a:rPr dirty="0"/>
              <a:t> di </a:t>
            </a:r>
            <a:r>
              <a:rPr dirty="0" err="1"/>
              <a:t>liquido</a:t>
            </a:r>
            <a:r>
              <a:rPr dirty="0"/>
              <a:t> </a:t>
            </a:r>
            <a:r>
              <a:rPr dirty="0" err="1"/>
              <a:t>compreso</a:t>
            </a:r>
            <a:r>
              <a:rPr dirty="0"/>
              <a:t> </a:t>
            </a:r>
            <a:r>
              <a:rPr dirty="0" err="1"/>
              <a:t>fra</a:t>
            </a:r>
            <a:r>
              <a:rPr dirty="0"/>
              <a:t> le due piastre,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intuisce</a:t>
            </a:r>
            <a:r>
              <a:rPr dirty="0"/>
              <a:t> come le </a:t>
            </a:r>
            <a:r>
              <a:rPr dirty="0" err="1"/>
              <a:t>particelle</a:t>
            </a:r>
            <a:r>
              <a:rPr dirty="0"/>
              <a:t> </a:t>
            </a:r>
            <a:r>
              <a:rPr dirty="0" err="1"/>
              <a:t>appartenenti</a:t>
            </a:r>
            <a:r>
              <a:rPr dirty="0"/>
              <a:t> a </a:t>
            </a:r>
            <a:r>
              <a:rPr dirty="0" err="1"/>
              <a:t>ciascuno</a:t>
            </a:r>
            <a:r>
              <a:rPr dirty="0"/>
              <a:t> </a:t>
            </a:r>
            <a:r>
              <a:rPr dirty="0" err="1"/>
              <a:t>strato</a:t>
            </a:r>
            <a:r>
              <a:rPr dirty="0"/>
              <a:t> </a:t>
            </a:r>
            <a:r>
              <a:rPr dirty="0" err="1"/>
              <a:t>abbiano</a:t>
            </a:r>
            <a:r>
              <a:rPr dirty="0"/>
              <a:t> </a:t>
            </a:r>
            <a:r>
              <a:rPr dirty="0" err="1"/>
              <a:t>velocità</a:t>
            </a:r>
            <a:r>
              <a:rPr dirty="0"/>
              <a:t> </a:t>
            </a:r>
            <a:r>
              <a:rPr dirty="0" err="1"/>
              <a:t>minore</a:t>
            </a:r>
            <a:r>
              <a:rPr dirty="0"/>
              <a:t> di </a:t>
            </a:r>
            <a:r>
              <a:rPr dirty="0" err="1"/>
              <a:t>quella</a:t>
            </a:r>
            <a:r>
              <a:rPr dirty="0"/>
              <a:t> </a:t>
            </a:r>
            <a:r>
              <a:rPr dirty="0" err="1"/>
              <a:t>dello</a:t>
            </a:r>
            <a:r>
              <a:rPr dirty="0"/>
              <a:t> </a:t>
            </a:r>
            <a:r>
              <a:rPr dirty="0" err="1"/>
              <a:t>strato</a:t>
            </a:r>
            <a:r>
              <a:rPr dirty="0"/>
              <a:t> </a:t>
            </a:r>
            <a:r>
              <a:rPr dirty="0" err="1"/>
              <a:t>superiore</a:t>
            </a:r>
            <a:r>
              <a:rPr dirty="0"/>
              <a:t> e </a:t>
            </a:r>
            <a:r>
              <a:rPr dirty="0" err="1"/>
              <a:t>maggiore</a:t>
            </a:r>
            <a:r>
              <a:rPr dirty="0"/>
              <a:t> di </a:t>
            </a:r>
            <a:r>
              <a:rPr dirty="0" err="1"/>
              <a:t>quella</a:t>
            </a:r>
            <a:r>
              <a:rPr dirty="0"/>
              <a:t> </a:t>
            </a:r>
            <a:r>
              <a:rPr dirty="0" err="1"/>
              <a:t>dello</a:t>
            </a:r>
            <a:r>
              <a:rPr dirty="0"/>
              <a:t> </a:t>
            </a:r>
            <a:r>
              <a:rPr dirty="0" err="1"/>
              <a:t>strato</a:t>
            </a:r>
            <a:r>
              <a:rPr dirty="0"/>
              <a:t> </a:t>
            </a:r>
            <a:r>
              <a:rPr dirty="0" err="1"/>
              <a:t>inferiore</a:t>
            </a:r>
            <a:r>
              <a:rPr dirty="0"/>
              <a:t>.</a:t>
            </a:r>
          </a:p>
        </p:txBody>
      </p:sp>
      <p:pic>
        <p:nvPicPr>
          <p:cNvPr id="3" name="Immagine 2" descr="Immagine che contiene grafico, diagramma&#10;&#10;Descrizione generata automaticamente">
            <a:extLst>
              <a:ext uri="{FF2B5EF4-FFF2-40B4-BE49-F238E27FC236}">
                <a16:creationId xmlns:a16="http://schemas.microsoft.com/office/drawing/2014/main" id="{C734CB57-BDB8-F49F-144D-73148A452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127" y="765504"/>
            <a:ext cx="5403112" cy="204187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64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32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16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92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825" y="1"/>
            <a:ext cx="7562850" cy="5661025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MOD: estrazione assistita da micronde…"/>
          <p:cNvSpPr txBox="1"/>
          <p:nvPr/>
        </p:nvSpPr>
        <p:spPr>
          <a:xfrm>
            <a:off x="1965004" y="5949952"/>
            <a:ext cx="3769618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>
                <a:latin typeface="+mn-lt"/>
                <a:ea typeface="+mn-ea"/>
                <a:cs typeface="+mn-cs"/>
                <a:sym typeface="Arial"/>
              </a:defRPr>
            </a:pPr>
            <a:r>
              <a:t>MOD: estrazione assistita da micronde</a:t>
            </a:r>
          </a:p>
          <a:p>
            <a:pPr>
              <a:defRPr b="1">
                <a:latin typeface="+mn-lt"/>
                <a:ea typeface="+mn-ea"/>
                <a:cs typeface="+mn-cs"/>
                <a:sym typeface="Arial"/>
              </a:defRPr>
            </a:pPr>
            <a:r>
              <a:t>WD: digestione umida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Quali sono le condizioni di lavoro migliori??"/>
          <p:cNvSpPr txBox="1"/>
          <p:nvPr/>
        </p:nvSpPr>
        <p:spPr>
          <a:xfrm>
            <a:off x="1596987" y="57451"/>
            <a:ext cx="1623495" cy="353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just">
              <a:defRPr sz="1700" b="1">
                <a:solidFill>
                  <a:srgbClr val="FF2600"/>
                </a:solidFill>
              </a:defRPr>
            </a:lvl1pPr>
          </a:lstStyle>
          <a:p>
            <a:r>
              <a:t>Viscosità</a:t>
            </a:r>
          </a:p>
        </p:txBody>
      </p:sp>
      <p:sp>
        <p:nvSpPr>
          <p:cNvPr id="115" name="Quali sono le condizioni di lavoro migliori??"/>
          <p:cNvSpPr txBox="1"/>
          <p:nvPr/>
        </p:nvSpPr>
        <p:spPr>
          <a:xfrm>
            <a:off x="1524001" y="963435"/>
            <a:ext cx="5677143" cy="1661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just">
              <a:defRPr sz="1700" b="1"/>
            </a:pPr>
            <a:r>
              <a:rPr sz="1700" dirty="0"/>
              <a:t>In </a:t>
            </a:r>
            <a:r>
              <a:rPr sz="1700" dirty="0" err="1"/>
              <a:t>una</a:t>
            </a:r>
            <a:r>
              <a:rPr sz="1700" dirty="0"/>
              <a:t> </a:t>
            </a:r>
            <a:r>
              <a:rPr sz="1700" dirty="0" err="1"/>
              <a:t>tecnica</a:t>
            </a:r>
            <a:r>
              <a:rPr sz="1700" dirty="0"/>
              <a:t> di </a:t>
            </a:r>
            <a:r>
              <a:rPr sz="1700" dirty="0" err="1"/>
              <a:t>estrazione</a:t>
            </a:r>
            <a:r>
              <a:rPr sz="1700" dirty="0"/>
              <a:t> la </a:t>
            </a:r>
            <a:r>
              <a:rPr sz="1700" dirty="0" err="1"/>
              <a:t>viscosità</a:t>
            </a:r>
            <a:r>
              <a:rPr sz="1700" dirty="0"/>
              <a:t> </a:t>
            </a:r>
            <a:r>
              <a:rPr sz="1700" dirty="0" err="1"/>
              <a:t>si</a:t>
            </a:r>
            <a:r>
              <a:rPr sz="1700" dirty="0"/>
              <a:t> </a:t>
            </a:r>
            <a:r>
              <a:rPr sz="1700" dirty="0" err="1"/>
              <a:t>oppone</a:t>
            </a:r>
            <a:r>
              <a:rPr sz="1700" dirty="0"/>
              <a:t> al passaggio del </a:t>
            </a:r>
            <a:r>
              <a:rPr sz="1700" dirty="0" err="1"/>
              <a:t>solvente</a:t>
            </a:r>
            <a:r>
              <a:rPr sz="1700" dirty="0"/>
              <a:t> verso </a:t>
            </a:r>
            <a:r>
              <a:rPr sz="1700" dirty="0" err="1"/>
              <a:t>gli</a:t>
            </a:r>
            <a:r>
              <a:rPr sz="1700" dirty="0"/>
              <a:t> strati </a:t>
            </a:r>
            <a:r>
              <a:rPr sz="1700" dirty="0" err="1"/>
              <a:t>più</a:t>
            </a:r>
            <a:r>
              <a:rPr sz="1700" dirty="0"/>
              <a:t> </a:t>
            </a:r>
            <a:r>
              <a:rPr sz="1700" dirty="0" err="1"/>
              <a:t>interni</a:t>
            </a:r>
            <a:r>
              <a:rPr sz="1700" dirty="0"/>
              <a:t> del </a:t>
            </a:r>
            <a:r>
              <a:rPr sz="1700" dirty="0" err="1"/>
              <a:t>campione</a:t>
            </a:r>
            <a:r>
              <a:rPr sz="1700" dirty="0"/>
              <a:t> </a:t>
            </a:r>
            <a:r>
              <a:rPr sz="1700" dirty="0" err="1"/>
              <a:t>solido</a:t>
            </a:r>
            <a:r>
              <a:rPr sz="1700" dirty="0"/>
              <a:t>.</a:t>
            </a:r>
          </a:p>
          <a:p>
            <a:pPr algn="just">
              <a:defRPr sz="1700" b="1"/>
            </a:pPr>
            <a:endParaRPr sz="1700" dirty="0"/>
          </a:p>
          <a:p>
            <a:pPr algn="just">
              <a:defRPr sz="1700" b="1"/>
            </a:pPr>
            <a:r>
              <a:rPr sz="1700" dirty="0" err="1"/>
              <a:t>Ridurre</a:t>
            </a:r>
            <a:r>
              <a:rPr sz="1700" dirty="0"/>
              <a:t> la </a:t>
            </a:r>
            <a:r>
              <a:rPr sz="1700" dirty="0" err="1"/>
              <a:t>viscosità</a:t>
            </a:r>
            <a:r>
              <a:rPr sz="1700" dirty="0"/>
              <a:t> del </a:t>
            </a:r>
            <a:r>
              <a:rPr sz="1700" dirty="0" err="1"/>
              <a:t>solvente</a:t>
            </a:r>
            <a:r>
              <a:rPr sz="1700" dirty="0"/>
              <a:t>, a </a:t>
            </a:r>
            <a:r>
              <a:rPr sz="1700" dirty="0" err="1"/>
              <a:t>parità</a:t>
            </a:r>
            <a:r>
              <a:rPr sz="1700" dirty="0"/>
              <a:t> di </a:t>
            </a:r>
            <a:r>
              <a:rPr sz="1700" dirty="0" err="1"/>
              <a:t>polarità</a:t>
            </a:r>
            <a:r>
              <a:rPr sz="1700" dirty="0"/>
              <a:t>, </a:t>
            </a:r>
            <a:r>
              <a:rPr sz="1700" dirty="0" err="1"/>
              <a:t>è</a:t>
            </a:r>
            <a:r>
              <a:rPr sz="1700" dirty="0"/>
              <a:t> un </a:t>
            </a:r>
            <a:r>
              <a:rPr sz="1700" dirty="0" err="1"/>
              <a:t>obiettivo</a:t>
            </a:r>
            <a:r>
              <a:rPr sz="1700" dirty="0"/>
              <a:t> </a:t>
            </a:r>
          </a:p>
          <a:p>
            <a:pPr algn="just">
              <a:defRPr sz="1700" b="1"/>
            </a:pPr>
            <a:endParaRPr sz="1700" dirty="0"/>
          </a:p>
        </p:txBody>
      </p:sp>
      <p:pic>
        <p:nvPicPr>
          <p:cNvPr id="116" name="The-solvents-used-the-intrinsic-viscosities-of-the-copolymer-in-the-specified-solvents.png" descr="The-solvents-used-the-intrinsic-viscosities-of-the-copolymer-in-the-specified-solv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7618" y="428024"/>
            <a:ext cx="2969915" cy="25414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ethanol_ueberarb.png" descr="ethanol_ueberar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350" y="3065140"/>
            <a:ext cx="5714291" cy="379286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B8530C8-3D19-0DCC-B18C-962AD6BF7204}"/>
              </a:ext>
            </a:extLst>
          </p:cNvPr>
          <p:cNvSpPr txBox="1"/>
          <p:nvPr/>
        </p:nvSpPr>
        <p:spPr>
          <a:xfrm>
            <a:off x="1596986" y="2776356"/>
            <a:ext cx="3013678" cy="1661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defRPr sz="1700" b="1"/>
            </a:pPr>
            <a:r>
              <a:rPr lang="it-IT" sz="1700" dirty="0"/>
              <a:t>La viscosità può essere ridotta aumentando la temperatura</a:t>
            </a:r>
          </a:p>
          <a:p>
            <a:pPr algn="just">
              <a:defRPr sz="1700" b="1"/>
            </a:pPr>
            <a:endParaRPr lang="it-IT" sz="1700" dirty="0"/>
          </a:p>
          <a:p>
            <a:pPr algn="just">
              <a:defRPr sz="1700" b="1"/>
            </a:pPr>
            <a:r>
              <a:rPr lang="it-IT" sz="1700" dirty="0"/>
              <a:t>Limiti: ebollizione del sovente, stabilità termica degli analiti, stabilità termica del campione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388" y="379411"/>
            <a:ext cx="8964615" cy="59769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Estrazione accelerata (ASE)"/>
          <p:cNvSpPr txBox="1">
            <a:spLocks noGrp="1"/>
          </p:cNvSpPr>
          <p:nvPr>
            <p:ph type="title" idx="4294967295"/>
          </p:nvPr>
        </p:nvSpPr>
        <p:spPr>
          <a:xfrm>
            <a:off x="1981200" y="274638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r>
              <a:t>Estrazione accelerata (ASE)</a:t>
            </a:r>
          </a:p>
        </p:txBody>
      </p:sp>
      <p:sp>
        <p:nvSpPr>
          <p:cNvPr id="122" name="L’estrazione con solvente tradizionale, pur garantendo ottime prestazioni, presenta alcuni inconvenienti tra cui i tempi lunghi di trattamento, le elevate quantità di solvente utilizzato e la scarsa adattabilità all’automazione. Per questo motivo, sono s"/>
          <p:cNvSpPr txBox="1"/>
          <p:nvPr/>
        </p:nvSpPr>
        <p:spPr>
          <a:xfrm>
            <a:off x="2184082" y="1412875"/>
            <a:ext cx="7825424" cy="1477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>
                <a:solidFill>
                  <a:srgbClr val="80808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L’estrazione con solvente tradizionale, pur garantendo ottime prestazioni, presenta alcuni inconvenienti tra cui i tempi lunghi di trattamento, le elevate quantità di solvente utilizzato e la scarsa adattabilità all’automazione. Per questo motivo, sono state sviluppate alcune varianti</a:t>
            </a:r>
          </a:p>
        </p:txBody>
      </p:sp>
      <p:sp>
        <p:nvSpPr>
          <p:cNvPr id="123" name="Nell’estrazione pressurizzata o accelerata con solvente (PSE o ASE) si utilizza un solvente in condizioni sub-critiche, nelle quali l’efficienza di estrazione è molto maggiore. Si lavora in recipiente chiuso, pressurizzato e termostatato. Ciò consente di"/>
          <p:cNvSpPr txBox="1"/>
          <p:nvPr/>
        </p:nvSpPr>
        <p:spPr>
          <a:xfrm>
            <a:off x="2184080" y="2943224"/>
            <a:ext cx="3937641" cy="3416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>
                <a:solidFill>
                  <a:srgbClr val="80808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Nell’estrazione pressurizzata o accelerata con solvente (PSE o ASE) si utilizza un solvente in condizioni sub-critiche, nelle quali l’efficienza di estrazione è molto maggiore. Si lavora in recipiente chiuso, pressurizzato e termostatato. Ciò consente di ridurre i tempi di estrazione e la quantità di solvente necessaria; inoltre è possibile automatizzare il processo</a:t>
            </a:r>
          </a:p>
        </p:txBody>
      </p:sp>
      <p:pic>
        <p:nvPicPr>
          <p:cNvPr id="124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363" y="3141659"/>
            <a:ext cx="3324229" cy="23685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Applicazioni dell’ASE"/>
          <p:cNvSpPr txBox="1">
            <a:spLocks noGrp="1"/>
          </p:cNvSpPr>
          <p:nvPr>
            <p:ph type="title" idx="4294967295"/>
          </p:nvPr>
        </p:nvSpPr>
        <p:spPr>
          <a:xfrm>
            <a:off x="1981200" y="274638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r>
              <a:t>Applicazioni dell’ASE</a:t>
            </a:r>
          </a:p>
        </p:txBody>
      </p:sp>
      <p:sp>
        <p:nvSpPr>
          <p:cNvPr id="127" name="La tecnica ASE è ormai d’uso corrente per il trattamento di campioni solidi. Esempi di applicazioni in cui la tecnica è preliminare all’analisi cromatografica sono:"/>
          <p:cNvSpPr txBox="1"/>
          <p:nvPr/>
        </p:nvSpPr>
        <p:spPr>
          <a:xfrm>
            <a:off x="2184082" y="1846261"/>
            <a:ext cx="7825424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200"/>
              </a:spcBef>
              <a:defRPr sz="2000">
                <a:solidFill>
                  <a:srgbClr val="80808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La tecnica ASE è ormai d’uso corrente per il trattamento di campioni solidi. Esempi di applicazioni in cui la tecnica è preliminare all’analisi cromatografica sono:</a:t>
            </a:r>
          </a:p>
        </p:txBody>
      </p:sp>
      <p:sp>
        <p:nvSpPr>
          <p:cNvPr id="128" name="Estrazione di pesticidi fosforici da frutta e verdura con acetato di etile…"/>
          <p:cNvSpPr txBox="1"/>
          <p:nvPr/>
        </p:nvSpPr>
        <p:spPr>
          <a:xfrm>
            <a:off x="2184082" y="2932111"/>
            <a:ext cx="7825424" cy="224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96850" indent="-196850">
              <a:spcBef>
                <a:spcPts val="1200"/>
              </a:spcBef>
              <a:buSzPct val="50000"/>
              <a:buChar char="●"/>
              <a:defRPr sz="2000">
                <a:solidFill>
                  <a:srgbClr val="80808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2000"/>
              <a:t>Estrazione di pesticidi fosforici da frutta e verdura con acetato di etile</a:t>
            </a:r>
          </a:p>
          <a:p>
            <a:pPr marL="196850" indent="-196850">
              <a:spcBef>
                <a:spcPts val="1200"/>
              </a:spcBef>
              <a:buSzPct val="50000"/>
              <a:buChar char="●"/>
              <a:defRPr sz="2000">
                <a:solidFill>
                  <a:srgbClr val="80808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2000"/>
              <a:t>Estrazione di idrocarburi policiclici aromatici (PAH) da terreni con miscela diclorometano/acetonitrile</a:t>
            </a:r>
          </a:p>
          <a:p>
            <a:pPr marL="196850" indent="-196850">
              <a:spcBef>
                <a:spcPts val="1200"/>
              </a:spcBef>
              <a:buSzPct val="50000"/>
              <a:buChar char="●"/>
              <a:defRPr sz="2000">
                <a:solidFill>
                  <a:srgbClr val="80808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2000"/>
              <a:t>Estrazione di composti organico-arsenici da pesce con miscela acqua/metanolo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237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276" y="0"/>
            <a:ext cx="5292725" cy="3429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8604250" cy="66468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838" y="4005262"/>
            <a:ext cx="2897191" cy="2584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.png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4005263"/>
            <a:ext cx="5497513" cy="28527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90587"/>
            <a:ext cx="9144000" cy="5564188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ESEMPI di Condizioni di estrazione ASE"/>
          <p:cNvSpPr txBox="1"/>
          <p:nvPr/>
        </p:nvSpPr>
        <p:spPr>
          <a:xfrm>
            <a:off x="1601467" y="-1"/>
            <a:ext cx="3782442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ESEMPI di Condizioni di estrazione ASE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C9C88C74-8D2D-E53E-07B4-A7208613F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426" y="402390"/>
            <a:ext cx="7293575" cy="958137"/>
          </a:xfrm>
          <a:prstGeom prst="rect">
            <a:avLst/>
          </a:prstGeom>
        </p:spPr>
      </p:pic>
      <p:pic>
        <p:nvPicPr>
          <p:cNvPr id="5" name="Immagine 4" descr="Immagine che contiene pianta, verdura, chiusura, suolo&#10;&#10;Descrizione generata automaticamente">
            <a:extLst>
              <a:ext uri="{FF2B5EF4-FFF2-40B4-BE49-F238E27FC236}">
                <a16:creationId xmlns:a16="http://schemas.microsoft.com/office/drawing/2014/main" id="{C533AD03-20F3-BD97-D680-689BF55A1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62" y="285440"/>
            <a:ext cx="1201695" cy="841187"/>
          </a:xfrm>
          <a:prstGeom prst="rect">
            <a:avLst/>
          </a:prstGeom>
        </p:spPr>
      </p:pic>
      <p:pic>
        <p:nvPicPr>
          <p:cNvPr id="7" name="Immagine 6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0A854E66-0223-9ED0-ABF6-4C245C8AAF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61" y="2057751"/>
            <a:ext cx="3015050" cy="4667970"/>
          </a:xfrm>
          <a:prstGeom prst="rect">
            <a:avLst/>
          </a:prstGeom>
        </p:spPr>
      </p:pic>
      <p:pic>
        <p:nvPicPr>
          <p:cNvPr id="9" name="Immagine 8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6E1CF939-8678-5702-B334-A1E97B7F04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71" y="2921101"/>
            <a:ext cx="5229868" cy="227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5884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421</Words>
  <Application>Microsoft Macintosh PowerPoint</Application>
  <PresentationFormat>Widescreen</PresentationFormat>
  <Paragraphs>25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Tema di Office</vt:lpstr>
      <vt:lpstr>Presentazione standard di PowerPoint</vt:lpstr>
      <vt:lpstr>Presentazione standard di PowerPoint</vt:lpstr>
      <vt:lpstr>Presentazione standard di PowerPoint</vt:lpstr>
      <vt:lpstr>Estrazione accelerata (ASE)</vt:lpstr>
      <vt:lpstr>Applicazioni dell’ASE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giorgia lancia</dc:creator>
  <cp:lastModifiedBy>giorgia lancia</cp:lastModifiedBy>
  <cp:revision>1</cp:revision>
  <dcterms:created xsi:type="dcterms:W3CDTF">2023-03-27T10:53:57Z</dcterms:created>
  <dcterms:modified xsi:type="dcterms:W3CDTF">2023-03-27T10:54:31Z</dcterms:modified>
</cp:coreProperties>
</file>