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90" r:id="rId3"/>
    <p:sldId id="291" r:id="rId4"/>
    <p:sldId id="301" r:id="rId5"/>
    <p:sldId id="302" r:id="rId6"/>
    <p:sldId id="292" r:id="rId7"/>
    <p:sldId id="299" r:id="rId8"/>
    <p:sldId id="300" r:id="rId9"/>
    <p:sldId id="293" r:id="rId10"/>
    <p:sldId id="295" r:id="rId11"/>
    <p:sldId id="298" r:id="rId12"/>
    <p:sldId id="294" r:id="rId13"/>
    <p:sldId id="296" r:id="rId14"/>
    <p:sldId id="297"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8" autoAdjust="0"/>
    <p:restoredTop sz="94660"/>
  </p:normalViewPr>
  <p:slideViewPr>
    <p:cSldViewPr snapToGrid="0" showGuides="1">
      <p:cViewPr varScale="1">
        <p:scale>
          <a:sx n="51" d="100"/>
          <a:sy n="51" d="100"/>
        </p:scale>
        <p:origin x="32" y="92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04/08/2024</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04/08/2024</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b="1" kern="1200" dirty="0">
                <a:solidFill>
                  <a:schemeClr val="tx1"/>
                </a:solidFill>
                <a:latin typeface="Times New Roman" panose="02020603050405020304" pitchFamily="18" charset="0"/>
                <a:cs typeface="Times New Roman" panose="02020603050405020304" pitchFamily="18" charset="0"/>
              </a:rPr>
              <a:t>MERCATO DELL’ARTE</a:t>
            </a:r>
            <a:br>
              <a:rPr lang="en-US" sz="2600" b="1"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Musica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55920"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228962"/>
            <a:ext cx="4386263"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X LEZIONE – </a:t>
            </a: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Immagine 7" descr="Immagine che contiene testo&#10;&#10;Descrizione generata automaticamente">
            <a:extLst>
              <a:ext uri="{FF2B5EF4-FFF2-40B4-BE49-F238E27FC236}">
                <a16:creationId xmlns:a16="http://schemas.microsoft.com/office/drawing/2014/main" id="{CC5F8F34-C658-653E-EB38-86DA7F5F70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962" y="5637242"/>
            <a:ext cx="2737765" cy="901751"/>
          </a:xfrm>
          <a:prstGeom prst="rect">
            <a:avLst/>
          </a:prstGeom>
        </p:spPr>
      </p:pic>
      <p:pic>
        <p:nvPicPr>
          <p:cNvPr id="7" name="Immagine 6">
            <a:extLst>
              <a:ext uri="{FF2B5EF4-FFF2-40B4-BE49-F238E27FC236}">
                <a16:creationId xmlns:a16="http://schemas.microsoft.com/office/drawing/2014/main" id="{5748C866-0DDA-7BEA-31EF-3A008024262F}"/>
              </a:ext>
            </a:extLst>
          </p:cNvPr>
          <p:cNvPicPr>
            <a:picLocks noChangeAspect="1"/>
          </p:cNvPicPr>
          <p:nvPr/>
        </p:nvPicPr>
        <p:blipFill>
          <a:blip r:embed="rId4"/>
          <a:stretch>
            <a:fillRect/>
          </a:stretch>
        </p:blipFill>
        <p:spPr>
          <a:xfrm>
            <a:off x="1653844" y="24916"/>
            <a:ext cx="1728788" cy="1234849"/>
          </a:xfrm>
          <a:prstGeom prst="rect">
            <a:avLst/>
          </a:prstGeom>
        </p:spPr>
      </p:pic>
    </p:spTree>
    <p:extLst>
      <p:ext uri="{BB962C8B-B14F-4D97-AF65-F5344CB8AC3E}">
        <p14:creationId xmlns:p14="http://schemas.microsoft.com/office/powerpoint/2010/main" val="36950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41458" y="5653914"/>
            <a:ext cx="4823619"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LA GESTIONE DEI PROFITTI DI ELISABETTA SIRANI</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7" name="CasellaDiTesto 16">
            <a:extLst>
              <a:ext uri="{FF2B5EF4-FFF2-40B4-BE49-F238E27FC236}">
                <a16:creationId xmlns:a16="http://schemas.microsoft.com/office/drawing/2014/main" id="{3C38C3E9-238A-6DE6-3F5F-739065D7C9D8}"/>
              </a:ext>
            </a:extLst>
          </p:cNvPr>
          <p:cNvSpPr txBox="1"/>
          <p:nvPr/>
        </p:nvSpPr>
        <p:spPr>
          <a:xfrm>
            <a:off x="85675" y="1493744"/>
            <a:ext cx="12192000" cy="3852145"/>
          </a:xfrm>
          <a:prstGeom prst="rect">
            <a:avLst/>
          </a:prstGeom>
          <a:noFill/>
        </p:spPr>
        <p:txBody>
          <a:bodyPr wrap="square" rtlCol="0">
            <a:spAutoFit/>
          </a:bodyPr>
          <a:lstStyle/>
          <a:p>
            <a:pPr>
              <a:lnSpc>
                <a:spcPct val="107000"/>
              </a:lnSpc>
              <a:spcAft>
                <a:spcPts val="800"/>
              </a:spcAft>
            </a:pPr>
            <a:r>
              <a:rPr lang="it-IT" sz="1800" b="1" kern="100" dirty="0">
                <a:effectLst/>
                <a:latin typeface="Times New Roman" panose="02020603050405020304" pitchFamily="18" charset="0"/>
                <a:ea typeface="Aptos" panose="020B0004020202020204" pitchFamily="34" charset="0"/>
                <a:cs typeface="Times New Roman" panose="02020603050405020304" pitchFamily="18" charset="0"/>
              </a:rPr>
              <a:t>Ruolo della Famiglia nella Gestione dei Profitti</a:t>
            </a:r>
          </a:p>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 La gestione economica delle opere di Elisabetta era principalmente nelle mani del padre, Giovanni Andrea Sirani. Gli incassi monetari venivano utilizzati per il beneficio comune della famiglia, mentre i doni preziosi erano conservati e mostrati come simbolo di prestigio.</a:t>
            </a:r>
          </a:p>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 La famiglia, inclusi madre, fratelli e sorelle, giocava un ruolo fondamentale nella gestione delle commissioni e nella scelta dei committenti.</a:t>
            </a:r>
          </a:p>
          <a:p>
            <a:pPr>
              <a:lnSpc>
                <a:spcPct val="107000"/>
              </a:lnSpc>
              <a:spcAft>
                <a:spcPts val="800"/>
              </a:spcAft>
            </a:pPr>
            <a:r>
              <a:rPr lang="it-IT" sz="1800" i="1" kern="100" dirty="0">
                <a:effectLst/>
                <a:latin typeface="Times New Roman" panose="02020603050405020304" pitchFamily="18" charset="0"/>
                <a:ea typeface="Aptos" panose="020B0004020202020204" pitchFamily="34" charset="0"/>
                <a:cs typeface="Times New Roman" panose="02020603050405020304" pitchFamily="18" charset="0"/>
              </a:rPr>
              <a:t>Immagine e Percezione Pubblica</a:t>
            </a:r>
          </a:p>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 L'adozione del sistema dei doni contribuiva a creare e mantenere l'immagine di Elisabetta come una pittrice virtuosa, non motivata dal denaro ma dal puro amore per l'arte. Questo rafforzava la sua reputazione e attirava ulteriori commissioni.</a:t>
            </a:r>
          </a:p>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 I doni ricevuti, oltre a rappresentare un valore economico, servivano come prova tangibile della stima e del riconoscimento da parte dei suoi committenti, includendo spesso membri delle teste coronate d’Europa.</a:t>
            </a:r>
          </a:p>
        </p:txBody>
      </p:sp>
    </p:spTree>
    <p:extLst>
      <p:ext uri="{BB962C8B-B14F-4D97-AF65-F5344CB8AC3E}">
        <p14:creationId xmlns:p14="http://schemas.microsoft.com/office/powerpoint/2010/main" val="268854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518538"/>
            <a:ext cx="4386263" cy="1369606"/>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LA GESTIONE DEI PROFITTI DI ELISABETTA SIRANI</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5006761" y="214506"/>
            <a:ext cx="3056585"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7" name="CasellaDiTesto 16">
            <a:extLst>
              <a:ext uri="{FF2B5EF4-FFF2-40B4-BE49-F238E27FC236}">
                <a16:creationId xmlns:a16="http://schemas.microsoft.com/office/drawing/2014/main" id="{3C38C3E9-238A-6DE6-3F5F-739065D7C9D8}"/>
              </a:ext>
            </a:extLst>
          </p:cNvPr>
          <p:cNvSpPr txBox="1"/>
          <p:nvPr/>
        </p:nvSpPr>
        <p:spPr>
          <a:xfrm>
            <a:off x="92815" y="1334079"/>
            <a:ext cx="6002387" cy="4017446"/>
          </a:xfrm>
          <a:prstGeom prst="rect">
            <a:avLst/>
          </a:prstGeom>
          <a:noFill/>
        </p:spPr>
        <p:txBody>
          <a:bodyPr wrap="square" rtlCol="0">
            <a:spAutoFit/>
          </a:bodyPr>
          <a:lstStyle/>
          <a:p>
            <a:pPr>
              <a:lnSpc>
                <a:spcPct val="107000"/>
              </a:lnSpc>
              <a:spcAft>
                <a:spcPts val="800"/>
              </a:spcAft>
            </a:pPr>
            <a:r>
              <a:rPr lang="it-IT" sz="2400" kern="100" dirty="0">
                <a:effectLst/>
                <a:latin typeface="Times New Roman" panose="02020603050405020304" pitchFamily="18" charset="0"/>
                <a:ea typeface="Aptos" panose="020B0004020202020204" pitchFamily="34" charset="0"/>
                <a:cs typeface="Times New Roman" panose="02020603050405020304" pitchFamily="18" charset="0"/>
              </a:rPr>
              <a:t>Il sistema di doni di Elisabetta Sirani non solo le permetteva di mantenere una certa immagine di virtù e dedizione all'arte, ma serviva anche come strategia efficace per accumulare ricchezza e prestigio in modo discreto. Questo metodo si inseriva all'interno di una gestione familiare dei profitti e delle relazioni professionali, dimostrando una notevole capacità di navigare il complesso panorama economico e sociale del tempo.</a:t>
            </a:r>
          </a:p>
        </p:txBody>
      </p:sp>
      <p:sp>
        <p:nvSpPr>
          <p:cNvPr id="8" name="CasellaDiTesto 7">
            <a:extLst>
              <a:ext uri="{FF2B5EF4-FFF2-40B4-BE49-F238E27FC236}">
                <a16:creationId xmlns:a16="http://schemas.microsoft.com/office/drawing/2014/main" id="{95FE77C3-95B5-FA2A-48E8-D0E45626DED5}"/>
              </a:ext>
            </a:extLst>
          </p:cNvPr>
          <p:cNvSpPr txBox="1"/>
          <p:nvPr/>
        </p:nvSpPr>
        <p:spPr>
          <a:xfrm>
            <a:off x="5852160" y="2717317"/>
            <a:ext cx="2039612" cy="1754326"/>
          </a:xfrm>
          <a:prstGeom prst="rect">
            <a:avLst/>
          </a:prstGeom>
          <a:noFill/>
        </p:spPr>
        <p:txBody>
          <a:bodyPr wrap="square">
            <a:spAutoFit/>
          </a:bodyPr>
          <a:lstStyle/>
          <a:p>
            <a:pPr algn="r"/>
            <a:r>
              <a:rPr lang="it-IT" sz="1800" dirty="0">
                <a:effectLst/>
                <a:latin typeface="Calibri" panose="020F0502020204030204" pitchFamily="34" charset="0"/>
                <a:ea typeface="Calibri" panose="020F0502020204030204" pitchFamily="34" charset="0"/>
              </a:rPr>
              <a:t>Elisabetta Sirani, Sant’Antonio e Bambino Gesù, Bologna, Pinacoteca Nazionale</a:t>
            </a:r>
            <a:endParaRPr lang="it-IT" dirty="0"/>
          </a:p>
        </p:txBody>
      </p:sp>
      <p:pic>
        <p:nvPicPr>
          <p:cNvPr id="15" name="Immagine 14" descr="Immagine che contiene dipinto, mitologia, Arti visive, arte&#10;&#10;Descrizione generata automaticamente">
            <a:extLst>
              <a:ext uri="{FF2B5EF4-FFF2-40B4-BE49-F238E27FC236}">
                <a16:creationId xmlns:a16="http://schemas.microsoft.com/office/drawing/2014/main" id="{1D723E69-D637-9EC5-BAEA-18D5CB92FB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0787" y="73870"/>
            <a:ext cx="3966802" cy="5645286"/>
          </a:xfrm>
          <a:prstGeom prst="rect">
            <a:avLst/>
          </a:prstGeom>
        </p:spPr>
      </p:pic>
    </p:spTree>
    <p:extLst>
      <p:ext uri="{BB962C8B-B14F-4D97-AF65-F5344CB8AC3E}">
        <p14:creationId xmlns:p14="http://schemas.microsoft.com/office/powerpoint/2010/main" val="1250674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08150"/>
            <a:ext cx="4386263" cy="81560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IL CASO PERFETTO DI MARCANTONIO FRANCESCHINI</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7" name="CasellaDiTesto 16">
            <a:extLst>
              <a:ext uri="{FF2B5EF4-FFF2-40B4-BE49-F238E27FC236}">
                <a16:creationId xmlns:a16="http://schemas.microsoft.com/office/drawing/2014/main" id="{4857F800-EB05-763B-783B-E55FDD6F23DF}"/>
              </a:ext>
            </a:extLst>
          </p:cNvPr>
          <p:cNvSpPr txBox="1"/>
          <p:nvPr/>
        </p:nvSpPr>
        <p:spPr>
          <a:xfrm>
            <a:off x="46407" y="1782514"/>
            <a:ext cx="12099185" cy="3139321"/>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Marcantonio Franceschini</a:t>
            </a:r>
          </a:p>
          <a:p>
            <a:r>
              <a:rPr lang="it-IT" dirty="0">
                <a:latin typeface="Times New Roman" panose="02020603050405020304" pitchFamily="18" charset="0"/>
                <a:cs typeface="Times New Roman" panose="02020603050405020304" pitchFamily="18" charset="0"/>
              </a:rPr>
              <a:t>Artista bolognese del XVII secolo, offre un caso di studio affascinante per comprendere le pratiche contabili e la gestione delle commissioni artistiche nel contesto di una bottega familiare. Ecco un approfondimento sui punti salienti del suo sistema amministrativo e delle sue memorie.</a:t>
            </a:r>
          </a:p>
          <a:p>
            <a:endParaRPr lang="it-IT" dirty="0">
              <a:latin typeface="Times New Roman" panose="02020603050405020304" pitchFamily="18" charset="0"/>
              <a:cs typeface="Times New Roman" panose="02020603050405020304" pitchFamily="18" charset="0"/>
            </a:endParaRPr>
          </a:p>
          <a:p>
            <a:r>
              <a:rPr lang="it-IT" u="sng" dirty="0">
                <a:latin typeface="Times New Roman" panose="02020603050405020304" pitchFamily="18" charset="0"/>
                <a:cs typeface="Times New Roman" panose="02020603050405020304" pitchFamily="18" charset="0"/>
              </a:rPr>
              <a:t>Libro dei Conti</a:t>
            </a:r>
          </a:p>
          <a:p>
            <a:r>
              <a:rPr lang="it-IT" dirty="0">
                <a:latin typeface="Times New Roman" panose="02020603050405020304" pitchFamily="18" charset="0"/>
                <a:cs typeface="Times New Roman" panose="02020603050405020304" pitchFamily="18" charset="0"/>
              </a:rPr>
              <a:t>Conservato presso la Biblioteca dell'Archiginnasio di Bologna, il libro dei conti di Franceschini è stato pubblicato integralmente e offre una visione dettagliata della gestione economica della sua bottega.</a:t>
            </a:r>
          </a:p>
          <a:p>
            <a:r>
              <a:rPr lang="it-IT" dirty="0">
                <a:latin typeface="Times New Roman" panose="02020603050405020304" pitchFamily="18" charset="0"/>
                <a:cs typeface="Times New Roman" panose="02020603050405020304" pitchFamily="18" charset="0"/>
              </a:rPr>
              <a:t>Il libro registra entrate e uscite dal 1684 al 1729, includendo dettagli sui costi dei materiali, le spese di casa, e i compensi ricevuti per le opere realizzate. Questo registro era lo strumento principale per la contabilità quotidiana dell'impresa.</a:t>
            </a:r>
          </a:p>
          <a:p>
            <a:endParaRPr lang="it-IT"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4121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08150"/>
            <a:ext cx="4386263" cy="81560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IL CASO PERFETTO DI MARCANTONIO FRANCESCHINI</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CasellaDiTesto 7">
            <a:extLst>
              <a:ext uri="{FF2B5EF4-FFF2-40B4-BE49-F238E27FC236}">
                <a16:creationId xmlns:a16="http://schemas.microsoft.com/office/drawing/2014/main" id="{C5E5FA04-072C-6546-63E3-1738D61F400C}"/>
              </a:ext>
            </a:extLst>
          </p:cNvPr>
          <p:cNvSpPr txBox="1"/>
          <p:nvPr/>
        </p:nvSpPr>
        <p:spPr>
          <a:xfrm>
            <a:off x="11459" y="1397675"/>
            <a:ext cx="11882209" cy="3970318"/>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Memorie</a:t>
            </a:r>
          </a:p>
          <a:p>
            <a:r>
              <a:rPr lang="it-IT" dirty="0">
                <a:latin typeface="Times New Roman" panose="02020603050405020304" pitchFamily="18" charset="0"/>
                <a:cs typeface="Times New Roman" panose="02020603050405020304" pitchFamily="18" charset="0"/>
              </a:rPr>
              <a:t>Le Memorie di Franceschini, recentemente ritrovate e pubblicate, forniscono ulteriori dettagli rispetto al libro dei conti, inclusi i costi dei singoli dipinti, i committenti e, occasionalmente, gli intermediari. Questi documenti narrano anche le circostanze delle commissioni e approfondiscono gli aspetti iconografici delle opere.</a:t>
            </a:r>
          </a:p>
          <a:p>
            <a:r>
              <a:rPr lang="it-IT" dirty="0">
                <a:latin typeface="Times New Roman" panose="02020603050405020304" pitchFamily="18" charset="0"/>
                <a:cs typeface="Times New Roman" panose="02020603050405020304" pitchFamily="18" charset="0"/>
              </a:rPr>
              <a:t>Le Memorie documentano l'attività di Franceschini a partire dal 1668, quando era ancora allievo di Carlo </a:t>
            </a:r>
            <a:r>
              <a:rPr lang="it-IT" dirty="0" err="1">
                <a:latin typeface="Times New Roman" panose="02020603050405020304" pitchFamily="18" charset="0"/>
                <a:cs typeface="Times New Roman" panose="02020603050405020304" pitchFamily="18" charset="0"/>
              </a:rPr>
              <a:t>Cignani</a:t>
            </a:r>
            <a:r>
              <a:rPr lang="it-IT" dirty="0">
                <a:latin typeface="Times New Roman" panose="02020603050405020304" pitchFamily="18" charset="0"/>
                <a:cs typeface="Times New Roman" panose="02020603050405020304" pitchFamily="18" charset="0"/>
              </a:rPr>
              <a:t>, fino al 1729. Queste note erano più narrative rispetto al libro dei conti e servivano a registrare il corso delle commissioni e delle relazioni con i clienti.</a:t>
            </a:r>
          </a:p>
          <a:p>
            <a:endParaRPr lang="it-IT"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Entrate</a:t>
            </a:r>
          </a:p>
          <a:p>
            <a:r>
              <a:rPr lang="it-IT" dirty="0">
                <a:latin typeface="Times New Roman" panose="02020603050405020304" pitchFamily="18" charset="0"/>
                <a:cs typeface="Times New Roman" panose="02020603050405020304" pitchFamily="18" charset="0"/>
              </a:rPr>
              <a:t>Gli incassi registrati nel libro dei conti ammontano a 234.148 lire fino al 1723, e raggiungono 251.433 lire al termine delle Memorie nel 1729. Dopo il 1723, le annotazioni sono meno dettagliate, probabilmente scritte da un collaboratore o dal figlio di Franceschini.</a:t>
            </a:r>
          </a:p>
          <a:p>
            <a:endParaRPr lang="it-IT" dirty="0">
              <a:latin typeface="Aptos" panose="020B0004020202020204" pitchFamily="34" charset="0"/>
              <a:cs typeface="Times New Roman" panose="02020603050405020304" pitchFamily="18" charset="0"/>
            </a:endParaRPr>
          </a:p>
          <a:p>
            <a:endParaRPr lang="it-IT" dirty="0"/>
          </a:p>
        </p:txBody>
      </p:sp>
    </p:spTree>
    <p:extLst>
      <p:ext uri="{BB962C8B-B14F-4D97-AF65-F5344CB8AC3E}">
        <p14:creationId xmlns:p14="http://schemas.microsoft.com/office/powerpoint/2010/main" val="356851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08150"/>
            <a:ext cx="4386263" cy="81560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IL CASO PERFETTO DI MARCANTONIO FRANCESCHINI</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4831587" y="252593"/>
            <a:ext cx="3297654"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CasellaDiTesto 7">
            <a:extLst>
              <a:ext uri="{FF2B5EF4-FFF2-40B4-BE49-F238E27FC236}">
                <a16:creationId xmlns:a16="http://schemas.microsoft.com/office/drawing/2014/main" id="{C5E5FA04-072C-6546-63E3-1738D61F400C}"/>
              </a:ext>
            </a:extLst>
          </p:cNvPr>
          <p:cNvSpPr txBox="1"/>
          <p:nvPr/>
        </p:nvSpPr>
        <p:spPr>
          <a:xfrm>
            <a:off x="100547" y="1363413"/>
            <a:ext cx="3456720" cy="3970318"/>
          </a:xfrm>
          <a:prstGeom prst="rect">
            <a:avLst/>
          </a:prstGeom>
          <a:noFill/>
        </p:spPr>
        <p:txBody>
          <a:bodyPr wrap="square">
            <a:spAutoFit/>
          </a:bodyPr>
          <a:lstStyle/>
          <a:p>
            <a:r>
              <a:rPr lang="it-IT" sz="1800" b="1" dirty="0">
                <a:effectLst/>
                <a:latin typeface="Times New Roman" panose="02020603050405020304" pitchFamily="18" charset="0"/>
                <a:ea typeface="Aptos" panose="020B0004020202020204" pitchFamily="34" charset="0"/>
                <a:cs typeface="Times New Roman" panose="02020603050405020304" pitchFamily="18" charset="0"/>
              </a:rPr>
              <a:t>Calcolo dei Prezzi</a:t>
            </a:r>
          </a:p>
          <a:p>
            <a:r>
              <a:rPr lang="it-IT" sz="1800" dirty="0">
                <a:effectLst/>
                <a:latin typeface="Times New Roman" panose="02020603050405020304" pitchFamily="18" charset="0"/>
                <a:ea typeface="Aptos" panose="020B0004020202020204" pitchFamily="34" charset="0"/>
                <a:cs typeface="Times New Roman" panose="02020603050405020304" pitchFamily="18" charset="0"/>
              </a:rPr>
              <a:t>Franceschini utilizzava un metodo di calcolo dei prezzi basato su una combinazione di fattori: la dimensione del supporto, il numero di figure, la complessità del paesaggio e altri dettagli iconografici. Questo approccio si differenziava da quello di altri artisti bolognesi dell'epoca, come Guercino e Reni, che spesso si basavano sul numero delle figure per determinare il costo</a:t>
            </a:r>
            <a:r>
              <a:rPr lang="it-IT" dirty="0">
                <a:latin typeface="Times New Roman" panose="02020603050405020304" pitchFamily="18" charset="0"/>
                <a:ea typeface="Aptos" panose="020B0004020202020204" pitchFamily="34"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a:p>
            <a:endParaRPr lang="it-IT" dirty="0"/>
          </a:p>
        </p:txBody>
      </p:sp>
      <p:pic>
        <p:nvPicPr>
          <p:cNvPr id="5" name="Immagine 4">
            <a:extLst>
              <a:ext uri="{FF2B5EF4-FFF2-40B4-BE49-F238E27FC236}">
                <a16:creationId xmlns:a16="http://schemas.microsoft.com/office/drawing/2014/main" id="{5571D416-CDB1-5418-5A40-D80B6D45B8EB}"/>
              </a:ext>
            </a:extLst>
          </p:cNvPr>
          <p:cNvPicPr>
            <a:picLocks noChangeAspect="1"/>
          </p:cNvPicPr>
          <p:nvPr/>
        </p:nvPicPr>
        <p:blipFill>
          <a:blip r:embed="rId5"/>
          <a:stretch>
            <a:fillRect/>
          </a:stretch>
        </p:blipFill>
        <p:spPr>
          <a:xfrm>
            <a:off x="7114535" y="1329040"/>
            <a:ext cx="4946554" cy="4102020"/>
          </a:xfrm>
          <a:prstGeom prst="rect">
            <a:avLst/>
          </a:prstGeom>
        </p:spPr>
      </p:pic>
      <p:sp>
        <p:nvSpPr>
          <p:cNvPr id="13" name="CasellaDiTesto 12">
            <a:extLst>
              <a:ext uri="{FF2B5EF4-FFF2-40B4-BE49-F238E27FC236}">
                <a16:creationId xmlns:a16="http://schemas.microsoft.com/office/drawing/2014/main" id="{9E62536A-6C61-FC88-F013-ECD3CD095FFA}"/>
              </a:ext>
            </a:extLst>
          </p:cNvPr>
          <p:cNvSpPr txBox="1"/>
          <p:nvPr/>
        </p:nvSpPr>
        <p:spPr>
          <a:xfrm>
            <a:off x="4019959" y="2775091"/>
            <a:ext cx="3025833" cy="1200329"/>
          </a:xfrm>
          <a:prstGeom prst="rect">
            <a:avLst/>
          </a:prstGeom>
          <a:noFill/>
        </p:spPr>
        <p:txBody>
          <a:bodyPr wrap="square" rtlCol="0">
            <a:spAutoFit/>
          </a:bodyPr>
          <a:lstStyle/>
          <a:p>
            <a:pPr algn="r"/>
            <a:r>
              <a:rPr lang="it-IT" dirty="0"/>
              <a:t>Marcantonio Franceschini, Nascita di Apollo e Diana, 1692-1709, Vaduz, Liechtenstein Museum</a:t>
            </a:r>
          </a:p>
        </p:txBody>
      </p:sp>
    </p:spTree>
    <p:extLst>
      <p:ext uri="{BB962C8B-B14F-4D97-AF65-F5344CB8AC3E}">
        <p14:creationId xmlns:p14="http://schemas.microsoft.com/office/powerpoint/2010/main" val="224178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68990" y="5539059"/>
            <a:ext cx="4768555"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MEMORIE, TACCUINI, REGISTRI E LIBRI DEI CONTI</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5" name="Rectangle 1">
            <a:extLst>
              <a:ext uri="{FF2B5EF4-FFF2-40B4-BE49-F238E27FC236}">
                <a16:creationId xmlns:a16="http://schemas.microsoft.com/office/drawing/2014/main" id="{493239A5-5CA1-B4B8-9048-99AD3A8EEAA8}"/>
              </a:ext>
            </a:extLst>
          </p:cNvPr>
          <p:cNvSpPr>
            <a:spLocks noChangeArrowheads="1"/>
          </p:cNvSpPr>
          <p:nvPr/>
        </p:nvSpPr>
        <p:spPr bwMode="auto">
          <a:xfrm>
            <a:off x="112873" y="1744428"/>
            <a:ext cx="377436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 pittori utilizzavano vari strumenti amministrativi per gestire le loro attività economiche. Tra questi, i registri contabili erano essenziali per documentare le entrate e le uscite.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Libri di Casa e Libri dei Conti</a:t>
            </a:r>
            <a:r>
              <a:rPr kumimoji="0" lang="it-IT" altLang="it-IT"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Questi erano documenti fondamentali per tenere traccia delle transazioni giornaliere e dei contratti stipulati. </a:t>
            </a:r>
          </a:p>
        </p:txBody>
      </p:sp>
      <p:pic>
        <p:nvPicPr>
          <p:cNvPr id="8" name="Immagine 7">
            <a:extLst>
              <a:ext uri="{FF2B5EF4-FFF2-40B4-BE49-F238E27FC236}">
                <a16:creationId xmlns:a16="http://schemas.microsoft.com/office/drawing/2014/main" id="{78306786-E2E3-3E6C-FC63-600214ADEE1D}"/>
              </a:ext>
            </a:extLst>
          </p:cNvPr>
          <p:cNvPicPr>
            <a:picLocks noChangeAspect="1"/>
          </p:cNvPicPr>
          <p:nvPr/>
        </p:nvPicPr>
        <p:blipFill>
          <a:blip r:embed="rId5"/>
          <a:stretch>
            <a:fillRect/>
          </a:stretch>
        </p:blipFill>
        <p:spPr>
          <a:xfrm>
            <a:off x="5463146" y="899921"/>
            <a:ext cx="6363547" cy="4724933"/>
          </a:xfrm>
          <a:prstGeom prst="rect">
            <a:avLst/>
          </a:prstGeom>
        </p:spPr>
      </p:pic>
    </p:spTree>
    <p:extLst>
      <p:ext uri="{BB962C8B-B14F-4D97-AF65-F5344CB8AC3E}">
        <p14:creationId xmlns:p14="http://schemas.microsoft.com/office/powerpoint/2010/main" val="1641577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7368" y="5511477"/>
            <a:ext cx="4386263" cy="1015663"/>
          </a:xfrm>
          <a:prstGeom prst="rect">
            <a:avLst/>
          </a:prstGeom>
          <a:noFill/>
        </p:spPr>
        <p:txBody>
          <a:bodyPr wrap="square" rtlCol="0">
            <a:spAutoFit/>
          </a:bodyPr>
          <a:lstStyle/>
          <a:p>
            <a:pPr algn="ctr"/>
            <a:endParaRPr lang="en-US" sz="2000" i="1" kern="1200" dirty="0">
              <a:solidFill>
                <a:schemeClr val="tx1"/>
              </a:solidFill>
              <a:latin typeface="Times New Roman" panose="02020603050405020304" pitchFamily="18" charset="0"/>
              <a:cs typeface="Times New Roman" panose="02020603050405020304" pitchFamily="18" charset="0"/>
            </a:endParaRPr>
          </a:p>
          <a:p>
            <a:r>
              <a:rPr lang="it-IT" sz="2000" b="1" dirty="0">
                <a:latin typeface="Times New Roman" panose="02020603050405020304" pitchFamily="18" charset="0"/>
                <a:cs typeface="Times New Roman" panose="02020603050405020304" pitchFamily="18" charset="0"/>
              </a:rPr>
              <a:t>REGISTRO DELLA CONTABILITÀ DI GUIDO IN CASA BORGHESE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CasellaDiTesto 7">
            <a:extLst>
              <a:ext uri="{FF2B5EF4-FFF2-40B4-BE49-F238E27FC236}">
                <a16:creationId xmlns:a16="http://schemas.microsoft.com/office/drawing/2014/main" id="{DF460006-3257-4D4E-FC4C-A627934BA582}"/>
              </a:ext>
            </a:extLst>
          </p:cNvPr>
          <p:cNvSpPr txBox="1"/>
          <p:nvPr/>
        </p:nvSpPr>
        <p:spPr>
          <a:xfrm>
            <a:off x="302217" y="1721290"/>
            <a:ext cx="11430000" cy="3693319"/>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La contabilità di Guido Reni in casa Borghese rappresenta un aspetto fondamentale della gestione economica dell'artista durante il suo periodo romano. Ecco un approfondimento su questo argomento, basato sui dati del registro contabile.</a:t>
            </a:r>
          </a:p>
          <a:p>
            <a:r>
              <a:rPr lang="it-IT" dirty="0">
                <a:latin typeface="Times New Roman" panose="02020603050405020304" pitchFamily="18" charset="0"/>
                <a:cs typeface="Times New Roman" panose="02020603050405020304" pitchFamily="18" charset="0"/>
              </a:rPr>
              <a:t>Contesto storico</a:t>
            </a:r>
          </a:p>
          <a:p>
            <a:r>
              <a:rPr lang="it-IT" dirty="0">
                <a:latin typeface="Times New Roman" panose="02020603050405020304" pitchFamily="18" charset="0"/>
                <a:cs typeface="Times New Roman" panose="02020603050405020304" pitchFamily="18" charset="0"/>
              </a:rPr>
              <a:t>Guido Reni ha lavorato per la famiglia Borghese a Roma tra il 1609 e il 1612. Questo periodo è documentato in un registro contabile che copre precisamente questi anni, un documento che offre una visione dettagliata della sua attività economica e delle relazioni professionali durante il suo soggiorno romano.</a:t>
            </a: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Origine del documento</a:t>
            </a:r>
          </a:p>
          <a:p>
            <a:r>
              <a:rPr lang="it-IT" dirty="0">
                <a:latin typeface="Times New Roman" panose="02020603050405020304" pitchFamily="18" charset="0"/>
                <a:cs typeface="Times New Roman" panose="02020603050405020304" pitchFamily="18" charset="0"/>
              </a:rPr>
              <a:t>Il registro contabile di Reni è stato acquisito da Giampietro Zanotti Cavazzoni nel 1729 e rappresenta una delle principali fonti per comprendere l'organizzazione economica di Reni. Zanotti annotò l'acquisizione del documento sulla prima pagina, evidenziando l'importanza di questo pezzo per la storia artistica bolognese​.</a:t>
            </a:r>
          </a:p>
          <a:p>
            <a:endParaRPr lang="it-IT" dirty="0"/>
          </a:p>
          <a:p>
            <a:endParaRPr lang="it-IT" dirty="0"/>
          </a:p>
        </p:txBody>
      </p:sp>
    </p:spTree>
    <p:extLst>
      <p:ext uri="{BB962C8B-B14F-4D97-AF65-F5344CB8AC3E}">
        <p14:creationId xmlns:p14="http://schemas.microsoft.com/office/powerpoint/2010/main" val="56237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219310" y="5493179"/>
            <a:ext cx="4972690" cy="1369606"/>
          </a:xfrm>
          <a:prstGeom prst="rect">
            <a:avLst/>
          </a:prstGeom>
          <a:noFill/>
        </p:spPr>
        <p:txBody>
          <a:bodyPr wrap="square" rtlCol="0">
            <a:spAutoFit/>
          </a:bodyPr>
          <a:lstStyle/>
          <a:p>
            <a:pPr algn="ctr"/>
            <a:endParaRPr lang="en-US" sz="1100" b="1" i="1" kern="1200" dirty="0">
              <a:solidFill>
                <a:schemeClr val="tx1"/>
              </a:solidFill>
              <a:latin typeface="Times New Roman" panose="02020603050405020304" pitchFamily="18" charset="0"/>
              <a:cs typeface="Times New Roman" panose="02020603050405020304" pitchFamily="18" charset="0"/>
            </a:endParaRPr>
          </a:p>
          <a:p>
            <a:r>
              <a:rPr lang="it-IT" sz="2400" b="1" dirty="0">
                <a:latin typeface="Times New Roman" panose="02020603050405020304" pitchFamily="18" charset="0"/>
                <a:cs typeface="Times New Roman" panose="02020603050405020304" pitchFamily="18" charset="0"/>
              </a:rPr>
              <a:t>REGISTRO DELLA CONTABILITÀ DI GUIDO IN CASA BORGHESE</a:t>
            </a: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CasellaDiTesto 7">
            <a:extLst>
              <a:ext uri="{FF2B5EF4-FFF2-40B4-BE49-F238E27FC236}">
                <a16:creationId xmlns:a16="http://schemas.microsoft.com/office/drawing/2014/main" id="{DF460006-3257-4D4E-FC4C-A627934BA582}"/>
              </a:ext>
            </a:extLst>
          </p:cNvPr>
          <p:cNvSpPr txBox="1"/>
          <p:nvPr/>
        </p:nvSpPr>
        <p:spPr>
          <a:xfrm>
            <a:off x="302217" y="1721290"/>
            <a:ext cx="11430000" cy="3693319"/>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Struttura del registro</a:t>
            </a:r>
          </a:p>
          <a:p>
            <a:r>
              <a:rPr lang="it-IT" dirty="0">
                <a:latin typeface="Times New Roman" panose="02020603050405020304" pitchFamily="18" charset="0"/>
                <a:cs typeface="Times New Roman" panose="02020603050405020304" pitchFamily="18" charset="0"/>
              </a:rPr>
              <a:t>Il registro è stato iniziato il 25 ottobre 1609 e chiuso il 15 maggio 1612. Include dettagli su commissioni, pagamenti e spese, specificando nomi dei committenti, provenienze geografiche, soggetti delle opere e prezzi. Questo sistema dettagliato di registrazione testimonia l'abilità di Reni come amministratore oltre che come artista.</a:t>
            </a:r>
          </a:p>
          <a:p>
            <a:endParaRPr lang="it-IT"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Gestione finanziaria</a:t>
            </a:r>
          </a:p>
          <a:p>
            <a:r>
              <a:rPr lang="it-IT" dirty="0">
                <a:latin typeface="Times New Roman" panose="02020603050405020304" pitchFamily="18" charset="0"/>
                <a:cs typeface="Times New Roman" panose="02020603050405020304" pitchFamily="18" charset="0"/>
              </a:rPr>
              <a:t>Il registro mostra che Reni aveva un saldo di 805 scudi il 22 dicembre 1611, cui si aggiungevano 565 scudi di credito. Tuttavia, al gennaio 1612, il saldo scende a 455 scudi, suggerendo che Reni stava spostando fondi verso altri investimenti. La gestione delle sue finanze dimostra una capacità organizzativa notevole ma anche una propensione al rischio, come evidenziato dalle discrepanze tra gli incassi registrati e quelli effettivi, attribuibili in parte alle perdite al gioco.</a:t>
            </a:r>
          </a:p>
          <a:p>
            <a:endParaRPr lang="it-IT" dirty="0"/>
          </a:p>
          <a:p>
            <a:endParaRPr lang="it-IT" dirty="0"/>
          </a:p>
          <a:p>
            <a:endParaRPr lang="it-IT" dirty="0"/>
          </a:p>
        </p:txBody>
      </p:sp>
    </p:spTree>
    <p:extLst>
      <p:ext uri="{BB962C8B-B14F-4D97-AF65-F5344CB8AC3E}">
        <p14:creationId xmlns:p14="http://schemas.microsoft.com/office/powerpoint/2010/main" val="303642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70143"/>
            <a:ext cx="4386263" cy="81560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REGISTRO DELLA CONTABILITÀ DI GUIDO IN CASA BORGHESE</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8" name="CasellaDiTesto 7">
            <a:extLst>
              <a:ext uri="{FF2B5EF4-FFF2-40B4-BE49-F238E27FC236}">
                <a16:creationId xmlns:a16="http://schemas.microsoft.com/office/drawing/2014/main" id="{DF460006-3257-4D4E-FC4C-A627934BA582}"/>
              </a:ext>
            </a:extLst>
          </p:cNvPr>
          <p:cNvSpPr txBox="1"/>
          <p:nvPr/>
        </p:nvSpPr>
        <p:spPr>
          <a:xfrm>
            <a:off x="302217" y="1721290"/>
            <a:ext cx="11430000" cy="3693319"/>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Fine del rapporto con i Borghese</a:t>
            </a:r>
          </a:p>
          <a:p>
            <a:r>
              <a:rPr lang="it-IT" dirty="0">
                <a:latin typeface="Times New Roman" panose="02020603050405020304" pitchFamily="18" charset="0"/>
                <a:cs typeface="Times New Roman" panose="02020603050405020304" pitchFamily="18" charset="0"/>
              </a:rPr>
              <a:t>La chiusura del registro contabile coincide con la conclusione del rapporto professionale tra Reni e la famiglia Borghese. Il 15 maggio 1612, Reni annota di aver saldato tutti i conti, segnando così la fine della sua carriera come pittore salariato per questa potente famiglia.</a:t>
            </a:r>
          </a:p>
          <a:p>
            <a:endParaRPr lang="it-IT"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Impatto storico</a:t>
            </a:r>
          </a:p>
          <a:p>
            <a:r>
              <a:rPr lang="it-IT" dirty="0">
                <a:latin typeface="Times New Roman" panose="02020603050405020304" pitchFamily="18" charset="0"/>
                <a:cs typeface="Times New Roman" panose="02020603050405020304" pitchFamily="18" charset="0"/>
              </a:rPr>
              <a:t>Il registro è stato un caposaldo per la cronologia degli affreschi capitolini e per l'identificazione di altre opere di Reni. È considerato un capolavoro di conoscenza che permette di esplorare le dinamiche economiche e sociali del pittore a Roma.</a:t>
            </a:r>
          </a:p>
          <a:p>
            <a:endParaRPr lang="it-IT" dirty="0">
              <a:latin typeface="Times New Roman" panose="02020603050405020304" pitchFamily="18" charset="0"/>
              <a:cs typeface="Times New Roman" panose="02020603050405020304" pitchFamily="18" charset="0"/>
            </a:endParaRPr>
          </a:p>
          <a:p>
            <a:r>
              <a:rPr lang="it-IT" dirty="0">
                <a:latin typeface="Times New Roman" panose="02020603050405020304" pitchFamily="18" charset="0"/>
                <a:cs typeface="Times New Roman" panose="02020603050405020304" pitchFamily="18" charset="0"/>
              </a:rPr>
              <a:t>In sintesi, la contabilità di Guido Reni in casa Borghese non solo rivela l'efficacia organizzativa e gestionale dell'artista, ma offre anche una preziosa finestra sulla sua vita professionale e sulle complesse interazioni economiche del Seicento.</a:t>
            </a:r>
          </a:p>
          <a:p>
            <a:endParaRPr lang="it-IT" dirty="0"/>
          </a:p>
          <a:p>
            <a:endParaRPr lang="it-IT" dirty="0"/>
          </a:p>
        </p:txBody>
      </p:sp>
    </p:spTree>
    <p:extLst>
      <p:ext uri="{BB962C8B-B14F-4D97-AF65-F5344CB8AC3E}">
        <p14:creationId xmlns:p14="http://schemas.microsoft.com/office/powerpoint/2010/main" val="872855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32877" y="5606640"/>
            <a:ext cx="4386263" cy="109260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LA CONTABILITÀ DI GIOVAN FRANCESCO E PAOLO ANTONIO BARBIERI</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3" name="CasellaDiTesto 12">
            <a:extLst>
              <a:ext uri="{FF2B5EF4-FFF2-40B4-BE49-F238E27FC236}">
                <a16:creationId xmlns:a16="http://schemas.microsoft.com/office/drawing/2014/main" id="{D45DBAA6-F340-AD31-74E8-A6A3AAA9DD1C}"/>
              </a:ext>
            </a:extLst>
          </p:cNvPr>
          <p:cNvSpPr txBox="1"/>
          <p:nvPr/>
        </p:nvSpPr>
        <p:spPr>
          <a:xfrm>
            <a:off x="92815" y="1264835"/>
            <a:ext cx="11944730" cy="4247317"/>
          </a:xfrm>
          <a:prstGeom prst="rect">
            <a:avLst/>
          </a:prstGeom>
          <a:noFill/>
        </p:spPr>
        <p:txBody>
          <a:bodyPr wrap="square">
            <a:spAutoFit/>
          </a:bodyPr>
          <a:lstStyle/>
          <a:p>
            <a:r>
              <a:rPr lang="it-IT" dirty="0">
                <a:latin typeface="Times New Roman" panose="02020603050405020304" pitchFamily="18" charset="0"/>
                <a:cs typeface="Times New Roman" panose="02020603050405020304" pitchFamily="18" charset="0"/>
              </a:rPr>
              <a:t>La contabilità dei Barbieri, ovvero Giovan Francesco Barbieri (conosciuto come Guercino) e il suo fratello Paolo Antonio Barbieri, rappresenta un esempio dettagliato e strutturato di gestione amministrativa e finanziaria di una bottega artistica del XVII secolo a Bologna.</a:t>
            </a:r>
          </a:p>
          <a:p>
            <a:endParaRPr lang="it-IT"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Casa e Azienda Unificate</a:t>
            </a:r>
          </a:p>
          <a:p>
            <a:r>
              <a:rPr lang="it-IT" dirty="0">
                <a:latin typeface="Times New Roman" panose="02020603050405020304" pitchFamily="18" charset="0"/>
                <a:cs typeface="Times New Roman" panose="02020603050405020304" pitchFamily="18" charset="0"/>
              </a:rPr>
              <a:t>I Barbieri, insieme ai Gennari, vissero inizialmente in tre abitazioni separate, ma successivamente acquistarono una grande casa a Bologna nel 1644 per unificarvi residenza e bottega.</a:t>
            </a:r>
          </a:p>
          <a:p>
            <a:r>
              <a:rPr lang="it-IT" dirty="0">
                <a:latin typeface="Times New Roman" panose="02020603050405020304" pitchFamily="18" charset="0"/>
                <a:cs typeface="Times New Roman" panose="02020603050405020304" pitchFamily="18" charset="0"/>
              </a:rPr>
              <a:t>La casa, situata in via di Sant’Alò, fu ampliata nel 1659 con l’acquisto della canonica adiacente, creando uno spazio adeguato per le attività della bottega e della famiglia​.</a:t>
            </a:r>
          </a:p>
          <a:p>
            <a:endParaRPr lang="it-IT"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Struttura Organizzativa</a:t>
            </a:r>
          </a:p>
          <a:p>
            <a:r>
              <a:rPr lang="it-IT" dirty="0">
                <a:latin typeface="Times New Roman" panose="02020603050405020304" pitchFamily="18" charset="0"/>
                <a:cs typeface="Times New Roman" panose="02020603050405020304" pitchFamily="18" charset="0"/>
              </a:rPr>
              <a:t>L’inventario delle abitazioni stilato nel 1719 rivela una chiara suddivisione degli spazi e delle loro funzioni, mostrando come la casa fosse adattata per ospitare sia la vita familiare che l’attività artistica.</a:t>
            </a:r>
          </a:p>
          <a:p>
            <a:r>
              <a:rPr lang="it-IT" dirty="0">
                <a:latin typeface="Times New Roman" panose="02020603050405020304" pitchFamily="18" charset="0"/>
                <a:cs typeface="Times New Roman" panose="02020603050405020304" pitchFamily="18" charset="0"/>
              </a:rPr>
              <a:t>Le sale principali ospitavano ritratti dei membri della famiglia, un segno di nobilitazione e memoria delle generazioni passate e presenti​.</a:t>
            </a:r>
          </a:p>
        </p:txBody>
      </p:sp>
    </p:spTree>
    <p:extLst>
      <p:ext uri="{BB962C8B-B14F-4D97-AF65-F5344CB8AC3E}">
        <p14:creationId xmlns:p14="http://schemas.microsoft.com/office/powerpoint/2010/main" val="1201378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345556" y="5554926"/>
            <a:ext cx="4603637" cy="1092607"/>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LA CONTABILITÀ DI GIOVAN FRANCESCO E PAOLO ANTONIO BARBIERI</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3" name="CasellaDiTesto 12">
            <a:extLst>
              <a:ext uri="{FF2B5EF4-FFF2-40B4-BE49-F238E27FC236}">
                <a16:creationId xmlns:a16="http://schemas.microsoft.com/office/drawing/2014/main" id="{D45DBAA6-F340-AD31-74E8-A6A3AAA9DD1C}"/>
              </a:ext>
            </a:extLst>
          </p:cNvPr>
          <p:cNvSpPr txBox="1"/>
          <p:nvPr/>
        </p:nvSpPr>
        <p:spPr>
          <a:xfrm>
            <a:off x="154455" y="1389531"/>
            <a:ext cx="11944730" cy="3416320"/>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Documentazione Amministrativa</a:t>
            </a:r>
          </a:p>
          <a:p>
            <a:r>
              <a:rPr lang="it-IT" dirty="0">
                <a:latin typeface="Times New Roman" panose="02020603050405020304" pitchFamily="18" charset="0"/>
                <a:cs typeface="Times New Roman" panose="02020603050405020304" pitchFamily="18" charset="0"/>
              </a:rPr>
              <a:t>I Barbieri utilizzavano diversi strumenti amministrativi per la gestione della loro attività, tra cui memorie, taccuini, registri e libri dei conti. Questi documenti erano fondamentali per tenere traccia delle entrate, delle uscite e delle varie commissioni.</a:t>
            </a:r>
          </a:p>
          <a:p>
            <a:r>
              <a:rPr lang="it-IT" dirty="0">
                <a:latin typeface="Times New Roman" panose="02020603050405020304" pitchFamily="18" charset="0"/>
                <a:cs typeface="Times New Roman" panose="02020603050405020304" pitchFamily="18" charset="0"/>
              </a:rPr>
              <a:t>L’abbozzo di testamento del 1648 e il testamento definitivo del 1665, redatti da Giovan Francesco e Paolo Antonio, mostrano la gestione paritaria dei beni e degli affari, confermando la stretta collaborazione e la fiducia reciproca tra i fratelli.</a:t>
            </a:r>
          </a:p>
          <a:p>
            <a:endParaRPr lang="it-IT" dirty="0">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Gestione delle Commissioni</a:t>
            </a:r>
          </a:p>
          <a:p>
            <a:r>
              <a:rPr lang="it-IT" dirty="0">
                <a:latin typeface="Times New Roman" panose="02020603050405020304" pitchFamily="18" charset="0"/>
                <a:cs typeface="Times New Roman" panose="02020603050405020304" pitchFamily="18" charset="0"/>
              </a:rPr>
              <a:t>La contabilità dei Barbieri includeva dettagli sui pagamenti ricevuti per le opere d’arte, spesso espressi in unità di misura locali come le "castellate" per l’uva pigiata, utilizzata anche come pagamento per i dipinti.</a:t>
            </a:r>
          </a:p>
          <a:p>
            <a:r>
              <a:rPr lang="it-IT" dirty="0">
                <a:latin typeface="Times New Roman" panose="02020603050405020304" pitchFamily="18" charset="0"/>
                <a:cs typeface="Times New Roman" panose="02020603050405020304" pitchFamily="18" charset="0"/>
              </a:rPr>
              <a:t>Le carte amministrative dimostrano il perfetto funzionamento dell’impresa familiare, con annotazioni dettagliate sulle commissioni e sui costi sostenuti​.</a:t>
            </a:r>
          </a:p>
          <a:p>
            <a:endParaRPr lang="it-IT" dirty="0"/>
          </a:p>
        </p:txBody>
      </p:sp>
    </p:spTree>
    <p:extLst>
      <p:ext uri="{BB962C8B-B14F-4D97-AF65-F5344CB8AC3E}">
        <p14:creationId xmlns:p14="http://schemas.microsoft.com/office/powerpoint/2010/main" val="1364998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32877" y="5647259"/>
            <a:ext cx="4386263" cy="1092607"/>
          </a:xfrm>
          <a:prstGeom prst="rect">
            <a:avLst/>
          </a:prstGeom>
          <a:noFill/>
        </p:spPr>
        <p:txBody>
          <a:bodyPr wrap="square" rtlCol="0">
            <a:spAutoFit/>
          </a:bodyPr>
          <a:lstStyle/>
          <a:p>
            <a:pPr algn="ctr"/>
            <a:endParaRPr lang="en-US" sz="1100" b="1"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LA CONTABILITÀ DI GIOVAN FRANCESCO E PAOLO ANTONIO BARBIERI</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4724357" y="118134"/>
            <a:ext cx="3621622"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3" name="CasellaDiTesto 12">
            <a:extLst>
              <a:ext uri="{FF2B5EF4-FFF2-40B4-BE49-F238E27FC236}">
                <a16:creationId xmlns:a16="http://schemas.microsoft.com/office/drawing/2014/main" id="{D45DBAA6-F340-AD31-74E8-A6A3AAA9DD1C}"/>
              </a:ext>
            </a:extLst>
          </p:cNvPr>
          <p:cNvSpPr txBox="1"/>
          <p:nvPr/>
        </p:nvSpPr>
        <p:spPr>
          <a:xfrm>
            <a:off x="31953" y="1290952"/>
            <a:ext cx="6911987" cy="4247317"/>
          </a:xfrm>
          <a:prstGeom prst="rect">
            <a:avLst/>
          </a:prstGeom>
          <a:noFill/>
        </p:spPr>
        <p:txBody>
          <a:bodyPr wrap="square">
            <a:spAutoFit/>
          </a:bodyPr>
          <a:lstStyle/>
          <a:p>
            <a:r>
              <a:rPr lang="it-IT" b="1" dirty="0">
                <a:latin typeface="Times New Roman" panose="02020603050405020304" pitchFamily="18" charset="0"/>
                <a:cs typeface="Times New Roman" panose="02020603050405020304" pitchFamily="18" charset="0"/>
              </a:rPr>
              <a:t>Eredità e Continuazione dell’Attività</a:t>
            </a:r>
          </a:p>
          <a:p>
            <a:r>
              <a:rPr lang="it-IT" dirty="0">
                <a:latin typeface="Times New Roman" panose="02020603050405020304" pitchFamily="18" charset="0"/>
                <a:cs typeface="Times New Roman" panose="02020603050405020304" pitchFamily="18" charset="0"/>
              </a:rPr>
              <a:t>Alla morte di Paolo Antonio nel 1649, Giovan Francesco continuò a gestire la bottega con l’aiuto di Ercole Gennari, e successivamente di Benedetto Gennari, garantendo la continuità dell’attività fino alla sua morte nel 1666.</a:t>
            </a:r>
          </a:p>
          <a:p>
            <a:r>
              <a:rPr lang="it-IT" dirty="0">
                <a:latin typeface="Times New Roman" panose="02020603050405020304" pitchFamily="18" charset="0"/>
                <a:cs typeface="Times New Roman" panose="02020603050405020304" pitchFamily="18" charset="0"/>
              </a:rPr>
              <a:t>Gli eredi, Benedetto e Cesare Gennari, nipoti di Guercino, continuarono a gestire l’azienda, rispettando le volontà testamentarie di mantenere la collaborazione e la gestione condivisa della bottega e delle proprietà​.</a:t>
            </a:r>
          </a:p>
          <a:p>
            <a:r>
              <a:rPr lang="it-IT" dirty="0">
                <a:latin typeface="Times New Roman" panose="02020603050405020304" pitchFamily="18" charset="0"/>
                <a:cs typeface="Times New Roman" panose="02020603050405020304" pitchFamily="18" charset="0"/>
              </a:rPr>
              <a:t>La contabilità dei Barbieri rappresenta un modello di gestione efficace e dettagliata di una bottega artistica del XVII secolo, dove la famiglia e l’azienda erano strettamente integrate. I documenti superstiti offrono un quadro chiaro della loro organizzazione, delle strategie amministrative e delle pratiche contabili, evidenziando l’importanza di una gestione paritaria e collaborativa per il successo e la continuità dell’impresa artistica.</a:t>
            </a:r>
          </a:p>
        </p:txBody>
      </p:sp>
      <p:pic>
        <p:nvPicPr>
          <p:cNvPr id="5" name="Immagine 4">
            <a:extLst>
              <a:ext uri="{FF2B5EF4-FFF2-40B4-BE49-F238E27FC236}">
                <a16:creationId xmlns:a16="http://schemas.microsoft.com/office/drawing/2014/main" id="{F8E84348-C2C4-7DB8-6D71-8EF5FB2EEA6E}"/>
              </a:ext>
            </a:extLst>
          </p:cNvPr>
          <p:cNvPicPr>
            <a:picLocks noChangeAspect="1"/>
          </p:cNvPicPr>
          <p:nvPr/>
        </p:nvPicPr>
        <p:blipFill>
          <a:blip r:embed="rId5"/>
          <a:stretch>
            <a:fillRect/>
          </a:stretch>
        </p:blipFill>
        <p:spPr>
          <a:xfrm>
            <a:off x="8040902" y="311064"/>
            <a:ext cx="4058283" cy="5002506"/>
          </a:xfrm>
          <a:prstGeom prst="rect">
            <a:avLst/>
          </a:prstGeom>
        </p:spPr>
      </p:pic>
      <p:sp>
        <p:nvSpPr>
          <p:cNvPr id="8" name="CasellaDiTesto 7">
            <a:extLst>
              <a:ext uri="{FF2B5EF4-FFF2-40B4-BE49-F238E27FC236}">
                <a16:creationId xmlns:a16="http://schemas.microsoft.com/office/drawing/2014/main" id="{AE300D31-39AF-448E-9E37-FD719539D364}"/>
              </a:ext>
            </a:extLst>
          </p:cNvPr>
          <p:cNvSpPr txBox="1"/>
          <p:nvPr/>
        </p:nvSpPr>
        <p:spPr>
          <a:xfrm>
            <a:off x="6649549" y="1280540"/>
            <a:ext cx="1391353" cy="2308324"/>
          </a:xfrm>
          <a:prstGeom prst="rect">
            <a:avLst/>
          </a:prstGeom>
          <a:noFill/>
        </p:spPr>
        <p:txBody>
          <a:bodyPr wrap="square" rtlCol="0">
            <a:spAutoFit/>
          </a:bodyPr>
          <a:lstStyle/>
          <a:p>
            <a:pPr algn="r"/>
            <a:r>
              <a:rPr lang="it-IT" dirty="0"/>
              <a:t>Cesare Gennari, Allegoria della Pittura, Roma, Galleria Nazionale d’Arte Antica</a:t>
            </a:r>
          </a:p>
        </p:txBody>
      </p:sp>
    </p:spTree>
    <p:extLst>
      <p:ext uri="{BB962C8B-B14F-4D97-AF65-F5344CB8AC3E}">
        <p14:creationId xmlns:p14="http://schemas.microsoft.com/office/powerpoint/2010/main" val="225823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60136" y="5708150"/>
            <a:ext cx="4386263" cy="81560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r>
              <a:rPr lang="it-IT" b="1" dirty="0">
                <a:latin typeface="Times New Roman" panose="02020603050405020304" pitchFamily="18" charset="0"/>
                <a:cs typeface="Times New Roman" panose="02020603050405020304" pitchFamily="18" charset="0"/>
              </a:rPr>
              <a:t>LA GESTIONE DEI PROFITTI DI ELISABETTA SIRANI</a:t>
            </a:r>
            <a:endParaRPr lang="it-IT" sz="2400" b="1" dirty="0">
              <a:latin typeface="Times New Roman" panose="02020603050405020304" pitchFamily="18" charset="0"/>
              <a:cs typeface="Times New Roman" panose="02020603050405020304" pitchFamily="18" charset="0"/>
            </a:endParaRPr>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630942"/>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it-IT" sz="2400" i="1" dirty="0">
                <a:latin typeface="Times New Roman" panose="02020603050405020304" pitchFamily="18" charset="0"/>
                <a:cs typeface="Times New Roman" panose="02020603050405020304" pitchFamily="18" charset="0"/>
              </a:rPr>
              <a:t>STRUMENTI AMMINISTRATIVI</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id="{00AE8C38-BB9C-BBC4-685F-15C002F501A6}"/>
              </a:ext>
            </a:extLst>
          </p:cNvPr>
          <p:cNvSpPr txBox="1"/>
          <p:nvPr/>
        </p:nvSpPr>
        <p:spPr>
          <a:xfrm>
            <a:off x="1009829" y="6527140"/>
            <a:ext cx="532589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Immagine 2">
            <a:extLst>
              <a:ext uri="{FF2B5EF4-FFF2-40B4-BE49-F238E27FC236}">
                <a16:creationId xmlns:a16="http://schemas.microsoft.com/office/drawing/2014/main" id="{654B83D0-3034-D200-D1E9-3B7CAC754D19}"/>
              </a:ext>
            </a:extLst>
          </p:cNvPr>
          <p:cNvPicPr>
            <a:picLocks noChangeAspect="1"/>
          </p:cNvPicPr>
          <p:nvPr/>
        </p:nvPicPr>
        <p:blipFill>
          <a:blip r:embed="rId3"/>
          <a:stretch>
            <a:fillRect/>
          </a:stretch>
        </p:blipFill>
        <p:spPr>
          <a:xfrm>
            <a:off x="3444334" y="5624854"/>
            <a:ext cx="2737341" cy="902286"/>
          </a:xfrm>
          <a:prstGeom prst="rect">
            <a:avLst/>
          </a:prstGeom>
        </p:spPr>
      </p:pic>
      <p:pic>
        <p:nvPicPr>
          <p:cNvPr id="11" name="Immagine 10">
            <a:extLst>
              <a:ext uri="{FF2B5EF4-FFF2-40B4-BE49-F238E27FC236}">
                <a16:creationId xmlns:a16="http://schemas.microsoft.com/office/drawing/2014/main" id="{CEB36BE2-625D-363E-1540-7EC3B9CF95B3}"/>
              </a:ext>
            </a:extLst>
          </p:cNvPr>
          <p:cNvPicPr>
            <a:picLocks noChangeAspect="1"/>
          </p:cNvPicPr>
          <p:nvPr/>
        </p:nvPicPr>
        <p:blipFill>
          <a:blip r:embed="rId4"/>
          <a:stretch>
            <a:fillRect/>
          </a:stretch>
        </p:blipFill>
        <p:spPr>
          <a:xfrm>
            <a:off x="1729621" y="27240"/>
            <a:ext cx="1731414" cy="1237595"/>
          </a:xfrm>
          <a:prstGeom prst="rect">
            <a:avLst/>
          </a:prstGeom>
        </p:spPr>
      </p:pic>
      <p:sp>
        <p:nvSpPr>
          <p:cNvPr id="17" name="CasellaDiTesto 16">
            <a:extLst>
              <a:ext uri="{FF2B5EF4-FFF2-40B4-BE49-F238E27FC236}">
                <a16:creationId xmlns:a16="http://schemas.microsoft.com/office/drawing/2014/main" id="{3C38C3E9-238A-6DE6-3F5F-739065D7C9D8}"/>
              </a:ext>
            </a:extLst>
          </p:cNvPr>
          <p:cNvSpPr txBox="1"/>
          <p:nvPr/>
        </p:nvSpPr>
        <p:spPr>
          <a:xfrm>
            <a:off x="0" y="1288536"/>
            <a:ext cx="12192000" cy="4148508"/>
          </a:xfrm>
          <a:prstGeom prst="rect">
            <a:avLst/>
          </a:prstGeom>
          <a:noFill/>
        </p:spPr>
        <p:txBody>
          <a:bodyPr wrap="square" rtlCol="0">
            <a:spAutoFit/>
          </a:bodyPr>
          <a:lstStyle/>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Elisabetta Sirani, una delle pittrici più rinomate del XVII secolo a Bologna, adottò un sistema particolare di gestione delle proprie opere e delle relazioni con i committenti, caratterizzato dall'uso di doni come strumento economico e sociale. Ecco un approfondimento dei punti salienti riguardanti questo sistema:</a:t>
            </a:r>
          </a:p>
          <a:p>
            <a:pPr>
              <a:lnSpc>
                <a:spcPct val="107000"/>
              </a:lnSpc>
              <a:spcAft>
                <a:spcPts val="800"/>
              </a:spcAft>
            </a:pPr>
            <a:r>
              <a:rPr lang="it-IT" sz="1800" b="1" kern="100" dirty="0">
                <a:effectLst/>
                <a:latin typeface="Times New Roman" panose="02020603050405020304" pitchFamily="18" charset="0"/>
                <a:ea typeface="Aptos" panose="020B0004020202020204" pitchFamily="34" charset="0"/>
                <a:cs typeface="Times New Roman" panose="02020603050405020304" pitchFamily="18" charset="0"/>
              </a:rPr>
              <a:t>Gestione delle Entrate e Doni</a:t>
            </a:r>
          </a:p>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 Nonostante fosse una pittrice molto richiesta, Elisabetta Sirani spesso riceveva compensi relativamente modesti per le sue opere. Le fonti, in particolare Carlo Cesare Malvasia, riportano che Elisabetta preferiva ricevere doni preziosi piuttosto che grandi somme di denaro.</a:t>
            </a:r>
          </a:p>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 Questo approccio era funzionale sia per mantenere buoni rapporti con i committenti che per evitare di sembrare troppo interessata al guadagno, una qualità molto apprezzata all'epoca.</a:t>
            </a:r>
          </a:p>
          <a:p>
            <a:pPr>
              <a:lnSpc>
                <a:spcPct val="107000"/>
              </a:lnSpc>
              <a:spcAft>
                <a:spcPts val="800"/>
              </a:spcAft>
            </a:pPr>
            <a:r>
              <a:rPr lang="it-IT" sz="1800" b="1" kern="100" dirty="0">
                <a:effectLst/>
                <a:latin typeface="Times New Roman" panose="02020603050405020304" pitchFamily="18" charset="0"/>
                <a:ea typeface="Aptos" panose="020B0004020202020204" pitchFamily="34" charset="0"/>
                <a:cs typeface="Times New Roman" panose="02020603050405020304" pitchFamily="18" charset="0"/>
              </a:rPr>
              <a:t>Doni Preziosi e Articoli di Valore</a:t>
            </a:r>
          </a:p>
          <a:p>
            <a:pPr>
              <a:lnSpc>
                <a:spcPct val="107000"/>
              </a:lnSpc>
              <a:spcAft>
                <a:spcPts val="800"/>
              </a:spcAft>
            </a:pPr>
            <a:r>
              <a:rPr lang="it-IT" sz="1800" kern="100" dirty="0">
                <a:effectLst/>
                <a:latin typeface="Times New Roman" panose="02020603050405020304" pitchFamily="18" charset="0"/>
                <a:ea typeface="Aptos" panose="020B0004020202020204" pitchFamily="34" charset="0"/>
                <a:cs typeface="Times New Roman" panose="02020603050405020304" pitchFamily="18" charset="0"/>
              </a:rPr>
              <a:t>  - Elisabetta accumulava oggetti di valore come argenti, ori e gioielli, che conservava in un armadio speciale nella casa paterna. Questi doni non erano solo un segno di apprezzamento, ma anche un modo per accumulare ricchezza in modo discreto.</a:t>
            </a:r>
          </a:p>
        </p:txBody>
      </p:sp>
    </p:spTree>
    <p:extLst>
      <p:ext uri="{BB962C8B-B14F-4D97-AF65-F5344CB8AC3E}">
        <p14:creationId xmlns:p14="http://schemas.microsoft.com/office/powerpoint/2010/main" val="72784629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1487</TotalTime>
  <Words>1944</Words>
  <Application>Microsoft Office PowerPoint</Application>
  <PresentationFormat>Widescreen</PresentationFormat>
  <Paragraphs>143</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Aptos</vt:lpstr>
      <vt:lpstr>Arial</vt:lpstr>
      <vt:lpstr>Calibri</vt:lpstr>
      <vt:lpstr>Calibri Light</vt:lpstr>
      <vt:lpstr>Times New Roman</vt:lpstr>
      <vt:lpstr>Tema di Office</vt:lpstr>
      <vt:lpstr>MERCATO DELL’ARTE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40</cp:revision>
  <dcterms:created xsi:type="dcterms:W3CDTF">2022-04-26T11:54:05Z</dcterms:created>
  <dcterms:modified xsi:type="dcterms:W3CDTF">2024-08-04T15:34:24Z</dcterms:modified>
</cp:coreProperties>
</file>