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7" r:id="rId1"/>
  </p:sldMasterIdLst>
  <p:sldIdLst>
    <p:sldId id="257" r:id="rId2"/>
    <p:sldId id="335" r:id="rId3"/>
    <p:sldId id="287" r:id="rId4"/>
    <p:sldId id="286" r:id="rId5"/>
    <p:sldId id="285" r:id="rId6"/>
    <p:sldId id="284" r:id="rId7"/>
    <p:sldId id="283" r:id="rId8"/>
    <p:sldId id="281" r:id="rId9"/>
    <p:sldId id="280" r:id="rId10"/>
    <p:sldId id="279" r:id="rId11"/>
    <p:sldId id="278" r:id="rId12"/>
    <p:sldId id="277" r:id="rId13"/>
    <p:sldId id="276" r:id="rId14"/>
    <p:sldId id="275" r:id="rId15"/>
    <p:sldId id="274" r:id="rId16"/>
    <p:sldId id="273" r:id="rId17"/>
    <p:sldId id="272" r:id="rId18"/>
    <p:sldId id="271" r:id="rId19"/>
    <p:sldId id="270" r:id="rId20"/>
    <p:sldId id="269" r:id="rId21"/>
    <p:sldId id="268" r:id="rId22"/>
    <p:sldId id="267" r:id="rId23"/>
    <p:sldId id="266" r:id="rId24"/>
    <p:sldId id="265" r:id="rId25"/>
    <p:sldId id="264" r:id="rId26"/>
    <p:sldId id="263" r:id="rId27"/>
    <p:sldId id="262" r:id="rId28"/>
    <p:sldId id="261"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756"/>
    <p:restoredTop sz="95872"/>
  </p:normalViewPr>
  <p:slideViewPr>
    <p:cSldViewPr snapToGrid="0">
      <p:cViewPr varScale="1">
        <p:scale>
          <a:sx n="63" d="100"/>
          <a:sy n="63" d="100"/>
        </p:scale>
        <p:origin x="69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smtClean="0"/>
              <a:t>5/2/2024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19914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smtClean="0"/>
              <a:t>5/2/2024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1974532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0298CD5-6C1E-4009-B41F-6DF62E31D3BE}" type="datetimeFigureOut">
              <a:rPr lang="en-US" smtClean="0"/>
              <a:pPr/>
              <a:t>5/2/2024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6054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smtClean="0"/>
              <a:t>5/2/2024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1933274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A61015F-7CC6-4D0A-9D87-873EA4C304CC}" type="datetimeFigureOut">
              <a:rPr lang="en-US" smtClean="0"/>
              <a:t>5/2/2024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43229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smtClean="0"/>
              <a:t>5/2/2024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2723608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2412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it-IT"/>
              <a:t>Fare clic per modificare gli stili del testo dello schema</a:t>
            </a:r>
          </a:p>
        </p:txBody>
      </p:sp>
      <p:sp>
        <p:nvSpPr>
          <p:cNvPr id="6" name="Content Placeholder 5"/>
          <p:cNvSpPr>
            <a:spLocks noGrp="1"/>
          </p:cNvSpPr>
          <p:nvPr>
            <p:ph sz="quarter" idx="4"/>
          </p:nvPr>
        </p:nvSpPr>
        <p:spPr>
          <a:xfrm>
            <a:off x="599088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smtClean="0"/>
              <a:t>5/2/2024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3608528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smtClean="0"/>
              <a:t>5/2/2024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2258719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smtClean="0"/>
              <a:t>5/2/2024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3067333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05C68B11-C5A8-448C-8CE9-B1A273C79CFC}" type="datetimeFigureOut">
              <a:rPr lang="en-US" smtClean="0"/>
              <a:t>5/2/2024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2606786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C7616CA0-919D-4A49-9C8A-62FDFB3A5183}" type="datetimeFigureOut">
              <a:rPr lang="en-US" smtClean="0"/>
              <a:t>5/2/2024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smtClean="0"/>
              <a:t>‹N›</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7391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smtClean="0"/>
              <a:pPr/>
              <a:t>5/2/2024</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smtClean="0"/>
              <a:pPr/>
              <a:t>‹N›</a:t>
            </a:fld>
            <a:endParaRPr lang="en-US" dirty="0"/>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9828472"/>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B9A6F9C0-C411-D3AE-DBBB-A44F9CC6D1B8}"/>
              </a:ext>
            </a:extLst>
          </p:cNvPr>
          <p:cNvSpPr>
            <a:spLocks noGrp="1"/>
          </p:cNvSpPr>
          <p:nvPr>
            <p:ph type="subTitle" idx="1"/>
          </p:nvPr>
        </p:nvSpPr>
        <p:spPr/>
        <p:txBody>
          <a:bodyPr/>
          <a:lstStyle/>
          <a:p>
            <a:endParaRPr lang="it-IT" dirty="0"/>
          </a:p>
        </p:txBody>
      </p:sp>
      <p:pic>
        <p:nvPicPr>
          <p:cNvPr id="4" name="Immagine 3">
            <a:extLst>
              <a:ext uri="{FF2B5EF4-FFF2-40B4-BE49-F238E27FC236}">
                <a16:creationId xmlns:a16="http://schemas.microsoft.com/office/drawing/2014/main" id="{7AB4D934-4135-0C9E-714E-20DB462E25CA}"/>
              </a:ext>
            </a:extLst>
          </p:cNvPr>
          <p:cNvPicPr>
            <a:picLocks noChangeAspect="1"/>
          </p:cNvPicPr>
          <p:nvPr/>
        </p:nvPicPr>
        <p:blipFill>
          <a:blip r:embed="rId2"/>
          <a:stretch>
            <a:fillRect/>
          </a:stretch>
        </p:blipFill>
        <p:spPr>
          <a:xfrm>
            <a:off x="8213725" y="4614863"/>
            <a:ext cx="3978275" cy="2134355"/>
          </a:xfrm>
          <a:prstGeom prst="rect">
            <a:avLst/>
          </a:prstGeom>
        </p:spPr>
      </p:pic>
      <p:sp>
        <p:nvSpPr>
          <p:cNvPr id="6" name="Titolo 1">
            <a:extLst>
              <a:ext uri="{FF2B5EF4-FFF2-40B4-BE49-F238E27FC236}">
                <a16:creationId xmlns:a16="http://schemas.microsoft.com/office/drawing/2014/main" id="{392D4E3C-F87A-D7AD-5C18-81B6F3519862}"/>
              </a:ext>
            </a:extLst>
          </p:cNvPr>
          <p:cNvSpPr>
            <a:spLocks noGrp="1"/>
          </p:cNvSpPr>
          <p:nvPr>
            <p:ph type="ctrTitle"/>
          </p:nvPr>
        </p:nvSpPr>
        <p:spPr>
          <a:xfrm>
            <a:off x="457200" y="4960137"/>
            <a:ext cx="6815138" cy="1463040"/>
          </a:xfrm>
        </p:spPr>
        <p:txBody>
          <a:bodyPr>
            <a:normAutofit/>
          </a:bodyPr>
          <a:lstStyle/>
          <a:p>
            <a:br>
              <a:rPr lang="it-IT" sz="2800" b="1" dirty="0">
                <a:solidFill>
                  <a:schemeClr val="accent6"/>
                </a:solidFill>
                <a:latin typeface="Trebuchet MS" panose="020B0703020202090204" pitchFamily="34" charset="0"/>
              </a:rPr>
            </a:br>
            <a:br>
              <a:rPr lang="it-IT" sz="2800" b="1" dirty="0">
                <a:solidFill>
                  <a:schemeClr val="accent6"/>
                </a:solidFill>
                <a:latin typeface="Trebuchet MS" panose="020B0703020202090204" pitchFamily="34" charset="0"/>
              </a:rPr>
            </a:br>
            <a:r>
              <a:rPr lang="it-IT" sz="2800" b="1" dirty="0">
                <a:solidFill>
                  <a:schemeClr val="tx1"/>
                </a:solidFill>
                <a:latin typeface="Trebuchet MS" panose="020B0703020202090204" pitchFamily="34" charset="0"/>
              </a:rPr>
              <a:t>controllo e valutazione della marca</a:t>
            </a:r>
          </a:p>
        </p:txBody>
      </p:sp>
    </p:spTree>
    <p:extLst>
      <p:ext uri="{BB962C8B-B14F-4D97-AF65-F5344CB8AC3E}">
        <p14:creationId xmlns:p14="http://schemas.microsoft.com/office/powerpoint/2010/main" val="11620466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74949EED-7216-37DA-52D0-D18E65FE69D6}"/>
              </a:ext>
            </a:extLst>
          </p:cNvPr>
          <p:cNvSpPr txBox="1"/>
          <p:nvPr/>
        </p:nvSpPr>
        <p:spPr>
          <a:xfrm>
            <a:off x="1922389" y="2967335"/>
            <a:ext cx="8347221" cy="923330"/>
          </a:xfrm>
          <a:prstGeom prst="rect">
            <a:avLst/>
          </a:prstGeom>
          <a:noFill/>
        </p:spPr>
        <p:txBody>
          <a:bodyPr wrap="none" rtlCol="0">
            <a:spAutoFit/>
          </a:bodyPr>
          <a:lstStyle/>
          <a:p>
            <a:r>
              <a:rPr lang="it-IT" sz="3600" b="1" dirty="0">
                <a:solidFill>
                  <a:srgbClr val="00B050"/>
                </a:solidFill>
                <a:effectLst/>
                <a:latin typeface="Trebuchet MS" panose="020B0703020202090204" pitchFamily="34" charset="0"/>
              </a:rPr>
              <a:t>LA CATENA DEL VALORE DELLA MARCA</a:t>
            </a:r>
          </a:p>
          <a:p>
            <a:endParaRPr lang="it-IT" b="1" dirty="0"/>
          </a:p>
        </p:txBody>
      </p:sp>
    </p:spTree>
    <p:extLst>
      <p:ext uri="{BB962C8B-B14F-4D97-AF65-F5344CB8AC3E}">
        <p14:creationId xmlns:p14="http://schemas.microsoft.com/office/powerpoint/2010/main" val="504851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163D9B4C-3EC9-8922-A3BB-70E49EED2C3E}"/>
              </a:ext>
            </a:extLst>
          </p:cNvPr>
          <p:cNvSpPr txBox="1"/>
          <p:nvPr/>
        </p:nvSpPr>
        <p:spPr>
          <a:xfrm>
            <a:off x="1053340" y="1189702"/>
            <a:ext cx="10085320" cy="4678204"/>
          </a:xfrm>
          <a:prstGeom prst="rect">
            <a:avLst/>
          </a:prstGeom>
          <a:noFill/>
        </p:spPr>
        <p:txBody>
          <a:bodyPr wrap="square" rtlCol="0">
            <a:spAutoFit/>
          </a:bodyPr>
          <a:lstStyle/>
          <a:p>
            <a:pPr algn="ctr"/>
            <a:r>
              <a:rPr lang="it-IT" sz="2800" dirty="0">
                <a:effectLst/>
                <a:latin typeface="Trebuchet MS" panose="020B0703020202090204" pitchFamily="34" charset="0"/>
              </a:rPr>
              <a:t>La concezione e la realizzazione di un sistema di misurazione del valore della marca richiedono l'adozione di una prospettiva allargata, come quella resa possibile dal modello della «catena del valore del brand». Si tratta di un modello concettuale che consente un approccio strutturato alla valutazione delle fonti del valore della marca, del modo in cui le attività di marketing sviluppate supportano la creazione di tale valore e dei risultati ottenuti sotto molteplici profili.</a:t>
            </a:r>
          </a:p>
          <a:p>
            <a:pPr algn="ctr"/>
            <a:endParaRPr lang="it-IT" sz="2800" dirty="0">
              <a:effectLst/>
              <a:latin typeface="Trebuchet MS" panose="020B0703020202090204" pitchFamily="34" charset="0"/>
            </a:endParaRPr>
          </a:p>
          <a:p>
            <a:pPr algn="ctr"/>
            <a:endParaRPr lang="it-IT" dirty="0"/>
          </a:p>
        </p:txBody>
      </p:sp>
    </p:spTree>
    <p:extLst>
      <p:ext uri="{BB962C8B-B14F-4D97-AF65-F5344CB8AC3E}">
        <p14:creationId xmlns:p14="http://schemas.microsoft.com/office/powerpoint/2010/main" val="26519753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8B00E97C-CD3A-EDFD-BE4C-FA9980133E7B}"/>
              </a:ext>
            </a:extLst>
          </p:cNvPr>
          <p:cNvSpPr txBox="1"/>
          <p:nvPr/>
        </p:nvSpPr>
        <p:spPr>
          <a:xfrm>
            <a:off x="803910" y="960120"/>
            <a:ext cx="10584180" cy="5109091"/>
          </a:xfrm>
          <a:prstGeom prst="rect">
            <a:avLst/>
          </a:prstGeom>
          <a:noFill/>
        </p:spPr>
        <p:txBody>
          <a:bodyPr wrap="square">
            <a:spAutoFit/>
          </a:bodyPr>
          <a:lstStyle/>
          <a:p>
            <a:pPr algn="ctr"/>
            <a:r>
              <a:rPr lang="it-IT" sz="2800" dirty="0">
                <a:solidFill>
                  <a:srgbClr val="00B050"/>
                </a:solidFill>
                <a:effectLst/>
                <a:latin typeface="Trebuchet MS" panose="020B0703020202090204" pitchFamily="34" charset="0"/>
              </a:rPr>
              <a:t>Alla base del modello </a:t>
            </a:r>
            <a:r>
              <a:rPr lang="it-IT" sz="2800" dirty="0">
                <a:effectLst/>
                <a:latin typeface="Trebuchet MS" panose="020B0703020202090204" pitchFamily="34" charset="0"/>
              </a:rPr>
              <a:t>vi è la consapevolezza che, all'interno dell'organizzazione aziendale, gli individui in grado di influire sulla brand equity sono molteplici: essi devono pertanto essere consapevoli degli effetti delle loro azioni.</a:t>
            </a:r>
          </a:p>
          <a:p>
            <a:pPr algn="ctr"/>
            <a:endParaRPr lang="it-IT" sz="2800" dirty="0">
              <a:effectLst/>
              <a:latin typeface="Trebuchet MS" panose="020B0703020202090204" pitchFamily="34" charset="0"/>
            </a:endParaRPr>
          </a:p>
          <a:p>
            <a:pPr algn="ctr"/>
            <a:r>
              <a:rPr lang="it-IT" sz="2800" dirty="0">
                <a:effectLst/>
                <a:latin typeface="Trebuchet MS" panose="020B0703020202090204" pitchFamily="34" charset="0"/>
              </a:rPr>
              <a:t>L'ipotesi posta a fondamento del modello in esame è che il valore di una marca risieda, in definitiva, nei clienti. Muovendo da questo presupposto essenziale, il modello contempla quattro stadi, il primo dei quali identifica l'avvio del processo di creazione del valore con l'investimento in un programma di marketing rivolto ai clienti, acquisiti o potenziali.</a:t>
            </a:r>
          </a:p>
          <a:p>
            <a:pPr algn="ctr"/>
            <a:endParaRPr lang="it-IT" dirty="0">
              <a:effectLst/>
              <a:latin typeface="Helvetica" pitchFamily="2" charset="0"/>
            </a:endParaRPr>
          </a:p>
        </p:txBody>
      </p:sp>
    </p:spTree>
    <p:extLst>
      <p:ext uri="{BB962C8B-B14F-4D97-AF65-F5344CB8AC3E}">
        <p14:creationId xmlns:p14="http://schemas.microsoft.com/office/powerpoint/2010/main" val="28152189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7D00FB5D-5B85-DFD6-8F73-B64857E789D9}"/>
              </a:ext>
            </a:extLst>
          </p:cNvPr>
          <p:cNvSpPr txBox="1"/>
          <p:nvPr/>
        </p:nvSpPr>
        <p:spPr>
          <a:xfrm>
            <a:off x="1221105" y="1012954"/>
            <a:ext cx="9749790" cy="4832092"/>
          </a:xfrm>
          <a:prstGeom prst="rect">
            <a:avLst/>
          </a:prstGeom>
          <a:noFill/>
        </p:spPr>
        <p:txBody>
          <a:bodyPr wrap="square">
            <a:spAutoFit/>
          </a:bodyPr>
          <a:lstStyle/>
          <a:p>
            <a:pPr algn="ctr"/>
            <a:r>
              <a:rPr lang="it-IT" sz="2800" dirty="0">
                <a:effectLst/>
                <a:latin typeface="Trebuchet MS" panose="020B0703020202090204" pitchFamily="34" charset="0"/>
              </a:rPr>
              <a:t>Il </a:t>
            </a:r>
            <a:r>
              <a:rPr lang="it-IT" sz="2800" dirty="0">
                <a:solidFill>
                  <a:srgbClr val="00B050"/>
                </a:solidFill>
                <a:effectLst/>
                <a:latin typeface="Trebuchet MS" panose="020B0703020202090204" pitchFamily="34" charset="0"/>
              </a:rPr>
              <a:t>secondo stadio</a:t>
            </a:r>
            <a:r>
              <a:rPr lang="it-IT" sz="2800" dirty="0">
                <a:effectLst/>
                <a:latin typeface="Trebuchet MS" panose="020B0703020202090204" pitchFamily="34" charset="0"/>
              </a:rPr>
              <a:t> riguarda le disposizioni mentali dei consumatori, nel senso che le attività contemplate dal programma di marketing influenzano quanto essi conoscono e sentono in merito alla marca, e dunque la notorietà e l'immagine della stessa, l'atteggiamento e l'attaccamento nei suoi confronti, il comportamento d'acquisto.</a:t>
            </a:r>
          </a:p>
          <a:p>
            <a:pPr algn="ctr"/>
            <a:endParaRPr lang="it-IT" sz="2800" dirty="0">
              <a:effectLst/>
              <a:latin typeface="Trebuchet MS" panose="020B0703020202090204" pitchFamily="34" charset="0"/>
            </a:endParaRPr>
          </a:p>
          <a:p>
            <a:pPr algn="ctr"/>
            <a:r>
              <a:rPr lang="it-IT" sz="2800" dirty="0">
                <a:effectLst/>
                <a:latin typeface="Trebuchet MS" panose="020B0703020202090204" pitchFamily="34" charset="0"/>
              </a:rPr>
              <a:t>Nel </a:t>
            </a:r>
            <a:r>
              <a:rPr lang="it-IT" sz="2800" dirty="0">
                <a:solidFill>
                  <a:srgbClr val="00B050"/>
                </a:solidFill>
                <a:effectLst/>
                <a:latin typeface="Trebuchet MS" panose="020B0703020202090204" pitchFamily="34" charset="0"/>
              </a:rPr>
              <a:t>terzo stadio</a:t>
            </a:r>
            <a:r>
              <a:rPr lang="it-IT" sz="2800" dirty="0">
                <a:effectLst/>
                <a:latin typeface="Trebuchet MS" panose="020B0703020202090204" pitchFamily="34" charset="0"/>
              </a:rPr>
              <a:t>, il consolidamento di positive disposizioni mentali presso un vasto gruppo di individui si traduce in determinati risultati in termini di performance della marca sul mercato</a:t>
            </a:r>
          </a:p>
        </p:txBody>
      </p:sp>
    </p:spTree>
    <p:extLst>
      <p:ext uri="{BB962C8B-B14F-4D97-AF65-F5344CB8AC3E}">
        <p14:creationId xmlns:p14="http://schemas.microsoft.com/office/powerpoint/2010/main" val="39962352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A0BDACDE-D45B-4116-931F-8DA3A3EFC760}"/>
              </a:ext>
            </a:extLst>
          </p:cNvPr>
          <p:cNvSpPr txBox="1"/>
          <p:nvPr/>
        </p:nvSpPr>
        <p:spPr>
          <a:xfrm>
            <a:off x="868690" y="1509355"/>
            <a:ext cx="10454620" cy="3839289"/>
          </a:xfrm>
          <a:prstGeom prst="rect">
            <a:avLst/>
          </a:prstGeom>
          <a:noFill/>
        </p:spPr>
        <p:txBody>
          <a:bodyPr wrap="square" rtlCol="0">
            <a:spAutoFit/>
          </a:bodyPr>
          <a:lstStyle/>
          <a:p>
            <a:pPr algn="ctr"/>
            <a:r>
              <a:rPr lang="it-IT" sz="2800" dirty="0">
                <a:effectLst/>
                <a:latin typeface="Trebuchet MS" panose="020B0703020202090204" pitchFamily="34" charset="0"/>
              </a:rPr>
              <a:t>Nel </a:t>
            </a:r>
            <a:r>
              <a:rPr lang="it-IT" sz="2800" dirty="0">
                <a:solidFill>
                  <a:srgbClr val="00B050"/>
                </a:solidFill>
                <a:effectLst/>
                <a:latin typeface="Trebuchet MS" panose="020B0703020202090204" pitchFamily="34" charset="0"/>
              </a:rPr>
              <a:t>quarto stadio</a:t>
            </a:r>
            <a:r>
              <a:rPr lang="it-IT" sz="2800" dirty="0">
                <a:effectLst/>
                <a:latin typeface="Trebuchet MS" panose="020B0703020202090204" pitchFamily="34" charset="0"/>
              </a:rPr>
              <a:t>, sulla base di questa performance e di altri fattori, è possibile stimare il valore monetario della marca, informazione importante per molte scelte aziendali.</a:t>
            </a:r>
          </a:p>
          <a:p>
            <a:pPr algn="ctr"/>
            <a:endParaRPr lang="it-IT" sz="2800" dirty="0">
              <a:effectLst/>
              <a:latin typeface="Trebuchet MS" panose="020B0703020202090204" pitchFamily="34" charset="0"/>
            </a:endParaRPr>
          </a:p>
          <a:p>
            <a:pPr algn="ctr"/>
            <a:r>
              <a:rPr lang="it-IT" sz="2800" dirty="0">
                <a:effectLst/>
                <a:latin typeface="Trebuchet MS" panose="020B0703020202090204" pitchFamily="34" charset="0"/>
              </a:rPr>
              <a:t>Il modello della </a:t>
            </a:r>
            <a:r>
              <a:rPr lang="it-IT" sz="2800" dirty="0">
                <a:solidFill>
                  <a:srgbClr val="00B050"/>
                </a:solidFill>
                <a:effectLst/>
                <a:latin typeface="Trebuchet MS" panose="020B0703020202090204" pitchFamily="34" charset="0"/>
              </a:rPr>
              <a:t>brand </a:t>
            </a:r>
            <a:r>
              <a:rPr lang="it-IT" sz="2800" dirty="0" err="1">
                <a:solidFill>
                  <a:srgbClr val="00B050"/>
                </a:solidFill>
                <a:effectLst/>
                <a:latin typeface="Trebuchet MS" panose="020B0703020202090204" pitchFamily="34" charset="0"/>
              </a:rPr>
              <a:t>value</a:t>
            </a:r>
            <a:r>
              <a:rPr lang="it-IT" sz="2800" dirty="0">
                <a:solidFill>
                  <a:srgbClr val="00B050"/>
                </a:solidFill>
                <a:effectLst/>
                <a:latin typeface="Trebuchet MS" panose="020B0703020202090204" pitchFamily="34" charset="0"/>
              </a:rPr>
              <a:t> chain </a:t>
            </a:r>
            <a:r>
              <a:rPr lang="it-IT" sz="2800" dirty="0">
                <a:effectLst/>
                <a:latin typeface="Trebuchet MS" panose="020B0703020202090204" pitchFamily="34" charset="0"/>
              </a:rPr>
              <a:t>prevede anche alcuni fattori di collegamento fra detti stadi (denominati «moltiplicatori»), i quali determinano la misura in cui il valore creato in un certo stadio si incrementa o meno nel passaggio a quello successivo.</a:t>
            </a:r>
          </a:p>
          <a:p>
            <a:pPr algn="ctr"/>
            <a:endParaRPr lang="it-IT" dirty="0"/>
          </a:p>
        </p:txBody>
      </p:sp>
    </p:spTree>
    <p:extLst>
      <p:ext uri="{BB962C8B-B14F-4D97-AF65-F5344CB8AC3E}">
        <p14:creationId xmlns:p14="http://schemas.microsoft.com/office/powerpoint/2010/main" val="29985815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57E8E0F9-9948-ABEE-6CD7-65B4834A6524}"/>
              </a:ext>
            </a:extLst>
          </p:cNvPr>
          <p:cNvPicPr>
            <a:picLocks noChangeAspect="1"/>
          </p:cNvPicPr>
          <p:nvPr/>
        </p:nvPicPr>
        <p:blipFill>
          <a:blip r:embed="rId2"/>
          <a:stretch>
            <a:fillRect/>
          </a:stretch>
        </p:blipFill>
        <p:spPr>
          <a:xfrm>
            <a:off x="359008" y="1340069"/>
            <a:ext cx="11473983" cy="4177862"/>
          </a:xfrm>
          <a:prstGeom prst="rect">
            <a:avLst/>
          </a:prstGeom>
        </p:spPr>
      </p:pic>
    </p:spTree>
    <p:extLst>
      <p:ext uri="{BB962C8B-B14F-4D97-AF65-F5344CB8AC3E}">
        <p14:creationId xmlns:p14="http://schemas.microsoft.com/office/powerpoint/2010/main" val="7810901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BDC31B90-9728-FDD2-AB74-BA3C54501C3C}"/>
              </a:ext>
            </a:extLst>
          </p:cNvPr>
          <p:cNvSpPr txBox="1"/>
          <p:nvPr/>
        </p:nvSpPr>
        <p:spPr>
          <a:xfrm>
            <a:off x="571705" y="443567"/>
            <a:ext cx="11048590" cy="5970865"/>
          </a:xfrm>
          <a:prstGeom prst="rect">
            <a:avLst/>
          </a:prstGeom>
          <a:noFill/>
        </p:spPr>
        <p:txBody>
          <a:bodyPr wrap="square" rtlCol="0">
            <a:spAutoFit/>
          </a:bodyPr>
          <a:lstStyle/>
          <a:p>
            <a:pPr algn="ctr"/>
            <a:r>
              <a:rPr lang="it-IT" sz="2800" b="1" dirty="0">
                <a:solidFill>
                  <a:srgbClr val="00B050"/>
                </a:solidFill>
                <a:effectLst/>
                <a:latin typeface="Trebuchet MS" panose="020B0703020202090204" pitchFamily="34" charset="0"/>
              </a:rPr>
              <a:t>Gli stadi e i moltiplicatori del valore</a:t>
            </a:r>
          </a:p>
          <a:p>
            <a:r>
              <a:rPr lang="it-IT" sz="2800" dirty="0">
                <a:effectLst/>
                <a:latin typeface="Trebuchet MS" panose="020B0703020202090204" pitchFamily="34" charset="0"/>
              </a:rPr>
              <a:t>Come si è anticipato, la creazione del valore della marca ha inizio con l'investimento nel programma di marketing. Tuttavia, di per sé, tale programma non garantisce l'effettiva generazione di valore in misura adeguata.</a:t>
            </a:r>
            <a:r>
              <a:rPr lang="it-IT" sz="2800" dirty="0">
                <a:effectLst/>
                <a:latin typeface="Helvetica" pitchFamily="2" charset="0"/>
              </a:rPr>
              <a:t> </a:t>
            </a:r>
          </a:p>
          <a:p>
            <a:endParaRPr lang="it-IT" sz="2800" dirty="0">
              <a:latin typeface="Helvetica" pitchFamily="2" charset="0"/>
            </a:endParaRPr>
          </a:p>
          <a:p>
            <a:r>
              <a:rPr lang="it-IT" sz="2800" dirty="0">
                <a:effectLst/>
                <a:latin typeface="Helvetica" pitchFamily="2" charset="0"/>
              </a:rPr>
              <a:t>Quattro aspetti sono particolarmente importanti:</a:t>
            </a:r>
          </a:p>
          <a:p>
            <a:endParaRPr lang="it-IT" sz="2800" dirty="0">
              <a:effectLst/>
              <a:latin typeface="Helvetica" pitchFamily="2" charset="0"/>
            </a:endParaRPr>
          </a:p>
          <a:p>
            <a:pPr>
              <a:buFont typeface="Arial" panose="020B0604020202020204" pitchFamily="34" charset="0"/>
              <a:buChar char="•"/>
            </a:pPr>
            <a:r>
              <a:rPr lang="it-IT" sz="2800" dirty="0">
                <a:effectLst/>
                <a:latin typeface="Helvetica" pitchFamily="2" charset="0"/>
              </a:rPr>
              <a:t>﻿﻿ </a:t>
            </a:r>
            <a:r>
              <a:rPr lang="it-IT" sz="2800" b="1" dirty="0">
                <a:solidFill>
                  <a:srgbClr val="92D050"/>
                </a:solidFill>
                <a:effectLst/>
                <a:latin typeface="Helvetica" pitchFamily="2" charset="0"/>
              </a:rPr>
              <a:t>chiarezza</a:t>
            </a:r>
            <a:r>
              <a:rPr lang="it-IT" sz="2800" dirty="0">
                <a:effectLst/>
                <a:latin typeface="Helvetica" pitchFamily="2" charset="0"/>
              </a:rPr>
              <a:t>: il programma di marketing è chiaro? I consumatori interpretano correttamente il significato della marca che esso intende comunicare?</a:t>
            </a:r>
          </a:p>
          <a:p>
            <a:pPr>
              <a:buFont typeface="Arial" panose="020B0604020202020204" pitchFamily="34" charset="0"/>
              <a:buChar char="•"/>
            </a:pPr>
            <a:r>
              <a:rPr lang="it-IT" sz="2800" dirty="0">
                <a:effectLst/>
                <a:latin typeface="Helvetica" pitchFamily="2" charset="0"/>
              </a:rPr>
              <a:t>﻿﻿ </a:t>
            </a:r>
            <a:r>
              <a:rPr lang="it-IT" sz="2800" b="1" dirty="0">
                <a:solidFill>
                  <a:srgbClr val="92D050"/>
                </a:solidFill>
                <a:effectLst/>
                <a:latin typeface="Helvetica" pitchFamily="2" charset="0"/>
              </a:rPr>
              <a:t>rilevanza</a:t>
            </a:r>
            <a:r>
              <a:rPr lang="it-IT" sz="2800" dirty="0">
                <a:effectLst/>
                <a:latin typeface="Helvetica" pitchFamily="2" charset="0"/>
              </a:rPr>
              <a:t>: il programma è rilevante per i clienti? I consumatori ritengono il brand meritevole di attenta considerazione?</a:t>
            </a:r>
          </a:p>
          <a:p>
            <a:pPr>
              <a:buFont typeface="Arial" panose="020B0604020202020204" pitchFamily="34" charset="0"/>
              <a:buChar char="•"/>
            </a:pPr>
            <a:endParaRPr lang="it-IT" dirty="0"/>
          </a:p>
        </p:txBody>
      </p:sp>
    </p:spTree>
    <p:extLst>
      <p:ext uri="{BB962C8B-B14F-4D97-AF65-F5344CB8AC3E}">
        <p14:creationId xmlns:p14="http://schemas.microsoft.com/office/powerpoint/2010/main" val="39242568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FFF3D25E-B383-6C7D-CC9D-49A304153BC7}"/>
              </a:ext>
            </a:extLst>
          </p:cNvPr>
          <p:cNvSpPr txBox="1"/>
          <p:nvPr/>
        </p:nvSpPr>
        <p:spPr>
          <a:xfrm>
            <a:off x="740779" y="1661532"/>
            <a:ext cx="11007524" cy="4247317"/>
          </a:xfrm>
          <a:prstGeom prst="rect">
            <a:avLst/>
          </a:prstGeom>
          <a:noFill/>
        </p:spPr>
        <p:txBody>
          <a:bodyPr wrap="square" rtlCol="0">
            <a:spAutoFit/>
          </a:bodyPr>
          <a:lstStyle/>
          <a:p>
            <a:pPr>
              <a:buFont typeface="Arial" panose="020B0604020202020204" pitchFamily="34" charset="0"/>
              <a:buChar char="•"/>
            </a:pPr>
            <a:r>
              <a:rPr lang="it-IT" sz="2800" dirty="0">
                <a:effectLst/>
                <a:latin typeface="Trebuchet MS" panose="020B0703020202090204" pitchFamily="34" charset="0"/>
              </a:rPr>
              <a:t> </a:t>
            </a:r>
            <a:r>
              <a:rPr lang="it-IT" sz="2800" b="1" dirty="0">
                <a:solidFill>
                  <a:srgbClr val="92D050"/>
                </a:solidFill>
                <a:effectLst/>
                <a:latin typeface="Trebuchet MS" panose="020B0703020202090204" pitchFamily="34" charset="0"/>
              </a:rPr>
              <a:t>distintività</a:t>
            </a:r>
            <a:r>
              <a:rPr lang="it-IT" sz="2800" dirty="0">
                <a:effectLst/>
                <a:latin typeface="Trebuchet MS" panose="020B0703020202090204" pitchFamily="34" charset="0"/>
              </a:rPr>
              <a:t>: il programma è distintivo rispetto a quelli della concorrenza? È creativo e in grado di differenziare efficacemente la marca?</a:t>
            </a:r>
          </a:p>
          <a:p>
            <a:pPr>
              <a:buFont typeface="Arial" panose="020B0604020202020204" pitchFamily="34" charset="0"/>
              <a:buChar char="•"/>
            </a:pPr>
            <a:r>
              <a:rPr lang="it-IT" sz="2800" dirty="0">
                <a:effectLst/>
                <a:latin typeface="Trebuchet MS" panose="020B0703020202090204" pitchFamily="34" charset="0"/>
              </a:rPr>
              <a:t>﻿﻿ </a:t>
            </a:r>
            <a:r>
              <a:rPr lang="it-IT" sz="2800" b="1" dirty="0">
                <a:solidFill>
                  <a:srgbClr val="92D050"/>
                </a:solidFill>
                <a:effectLst/>
                <a:latin typeface="Trebuchet MS" panose="020B0703020202090204" pitchFamily="34" charset="0"/>
              </a:rPr>
              <a:t>coerenza</a:t>
            </a:r>
            <a:r>
              <a:rPr lang="it-IT" sz="2800" dirty="0">
                <a:effectLst/>
                <a:latin typeface="Trebuchet MS" panose="020B0703020202090204" pitchFamily="34" charset="0"/>
              </a:rPr>
              <a:t>: le attività previste dal programma di marketing sono coerenti e ben integrate? Sono combinate in modo da massimizzare l'impatto sui consumatori? Il programma è coerente con quelli realizzati in passato? Indirizza la marca nella giusta direzione, con un'equilibrata combinazione fra continuità e cambiamento?</a:t>
            </a:r>
          </a:p>
          <a:p>
            <a:endParaRPr lang="it-IT" sz="2800" dirty="0">
              <a:effectLst/>
              <a:latin typeface="Trebuchet MS" panose="020B0703020202090204" pitchFamily="34" charset="0"/>
            </a:endParaRPr>
          </a:p>
          <a:p>
            <a:endParaRPr lang="it-IT" dirty="0"/>
          </a:p>
        </p:txBody>
      </p:sp>
    </p:spTree>
    <p:extLst>
      <p:ext uri="{BB962C8B-B14F-4D97-AF65-F5344CB8AC3E}">
        <p14:creationId xmlns:p14="http://schemas.microsoft.com/office/powerpoint/2010/main" val="9396679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7543BC84-B5EC-D3FE-53E8-AAEC933D0D60}"/>
              </a:ext>
            </a:extLst>
          </p:cNvPr>
          <p:cNvSpPr txBox="1"/>
          <p:nvPr/>
        </p:nvSpPr>
        <p:spPr>
          <a:xfrm>
            <a:off x="569089" y="366623"/>
            <a:ext cx="11053822" cy="6124754"/>
          </a:xfrm>
          <a:prstGeom prst="rect">
            <a:avLst/>
          </a:prstGeom>
          <a:noFill/>
        </p:spPr>
        <p:txBody>
          <a:bodyPr wrap="square">
            <a:spAutoFit/>
          </a:bodyPr>
          <a:lstStyle/>
          <a:p>
            <a:r>
              <a:rPr lang="it-IT" sz="2800" dirty="0">
                <a:effectLst/>
                <a:latin typeface="Trebuchet MS" panose="020B0703020202090204" pitchFamily="34" charset="0"/>
              </a:rPr>
              <a:t>Il secondo stadio del modello della catena del valore della marca prende avvio dalla considerazione che l'attuazione di un programma di marketing di qualità può esercitare importanti effetti sul sistema cognitivo dei consumatori, incidendo sulla loro disposizione mentale (customer </a:t>
            </a:r>
            <a:r>
              <a:rPr lang="it-IT" sz="2800" dirty="0" err="1">
                <a:effectLst/>
                <a:latin typeface="Trebuchet MS" panose="020B0703020202090204" pitchFamily="34" charset="0"/>
              </a:rPr>
              <a:t>mindset</a:t>
            </a:r>
            <a:r>
              <a:rPr lang="it-IT" sz="2800" dirty="0">
                <a:effectLst/>
                <a:latin typeface="Trebuchet MS" panose="020B0703020202090204" pitchFamily="34" charset="0"/>
              </a:rPr>
              <a:t>) nei confronti del brand. Come si è visto nei Capitoli 3,4 e 5, esistono molteplici tecniche qualitative e quantitative per misurare tale disposizione mentale, con specifico riferimento a:</a:t>
            </a:r>
          </a:p>
          <a:p>
            <a:endParaRPr lang="it-IT" sz="2800" dirty="0">
              <a:effectLst/>
              <a:latin typeface="Trebuchet MS" panose="020B0703020202090204" pitchFamily="34" charset="0"/>
            </a:endParaRPr>
          </a:p>
          <a:p>
            <a:pPr>
              <a:buFont typeface="Arial" panose="020B0604020202020204" pitchFamily="34" charset="0"/>
              <a:buChar char="•"/>
            </a:pPr>
            <a:r>
              <a:rPr lang="it-IT" sz="2800" dirty="0">
                <a:effectLst/>
                <a:latin typeface="Trebuchet MS" panose="020B0703020202090204" pitchFamily="34" charset="0"/>
              </a:rPr>
              <a:t>﻿﻿ </a:t>
            </a:r>
            <a:r>
              <a:rPr lang="it-IT" sz="2800" b="1" dirty="0">
                <a:solidFill>
                  <a:srgbClr val="92D050"/>
                </a:solidFill>
                <a:effectLst/>
                <a:latin typeface="Trebuchet MS" panose="020B0703020202090204" pitchFamily="34" charset="0"/>
              </a:rPr>
              <a:t>la notorietà della marca</a:t>
            </a:r>
            <a:r>
              <a:rPr lang="it-IT" sz="2800" dirty="0">
                <a:effectLst/>
                <a:latin typeface="Trebuchet MS" panose="020B0703020202090204" pitchFamily="34" charset="0"/>
              </a:rPr>
              <a:t>, intesa quale misura e facilità con cui gli individui riconoscono e ricordano il brand e sono in grado di identificare i beni e/o i servizi da esso contraddistinti;</a:t>
            </a:r>
          </a:p>
          <a:p>
            <a:pPr>
              <a:buFont typeface="Arial" panose="020B0604020202020204" pitchFamily="34" charset="0"/>
              <a:buChar char="•"/>
            </a:pPr>
            <a:r>
              <a:rPr lang="it-IT" sz="2800" dirty="0">
                <a:effectLst/>
                <a:latin typeface="Trebuchet MS" panose="020B0703020202090204" pitchFamily="34" charset="0"/>
              </a:rPr>
              <a:t>﻿﻿ </a:t>
            </a:r>
            <a:r>
              <a:rPr lang="it-IT" sz="2800" b="1" dirty="0">
                <a:solidFill>
                  <a:srgbClr val="92D050"/>
                </a:solidFill>
                <a:effectLst/>
                <a:latin typeface="Trebuchet MS" panose="020B0703020202090204" pitchFamily="34" charset="0"/>
              </a:rPr>
              <a:t>le associazioni mentali alla marca</a:t>
            </a:r>
            <a:r>
              <a:rPr lang="it-IT" sz="2800" dirty="0">
                <a:effectLst/>
                <a:latin typeface="Trebuchet MS" panose="020B0703020202090204" pitchFamily="34" charset="0"/>
              </a:rPr>
              <a:t>, con riferimento alla forza, positività e unicità degli attributi e/o dei benefici percepiti;</a:t>
            </a:r>
          </a:p>
        </p:txBody>
      </p:sp>
    </p:spTree>
    <p:extLst>
      <p:ext uri="{BB962C8B-B14F-4D97-AF65-F5344CB8AC3E}">
        <p14:creationId xmlns:p14="http://schemas.microsoft.com/office/powerpoint/2010/main" val="15254878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47426CD5-7F56-CA15-81E0-F136BC2C8D93}"/>
              </a:ext>
            </a:extLst>
          </p:cNvPr>
          <p:cNvSpPr txBox="1"/>
          <p:nvPr/>
        </p:nvSpPr>
        <p:spPr>
          <a:xfrm>
            <a:off x="1215342" y="1756077"/>
            <a:ext cx="10150997" cy="3970318"/>
          </a:xfrm>
          <a:prstGeom prst="rect">
            <a:avLst/>
          </a:prstGeom>
          <a:noFill/>
        </p:spPr>
        <p:txBody>
          <a:bodyPr wrap="square">
            <a:spAutoFit/>
          </a:bodyPr>
          <a:lstStyle/>
          <a:p>
            <a:pPr>
              <a:buFont typeface="Arial" panose="020B0604020202020204" pitchFamily="34" charset="0"/>
              <a:buChar char="•"/>
            </a:pPr>
            <a:r>
              <a:rPr lang="it-IT" dirty="0">
                <a:effectLst/>
                <a:latin typeface="Helvetica" pitchFamily="2" charset="0"/>
              </a:rPr>
              <a:t>﻿﻿ </a:t>
            </a:r>
            <a:r>
              <a:rPr lang="it-IT" sz="2800" b="1" dirty="0">
                <a:solidFill>
                  <a:srgbClr val="92D050"/>
                </a:solidFill>
                <a:effectLst/>
                <a:latin typeface="Trebuchet MS" panose="020B0703020202090204" pitchFamily="34" charset="0"/>
              </a:rPr>
              <a:t>gli atteggiamenti verso la marca</a:t>
            </a:r>
            <a:r>
              <a:rPr lang="it-IT" sz="2800" dirty="0">
                <a:effectLst/>
                <a:latin typeface="Trebuchet MS" panose="020B0703020202090204" pitchFamily="34" charset="0"/>
              </a:rPr>
              <a:t>, ossia la valutazione complessiva del brand in termini di qualità e di soddisfazione;</a:t>
            </a:r>
          </a:p>
          <a:p>
            <a:pPr>
              <a:buFont typeface="Arial" panose="020B0604020202020204" pitchFamily="34" charset="0"/>
              <a:buChar char="•"/>
            </a:pPr>
            <a:r>
              <a:rPr lang="it-IT" sz="2800" dirty="0">
                <a:effectLst/>
                <a:latin typeface="Trebuchet MS" panose="020B0703020202090204" pitchFamily="34" charset="0"/>
              </a:rPr>
              <a:t>﻿﻿ </a:t>
            </a:r>
            <a:r>
              <a:rPr lang="it-IT" sz="2800" b="1" dirty="0">
                <a:solidFill>
                  <a:srgbClr val="92D050"/>
                </a:solidFill>
                <a:effectLst/>
                <a:latin typeface="Trebuchet MS" panose="020B0703020202090204" pitchFamily="34" charset="0"/>
              </a:rPr>
              <a:t>la fedeltà</a:t>
            </a:r>
            <a:r>
              <a:rPr lang="it-IT" sz="2800" dirty="0">
                <a:effectLst/>
                <a:latin typeface="Trebuchet MS" panose="020B0703020202090204" pitchFamily="34" charset="0"/>
              </a:rPr>
              <a:t>, il senso di attaccamento e l'amore per la marca, con riguardo dunque agli aspetti comportamentali e cognitivi;</a:t>
            </a:r>
          </a:p>
          <a:p>
            <a:r>
              <a:rPr lang="it-IT" sz="2800" dirty="0">
                <a:effectLst/>
                <a:latin typeface="Trebuchet MS" panose="020B0703020202090204" pitchFamily="34" charset="0"/>
              </a:rPr>
              <a:t>• </a:t>
            </a:r>
            <a:r>
              <a:rPr lang="it-IT" sz="2800" b="1" dirty="0">
                <a:solidFill>
                  <a:srgbClr val="92D050"/>
                </a:solidFill>
                <a:effectLst/>
                <a:latin typeface="Trebuchet MS" panose="020B0703020202090204" pitchFamily="34" charset="0"/>
              </a:rPr>
              <a:t>l'impegno attivo nei confronti della marca</a:t>
            </a:r>
            <a:r>
              <a:rPr lang="it-IT" sz="2800" dirty="0">
                <a:effectLst/>
                <a:latin typeface="Trebuchet MS" panose="020B0703020202090204" pitchFamily="34" charset="0"/>
              </a:rPr>
              <a:t>, inteso quale disponibilità dei consumatori a destinare tempo, denaro ed energie ulteriori rispetto a quelle già dedicate all'atto</a:t>
            </a:r>
          </a:p>
          <a:p>
            <a:r>
              <a:rPr lang="it-IT" sz="2800" dirty="0">
                <a:effectLst/>
                <a:latin typeface="Trebuchet MS" panose="020B0703020202090204" pitchFamily="34" charset="0"/>
              </a:rPr>
              <a:t>d'acquisto e/o di consumo.</a:t>
            </a:r>
          </a:p>
          <a:p>
            <a:endParaRPr lang="it-IT" sz="2800" dirty="0">
              <a:effectLst/>
              <a:latin typeface="Trebuchet MS" panose="020B0703020202090204" pitchFamily="34" charset="0"/>
            </a:endParaRPr>
          </a:p>
        </p:txBody>
      </p:sp>
    </p:spTree>
    <p:extLst>
      <p:ext uri="{BB962C8B-B14F-4D97-AF65-F5344CB8AC3E}">
        <p14:creationId xmlns:p14="http://schemas.microsoft.com/office/powerpoint/2010/main" val="3567975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58F4BC93-5C09-DC5F-C4A0-5CFEF09523C3}"/>
              </a:ext>
            </a:extLst>
          </p:cNvPr>
          <p:cNvSpPr txBox="1"/>
          <p:nvPr/>
        </p:nvSpPr>
        <p:spPr>
          <a:xfrm>
            <a:off x="1840099" y="2661404"/>
            <a:ext cx="8511802" cy="1323439"/>
          </a:xfrm>
          <a:prstGeom prst="rect">
            <a:avLst/>
          </a:prstGeom>
          <a:noFill/>
        </p:spPr>
        <p:txBody>
          <a:bodyPr wrap="square">
            <a:spAutoFit/>
          </a:bodyPr>
          <a:lstStyle/>
          <a:p>
            <a:pPr algn="ctr"/>
            <a:r>
              <a:rPr lang="it-IT" sz="4000" b="1" dirty="0">
                <a:solidFill>
                  <a:srgbClr val="92D050"/>
                </a:solidFill>
                <a:latin typeface="Trebuchet MS" panose="020B0703020202090204" pitchFamily="34" charset="0"/>
              </a:rPr>
              <a:t>IL SISTEMA DI GESTIONE DEL VALORE DELLA MARCA</a:t>
            </a:r>
            <a:endParaRPr lang="it-IT" sz="4000" dirty="0"/>
          </a:p>
        </p:txBody>
      </p:sp>
    </p:spTree>
    <p:extLst>
      <p:ext uri="{BB962C8B-B14F-4D97-AF65-F5344CB8AC3E}">
        <p14:creationId xmlns:p14="http://schemas.microsoft.com/office/powerpoint/2010/main" val="8342424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1B9C2258-9432-AFF9-6691-0E51DDF56375}"/>
              </a:ext>
            </a:extLst>
          </p:cNvPr>
          <p:cNvSpPr txBox="1"/>
          <p:nvPr/>
        </p:nvSpPr>
        <p:spPr>
          <a:xfrm>
            <a:off x="1182547" y="1012954"/>
            <a:ext cx="9826906" cy="4832092"/>
          </a:xfrm>
          <a:prstGeom prst="rect">
            <a:avLst/>
          </a:prstGeom>
          <a:noFill/>
        </p:spPr>
        <p:txBody>
          <a:bodyPr wrap="square">
            <a:spAutoFit/>
          </a:bodyPr>
          <a:lstStyle/>
          <a:p>
            <a:r>
              <a:rPr lang="it-IT" sz="2800" dirty="0">
                <a:effectLst/>
                <a:latin typeface="Trebuchet MS" panose="020B0703020202090204" pitchFamily="34" charset="0"/>
              </a:rPr>
              <a:t>Nel secondo stadio del modello della brand </a:t>
            </a:r>
            <a:r>
              <a:rPr lang="it-IT" sz="2800" dirty="0" err="1">
                <a:effectLst/>
                <a:latin typeface="Trebuchet MS" panose="020B0703020202090204" pitchFamily="34" charset="0"/>
              </a:rPr>
              <a:t>value</a:t>
            </a:r>
            <a:r>
              <a:rPr lang="it-IT" sz="2800" dirty="0">
                <a:effectLst/>
                <a:latin typeface="Trebuchet MS" panose="020B0703020202090204" pitchFamily="34" charset="0"/>
              </a:rPr>
              <a:t> chain, il valore si crea, dunque, quando i consumatori:</a:t>
            </a:r>
          </a:p>
          <a:p>
            <a:endParaRPr lang="it-IT" sz="2800" dirty="0">
              <a:effectLst/>
              <a:latin typeface="Trebuchet MS" panose="020B0703020202090204" pitchFamily="34" charset="0"/>
            </a:endParaRPr>
          </a:p>
          <a:p>
            <a:pPr>
              <a:buFont typeface="Arial" panose="020B0604020202020204" pitchFamily="34" charset="0"/>
              <a:buChar char="•"/>
            </a:pPr>
            <a:r>
              <a:rPr lang="it-IT" sz="2800" dirty="0">
                <a:effectLst/>
                <a:latin typeface="Trebuchet MS" panose="020B0703020202090204" pitchFamily="34" charset="0"/>
              </a:rPr>
              <a:t>﻿﻿ </a:t>
            </a:r>
            <a:r>
              <a:rPr lang="it-IT" sz="2800" b="1" dirty="0">
                <a:solidFill>
                  <a:srgbClr val="92D050"/>
                </a:solidFill>
                <a:effectLst/>
                <a:latin typeface="Trebuchet MS" panose="020B0703020202090204" pitchFamily="34" charset="0"/>
              </a:rPr>
              <a:t>possiedono un elevato grado di consapevolezza della marca;</a:t>
            </a:r>
          </a:p>
          <a:p>
            <a:pPr>
              <a:buFont typeface="Arial" panose="020B0604020202020204" pitchFamily="34" charset="0"/>
              <a:buChar char="•"/>
            </a:pPr>
            <a:r>
              <a:rPr lang="it-IT" sz="2800" dirty="0">
                <a:effectLst/>
                <a:latin typeface="Trebuchet MS" panose="020B0703020202090204" pitchFamily="34" charset="0"/>
              </a:rPr>
              <a:t>﻿﻿ </a:t>
            </a:r>
            <a:r>
              <a:rPr lang="it-IT" sz="2800" b="1" dirty="0">
                <a:solidFill>
                  <a:srgbClr val="00B050"/>
                </a:solidFill>
                <a:effectLst/>
                <a:latin typeface="Trebuchet MS" panose="020B0703020202090204" pitchFamily="34" charset="0"/>
              </a:rPr>
              <a:t>hanno sviluppato associazioni forti, favorevoli e uniche verso la stessa</a:t>
            </a:r>
            <a:r>
              <a:rPr lang="it-IT" sz="2800" dirty="0">
                <a:effectLst/>
                <a:latin typeface="Trebuchet MS" panose="020B0703020202090204" pitchFamily="34" charset="0"/>
              </a:rPr>
              <a:t>;</a:t>
            </a:r>
          </a:p>
          <a:p>
            <a:pPr>
              <a:buFont typeface="Arial" panose="020B0604020202020204" pitchFamily="34" charset="0"/>
              <a:buChar char="•"/>
            </a:pPr>
            <a:r>
              <a:rPr lang="it-IT" sz="2800" dirty="0">
                <a:effectLst/>
                <a:latin typeface="Trebuchet MS" panose="020B0703020202090204" pitchFamily="34" charset="0"/>
              </a:rPr>
              <a:t>﻿﻿ </a:t>
            </a:r>
            <a:r>
              <a:rPr lang="it-IT" sz="2800" b="1" dirty="0">
                <a:solidFill>
                  <a:srgbClr val="92D050"/>
                </a:solidFill>
                <a:effectLst/>
                <a:latin typeface="Trebuchet MS" panose="020B0703020202090204" pitchFamily="34" charset="0"/>
              </a:rPr>
              <a:t>hanno maturato atteggiamenti positivi</a:t>
            </a:r>
            <a:r>
              <a:rPr lang="it-IT" sz="2800" dirty="0">
                <a:effectLst/>
                <a:latin typeface="Trebuchet MS" panose="020B0703020202090204" pitchFamily="34" charset="0"/>
              </a:rPr>
              <a:t>;</a:t>
            </a:r>
          </a:p>
          <a:p>
            <a:pPr>
              <a:buFont typeface="Arial" panose="020B0604020202020204" pitchFamily="34" charset="0"/>
              <a:buChar char="•"/>
            </a:pPr>
            <a:r>
              <a:rPr lang="it-IT" sz="2800" dirty="0">
                <a:effectLst/>
                <a:latin typeface="Trebuchet MS" panose="020B0703020202090204" pitchFamily="34" charset="0"/>
              </a:rPr>
              <a:t>﻿﻿ </a:t>
            </a:r>
            <a:r>
              <a:rPr lang="it-IT" sz="2800" b="1" dirty="0">
                <a:solidFill>
                  <a:srgbClr val="00B050"/>
                </a:solidFill>
                <a:effectLst/>
                <a:latin typeface="Trebuchet MS" panose="020B0703020202090204" pitchFamily="34" charset="0"/>
              </a:rPr>
              <a:t>manifestano fedeltà, attaccamento e amore per la marca;</a:t>
            </a:r>
          </a:p>
          <a:p>
            <a:pPr>
              <a:buFont typeface="Arial" panose="020B0604020202020204" pitchFamily="34" charset="0"/>
              <a:buChar char="•"/>
            </a:pPr>
            <a:r>
              <a:rPr lang="it-IT" sz="2800" b="1" dirty="0">
                <a:effectLst/>
                <a:latin typeface="Trebuchet MS" panose="020B0703020202090204" pitchFamily="34" charset="0"/>
              </a:rPr>
              <a:t>﻿﻿ </a:t>
            </a:r>
            <a:r>
              <a:rPr lang="it-IT" sz="2800" b="1" dirty="0">
                <a:solidFill>
                  <a:srgbClr val="92D050"/>
                </a:solidFill>
                <a:effectLst/>
                <a:latin typeface="Trebuchet MS" panose="020B0703020202090204" pitchFamily="34" charset="0"/>
              </a:rPr>
              <a:t>dimostrano impegno attivo nei confronti della stessa</a:t>
            </a:r>
            <a:r>
              <a:rPr lang="it-IT" sz="2800" b="1" dirty="0">
                <a:effectLst/>
                <a:latin typeface="Trebuchet MS" panose="020B0703020202090204" pitchFamily="34" charset="0"/>
              </a:rPr>
              <a:t>.</a:t>
            </a:r>
          </a:p>
        </p:txBody>
      </p:sp>
    </p:spTree>
    <p:extLst>
      <p:ext uri="{BB962C8B-B14F-4D97-AF65-F5344CB8AC3E}">
        <p14:creationId xmlns:p14="http://schemas.microsoft.com/office/powerpoint/2010/main" val="2837459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3248B74C-220A-7FA7-0258-CCDFF42D7C9E}"/>
              </a:ext>
            </a:extLst>
          </p:cNvPr>
          <p:cNvSpPr txBox="1"/>
          <p:nvPr/>
        </p:nvSpPr>
        <p:spPr>
          <a:xfrm>
            <a:off x="1078374" y="582067"/>
            <a:ext cx="10035251" cy="5693866"/>
          </a:xfrm>
          <a:prstGeom prst="rect">
            <a:avLst/>
          </a:prstGeom>
          <a:noFill/>
        </p:spPr>
        <p:txBody>
          <a:bodyPr wrap="square">
            <a:spAutoFit/>
          </a:bodyPr>
          <a:lstStyle/>
          <a:p>
            <a:r>
              <a:rPr lang="it-IT" sz="2800" dirty="0">
                <a:effectLst/>
                <a:latin typeface="Trebuchet MS" panose="020B0703020202090204" pitchFamily="34" charset="0"/>
              </a:rPr>
              <a:t>Benché l'esistenza di una disposizione mentale favorevole da parte dei consumatori nei confronti della marca sia fondamentale ai fini della creazione di valore, essa può non risultare sufficiente per l'ottenimento di una performance positiva sul mercato. A tale riguardo, sono infatti necessari alcuni fattori di mercato, esterni dunque al sistema cognitivo dei consumatori, che nel loro insieme definiscono il cosiddetto «</a:t>
            </a:r>
            <a:r>
              <a:rPr lang="it-IT" sz="2800" b="1" dirty="0">
                <a:effectLst/>
                <a:latin typeface="Trebuchet MS" panose="020B0703020202090204" pitchFamily="34" charset="0"/>
              </a:rPr>
              <a:t>moltiplicatore dei clienti</a:t>
            </a:r>
            <a:r>
              <a:rPr lang="it-IT" sz="2800" dirty="0">
                <a:effectLst/>
                <a:latin typeface="Trebuchet MS" panose="020B0703020202090204" pitchFamily="34" charset="0"/>
              </a:rPr>
              <a:t>». </a:t>
            </a:r>
          </a:p>
          <a:p>
            <a:endParaRPr lang="it-IT" sz="2800" dirty="0">
              <a:latin typeface="Trebuchet MS" panose="020B0703020202090204" pitchFamily="34" charset="0"/>
            </a:endParaRPr>
          </a:p>
          <a:p>
            <a:r>
              <a:rPr lang="it-IT" sz="2800" dirty="0">
                <a:effectLst/>
                <a:latin typeface="Trebuchet MS" panose="020B0703020202090204" pitchFamily="34" charset="0"/>
              </a:rPr>
              <a:t>Tali fattori sono rappresentati da:</a:t>
            </a:r>
          </a:p>
          <a:p>
            <a:pPr>
              <a:buFont typeface="Arial" panose="020B0604020202020204" pitchFamily="34" charset="0"/>
              <a:buChar char="•"/>
            </a:pPr>
            <a:r>
              <a:rPr lang="it-IT" sz="2800" dirty="0">
                <a:effectLst/>
                <a:latin typeface="Trebuchet MS" panose="020B0703020202090204" pitchFamily="34" charset="0"/>
              </a:rPr>
              <a:t>﻿﻿ </a:t>
            </a:r>
            <a:r>
              <a:rPr lang="it-IT" sz="2800" b="1" dirty="0">
                <a:solidFill>
                  <a:srgbClr val="92D050"/>
                </a:solidFill>
                <a:effectLst/>
                <a:latin typeface="Trebuchet MS" panose="020B0703020202090204" pitchFamily="34" charset="0"/>
              </a:rPr>
              <a:t>l'attività di marketing dei concorrenti</a:t>
            </a:r>
            <a:r>
              <a:rPr lang="it-IT" sz="2800" dirty="0">
                <a:effectLst/>
                <a:latin typeface="Trebuchet MS" panose="020B0703020202090204" pitchFamily="34" charset="0"/>
              </a:rPr>
              <a:t>, intesa quale efficacia quantitativa e qualitativa del programma di marketing realizzato dalle marche rivali:</a:t>
            </a:r>
          </a:p>
        </p:txBody>
      </p:sp>
    </p:spTree>
    <p:extLst>
      <p:ext uri="{BB962C8B-B14F-4D97-AF65-F5344CB8AC3E}">
        <p14:creationId xmlns:p14="http://schemas.microsoft.com/office/powerpoint/2010/main" val="25851372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C5F62C4F-7548-5908-A42A-10A9FC8B5FDD}"/>
              </a:ext>
            </a:extLst>
          </p:cNvPr>
          <p:cNvSpPr txBox="1"/>
          <p:nvPr/>
        </p:nvSpPr>
        <p:spPr>
          <a:xfrm>
            <a:off x="1003139" y="1012954"/>
            <a:ext cx="10185721" cy="4832092"/>
          </a:xfrm>
          <a:prstGeom prst="rect">
            <a:avLst/>
          </a:prstGeom>
          <a:noFill/>
        </p:spPr>
        <p:txBody>
          <a:bodyPr wrap="square">
            <a:spAutoFit/>
          </a:bodyPr>
          <a:lstStyle/>
          <a:p>
            <a:pPr>
              <a:buFont typeface="Arial" panose="020B0604020202020204" pitchFamily="34" charset="0"/>
              <a:buChar char="•"/>
            </a:pPr>
            <a:r>
              <a:rPr lang="it-IT" dirty="0">
                <a:effectLst/>
                <a:latin typeface="Helvetica" pitchFamily="2" charset="0"/>
              </a:rPr>
              <a:t>﻿﻿ </a:t>
            </a:r>
            <a:r>
              <a:rPr lang="it-IT" sz="2800" b="1" dirty="0">
                <a:solidFill>
                  <a:srgbClr val="92D050"/>
                </a:solidFill>
                <a:effectLst/>
                <a:latin typeface="Trebuchet MS" panose="020B0703020202090204" pitchFamily="34" charset="0"/>
              </a:rPr>
              <a:t>il sostegno da parte degli operatori della distribuzione e/o dei marketplace</a:t>
            </a:r>
            <a:r>
              <a:rPr lang="it-IT" sz="2800" dirty="0">
                <a:effectLst/>
                <a:latin typeface="Trebuchet MS" panose="020B0703020202090204" pitchFamily="34" charset="0"/>
              </a:rPr>
              <a:t>, con riguardo allo sforzo da essi compiuto a supporto del brand e delle vendite dei prodotti da esso contraddistinti, il che dipende in misura significativa dagli investimenti in trade marketing ed e-commerce deliberati dall'azienda;</a:t>
            </a:r>
          </a:p>
          <a:p>
            <a:pPr>
              <a:buFont typeface="Arial" panose="020B0604020202020204" pitchFamily="34" charset="0"/>
              <a:buChar char="•"/>
            </a:pPr>
            <a:endParaRPr lang="it-IT" sz="2800" dirty="0">
              <a:effectLst/>
              <a:latin typeface="Trebuchet MS" panose="020B0703020202090204" pitchFamily="34" charset="0"/>
            </a:endParaRPr>
          </a:p>
          <a:p>
            <a:pPr>
              <a:buFont typeface="Arial" panose="020B0604020202020204" pitchFamily="34" charset="0"/>
              <a:buChar char="•"/>
            </a:pPr>
            <a:r>
              <a:rPr lang="it-IT" sz="2800" dirty="0">
                <a:effectLst/>
                <a:latin typeface="Trebuchet MS" panose="020B0703020202090204" pitchFamily="34" charset="0"/>
              </a:rPr>
              <a:t>﻿﻿ </a:t>
            </a:r>
            <a:r>
              <a:rPr lang="it-IT" sz="2800" b="1" dirty="0">
                <a:solidFill>
                  <a:srgbClr val="92D050"/>
                </a:solidFill>
                <a:effectLst/>
                <a:latin typeface="Trebuchet MS" panose="020B0703020202090204" pitchFamily="34" charset="0"/>
              </a:rPr>
              <a:t>la dimensione e il profilo della clientela</a:t>
            </a:r>
            <a:r>
              <a:rPr lang="it-IT" sz="2800" dirty="0">
                <a:effectLst/>
                <a:latin typeface="Trebuchet MS" panose="020B0703020202090204" pitchFamily="34" charset="0"/>
              </a:rPr>
              <a:t>, vale a dire numerosità e caratteristiche dei clienti della marca, in termini per esempio di sensibilità al prezzo, di volumi acqui-</a:t>
            </a:r>
            <a:br>
              <a:rPr lang="it-IT" sz="2800" dirty="0">
                <a:effectLst/>
                <a:latin typeface="Trebuchet MS" panose="020B0703020202090204" pitchFamily="34" charset="0"/>
              </a:rPr>
            </a:br>
            <a:r>
              <a:rPr lang="it-IT" sz="2800" dirty="0">
                <a:effectLst/>
                <a:latin typeface="Trebuchet MS" panose="020B0703020202090204" pitchFamily="34" charset="0"/>
              </a:rPr>
              <a:t>stati, di mix di prodotti richiesti e così via</a:t>
            </a:r>
          </a:p>
        </p:txBody>
      </p:sp>
    </p:spTree>
    <p:extLst>
      <p:ext uri="{BB962C8B-B14F-4D97-AF65-F5344CB8AC3E}">
        <p14:creationId xmlns:p14="http://schemas.microsoft.com/office/powerpoint/2010/main" val="12109751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B0A549A6-DEE5-35C6-DFA0-28E4F316B34C}"/>
              </a:ext>
            </a:extLst>
          </p:cNvPr>
          <p:cNvSpPr txBox="1"/>
          <p:nvPr/>
        </p:nvSpPr>
        <p:spPr>
          <a:xfrm>
            <a:off x="1373529" y="1089898"/>
            <a:ext cx="9444942" cy="4678204"/>
          </a:xfrm>
          <a:prstGeom prst="rect">
            <a:avLst/>
          </a:prstGeom>
          <a:noFill/>
        </p:spPr>
        <p:txBody>
          <a:bodyPr wrap="square">
            <a:spAutoFit/>
          </a:bodyPr>
          <a:lstStyle/>
          <a:p>
            <a:r>
              <a:rPr lang="it-IT" sz="2800" dirty="0">
                <a:effectLst/>
                <a:latin typeface="Trebuchet MS" panose="020B0703020202090204" pitchFamily="34" charset="0"/>
              </a:rPr>
              <a:t>La favorevole disposizione mentale maturata dai consumatori nei confronti della marca si traduce in una performance di mercato positiva a patto che:</a:t>
            </a:r>
          </a:p>
          <a:p>
            <a:endParaRPr lang="it-IT" sz="2800" dirty="0">
              <a:effectLst/>
              <a:latin typeface="Trebuchet MS" panose="020B0703020202090204" pitchFamily="34" charset="0"/>
            </a:endParaRPr>
          </a:p>
          <a:p>
            <a:pPr>
              <a:buFont typeface="Arial" panose="020B0604020202020204" pitchFamily="34" charset="0"/>
              <a:buChar char="•"/>
            </a:pPr>
            <a:r>
              <a:rPr lang="it-IT" sz="2800" dirty="0">
                <a:effectLst/>
                <a:latin typeface="Trebuchet MS" panose="020B0703020202090204" pitchFamily="34" charset="0"/>
              </a:rPr>
              <a:t>﻿﻿ </a:t>
            </a:r>
            <a:r>
              <a:rPr lang="it-IT" sz="2800" b="1" dirty="0">
                <a:solidFill>
                  <a:srgbClr val="00B050"/>
                </a:solidFill>
                <a:effectLst/>
                <a:latin typeface="Trebuchet MS" panose="020B0703020202090204" pitchFamily="34" charset="0"/>
              </a:rPr>
              <a:t>le attività di marketing dei brand rivali non rappresentino una minaccia significativa</a:t>
            </a:r>
            <a:r>
              <a:rPr lang="it-IT" sz="2800" dirty="0">
                <a:effectLst/>
                <a:latin typeface="Trebuchet MS" panose="020B0703020202090204" pitchFamily="34" charset="0"/>
              </a:rPr>
              <a:t>;</a:t>
            </a:r>
          </a:p>
          <a:p>
            <a:pPr>
              <a:buFont typeface="Arial" panose="020B0604020202020204" pitchFamily="34" charset="0"/>
              <a:buChar char="•"/>
            </a:pPr>
            <a:r>
              <a:rPr lang="it-IT" sz="2800" dirty="0">
                <a:effectLst/>
                <a:latin typeface="Trebuchet MS" panose="020B0703020202090204" pitchFamily="34" charset="0"/>
              </a:rPr>
              <a:t>﻿﻿ </a:t>
            </a:r>
            <a:r>
              <a:rPr lang="it-IT" sz="2800" b="1" dirty="0">
                <a:solidFill>
                  <a:srgbClr val="92D050"/>
                </a:solidFill>
                <a:effectLst/>
                <a:latin typeface="Trebuchet MS" panose="020B0703020202090204" pitchFamily="34" charset="0"/>
              </a:rPr>
              <a:t>gli operatori della distribuzione forniscano un sostegno adeguato alla marca</a:t>
            </a:r>
            <a:r>
              <a:rPr lang="it-IT" sz="2800" dirty="0">
                <a:effectLst/>
                <a:latin typeface="Trebuchet MS" panose="020B0703020202090204" pitchFamily="34" charset="0"/>
              </a:rPr>
              <a:t>;</a:t>
            </a:r>
          </a:p>
          <a:p>
            <a:pPr>
              <a:buFont typeface="Arial" panose="020B0604020202020204" pitchFamily="34" charset="0"/>
              <a:buChar char="•"/>
            </a:pPr>
            <a:r>
              <a:rPr lang="it-IT" sz="2800" dirty="0">
                <a:effectLst/>
                <a:latin typeface="Trebuchet MS" panose="020B0703020202090204" pitchFamily="34" charset="0"/>
              </a:rPr>
              <a:t>﻿﻿ </a:t>
            </a:r>
            <a:r>
              <a:rPr lang="it-IT" sz="2800" b="1" dirty="0">
                <a:solidFill>
                  <a:srgbClr val="00B050"/>
                </a:solidFill>
                <a:effectLst/>
                <a:latin typeface="Trebuchet MS" panose="020B0703020202090204" pitchFamily="34" charset="0"/>
              </a:rPr>
              <a:t>questa ultima sia in grado di attirare a sé un numero elevato di clienti redditizi.</a:t>
            </a:r>
          </a:p>
          <a:p>
            <a:endParaRPr lang="it-IT" dirty="0">
              <a:effectLst/>
              <a:latin typeface="Helvetica" pitchFamily="2" charset="0"/>
            </a:endParaRPr>
          </a:p>
        </p:txBody>
      </p:sp>
    </p:spTree>
    <p:extLst>
      <p:ext uri="{BB962C8B-B14F-4D97-AF65-F5344CB8AC3E}">
        <p14:creationId xmlns:p14="http://schemas.microsoft.com/office/powerpoint/2010/main" val="5529275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44E8FD7E-B42B-8EA3-A7EC-EAF121BD23B4}"/>
              </a:ext>
            </a:extLst>
          </p:cNvPr>
          <p:cNvSpPr txBox="1"/>
          <p:nvPr/>
        </p:nvSpPr>
        <p:spPr>
          <a:xfrm>
            <a:off x="1917539" y="1228397"/>
            <a:ext cx="8356922" cy="4401205"/>
          </a:xfrm>
          <a:prstGeom prst="rect">
            <a:avLst/>
          </a:prstGeom>
          <a:noFill/>
        </p:spPr>
        <p:txBody>
          <a:bodyPr wrap="square">
            <a:spAutoFit/>
          </a:bodyPr>
          <a:lstStyle/>
          <a:p>
            <a:pPr algn="ctr"/>
            <a:r>
              <a:rPr lang="it-IT" sz="2800" dirty="0">
                <a:effectLst/>
                <a:latin typeface="Trebuchet MS" panose="020B0703020202090204" pitchFamily="34" charset="0"/>
              </a:rPr>
              <a:t>Il </a:t>
            </a:r>
            <a:r>
              <a:rPr lang="it-IT" sz="2800" b="1" dirty="0">
                <a:solidFill>
                  <a:srgbClr val="00B050"/>
                </a:solidFill>
                <a:effectLst/>
                <a:latin typeface="Trebuchet MS" panose="020B0703020202090204" pitchFamily="34" charset="0"/>
              </a:rPr>
              <a:t>terzo stadio </a:t>
            </a:r>
            <a:r>
              <a:rPr lang="it-IT" sz="2800" dirty="0">
                <a:effectLst/>
                <a:latin typeface="Trebuchet MS" panose="020B0703020202090204" pitchFamily="34" charset="0"/>
              </a:rPr>
              <a:t>del modello della catena del valore della marca è rappresentato dalla performance di mercato. La disposizione mentale dei consumatori nei confronti del brand influenza la loro risposta al contesto di mercato in vari modi. In primo luogo, può riflettersi sulla disponibilità a pagare un premium price per i prodotti contraddistinti dalla marca: a quanto ammonta il differenziale di prezzo che sono eventualmente disposti a corrispondere?</a:t>
            </a:r>
          </a:p>
        </p:txBody>
      </p:sp>
    </p:spTree>
    <p:extLst>
      <p:ext uri="{BB962C8B-B14F-4D97-AF65-F5344CB8AC3E}">
        <p14:creationId xmlns:p14="http://schemas.microsoft.com/office/powerpoint/2010/main" val="13803364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37296E6A-73EB-1FF1-352B-E952703C892A}"/>
              </a:ext>
            </a:extLst>
          </p:cNvPr>
          <p:cNvSpPr txBox="1"/>
          <p:nvPr/>
        </p:nvSpPr>
        <p:spPr>
          <a:xfrm>
            <a:off x="586450" y="366623"/>
            <a:ext cx="11019099" cy="6124754"/>
          </a:xfrm>
          <a:prstGeom prst="rect">
            <a:avLst/>
          </a:prstGeom>
          <a:noFill/>
        </p:spPr>
        <p:txBody>
          <a:bodyPr wrap="square">
            <a:spAutoFit/>
          </a:bodyPr>
          <a:lstStyle/>
          <a:p>
            <a:r>
              <a:rPr lang="it-IT" sz="2800" dirty="0">
                <a:effectLst/>
                <a:latin typeface="Trebuchet MS" panose="020B0703020202090204" pitchFamily="34" charset="0"/>
              </a:rPr>
              <a:t>In buona sostanza, nel </a:t>
            </a:r>
            <a:r>
              <a:rPr lang="it-IT" sz="2800" b="1" dirty="0">
                <a:solidFill>
                  <a:srgbClr val="00B050"/>
                </a:solidFill>
                <a:effectLst/>
                <a:latin typeface="Trebuchet MS" panose="020B0703020202090204" pitchFamily="34" charset="0"/>
              </a:rPr>
              <a:t>terzo stadio</a:t>
            </a:r>
            <a:r>
              <a:rPr lang="it-IT" sz="2800" dirty="0">
                <a:effectLst/>
                <a:latin typeface="Trebuchet MS" panose="020B0703020202090204" pitchFamily="34" charset="0"/>
              </a:rPr>
              <a:t> del modello in esame il valore della marca si crea aumentando i volumi di vendita attraverso l'unione dei fattori indicati. La misura in cui il valore generato dalla performance di mercato si riflette in termini finanziari dipende da alcuni fattori di contesto, esterni dunque alla marca stessa. Sotto questo profilo, vi sono differenze a seconda dell'assetto proprietario dell'azienda a cui la marca fa capo e, soprattutto, considerando se essa sia o meno quotata nei mercati di Borsa. Con specifico riferimento a questa seconda situazione, vengono in evidenza:</a:t>
            </a:r>
          </a:p>
          <a:p>
            <a:endParaRPr lang="it-IT" sz="2800" dirty="0">
              <a:effectLst/>
              <a:latin typeface="Trebuchet MS" panose="020B0703020202090204" pitchFamily="34" charset="0"/>
            </a:endParaRPr>
          </a:p>
          <a:p>
            <a:r>
              <a:rPr lang="it-IT" sz="2800" dirty="0">
                <a:effectLst/>
                <a:latin typeface="Trebuchet MS" panose="020B0703020202090204" pitchFamily="34" charset="0"/>
              </a:rPr>
              <a:t>• </a:t>
            </a:r>
            <a:r>
              <a:rPr lang="it-IT" sz="2800" b="1" dirty="0">
                <a:solidFill>
                  <a:srgbClr val="92D050"/>
                </a:solidFill>
                <a:effectLst/>
                <a:latin typeface="Trebuchet MS" panose="020B0703020202090204" pitchFamily="34" charset="0"/>
              </a:rPr>
              <a:t>le dinamiche dei mercati finanziari</a:t>
            </a:r>
            <a:r>
              <a:rPr lang="it-IT" sz="2800" dirty="0">
                <a:effectLst/>
                <a:latin typeface="Trebuchet MS" panose="020B0703020202090204" pitchFamily="34" charset="0"/>
              </a:rPr>
              <a:t>, con riguardo ai tassi di interesse, alle aspettative diffuse fra gli investitori, all'offerta di capitali e così via;</a:t>
            </a:r>
          </a:p>
        </p:txBody>
      </p:sp>
    </p:spTree>
    <p:extLst>
      <p:ext uri="{BB962C8B-B14F-4D97-AF65-F5344CB8AC3E}">
        <p14:creationId xmlns:p14="http://schemas.microsoft.com/office/powerpoint/2010/main" val="27545089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275369D3-A811-5081-498B-4C725A515528}"/>
              </a:ext>
            </a:extLst>
          </p:cNvPr>
          <p:cNvSpPr txBox="1"/>
          <p:nvPr/>
        </p:nvSpPr>
        <p:spPr>
          <a:xfrm>
            <a:off x="833378" y="797510"/>
            <a:ext cx="10752881" cy="5262979"/>
          </a:xfrm>
          <a:prstGeom prst="rect">
            <a:avLst/>
          </a:prstGeom>
          <a:noFill/>
        </p:spPr>
        <p:txBody>
          <a:bodyPr wrap="square">
            <a:spAutoFit/>
          </a:bodyPr>
          <a:lstStyle/>
          <a:p>
            <a:pPr>
              <a:buFont typeface="Arial" panose="020B0604020202020204" pitchFamily="34" charset="0"/>
              <a:buChar char="•"/>
            </a:pPr>
            <a:r>
              <a:rPr lang="it-IT" dirty="0">
                <a:effectLst/>
                <a:latin typeface="Helvetica" pitchFamily="2" charset="0"/>
              </a:rPr>
              <a:t> </a:t>
            </a:r>
            <a:r>
              <a:rPr lang="it-IT" sz="2800" dirty="0">
                <a:effectLst/>
                <a:latin typeface="Trebuchet MS" panose="020B0703020202090204" pitchFamily="34" charset="0"/>
              </a:rPr>
              <a:t>﻿﻿</a:t>
            </a:r>
            <a:r>
              <a:rPr lang="it-IT" sz="2800" b="1" dirty="0">
                <a:solidFill>
                  <a:srgbClr val="00B050"/>
                </a:solidFill>
                <a:effectLst/>
                <a:latin typeface="Trebuchet MS" panose="020B0703020202090204" pitchFamily="34" charset="0"/>
              </a:rPr>
              <a:t>le prospettive di crescita del settore </a:t>
            </a:r>
            <a:r>
              <a:rPr lang="it-IT" sz="2800" dirty="0">
                <a:effectLst/>
                <a:latin typeface="Trebuchet MS" panose="020B0703020202090204" pitchFamily="34" charset="0"/>
              </a:rPr>
              <a:t>in cui opera la marca, con riferimento alle minacce e alle opportunità che connotano il contesto economico, sociale, giuridico e anche fiscale;</a:t>
            </a:r>
          </a:p>
          <a:p>
            <a:pPr>
              <a:buFont typeface="Arial" panose="020B0604020202020204" pitchFamily="34" charset="0"/>
              <a:buChar char="•"/>
            </a:pPr>
            <a:endParaRPr lang="it-IT" sz="2800" dirty="0">
              <a:effectLst/>
              <a:latin typeface="Trebuchet MS" panose="020B0703020202090204" pitchFamily="34" charset="0"/>
            </a:endParaRPr>
          </a:p>
          <a:p>
            <a:pPr>
              <a:buFont typeface="Arial" panose="020B0604020202020204" pitchFamily="34" charset="0"/>
              <a:buChar char="•"/>
            </a:pPr>
            <a:r>
              <a:rPr lang="it-IT" sz="2800" dirty="0">
                <a:effectLst/>
                <a:latin typeface="Trebuchet MS" panose="020B0703020202090204" pitchFamily="34" charset="0"/>
              </a:rPr>
              <a:t>﻿﻿ </a:t>
            </a:r>
            <a:r>
              <a:rPr lang="it-IT" sz="2800" b="1" dirty="0">
                <a:solidFill>
                  <a:srgbClr val="00B050"/>
                </a:solidFill>
                <a:effectLst/>
                <a:latin typeface="Trebuchet MS" panose="020B0703020202090204" pitchFamily="34" charset="0"/>
              </a:rPr>
              <a:t>le prospettive di sviluppo del brand</a:t>
            </a:r>
            <a:r>
              <a:rPr lang="it-IT" sz="2800" dirty="0">
                <a:effectLst/>
                <a:latin typeface="Trebuchet MS" panose="020B0703020202090204" pitchFamily="34" charset="0"/>
              </a:rPr>
              <a:t>, in base ai punti di forza e di debolezza che lo contraddistinguono;</a:t>
            </a:r>
          </a:p>
          <a:p>
            <a:pPr>
              <a:buFont typeface="Arial" panose="020B0604020202020204" pitchFamily="34" charset="0"/>
              <a:buChar char="•"/>
            </a:pPr>
            <a:endParaRPr lang="it-IT" sz="2800" dirty="0">
              <a:effectLst/>
              <a:latin typeface="Trebuchet MS" panose="020B0703020202090204" pitchFamily="34" charset="0"/>
            </a:endParaRPr>
          </a:p>
          <a:p>
            <a:pPr>
              <a:buFont typeface="Arial" panose="020B0604020202020204" pitchFamily="34" charset="0"/>
              <a:buChar char="•"/>
            </a:pPr>
            <a:r>
              <a:rPr lang="it-IT" sz="2800" dirty="0">
                <a:effectLst/>
                <a:latin typeface="Trebuchet MS" panose="020B0703020202090204" pitchFamily="34" charset="0"/>
              </a:rPr>
              <a:t>﻿﻿ </a:t>
            </a:r>
            <a:r>
              <a:rPr lang="it-IT" sz="2800" b="1" dirty="0">
                <a:solidFill>
                  <a:srgbClr val="00B050"/>
                </a:solidFill>
                <a:effectLst/>
                <a:latin typeface="Trebuchet MS" panose="020B0703020202090204" pitchFamily="34" charset="0"/>
              </a:rPr>
              <a:t>il profilo di rischiosità della marca</a:t>
            </a:r>
            <a:r>
              <a:rPr lang="it-IT" sz="2800" dirty="0">
                <a:effectLst/>
                <a:latin typeface="Trebuchet MS" panose="020B0703020202090204" pitchFamily="34" charset="0"/>
              </a:rPr>
              <a:t>, in termini di vulnerabilità alle dinamiche del contesto esterno;</a:t>
            </a:r>
          </a:p>
          <a:p>
            <a:pPr>
              <a:buFont typeface="Arial" panose="020B0604020202020204" pitchFamily="34" charset="0"/>
              <a:buChar char="•"/>
            </a:pPr>
            <a:endParaRPr lang="it-IT" sz="2800" dirty="0">
              <a:effectLst/>
              <a:latin typeface="Trebuchet MS" panose="020B0703020202090204" pitchFamily="34" charset="0"/>
            </a:endParaRPr>
          </a:p>
          <a:p>
            <a:pPr>
              <a:buFont typeface="Arial" panose="020B0604020202020204" pitchFamily="34" charset="0"/>
              <a:buChar char="•"/>
            </a:pPr>
            <a:r>
              <a:rPr lang="it-IT" sz="2800" dirty="0">
                <a:effectLst/>
                <a:latin typeface="Trebuchet MS" panose="020B0703020202090204" pitchFamily="34" charset="0"/>
              </a:rPr>
              <a:t>﻿﻿ </a:t>
            </a:r>
            <a:r>
              <a:rPr lang="it-IT" sz="2800" b="1" dirty="0">
                <a:solidFill>
                  <a:srgbClr val="00B050"/>
                </a:solidFill>
                <a:effectLst/>
                <a:latin typeface="Trebuchet MS" panose="020B0703020202090204" pitchFamily="34" charset="0"/>
              </a:rPr>
              <a:t>l'incidenza della marca all'interno del brand mix aziendale</a:t>
            </a:r>
            <a:r>
              <a:rPr lang="it-IT" sz="2800" dirty="0">
                <a:effectLst/>
                <a:latin typeface="Trebuchet MS" panose="020B0703020202090204" pitchFamily="34" charset="0"/>
              </a:rPr>
              <a:t>, sul fronte dei ricavi, dei costi e dei margini.</a:t>
            </a:r>
          </a:p>
        </p:txBody>
      </p:sp>
    </p:spTree>
    <p:extLst>
      <p:ext uri="{BB962C8B-B14F-4D97-AF65-F5344CB8AC3E}">
        <p14:creationId xmlns:p14="http://schemas.microsoft.com/office/powerpoint/2010/main" val="10435188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53C0DA23-0C04-6099-DB60-DFCA7645BB13}"/>
              </a:ext>
            </a:extLst>
          </p:cNvPr>
          <p:cNvSpPr txBox="1"/>
          <p:nvPr/>
        </p:nvSpPr>
        <p:spPr>
          <a:xfrm>
            <a:off x="1003139" y="1012954"/>
            <a:ext cx="10185722" cy="4832092"/>
          </a:xfrm>
          <a:prstGeom prst="rect">
            <a:avLst/>
          </a:prstGeom>
          <a:noFill/>
        </p:spPr>
        <p:txBody>
          <a:bodyPr wrap="square">
            <a:spAutoFit/>
          </a:bodyPr>
          <a:lstStyle/>
          <a:p>
            <a:r>
              <a:rPr lang="it-IT" sz="2800" dirty="0">
                <a:effectLst/>
                <a:latin typeface="Trebuchet MS" panose="020B0703020202090204" pitchFamily="34" charset="0"/>
              </a:rPr>
              <a:t>La probabilità che il valore creato sul mercato si rifletta in termini finanziari è maggiore se:</a:t>
            </a:r>
          </a:p>
          <a:p>
            <a:endParaRPr lang="it-IT" sz="2800" dirty="0">
              <a:effectLst/>
              <a:latin typeface="Trebuchet MS" panose="020B0703020202090204" pitchFamily="34" charset="0"/>
            </a:endParaRPr>
          </a:p>
          <a:p>
            <a:pPr>
              <a:buFont typeface="Arial" panose="020B0604020202020204" pitchFamily="34" charset="0"/>
              <a:buChar char="•"/>
            </a:pPr>
            <a:r>
              <a:rPr lang="it-IT" sz="2800" dirty="0">
                <a:effectLst/>
                <a:latin typeface="Trebuchet MS" panose="020B0703020202090204" pitchFamily="34" charset="0"/>
              </a:rPr>
              <a:t>﻿﻿ </a:t>
            </a:r>
            <a:r>
              <a:rPr lang="it-IT" sz="2800" b="1" dirty="0">
                <a:solidFill>
                  <a:srgbClr val="00B050"/>
                </a:solidFill>
                <a:effectLst/>
                <a:latin typeface="Trebuchet MS" panose="020B0703020202090204" pitchFamily="34" charset="0"/>
              </a:rPr>
              <a:t>l'azienda opera in un settore attrattivo con riferimento alle prospettive di crescita della domanda primaria e alle dinamiche competitive;</a:t>
            </a:r>
          </a:p>
          <a:p>
            <a:pPr>
              <a:buFont typeface="Arial" panose="020B0604020202020204" pitchFamily="34" charset="0"/>
              <a:buChar char="•"/>
            </a:pPr>
            <a:endParaRPr lang="it-IT" sz="2800" dirty="0">
              <a:effectLst/>
              <a:latin typeface="Trebuchet MS" panose="020B0703020202090204" pitchFamily="34" charset="0"/>
            </a:endParaRPr>
          </a:p>
          <a:p>
            <a:pPr>
              <a:buFont typeface="Arial" panose="020B0604020202020204" pitchFamily="34" charset="0"/>
              <a:buChar char="•"/>
            </a:pPr>
            <a:r>
              <a:rPr lang="it-IT" sz="2800" dirty="0">
                <a:effectLst/>
                <a:latin typeface="Trebuchet MS" panose="020B0703020202090204" pitchFamily="34" charset="0"/>
              </a:rPr>
              <a:t>﻿﻿ </a:t>
            </a:r>
            <a:r>
              <a:rPr lang="it-IT" sz="2800" b="1" dirty="0">
                <a:solidFill>
                  <a:srgbClr val="92D050"/>
                </a:solidFill>
                <a:effectLst/>
                <a:latin typeface="Trebuchet MS" panose="020B0703020202090204" pitchFamily="34" charset="0"/>
              </a:rPr>
              <a:t>la marca può contare su un consolidato rapporto di fedeltà con la clientela e presenta promettenti potenzialità di crescita, tali da far intravvedere flussi di reddito e/o di cassa crescenti nel tempo</a:t>
            </a:r>
            <a:r>
              <a:rPr lang="it-IT" sz="2800" dirty="0">
                <a:effectLst/>
                <a:latin typeface="Trebuchet MS" panose="020B0703020202090204" pitchFamily="34" charset="0"/>
              </a:rPr>
              <a:t>.</a:t>
            </a:r>
          </a:p>
        </p:txBody>
      </p:sp>
    </p:spTree>
    <p:extLst>
      <p:ext uri="{BB962C8B-B14F-4D97-AF65-F5344CB8AC3E}">
        <p14:creationId xmlns:p14="http://schemas.microsoft.com/office/powerpoint/2010/main" val="465551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82A98CB5-234B-82DB-8DF8-C40F9BAE811D}"/>
              </a:ext>
            </a:extLst>
          </p:cNvPr>
          <p:cNvSpPr txBox="1"/>
          <p:nvPr/>
        </p:nvSpPr>
        <p:spPr>
          <a:xfrm>
            <a:off x="486137" y="151179"/>
            <a:ext cx="11401064" cy="6555641"/>
          </a:xfrm>
          <a:prstGeom prst="rect">
            <a:avLst/>
          </a:prstGeom>
          <a:noFill/>
        </p:spPr>
        <p:txBody>
          <a:bodyPr wrap="square">
            <a:spAutoFit/>
          </a:bodyPr>
          <a:lstStyle/>
          <a:p>
            <a:pPr algn="ctr"/>
            <a:r>
              <a:rPr lang="it-IT" sz="2800" b="1" dirty="0">
                <a:solidFill>
                  <a:srgbClr val="00B050"/>
                </a:solidFill>
                <a:effectLst/>
                <a:latin typeface="Trebuchet MS" panose="020B0703020202090204" pitchFamily="34" charset="0"/>
              </a:rPr>
              <a:t>Le implicazioni</a:t>
            </a:r>
          </a:p>
          <a:p>
            <a:r>
              <a:rPr lang="it-IT" sz="2800" dirty="0">
                <a:effectLst/>
                <a:latin typeface="Trebuchet MS" panose="020B0703020202090204" pitchFamily="34" charset="0"/>
              </a:rPr>
              <a:t>Il modello della brand </a:t>
            </a:r>
            <a:r>
              <a:rPr lang="it-IT" sz="2800" dirty="0" err="1">
                <a:effectLst/>
                <a:latin typeface="Trebuchet MS" panose="020B0703020202090204" pitchFamily="34" charset="0"/>
              </a:rPr>
              <a:t>value</a:t>
            </a:r>
            <a:r>
              <a:rPr lang="it-IT" sz="2800" dirty="0">
                <a:effectLst/>
                <a:latin typeface="Trebuchet MS" panose="020B0703020202090204" pitchFamily="34" charset="0"/>
              </a:rPr>
              <a:t> chain fornisce uno schema concettuale utile per capire dove e come si crea il valore della marca e in che direzione operare per incrementarlo.</a:t>
            </a:r>
          </a:p>
          <a:p>
            <a:r>
              <a:rPr lang="it-IT" sz="2800" dirty="0">
                <a:effectLst/>
                <a:latin typeface="Trebuchet MS" panose="020B0703020202090204" pitchFamily="34" charset="0"/>
              </a:rPr>
              <a:t>I membri dell'organizzazione, in funzione del ruolo da essi ricoperto, pur nella visione complessiva del processo, devono concentrarsi su stadi diversi:</a:t>
            </a:r>
          </a:p>
          <a:p>
            <a:pPr marL="285750" indent="-285750">
              <a:buFont typeface="Arial" panose="020B0604020202020204" pitchFamily="34" charset="0"/>
              <a:buChar char="•"/>
            </a:pPr>
            <a:r>
              <a:rPr lang="it-IT" sz="2800" b="1" dirty="0">
                <a:solidFill>
                  <a:srgbClr val="00B050"/>
                </a:solidFill>
                <a:effectLst/>
                <a:latin typeface="Trebuchet MS" panose="020B0703020202090204" pitchFamily="34" charset="0"/>
              </a:rPr>
              <a:t>i brand manager sulla disposizione mentale dei clienti e sull'influsso esercitato su di essa dal programma di marketing</a:t>
            </a:r>
            <a:r>
              <a:rPr lang="it-IT" sz="2800" dirty="0">
                <a:effectLst/>
                <a:latin typeface="Trebuchet MS" panose="020B0703020202090204" pitchFamily="34" charset="0"/>
              </a:rPr>
              <a:t>;</a:t>
            </a:r>
          </a:p>
          <a:p>
            <a:pPr marL="285750" indent="-285750">
              <a:buFont typeface="Arial" panose="020B0604020202020204" pitchFamily="34" charset="0"/>
              <a:buChar char="•"/>
            </a:pPr>
            <a:r>
              <a:rPr lang="it-IT" sz="2800" b="1" dirty="0">
                <a:solidFill>
                  <a:srgbClr val="92D050"/>
                </a:solidFill>
                <a:effectLst/>
                <a:latin typeface="Trebuchet MS" panose="020B0703020202090204" pitchFamily="34" charset="0"/>
              </a:rPr>
              <a:t>i responsabili marketing a livello di prodotto e di categoria sulla performance di mercato e sull'impatto dell'atteggiamento dei clienti sul loro comportamento d'acquisto</a:t>
            </a:r>
            <a:r>
              <a:rPr lang="it-IT" sz="2800" dirty="0">
                <a:effectLst/>
                <a:latin typeface="Trebuchet MS" panose="020B0703020202090204" pitchFamily="34" charset="0"/>
              </a:rPr>
              <a:t>; </a:t>
            </a:r>
            <a:endParaRPr lang="it-IT" sz="2800" dirty="0">
              <a:latin typeface="Trebuchet MS" panose="020B0703020202090204" pitchFamily="34" charset="0"/>
            </a:endParaRPr>
          </a:p>
          <a:p>
            <a:pPr marL="285750" indent="-285750">
              <a:buFont typeface="Arial" panose="020B0604020202020204" pitchFamily="34" charset="0"/>
              <a:buChar char="•"/>
            </a:pPr>
            <a:r>
              <a:rPr lang="it-IT" sz="2800" b="1" dirty="0">
                <a:solidFill>
                  <a:srgbClr val="00B050"/>
                </a:solidFill>
                <a:effectLst/>
                <a:latin typeface="Trebuchet MS" panose="020B0703020202090204" pitchFamily="34" charset="0"/>
              </a:rPr>
              <a:t>I responsabili finanziari e l'amministratore delegato sull'influenza della performance di mercato sulle decisioni degli investitori e sul valore monetario della marca</a:t>
            </a:r>
            <a:r>
              <a:rPr lang="it-IT" sz="2800" dirty="0">
                <a:effectLst/>
                <a:latin typeface="Trebuchet MS" panose="020B0703020202090204" pitchFamily="34" charset="0"/>
              </a:rPr>
              <a:t>.</a:t>
            </a:r>
          </a:p>
        </p:txBody>
      </p:sp>
    </p:spTree>
    <p:extLst>
      <p:ext uri="{BB962C8B-B14F-4D97-AF65-F5344CB8AC3E}">
        <p14:creationId xmlns:p14="http://schemas.microsoft.com/office/powerpoint/2010/main" val="3612299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D883C280-2371-EBF3-883B-953D88770ED8}"/>
              </a:ext>
            </a:extLst>
          </p:cNvPr>
          <p:cNvSpPr txBox="1"/>
          <p:nvPr/>
        </p:nvSpPr>
        <p:spPr>
          <a:xfrm>
            <a:off x="1009650" y="1951672"/>
            <a:ext cx="10172700" cy="2954655"/>
          </a:xfrm>
          <a:prstGeom prst="rect">
            <a:avLst/>
          </a:prstGeom>
          <a:noFill/>
        </p:spPr>
        <p:txBody>
          <a:bodyPr wrap="square" rtlCol="0">
            <a:spAutoFit/>
          </a:bodyPr>
          <a:lstStyle/>
          <a:p>
            <a:pPr algn="ctr"/>
            <a:r>
              <a:rPr lang="it-IT" sz="2800" dirty="0">
                <a:effectLst/>
                <a:latin typeface="Trebuchet MS" panose="020B0703020202090204" pitchFamily="34" charset="0"/>
              </a:rPr>
              <a:t>Per realizzare un sistema di misurazione del valore della marca, occorre definire gli studi di monitoraggio (</a:t>
            </a:r>
            <a:r>
              <a:rPr lang="it-IT" sz="2800" dirty="0">
                <a:solidFill>
                  <a:srgbClr val="00B050"/>
                </a:solidFill>
                <a:effectLst/>
                <a:latin typeface="Trebuchet MS" panose="020B0703020202090204" pitchFamily="34" charset="0"/>
              </a:rPr>
              <a:t>audit e tracking</a:t>
            </a:r>
            <a:r>
              <a:rPr lang="it-IT" sz="2800" dirty="0">
                <a:effectLst/>
                <a:latin typeface="Trebuchet MS" panose="020B0703020202090204" pitchFamily="34" charset="0"/>
              </a:rPr>
              <a:t>) e l'insieme delle procedure in grado di fornire indicazioni tempestive e utili per assistere i brand manager nelle decisioni tattiche a breve termine, così come in quelle strategiche di lungo periodo.</a:t>
            </a:r>
          </a:p>
          <a:p>
            <a:endParaRPr lang="it-IT" dirty="0"/>
          </a:p>
        </p:txBody>
      </p:sp>
    </p:spTree>
    <p:extLst>
      <p:ext uri="{BB962C8B-B14F-4D97-AF65-F5344CB8AC3E}">
        <p14:creationId xmlns:p14="http://schemas.microsoft.com/office/powerpoint/2010/main" val="3301371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C6FB5420-78D2-0DDF-87FF-5B2C509F8632}"/>
              </a:ext>
            </a:extLst>
          </p:cNvPr>
          <p:cNvSpPr txBox="1"/>
          <p:nvPr/>
        </p:nvSpPr>
        <p:spPr>
          <a:xfrm>
            <a:off x="1032510" y="1874728"/>
            <a:ext cx="10126980" cy="3108543"/>
          </a:xfrm>
          <a:prstGeom prst="rect">
            <a:avLst/>
          </a:prstGeom>
          <a:noFill/>
        </p:spPr>
        <p:txBody>
          <a:bodyPr wrap="square">
            <a:spAutoFit/>
          </a:bodyPr>
          <a:lstStyle/>
          <a:p>
            <a:pPr algn="ctr"/>
            <a:r>
              <a:rPr lang="it-IT" sz="2800" b="1" dirty="0">
                <a:solidFill>
                  <a:srgbClr val="00B050"/>
                </a:solidFill>
                <a:effectLst/>
                <a:latin typeface="Trebuchet MS" panose="020B0703020202090204" pitchFamily="34" charset="0"/>
              </a:rPr>
              <a:t>L'audit</a:t>
            </a:r>
            <a:r>
              <a:rPr lang="it-IT" sz="2800" dirty="0">
                <a:effectLst/>
                <a:latin typeface="Trebuchet MS" panose="020B0703020202090204" pitchFamily="34" charset="0"/>
              </a:rPr>
              <a:t> consente di comprendere il percorso seguito dalla marca e di definire la direzione strategica e i contenuti di un programma di marketing volto a massimizzarne il valore nel lungo periodo. Si possono poi condurre studi di tracking, utilizzando tecniche quali-quantitative e indicatori atti a fornire informazioni sulla performance della marca relativamente alle variabili chiave individuate dall'audit.</a:t>
            </a:r>
          </a:p>
        </p:txBody>
      </p:sp>
    </p:spTree>
    <p:extLst>
      <p:ext uri="{BB962C8B-B14F-4D97-AF65-F5344CB8AC3E}">
        <p14:creationId xmlns:p14="http://schemas.microsoft.com/office/powerpoint/2010/main" val="934442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0038B178-2B8C-B450-BE9B-5E7DAC535E69}"/>
              </a:ext>
            </a:extLst>
          </p:cNvPr>
          <p:cNvSpPr txBox="1"/>
          <p:nvPr/>
        </p:nvSpPr>
        <p:spPr>
          <a:xfrm>
            <a:off x="1697355" y="2521059"/>
            <a:ext cx="8797290" cy="1815882"/>
          </a:xfrm>
          <a:prstGeom prst="rect">
            <a:avLst/>
          </a:prstGeom>
          <a:noFill/>
        </p:spPr>
        <p:txBody>
          <a:bodyPr wrap="square" numCol="1" spcCol="396000">
            <a:spAutoFit/>
          </a:bodyPr>
          <a:lstStyle/>
          <a:p>
            <a:pPr algn="ctr"/>
            <a:r>
              <a:rPr lang="it-IT" sz="2800" dirty="0">
                <a:effectLst/>
                <a:latin typeface="Trebuchet MS" panose="020B0703020202090204" pitchFamily="34" charset="0"/>
              </a:rPr>
              <a:t>Lo svolgimento di questi sforzi di ricerca e la concretizzazione del potenziale da essi generato richiede, ovviamente, la predisposizione di apposite strutture e procedure organizzative. </a:t>
            </a:r>
          </a:p>
        </p:txBody>
      </p:sp>
    </p:spTree>
    <p:extLst>
      <p:ext uri="{BB962C8B-B14F-4D97-AF65-F5344CB8AC3E}">
        <p14:creationId xmlns:p14="http://schemas.microsoft.com/office/powerpoint/2010/main" val="33615812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0871959D-AE40-9CD7-9CBA-DA4127BD9684}"/>
              </a:ext>
            </a:extLst>
          </p:cNvPr>
          <p:cNvSpPr txBox="1"/>
          <p:nvPr/>
        </p:nvSpPr>
        <p:spPr>
          <a:xfrm>
            <a:off x="1226820" y="1874728"/>
            <a:ext cx="9738360" cy="3108543"/>
          </a:xfrm>
          <a:prstGeom prst="rect">
            <a:avLst/>
          </a:prstGeom>
          <a:noFill/>
        </p:spPr>
        <p:txBody>
          <a:bodyPr wrap="square">
            <a:spAutoFit/>
          </a:bodyPr>
          <a:lstStyle/>
          <a:p>
            <a:pPr algn="ctr"/>
            <a:r>
              <a:rPr lang="it-IT" sz="2800" dirty="0">
                <a:effectLst/>
                <a:latin typeface="Trebuchet MS" panose="020B0703020202090204" pitchFamily="34" charset="0"/>
              </a:rPr>
              <a:t>A questo riguardo, va rilevato che non di rado i </a:t>
            </a:r>
            <a:r>
              <a:rPr lang="it-IT" sz="2800" dirty="0">
                <a:solidFill>
                  <a:srgbClr val="00B050"/>
                </a:solidFill>
                <a:effectLst/>
                <a:latin typeface="Trebuchet MS" panose="020B0703020202090204" pitchFamily="34" charset="0"/>
              </a:rPr>
              <a:t>brand manager</a:t>
            </a:r>
            <a:r>
              <a:rPr lang="it-IT" sz="2800" dirty="0">
                <a:effectLst/>
                <a:latin typeface="Trebuchet MS" panose="020B0703020202090204" pitchFamily="34" charset="0"/>
              </a:rPr>
              <a:t> ricoprono il proprio incarico per un periodo di tempo limitato e tendono, di conseguenza, ad adottare una prospettiva di breve termine, affidandosi a tattiche che, pur potendo generare rapidi aumenti di fatturato non sono sempre coerenti con lo sviluppo e il consolidamento del valore della marca nel tempo.</a:t>
            </a:r>
            <a:endParaRPr lang="it-IT" sz="2800" dirty="0"/>
          </a:p>
        </p:txBody>
      </p:sp>
    </p:spTree>
    <p:extLst>
      <p:ext uri="{BB962C8B-B14F-4D97-AF65-F5344CB8AC3E}">
        <p14:creationId xmlns:p14="http://schemas.microsoft.com/office/powerpoint/2010/main" val="2557531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17526FBA-8455-4ABF-DAD5-9373BFA95608}"/>
              </a:ext>
            </a:extLst>
          </p:cNvPr>
          <p:cNvSpPr txBox="1"/>
          <p:nvPr/>
        </p:nvSpPr>
        <p:spPr>
          <a:xfrm>
            <a:off x="1282541" y="875020"/>
            <a:ext cx="9626917" cy="5386090"/>
          </a:xfrm>
          <a:prstGeom prst="rect">
            <a:avLst/>
          </a:prstGeom>
          <a:noFill/>
        </p:spPr>
        <p:txBody>
          <a:bodyPr wrap="square">
            <a:spAutoFit/>
          </a:bodyPr>
          <a:lstStyle/>
          <a:p>
            <a:pPr algn="ctr"/>
            <a:r>
              <a:rPr lang="it-IT" sz="2800" dirty="0">
                <a:effectLst/>
                <a:latin typeface="Trebuchet MS" panose="020B0703020202090204" pitchFamily="34" charset="0"/>
              </a:rPr>
              <a:t>Per contrastare l'azione di questo e di altri fattori interni all'organizzazione aziendale, è andato affermandosi </a:t>
            </a:r>
            <a:r>
              <a:rPr lang="it-IT" sz="2800" dirty="0">
                <a:solidFill>
                  <a:srgbClr val="00B050"/>
                </a:solidFill>
                <a:effectLst/>
                <a:latin typeface="Trebuchet MS" panose="020B0703020202090204" pitchFamily="34" charset="0"/>
              </a:rPr>
              <a:t>l'</a:t>
            </a:r>
            <a:r>
              <a:rPr lang="it-IT" sz="2800" dirty="0" err="1">
                <a:solidFill>
                  <a:srgbClr val="00B050"/>
                </a:solidFill>
                <a:effectLst/>
                <a:latin typeface="Trebuchet MS" panose="020B0703020202090204" pitchFamily="34" charset="0"/>
              </a:rPr>
              <a:t>internal</a:t>
            </a:r>
            <a:r>
              <a:rPr lang="it-IT" sz="2800" dirty="0">
                <a:solidFill>
                  <a:srgbClr val="00B050"/>
                </a:solidFill>
                <a:effectLst/>
                <a:latin typeface="Trebuchet MS" panose="020B0703020202090204" pitchFamily="34" charset="0"/>
              </a:rPr>
              <a:t> branding</a:t>
            </a:r>
            <a:r>
              <a:rPr lang="it-IT" sz="2800" dirty="0">
                <a:effectLst/>
                <a:latin typeface="Trebuchet MS" panose="020B0703020202090204" pitchFamily="34" charset="0"/>
              </a:rPr>
              <a:t>, il quale prevede, fra l'altro, l'attuazione di un sistema di gestione del valore della marca.</a:t>
            </a:r>
          </a:p>
          <a:p>
            <a:pPr algn="ctr"/>
            <a:endParaRPr lang="it-IT" sz="2800" dirty="0">
              <a:effectLst/>
              <a:latin typeface="Trebuchet MS" panose="020B0703020202090204" pitchFamily="34" charset="0"/>
            </a:endParaRPr>
          </a:p>
          <a:p>
            <a:pPr algn="ctr"/>
            <a:r>
              <a:rPr lang="it-IT" sz="2800" dirty="0">
                <a:effectLst/>
                <a:latin typeface="Trebuchet MS" panose="020B0703020202090204" pitchFamily="34" charset="0"/>
              </a:rPr>
              <a:t>Il </a:t>
            </a:r>
            <a:r>
              <a:rPr lang="it-IT" sz="2800" dirty="0">
                <a:solidFill>
                  <a:srgbClr val="00B050"/>
                </a:solidFill>
                <a:effectLst/>
                <a:latin typeface="Trebuchet MS" panose="020B0703020202090204" pitchFamily="34" charset="0"/>
              </a:rPr>
              <a:t>primo documento </a:t>
            </a:r>
            <a:r>
              <a:rPr lang="it-IT" sz="2800" dirty="0">
                <a:effectLst/>
                <a:latin typeface="Trebuchet MS" panose="020B0703020202090204" pitchFamily="34" charset="0"/>
              </a:rPr>
              <a:t>è di particolare importanza perché è finalizzato a formalizzare la visione aziendale in merito al valore della marca, fornendo opportune linee guida ai marketing manager presenti all'interno dell'organizzazione e ai principali partner esterni.</a:t>
            </a:r>
          </a:p>
          <a:p>
            <a:endParaRPr lang="it-IT" sz="3600" dirty="0">
              <a:effectLst/>
              <a:latin typeface="Trebuchet MS" panose="020B0703020202090204" pitchFamily="34" charset="0"/>
            </a:endParaRPr>
          </a:p>
        </p:txBody>
      </p:sp>
    </p:spTree>
    <p:extLst>
      <p:ext uri="{BB962C8B-B14F-4D97-AF65-F5344CB8AC3E}">
        <p14:creationId xmlns:p14="http://schemas.microsoft.com/office/powerpoint/2010/main" val="3122924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2B671B11-3018-9BFB-DDDB-E57C98DCD9DF}"/>
              </a:ext>
            </a:extLst>
          </p:cNvPr>
          <p:cNvSpPr txBox="1"/>
          <p:nvPr/>
        </p:nvSpPr>
        <p:spPr>
          <a:xfrm>
            <a:off x="615315" y="298788"/>
            <a:ext cx="10961370" cy="7109639"/>
          </a:xfrm>
          <a:prstGeom prst="rect">
            <a:avLst/>
          </a:prstGeom>
          <a:noFill/>
        </p:spPr>
        <p:txBody>
          <a:bodyPr wrap="square">
            <a:spAutoFit/>
          </a:bodyPr>
          <a:lstStyle/>
          <a:p>
            <a:r>
              <a:rPr lang="it-IT" sz="2800" dirty="0">
                <a:effectLst/>
                <a:latin typeface="Trebuchet MS" panose="020B0703020202090204" pitchFamily="34" charset="0"/>
              </a:rPr>
              <a:t>il documento in questione dovrebbe perseguire i seguenti obiettivi;</a:t>
            </a:r>
          </a:p>
          <a:p>
            <a:endParaRPr lang="it-IT" sz="2800" dirty="0">
              <a:effectLst/>
              <a:latin typeface="Trebuchet MS" panose="020B0703020202090204" pitchFamily="34" charset="0"/>
            </a:endParaRPr>
          </a:p>
          <a:p>
            <a:pPr>
              <a:buFont typeface="Arial" panose="020B0604020202020204" pitchFamily="34" charset="0"/>
              <a:buChar char="•"/>
            </a:pPr>
            <a:r>
              <a:rPr lang="it-IT" sz="2800" dirty="0">
                <a:effectLst/>
                <a:latin typeface="Trebuchet MS" panose="020B0703020202090204" pitchFamily="34" charset="0"/>
              </a:rPr>
              <a:t>﻿﻿ </a:t>
            </a:r>
            <a:r>
              <a:rPr lang="it-IT" sz="2800" dirty="0">
                <a:solidFill>
                  <a:srgbClr val="00B050"/>
                </a:solidFill>
                <a:effectLst/>
                <a:latin typeface="Trebuchet MS" panose="020B0703020202090204" pitchFamily="34" charset="0"/>
              </a:rPr>
              <a:t>definire l'interpretazione aziendale del concetto di «valore della marca» e spiegarne la rilevanza per l'impresa;</a:t>
            </a:r>
          </a:p>
          <a:p>
            <a:pPr>
              <a:buFont typeface="Arial" panose="020B0604020202020204" pitchFamily="34" charset="0"/>
              <a:buChar char="•"/>
            </a:pPr>
            <a:endParaRPr lang="it-IT" sz="2800" dirty="0">
              <a:solidFill>
                <a:srgbClr val="00B050"/>
              </a:solidFill>
              <a:effectLst/>
              <a:latin typeface="Trebuchet MS" panose="020B0703020202090204" pitchFamily="34" charset="0"/>
            </a:endParaRPr>
          </a:p>
          <a:p>
            <a:pPr>
              <a:buFont typeface="Arial" panose="020B0604020202020204" pitchFamily="34" charset="0"/>
              <a:buChar char="•"/>
            </a:pPr>
            <a:r>
              <a:rPr lang="it-IT" sz="2800" dirty="0">
                <a:effectLst/>
                <a:latin typeface="Trebuchet MS" panose="020B0703020202090204" pitchFamily="34" charset="0"/>
              </a:rPr>
              <a:t>﻿﻿ </a:t>
            </a:r>
            <a:r>
              <a:rPr lang="it-IT" sz="2800" dirty="0">
                <a:solidFill>
                  <a:srgbClr val="92D050"/>
                </a:solidFill>
                <a:effectLst/>
                <a:latin typeface="Trebuchet MS" panose="020B0703020202090204" pitchFamily="34" charset="0"/>
              </a:rPr>
              <a:t>descrivere le marche aziendali e i prodotti da esse contraddistinti, le relative «storie» in termini di motivazioni sottese al loro lancio nel mercato, strategie e tattiche di marketing impiegate.</a:t>
            </a:r>
          </a:p>
          <a:p>
            <a:pPr>
              <a:buFont typeface="Arial" panose="020B0604020202020204" pitchFamily="34" charset="0"/>
              <a:buChar char="•"/>
            </a:pPr>
            <a:endParaRPr lang="it-IT" sz="2800" dirty="0">
              <a:solidFill>
                <a:srgbClr val="92D050"/>
              </a:solidFill>
              <a:latin typeface="Trebuchet MS" panose="020B0703020202090204" pitchFamily="34" charset="0"/>
            </a:endParaRPr>
          </a:p>
          <a:p>
            <a:r>
              <a:rPr lang="it-IT" sz="2800" dirty="0">
                <a:solidFill>
                  <a:srgbClr val="00B050"/>
                </a:solidFill>
                <a:effectLst/>
                <a:latin typeface="Trebuchet MS" panose="020B0703020202090204" pitchFamily="34" charset="0"/>
              </a:rPr>
              <a:t>• specificare il valore della marca effettivo e desiderato per tutti i livelli rilevanti della gerarchia, avendone definito associazioni mentali rilevanti in termini di elementi di parità e di differenziazione, nonché di core brand </a:t>
            </a:r>
            <a:r>
              <a:rPr lang="it-IT" sz="2800" dirty="0" err="1">
                <a:solidFill>
                  <a:srgbClr val="00B050"/>
                </a:solidFill>
                <a:effectLst/>
                <a:latin typeface="Trebuchet MS" panose="020B0703020202090204" pitchFamily="34" charset="0"/>
              </a:rPr>
              <a:t>value</a:t>
            </a:r>
            <a:r>
              <a:rPr lang="it-IT" sz="2800" dirty="0">
                <a:solidFill>
                  <a:srgbClr val="00B050"/>
                </a:solidFill>
                <a:effectLst/>
                <a:latin typeface="Trebuchet MS" panose="020B0703020202090204" pitchFamily="34" charset="0"/>
              </a:rPr>
              <a:t> e brand mantra;</a:t>
            </a:r>
          </a:p>
          <a:p>
            <a:pPr>
              <a:buFont typeface="Arial" panose="020B0604020202020204" pitchFamily="34" charset="0"/>
              <a:buChar char="•"/>
            </a:pPr>
            <a:endParaRPr lang="it-IT" sz="2800" dirty="0">
              <a:solidFill>
                <a:srgbClr val="00B050"/>
              </a:solidFill>
              <a:effectLst/>
              <a:latin typeface="Trebuchet MS" panose="020B0703020202090204" pitchFamily="34" charset="0"/>
            </a:endParaRPr>
          </a:p>
          <a:p>
            <a:endParaRPr lang="it-IT" sz="3600" dirty="0">
              <a:effectLst/>
              <a:latin typeface="Trebuchet MS" panose="020B0703020202090204" pitchFamily="34" charset="0"/>
            </a:endParaRPr>
          </a:p>
        </p:txBody>
      </p:sp>
    </p:spTree>
    <p:extLst>
      <p:ext uri="{BB962C8B-B14F-4D97-AF65-F5344CB8AC3E}">
        <p14:creationId xmlns:p14="http://schemas.microsoft.com/office/powerpoint/2010/main" val="41035682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BCFCFF5B-8E0C-D3A1-5B0B-182C77B3147C}"/>
              </a:ext>
            </a:extLst>
          </p:cNvPr>
          <p:cNvSpPr txBox="1"/>
          <p:nvPr/>
        </p:nvSpPr>
        <p:spPr>
          <a:xfrm>
            <a:off x="375285" y="757773"/>
            <a:ext cx="11441430" cy="5816977"/>
          </a:xfrm>
          <a:prstGeom prst="rect">
            <a:avLst/>
          </a:prstGeom>
          <a:noFill/>
        </p:spPr>
        <p:txBody>
          <a:bodyPr wrap="square">
            <a:spAutoFit/>
          </a:bodyPr>
          <a:lstStyle/>
          <a:p>
            <a:pPr marL="571500" indent="-571500">
              <a:buFont typeface="Arial" panose="020B0604020202020204" pitchFamily="34" charset="0"/>
              <a:buChar char="•"/>
            </a:pPr>
            <a:r>
              <a:rPr lang="it-IT" sz="2800" dirty="0">
                <a:solidFill>
                  <a:srgbClr val="92D050"/>
                </a:solidFill>
                <a:effectLst/>
                <a:latin typeface="Trebuchet MS" panose="020B0703020202090204" pitchFamily="34" charset="0"/>
              </a:rPr>
              <a:t>indicare come viene misurato il valore della marca attraverso gli studi di tracking. Tale obiettivo è strettamente collegato alle funzioni svolte dal brand equity report, che non chiarisce le modalità alla base della misurazione del valore del brand;</a:t>
            </a:r>
          </a:p>
          <a:p>
            <a:pPr marL="571500" indent="-571500">
              <a:buFont typeface="Arial" panose="020B0604020202020204" pitchFamily="34" charset="0"/>
              <a:buChar char="•"/>
            </a:pPr>
            <a:endParaRPr lang="it-IT" sz="2800" dirty="0">
              <a:effectLst/>
              <a:latin typeface="Trebuchet MS" panose="020B0703020202090204" pitchFamily="34" charset="0"/>
            </a:endParaRPr>
          </a:p>
          <a:p>
            <a:pPr marL="571500" indent="-571500">
              <a:buFont typeface="Arial" panose="020B0604020202020204" pitchFamily="34" charset="0"/>
              <a:buChar char="•"/>
            </a:pPr>
            <a:r>
              <a:rPr lang="it-IT" sz="2800" dirty="0">
                <a:solidFill>
                  <a:srgbClr val="00B050"/>
                </a:solidFill>
                <a:effectLst/>
                <a:latin typeface="Trebuchet MS" panose="020B0703020202090204" pitchFamily="34" charset="0"/>
              </a:rPr>
              <a:t> suggerire alcune linee guida volte a gestire il valore della marca nel tempo. Esse dovrebbero consentire al brand di perseguire chiarezza, rilevanza, distintività e coerenza dei programmi di marketing. A questo si aggiungono, eventualmente, indicazioni per il corretto utilizzo dei segni di riconoscimento della merce e delle attività di comunicazione, in linea con quanto previsto dal brand book.</a:t>
            </a:r>
          </a:p>
          <a:p>
            <a:pPr marL="571500" indent="-571500">
              <a:buFont typeface="Arial" panose="020B0604020202020204" pitchFamily="34" charset="0"/>
              <a:buChar char="•"/>
            </a:pPr>
            <a:endParaRPr lang="it-IT" sz="3600" dirty="0">
              <a:effectLst/>
              <a:latin typeface="Trebuchet MS" panose="020B0703020202090204" pitchFamily="34" charset="0"/>
            </a:endParaRPr>
          </a:p>
        </p:txBody>
      </p:sp>
    </p:spTree>
    <p:extLst>
      <p:ext uri="{BB962C8B-B14F-4D97-AF65-F5344CB8AC3E}">
        <p14:creationId xmlns:p14="http://schemas.microsoft.com/office/powerpoint/2010/main" val="4115285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e">
  <a:themeElements>
    <a:clrScheme name="Blu verde">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Integrale">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e">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docProps/app.xml><?xml version="1.0" encoding="utf-8"?>
<Properties xmlns="http://schemas.openxmlformats.org/officeDocument/2006/extended-properties" xmlns:vt="http://schemas.openxmlformats.org/officeDocument/2006/docPropsVTypes">
  <Template>{CD46270D-758E-B641-8D33-F0388FBDA082}tf10001061</Template>
  <TotalTime>3166</TotalTime>
  <Words>2055</Words>
  <Application>Microsoft Office PowerPoint</Application>
  <PresentationFormat>Widescreen</PresentationFormat>
  <Paragraphs>88</Paragraphs>
  <Slides>28</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28</vt:i4>
      </vt:variant>
    </vt:vector>
  </HeadingPairs>
  <TitlesOfParts>
    <vt:vector size="35" baseType="lpstr">
      <vt:lpstr>Arial</vt:lpstr>
      <vt:lpstr>Helvetica</vt:lpstr>
      <vt:lpstr>Trebuchet MS</vt:lpstr>
      <vt:lpstr>Tw Cen MT</vt:lpstr>
      <vt:lpstr>Tw Cen MT Condensed</vt:lpstr>
      <vt:lpstr>Wingdings 3</vt:lpstr>
      <vt:lpstr>Integrale</vt:lpstr>
      <vt:lpstr>  controllo e valutazione della marca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GIANFRANCO SKOWRONEK</dc:creator>
  <cp:lastModifiedBy>Rossana Piccolo</cp:lastModifiedBy>
  <cp:revision>7</cp:revision>
  <dcterms:created xsi:type="dcterms:W3CDTF">2023-05-05T18:45:34Z</dcterms:created>
  <dcterms:modified xsi:type="dcterms:W3CDTF">2024-05-02T07:09:06Z</dcterms:modified>
</cp:coreProperties>
</file>