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56" r:id="rId13"/>
    <p:sldId id="257" r:id="rId14"/>
    <p:sldId id="268" r:id="rId15"/>
    <p:sldId id="258" r:id="rId16"/>
    <p:sldId id="259" r:id="rId17"/>
    <p:sldId id="260" r:id="rId18"/>
    <p:sldId id="280" r:id="rId19"/>
    <p:sldId id="261" r:id="rId20"/>
    <p:sldId id="286" r:id="rId21"/>
    <p:sldId id="285" r:id="rId22"/>
    <p:sldId id="287" r:id="rId23"/>
    <p:sldId id="262" r:id="rId24"/>
    <p:sldId id="282" r:id="rId25"/>
    <p:sldId id="281" r:id="rId26"/>
    <p:sldId id="263" r:id="rId27"/>
    <p:sldId id="264" r:id="rId28"/>
    <p:sldId id="265" r:id="rId29"/>
    <p:sldId id="266" r:id="rId30"/>
    <p:sldId id="267" r:id="rId31"/>
    <p:sldId id="284" r:id="rId32"/>
    <p:sldId id="283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30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13/05/20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911291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Dall’umanesimo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al giusnaturalismo </a:t>
            </a:r>
            <a:br>
              <a:rPr lang="it-IT" dirty="0" smtClean="0"/>
            </a:br>
            <a:r>
              <a:rPr lang="it-IT" dirty="0" smtClean="0"/>
              <a:t>moderno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7792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872111"/>
          </a:xfrm>
        </p:spPr>
        <p:txBody>
          <a:bodyPr/>
          <a:lstStyle/>
          <a:p>
            <a:r>
              <a:rPr lang="it-IT" i="1" dirty="0" smtClean="0"/>
              <a:t>Ratio </a:t>
            </a:r>
            <a:r>
              <a:rPr lang="it-IT" i="1" dirty="0" err="1" smtClean="0"/>
              <a:t>scripta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8511" y="1848456"/>
            <a:ext cx="7257367" cy="4184543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 Una volta riconosciuta la storicità del diritto romano, esso </a:t>
            </a:r>
            <a:r>
              <a:rPr lang="it-IT" dirty="0"/>
              <a:t>manteneva tuttavia una </a:t>
            </a:r>
            <a:r>
              <a:rPr lang="it-IT" dirty="0" smtClean="0"/>
              <a:t>duplice funzione: era una preziosa </a:t>
            </a:r>
            <a:r>
              <a:rPr lang="it-IT" dirty="0"/>
              <a:t>testimonianza di un passato </a:t>
            </a:r>
            <a:r>
              <a:rPr lang="it-IT" dirty="0" smtClean="0"/>
              <a:t>luminoso ma costituiva anche un ricco deposito </a:t>
            </a:r>
            <a:r>
              <a:rPr lang="it-IT" dirty="0"/>
              <a:t>al quale era possibile attingere insegnamenti e soluzioni ragionevoli (</a:t>
            </a:r>
            <a:r>
              <a:rPr lang="it-IT" i="1" dirty="0" err="1">
                <a:solidFill>
                  <a:srgbClr val="FF0000"/>
                </a:solidFill>
              </a:rPr>
              <a:t>rationes</a:t>
            </a:r>
            <a:r>
              <a:rPr lang="it-IT" dirty="0"/>
              <a:t>) utili per il mondo contemporaneo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Accanto a questo apprezzamento relativo soprattutto ad alcuni contenuti, cresceva però anche l’insoddisfazione per la ‘sistemazione’ giustinianea. Soprattutto se ne lamentava la </a:t>
            </a:r>
            <a:r>
              <a:rPr lang="it-IT" dirty="0">
                <a:solidFill>
                  <a:srgbClr val="FF0000"/>
                </a:solidFill>
              </a:rPr>
              <a:t>poca sistematicità </a:t>
            </a:r>
            <a:r>
              <a:rPr lang="it-IT" dirty="0"/>
              <a:t>e la </a:t>
            </a:r>
            <a:r>
              <a:rPr lang="it-IT" dirty="0">
                <a:solidFill>
                  <a:srgbClr val="FF0000"/>
                </a:solidFill>
              </a:rPr>
              <a:t>mancanza di ordine, chiarezza e semplicità </a:t>
            </a:r>
            <a:r>
              <a:rPr lang="it-IT" dirty="0"/>
              <a:t>che apparivano ora elementi necessari per un diritto funzionale alla nuova civiltà che poneva l’uomo al suo centro e che aveva l’obiettivo di liberarne anziché vincolarne le energie.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1352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2468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 protagonisti del </a:t>
            </a:r>
            <a:r>
              <a:rPr lang="it-IT" i="1" dirty="0" err="1" smtClean="0"/>
              <a:t>mos</a:t>
            </a:r>
            <a:r>
              <a:rPr lang="it-IT" i="1" dirty="0" smtClean="0"/>
              <a:t> </a:t>
            </a:r>
            <a:r>
              <a:rPr lang="it-IT" i="1" dirty="0" err="1" smtClean="0"/>
              <a:t>gallicus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2119257"/>
            <a:ext cx="6965245" cy="3603812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b="1" dirty="0" smtClean="0"/>
              <a:t>Guillaume </a:t>
            </a:r>
            <a:r>
              <a:rPr lang="it-IT" b="1" dirty="0" err="1"/>
              <a:t>Budé</a:t>
            </a:r>
            <a:r>
              <a:rPr lang="it-IT" dirty="0"/>
              <a:t> (</a:t>
            </a:r>
            <a:r>
              <a:rPr lang="it-IT" dirty="0" err="1"/>
              <a:t>Budeus</a:t>
            </a:r>
            <a:r>
              <a:rPr lang="it-IT" dirty="0"/>
              <a:t> – 1468-1540</a:t>
            </a:r>
            <a:r>
              <a:rPr lang="it-IT" dirty="0" smtClean="0"/>
              <a:t>)</a:t>
            </a:r>
          </a:p>
          <a:p>
            <a:r>
              <a:rPr lang="it-IT" dirty="0"/>
              <a:t> </a:t>
            </a:r>
            <a:r>
              <a:rPr lang="it-IT" b="1" dirty="0" smtClean="0"/>
              <a:t>Pierre </a:t>
            </a:r>
            <a:r>
              <a:rPr lang="it-IT" b="1" dirty="0"/>
              <a:t>de la </a:t>
            </a:r>
            <a:r>
              <a:rPr lang="it-IT" b="1" dirty="0" err="1"/>
              <a:t>Ramée</a:t>
            </a:r>
            <a:r>
              <a:rPr lang="it-IT" dirty="0"/>
              <a:t> (</a:t>
            </a:r>
            <a:r>
              <a:rPr lang="it-IT" dirty="0" err="1"/>
              <a:t>Petrus</a:t>
            </a:r>
            <a:r>
              <a:rPr lang="it-IT" dirty="0"/>
              <a:t> </a:t>
            </a:r>
            <a:r>
              <a:rPr lang="it-IT" dirty="0" err="1"/>
              <a:t>Ramus</a:t>
            </a:r>
            <a:r>
              <a:rPr lang="it-IT" dirty="0"/>
              <a:t> – 1515-1572)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it-IT" b="1" dirty="0" smtClean="0"/>
              <a:t>Jean </a:t>
            </a:r>
            <a:r>
              <a:rPr lang="it-IT" b="1" dirty="0" err="1"/>
              <a:t>Bodin</a:t>
            </a:r>
            <a:r>
              <a:rPr lang="it-IT" dirty="0"/>
              <a:t> (1529-1596)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it-IT" b="1" dirty="0"/>
              <a:t>François </a:t>
            </a:r>
            <a:r>
              <a:rPr lang="it-IT" b="1" dirty="0" err="1"/>
              <a:t>Connan</a:t>
            </a:r>
            <a:r>
              <a:rPr lang="it-IT" dirty="0"/>
              <a:t> (</a:t>
            </a:r>
            <a:r>
              <a:rPr lang="it-IT" dirty="0" err="1"/>
              <a:t>Connanus</a:t>
            </a:r>
            <a:r>
              <a:rPr lang="it-IT" dirty="0"/>
              <a:t> – 1508-1551</a:t>
            </a:r>
            <a:r>
              <a:rPr lang="it-IT" dirty="0" smtClean="0"/>
              <a:t>)</a:t>
            </a:r>
          </a:p>
          <a:p>
            <a:r>
              <a:rPr lang="it-IT" b="1" dirty="0"/>
              <a:t> </a:t>
            </a:r>
            <a:r>
              <a:rPr lang="it-IT" b="1" dirty="0" err="1" smtClean="0"/>
              <a:t>Hugues</a:t>
            </a:r>
            <a:r>
              <a:rPr lang="it-IT" b="1" dirty="0" smtClean="0"/>
              <a:t> </a:t>
            </a:r>
            <a:r>
              <a:rPr lang="it-IT" b="1" dirty="0" err="1"/>
              <a:t>Doneau</a:t>
            </a:r>
            <a:r>
              <a:rPr lang="it-IT" dirty="0"/>
              <a:t> (</a:t>
            </a:r>
            <a:r>
              <a:rPr lang="it-IT" dirty="0" err="1"/>
              <a:t>Donellus</a:t>
            </a:r>
            <a:r>
              <a:rPr lang="it-IT" dirty="0"/>
              <a:t> – 1527-1591)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it-IT" b="1" dirty="0"/>
              <a:t>François </a:t>
            </a:r>
            <a:r>
              <a:rPr lang="it-IT" b="1" dirty="0" err="1"/>
              <a:t>Hotman</a:t>
            </a:r>
            <a:r>
              <a:rPr lang="it-IT" dirty="0"/>
              <a:t> (1524-1590)</a:t>
            </a:r>
            <a:r>
              <a:rPr lang="en-US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5300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3964" y="1346357"/>
            <a:ext cx="6807030" cy="419747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Ricapitolando:</a:t>
            </a:r>
          </a:p>
          <a:p>
            <a:pPr algn="just"/>
            <a:r>
              <a:rPr lang="it-IT" dirty="0" smtClean="0"/>
              <a:t>Le novità del ’500 rendono evidente che il mondo è cambiato. E con esso la cornice entro cui si muovono i giuristi:</a:t>
            </a:r>
          </a:p>
          <a:p>
            <a:endParaRPr lang="it-IT" dirty="0" smtClean="0"/>
          </a:p>
          <a:p>
            <a:pPr marL="457200" indent="-457200" algn="l">
              <a:buAutoNum type="alphaLcParenR"/>
            </a:pPr>
            <a:r>
              <a:rPr lang="it-IT" dirty="0" smtClean="0"/>
              <a:t>Non esiste più l’unità religiosa</a:t>
            </a:r>
          </a:p>
          <a:p>
            <a:pPr marL="457200" indent="-457200" algn="l">
              <a:buAutoNum type="alphaLcParenR"/>
            </a:pPr>
            <a:r>
              <a:rPr lang="it-IT" dirty="0" smtClean="0"/>
              <a:t>Non è più pensabile l’unità politica</a:t>
            </a:r>
          </a:p>
          <a:p>
            <a:pPr marL="457200" indent="-457200" algn="l">
              <a:buAutoNum type="alphaLcParenR"/>
            </a:pPr>
            <a:r>
              <a:rPr lang="it-IT" dirty="0" smtClean="0"/>
              <a:t>L’uomo si muove entro un universo ancora in parte sconosciuto</a:t>
            </a:r>
          </a:p>
          <a:p>
            <a:pPr marL="457200" indent="-457200" algn="l">
              <a:buAutoNum type="alphaLcParenR"/>
            </a:pPr>
            <a:r>
              <a:rPr lang="it-IT" dirty="0" smtClean="0"/>
              <a:t>Il diritto romano ha perso la sua centralità a vantaggio del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patrium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i="1" dirty="0" smtClean="0"/>
              <a:t>= </a:t>
            </a:r>
            <a:r>
              <a:rPr lang="it-IT" dirty="0" smtClean="0"/>
              <a:t>consuetudini + legislazione regia)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366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114"/>
          </a:xfrm>
        </p:spPr>
        <p:txBody>
          <a:bodyPr>
            <a:normAutofit/>
          </a:bodyPr>
          <a:lstStyle/>
          <a:p>
            <a:r>
              <a:rPr lang="it-IT" sz="3200" dirty="0" smtClean="0"/>
              <a:t>L’eredità della Seconda scolastica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1700697"/>
            <a:ext cx="6965245" cy="4022372"/>
          </a:xfrm>
        </p:spPr>
        <p:txBody>
          <a:bodyPr>
            <a:normAutofit/>
          </a:bodyPr>
          <a:lstStyle/>
          <a:p>
            <a:r>
              <a:rPr lang="it-IT" dirty="0" smtClean="0"/>
              <a:t> La </a:t>
            </a:r>
            <a:r>
              <a:rPr lang="it-IT" dirty="0"/>
              <a:t>“seconda scolastica” (la Scuola di Salamanca) si era sforzata di </a:t>
            </a:r>
            <a:r>
              <a:rPr lang="it-IT" dirty="0" smtClean="0"/>
              <a:t>proporre </a:t>
            </a:r>
            <a:r>
              <a:rPr lang="it-IT" dirty="0"/>
              <a:t>nuove soluzioni ai problemi che queste evenienze </a:t>
            </a:r>
            <a:r>
              <a:rPr lang="it-IT" dirty="0" smtClean="0"/>
              <a:t>comportavano</a:t>
            </a:r>
          </a:p>
          <a:p>
            <a:r>
              <a:rPr lang="it-IT" dirty="0"/>
              <a:t> </a:t>
            </a:r>
            <a:r>
              <a:rPr lang="it-IT" dirty="0" smtClean="0"/>
              <a:t>Aveva accettato una visione assai più antropocentrica, sottolineando l’importanza dell’elemento </a:t>
            </a:r>
            <a:r>
              <a:rPr lang="en-US" dirty="0" smtClean="0"/>
              <a:t>‘</a:t>
            </a:r>
            <a:r>
              <a:rPr lang="en-US" dirty="0" err="1" smtClean="0"/>
              <a:t>volontaristico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 </a:t>
            </a:r>
            <a:r>
              <a:rPr lang="it-IT" dirty="0" smtClean="0"/>
              <a:t>Si riconosceva il nuovo ruolo delle </a:t>
            </a:r>
            <a:r>
              <a:rPr lang="it-IT" i="1" dirty="0" err="1" smtClean="0"/>
              <a:t>nationes</a:t>
            </a:r>
            <a:r>
              <a:rPr lang="it-IT" i="1" dirty="0" smtClean="0"/>
              <a:t> </a:t>
            </a:r>
            <a:r>
              <a:rPr lang="it-IT" dirty="0" smtClean="0"/>
              <a:t>(e quindi la centralità delle relazioni tra di esse e quelle tra gli stati e i sudditi/cittadini)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903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6881" y="1086264"/>
            <a:ext cx="7245190" cy="4832437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 </a:t>
            </a:r>
            <a:r>
              <a:rPr lang="it-IT" sz="2800" dirty="0" smtClean="0"/>
              <a:t>Non tutte le soluzioni ‘ortodosse’ proposte dai maestri di Salamanca, tuttavia, erano accettabili per coloro che – spesso pagando un grosso tributo di sangue – avevano preso le distanze dal cattolicesimo.</a:t>
            </a:r>
          </a:p>
          <a:p>
            <a:r>
              <a:rPr lang="it-IT" sz="2800" dirty="0"/>
              <a:t> </a:t>
            </a:r>
            <a:r>
              <a:rPr lang="it-IT" sz="2800" dirty="0" smtClean="0"/>
              <a:t>Anche quello che poteva essere accettato, fu comunque ripreso e sviluppato su un piano di decisa ‘desacralizzazione’.</a:t>
            </a:r>
          </a:p>
          <a:p>
            <a:r>
              <a:rPr lang="it-IT" sz="2800" dirty="0"/>
              <a:t> </a:t>
            </a:r>
            <a:r>
              <a:rPr lang="it-IT" sz="2800" dirty="0" smtClean="0"/>
              <a:t>In altri termini: </a:t>
            </a:r>
            <a:r>
              <a:rPr lang="it-IT" sz="2800" i="1" dirty="0" err="1" smtClean="0"/>
              <a:t>aequitas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idest</a:t>
            </a:r>
            <a:r>
              <a:rPr lang="it-IT" sz="2800" i="1" dirty="0" smtClean="0"/>
              <a:t> … natura</a:t>
            </a:r>
            <a:r>
              <a:rPr lang="it-IT" sz="2800" dirty="0" smtClean="0"/>
              <a:t> (Dio rimane sullo sfondo, l’uomo con la </a:t>
            </a:r>
            <a:r>
              <a:rPr lang="it-IT" sz="2800" smtClean="0"/>
              <a:t>sua ragione </a:t>
            </a:r>
            <a:r>
              <a:rPr lang="it-IT" sz="2800" dirty="0" smtClean="0"/>
              <a:t>è in primo piano)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27346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938331"/>
          </a:xfrm>
        </p:spPr>
        <p:txBody>
          <a:bodyPr>
            <a:noAutofit/>
          </a:bodyPr>
          <a:lstStyle/>
          <a:p>
            <a:r>
              <a:rPr lang="it-IT" sz="3600" dirty="0" smtClean="0"/>
              <a:t>Caratteri comuni dei giusnaturalismi moderni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24045" y="2018560"/>
            <a:ext cx="6836223" cy="3704509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 perdurante </a:t>
            </a:r>
            <a:r>
              <a:rPr lang="it-IT" b="1" dirty="0"/>
              <a:t>attenzione per il diritto </a:t>
            </a:r>
            <a:r>
              <a:rPr lang="it-IT" b="1" dirty="0" smtClean="0"/>
              <a:t>romano </a:t>
            </a:r>
            <a:r>
              <a:rPr lang="it-IT" b="1" dirty="0" smtClean="0"/>
              <a:t>(ma come </a:t>
            </a:r>
            <a:r>
              <a:rPr lang="it-IT" b="1" dirty="0" smtClean="0"/>
              <a:t>deposito di </a:t>
            </a:r>
            <a:r>
              <a:rPr lang="it-IT" b="1" i="1" dirty="0" err="1" smtClean="0"/>
              <a:t>rationes</a:t>
            </a:r>
            <a:r>
              <a:rPr lang="it-IT" b="1" dirty="0" smtClean="0"/>
              <a:t> e quindi ‘fuori dalla storia’)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r>
              <a:rPr lang="it-IT" b="1" dirty="0"/>
              <a:t> </a:t>
            </a:r>
            <a:r>
              <a:rPr lang="it-IT" b="1" dirty="0" smtClean="0"/>
              <a:t>nuova ‘lettura’ della tradizione scritturistica (centro inesauribile di ispirazione)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b="1" dirty="0" smtClean="0"/>
              <a:t> dimensione </a:t>
            </a:r>
            <a:r>
              <a:rPr lang="it-IT" b="1" dirty="0"/>
              <a:t>umanistica del sapere</a:t>
            </a:r>
            <a:r>
              <a:rPr lang="it-IT" dirty="0"/>
              <a:t> </a:t>
            </a:r>
            <a:r>
              <a:rPr lang="it-IT" dirty="0" smtClean="0"/>
              <a:t>(approccio </a:t>
            </a:r>
            <a:r>
              <a:rPr lang="it-IT" dirty="0" smtClean="0"/>
              <a:t>logico-matematico </a:t>
            </a:r>
            <a:r>
              <a:rPr lang="it-IT" dirty="0"/>
              <a:t>e comparatistico)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 </a:t>
            </a:r>
            <a:r>
              <a:rPr lang="it-IT" b="1" dirty="0" smtClean="0"/>
              <a:t>progressiva presa di distanza da Aristotele e dall’aristotelismo (rigetto del principio di autorità)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6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94765"/>
          </a:xfrm>
        </p:spPr>
        <p:txBody>
          <a:bodyPr>
            <a:normAutofit/>
          </a:bodyPr>
          <a:lstStyle/>
          <a:p>
            <a:r>
              <a:rPr lang="it-IT" sz="3200" dirty="0" smtClean="0"/>
              <a:t>Richiamo: il giusnaturalismo antico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1822175"/>
            <a:ext cx="6965245" cy="3900894"/>
          </a:xfrm>
        </p:spPr>
        <p:txBody>
          <a:bodyPr>
            <a:normAutofit/>
          </a:bodyPr>
          <a:lstStyle/>
          <a:p>
            <a:r>
              <a:rPr lang="it-IT" dirty="0" smtClean="0"/>
              <a:t> Il giusnaturalismo degli antichi si fonda su una visione statica e necessitata della natura (anche di quella umana).</a:t>
            </a:r>
          </a:p>
          <a:p>
            <a:r>
              <a:rPr lang="it-IT" dirty="0"/>
              <a:t> </a:t>
            </a:r>
            <a:r>
              <a:rPr lang="it-IT" dirty="0" smtClean="0"/>
              <a:t>Le stesse evoluzioni della società umana rispondono a necessità naturali (oggettive)</a:t>
            </a:r>
          </a:p>
          <a:p>
            <a:r>
              <a:rPr lang="it-IT" dirty="0"/>
              <a:t> </a:t>
            </a:r>
            <a:r>
              <a:rPr lang="it-IT" dirty="0" smtClean="0"/>
              <a:t>Obiettivo della riflessione è quello di riconoscere e mantenere gli equilibri esistenti proprio perché naturali e quindi per definizione ‘giusti’ : </a:t>
            </a:r>
            <a:r>
              <a:rPr lang="it-IT" i="1" dirty="0" smtClean="0">
                <a:solidFill>
                  <a:srgbClr val="660066"/>
                </a:solidFill>
              </a:rPr>
              <a:t>state contente o umane genti al quia …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9345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673179"/>
            <a:ext cx="6965245" cy="71907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Oltre </a:t>
            </a:r>
            <a:r>
              <a:rPr lang="it-IT" dirty="0"/>
              <a:t>Aristotele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1485569"/>
            <a:ext cx="6965245" cy="460363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 Nel </a:t>
            </a:r>
            <a:r>
              <a:rPr lang="it-IT" dirty="0" smtClean="0"/>
              <a:t>5/600 </a:t>
            </a:r>
            <a:r>
              <a:rPr lang="it-IT" dirty="0"/>
              <a:t>l’uomo è anzitutto considerato come singolo </a:t>
            </a:r>
            <a:r>
              <a:rPr lang="it-IT" dirty="0" smtClean="0"/>
              <a:t>e solo poi valutato nel suo essere immerso nella natura e nella società (</a:t>
            </a:r>
            <a:r>
              <a:rPr lang="it-IT" dirty="0"/>
              <a:t>Machiavelli, Hobbes</a:t>
            </a:r>
            <a:r>
              <a:rPr lang="it-IT" dirty="0" smtClean="0"/>
              <a:t>).</a:t>
            </a:r>
          </a:p>
          <a:p>
            <a:endParaRPr lang="it-IT" dirty="0"/>
          </a:p>
          <a:p>
            <a:r>
              <a:rPr lang="it-IT" dirty="0" smtClean="0"/>
              <a:t> L’uomo ha uno statuto naturale che è costituito dalla sua libertà. La forma entro cui esistono i contenuti di tale libertà naturale è quella di un naturale diritto (o complesso di diritti) di cui l’uomo è portatore.</a:t>
            </a:r>
          </a:p>
          <a:p>
            <a:endParaRPr lang="it-IT" dirty="0"/>
          </a:p>
          <a:p>
            <a:r>
              <a:rPr lang="it-IT" dirty="0" smtClean="0"/>
              <a:t> L’aggettivo ‘naturale’ assume ora </a:t>
            </a:r>
            <a:r>
              <a:rPr lang="it-IT" dirty="0"/>
              <a:t>una doppia accezione polemica: contro l’idea del diritto consuetudinario </a:t>
            </a:r>
            <a:r>
              <a:rPr lang="it-IT" dirty="0" smtClean="0"/>
              <a:t>- che </a:t>
            </a:r>
            <a:r>
              <a:rPr lang="it-IT" dirty="0"/>
              <a:t>è soprattutto </a:t>
            </a:r>
            <a:r>
              <a:rPr lang="it-IT" dirty="0" smtClean="0"/>
              <a:t>una </a:t>
            </a:r>
            <a:r>
              <a:rPr lang="it-IT" dirty="0"/>
              <a:t>stratificazione di privilegi </a:t>
            </a:r>
            <a:r>
              <a:rPr lang="it-IT" dirty="0" smtClean="0"/>
              <a:t>(e il diritto naturale nega in radice ogni privilegio) - e </a:t>
            </a:r>
            <a:r>
              <a:rPr lang="it-IT" dirty="0"/>
              <a:t>contro lo stato </a:t>
            </a:r>
            <a:r>
              <a:rPr lang="it-IT" dirty="0" smtClean="0"/>
              <a:t>assoluto (Hobbes) </a:t>
            </a:r>
            <a:r>
              <a:rPr lang="it-IT" dirty="0"/>
              <a:t>che annulla la libertà </a:t>
            </a:r>
            <a:r>
              <a:rPr lang="it-IT" dirty="0" smtClean="0"/>
              <a:t>dell’individuo.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472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75870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società umana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2002" y="1780415"/>
            <a:ext cx="6858266" cy="3942654"/>
          </a:xfrm>
        </p:spPr>
        <p:txBody>
          <a:bodyPr>
            <a:normAutofit/>
          </a:bodyPr>
          <a:lstStyle/>
          <a:p>
            <a:r>
              <a:rPr lang="it-IT" dirty="0" smtClean="0"/>
              <a:t> </a:t>
            </a:r>
            <a:r>
              <a:rPr lang="it-IT" dirty="0"/>
              <a:t>Gli </a:t>
            </a:r>
            <a:r>
              <a:rPr lang="it-IT" dirty="0" smtClean="0"/>
              <a:t>uomini dunque </a:t>
            </a:r>
            <a:r>
              <a:rPr lang="it-IT" dirty="0"/>
              <a:t>non nascono già ‘associati’, ma creano invece essi stessi la società:</a:t>
            </a:r>
            <a:r>
              <a:rPr lang="en-US" dirty="0"/>
              <a:t> </a:t>
            </a:r>
            <a:r>
              <a:rPr lang="it-IT" dirty="0"/>
              <a:t>si apprezza ora l’importanza dell’elemento consensuale e volontaristico</a:t>
            </a:r>
          </a:p>
          <a:p>
            <a:r>
              <a:rPr lang="it-IT" dirty="0"/>
              <a:t> </a:t>
            </a:r>
            <a:r>
              <a:rPr lang="it-IT" dirty="0" smtClean="0"/>
              <a:t>Contro la visione statica di Aristotele, si </a:t>
            </a:r>
            <a:r>
              <a:rPr lang="it-IT" dirty="0"/>
              <a:t>afferma </a:t>
            </a:r>
            <a:r>
              <a:rPr lang="it-IT" dirty="0" smtClean="0"/>
              <a:t>ora una </a:t>
            </a:r>
            <a:r>
              <a:rPr lang="it-IT" dirty="0"/>
              <a:t>visione nuova e più dinamica: </a:t>
            </a:r>
            <a:r>
              <a:rPr lang="it-IT" b="1" dirty="0">
                <a:solidFill>
                  <a:srgbClr val="0000FF"/>
                </a:solidFill>
              </a:rPr>
              <a:t>l’uomo è chiamato ad essere protagonista e ad attivarsi per determinare il contesto in cui vive</a:t>
            </a:r>
            <a:r>
              <a:rPr lang="it-IT" dirty="0"/>
              <a:t>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(La </a:t>
            </a:r>
            <a:r>
              <a:rPr lang="en-US" dirty="0" err="1"/>
              <a:t>lettura</a:t>
            </a:r>
            <a:r>
              <a:rPr lang="en-US" dirty="0"/>
              <a:t> di Max Weber … </a:t>
            </a:r>
            <a:r>
              <a:rPr lang="en-US" i="1" dirty="0" err="1"/>
              <a:t>L’etica</a:t>
            </a:r>
            <a:r>
              <a:rPr lang="en-US" i="1" dirty="0"/>
              <a:t> </a:t>
            </a:r>
            <a:r>
              <a:rPr lang="en-US" i="1" dirty="0" err="1"/>
              <a:t>protestante</a:t>
            </a:r>
            <a:r>
              <a:rPr lang="en-US" i="1" dirty="0"/>
              <a:t> e lo </a:t>
            </a:r>
            <a:r>
              <a:rPr lang="en-US" i="1" dirty="0" err="1"/>
              <a:t>spirito</a:t>
            </a:r>
            <a:r>
              <a:rPr lang="en-US" i="1" dirty="0"/>
              <a:t> del </a:t>
            </a:r>
            <a:r>
              <a:rPr lang="en-US" i="1" dirty="0" err="1"/>
              <a:t>capitalismo</a:t>
            </a:r>
            <a:r>
              <a:rPr lang="en-US" dirty="0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663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6041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compito degli intellettuali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47914" y="1778000"/>
            <a:ext cx="6812354" cy="41189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/>
              <a:t>si tratta più di descrivere una data realtà (creata da Dio</a:t>
            </a:r>
            <a:r>
              <a:rPr lang="it-IT" dirty="0" smtClean="0"/>
              <a:t>) onde preservarne gli equilibri;  piuttosto </a:t>
            </a:r>
            <a:r>
              <a:rPr lang="it-IT" dirty="0"/>
              <a:t>si vuol riconoscere la logica che governa la società e indicare nuove, possibili soluzioni atte a migliorarla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Occorre (cioè è compito di ogni cristiano) </a:t>
            </a:r>
            <a:r>
              <a:rPr lang="it-IT" dirty="0" smtClean="0">
                <a:solidFill>
                  <a:srgbClr val="FF6600"/>
                </a:solidFill>
              </a:rPr>
              <a:t>impegnarsi per trasformare la società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Questa consapevolezza dà un carattere laico e astratto alle teorie che vengono avanzate (si formulano ipotesi teoriche da sperimentare come </a:t>
            </a:r>
            <a:r>
              <a:rPr lang="it-IT" i="1" dirty="0" smtClean="0"/>
              <a:t>Utopia </a:t>
            </a:r>
            <a:r>
              <a:rPr lang="it-IT" dirty="0" smtClean="0"/>
              <a:t>di </a:t>
            </a:r>
            <a:r>
              <a:rPr lang="it-IT" dirty="0" smtClean="0">
                <a:solidFill>
                  <a:srgbClr val="008000"/>
                </a:solidFill>
              </a:rPr>
              <a:t>More</a:t>
            </a:r>
            <a:r>
              <a:rPr lang="it-IT" dirty="0" smtClean="0"/>
              <a:t> o </a:t>
            </a:r>
            <a:r>
              <a:rPr lang="it-IT" i="1" dirty="0" smtClean="0"/>
              <a:t>De </a:t>
            </a:r>
            <a:r>
              <a:rPr lang="it-IT" i="1" dirty="0" err="1" smtClean="0"/>
              <a:t>civitate</a:t>
            </a:r>
            <a:r>
              <a:rPr lang="it-IT" i="1" dirty="0" smtClean="0"/>
              <a:t> soli </a:t>
            </a:r>
            <a:r>
              <a:rPr lang="it-IT" dirty="0" smtClean="0"/>
              <a:t>di </a:t>
            </a:r>
            <a:r>
              <a:rPr lang="it-IT" dirty="0" smtClean="0">
                <a:solidFill>
                  <a:srgbClr val="008000"/>
                </a:solidFill>
              </a:rPr>
              <a:t>Campanella</a:t>
            </a:r>
            <a:r>
              <a:rPr lang="it-IT" dirty="0" smtClean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22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7360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Scoperte e rivoluzioni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1735054"/>
            <a:ext cx="7069515" cy="4105161"/>
          </a:xfrm>
        </p:spPr>
        <p:txBody>
          <a:bodyPr/>
          <a:lstStyle/>
          <a:p>
            <a:r>
              <a:rPr lang="it-IT" dirty="0" smtClean="0"/>
              <a:t> introduzione dei caratteri mobili nella stampa (1455)</a:t>
            </a:r>
          </a:p>
          <a:p>
            <a:r>
              <a:rPr lang="it-IT" dirty="0"/>
              <a:t> s</a:t>
            </a:r>
            <a:r>
              <a:rPr lang="it-IT" dirty="0" smtClean="0"/>
              <a:t>coperta delle Americhe (1492)</a:t>
            </a:r>
          </a:p>
          <a:p>
            <a:r>
              <a:rPr lang="it-IT" dirty="0"/>
              <a:t> </a:t>
            </a:r>
            <a:r>
              <a:rPr lang="it-IT" dirty="0" smtClean="0"/>
              <a:t>uso della polvere da sparo per usi bellici (fine XV inizio XVI sec.)</a:t>
            </a:r>
          </a:p>
          <a:p>
            <a:r>
              <a:rPr lang="it-IT" dirty="0"/>
              <a:t> </a:t>
            </a:r>
            <a:r>
              <a:rPr lang="it-IT" dirty="0" smtClean="0"/>
              <a:t>Riforma protestante (1517</a:t>
            </a:r>
            <a:r>
              <a:rPr lang="it-IT" dirty="0" smtClean="0"/>
              <a:t>)</a:t>
            </a:r>
          </a:p>
          <a:p>
            <a:r>
              <a:rPr lang="it-IT" dirty="0"/>
              <a:t> </a:t>
            </a:r>
            <a:r>
              <a:rPr lang="it-IT" dirty="0" smtClean="0"/>
              <a:t>Keplero e la teoria eliocentrica (1543)</a:t>
            </a:r>
          </a:p>
          <a:p>
            <a:r>
              <a:rPr lang="it-IT" dirty="0" smtClean="0"/>
              <a:t> Giordano Bruno e Tommaso Campanella (1583)</a:t>
            </a:r>
          </a:p>
          <a:p>
            <a:r>
              <a:rPr lang="it-IT" dirty="0"/>
              <a:t> </a:t>
            </a:r>
            <a:r>
              <a:rPr lang="it-IT" dirty="0" smtClean="0"/>
              <a:t>Il telescopio di Galileo (1609)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0594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94792"/>
          </a:xfrm>
        </p:spPr>
        <p:txBody>
          <a:bodyPr/>
          <a:lstStyle/>
          <a:p>
            <a:r>
              <a:rPr lang="it-IT" dirty="0" smtClean="0"/>
              <a:t>La nascita dell’Olanda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2530" y="1712375"/>
            <a:ext cx="7348084" cy="4434026"/>
          </a:xfrm>
        </p:spPr>
        <p:txBody>
          <a:bodyPr/>
          <a:lstStyle/>
          <a:p>
            <a:r>
              <a:rPr lang="it-IT" dirty="0" smtClean="0"/>
              <a:t> per ragioni ereditarie l’imperatore Carlo V si trova a essere anche il sovrano delle province olandesi (1519).</a:t>
            </a:r>
          </a:p>
          <a:p>
            <a:r>
              <a:rPr lang="it-IT" dirty="0"/>
              <a:t> </a:t>
            </a:r>
            <a:r>
              <a:rPr lang="it-IT" dirty="0" smtClean="0"/>
              <a:t>è tollerante verso i protestanti (che sono soprattutto diffusi nei territori settentrionali) </a:t>
            </a:r>
          </a:p>
          <a:p>
            <a:r>
              <a:rPr lang="it-IT" dirty="0"/>
              <a:t> </a:t>
            </a:r>
            <a:r>
              <a:rPr lang="it-IT" dirty="0" smtClean="0"/>
              <a:t>Non così il figlio e successore di Carlo , Filippo II di Spagna (fervente cattolico)</a:t>
            </a:r>
          </a:p>
          <a:p>
            <a:r>
              <a:rPr lang="it-IT" dirty="0"/>
              <a:t> </a:t>
            </a:r>
            <a:r>
              <a:rPr lang="it-IT" dirty="0" smtClean="0"/>
              <a:t>Nel 1579 le 7 province del Nord si ribellarono dichiarando la loro indipendenza (che fu riconosciuta nel 1648 al termine di una lunga guerra con la Spagna)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818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42616" r="-42616"/>
          <a:stretch>
            <a:fillRect/>
          </a:stretch>
        </p:blipFill>
        <p:spPr>
          <a:xfrm>
            <a:off x="759756" y="805156"/>
            <a:ext cx="7767651" cy="5375266"/>
          </a:xfrm>
        </p:spPr>
      </p:pic>
    </p:spTree>
    <p:extLst>
      <p:ext uri="{BB962C8B-B14F-4D97-AF65-F5344CB8AC3E}">
        <p14:creationId xmlns:p14="http://schemas.microsoft.com/office/powerpoint/2010/main" val="3774694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04070"/>
          </a:xfrm>
        </p:spPr>
        <p:txBody>
          <a:bodyPr/>
          <a:lstStyle/>
          <a:p>
            <a:r>
              <a:rPr lang="it-IT" dirty="0" smtClean="0"/>
              <a:t>Il ‘secolo d’oro’ olandese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4" y="1814436"/>
            <a:ext cx="7080854" cy="4207223"/>
          </a:xfrm>
        </p:spPr>
        <p:txBody>
          <a:bodyPr>
            <a:normAutofit/>
          </a:bodyPr>
          <a:lstStyle/>
          <a:p>
            <a:r>
              <a:rPr lang="it-IT" dirty="0" smtClean="0"/>
              <a:t> La guida degli indipendentisti fu affidata a Guglielmo d’Orange (1581) nominato presidente della Lega</a:t>
            </a:r>
          </a:p>
          <a:p>
            <a:r>
              <a:rPr lang="it-IT" dirty="0"/>
              <a:t> </a:t>
            </a:r>
            <a:r>
              <a:rPr lang="it-IT" dirty="0" smtClean="0"/>
              <a:t>La lotta per l’indipendenza coincise con il periodo d’oro (il secolo d’oro) di quelle province.</a:t>
            </a:r>
          </a:p>
          <a:p>
            <a:r>
              <a:rPr lang="it-IT" dirty="0" smtClean="0"/>
              <a:t> L’Olanda divenne una potenza commerciale con appendici in India, Indonesia, Brasile, Africa, </a:t>
            </a:r>
            <a:r>
              <a:rPr lang="it-IT" dirty="0" err="1" smtClean="0"/>
              <a:t>Nordamerica</a:t>
            </a:r>
            <a:endParaRPr lang="it-IT" dirty="0"/>
          </a:p>
          <a:p>
            <a:r>
              <a:rPr lang="it-IT" dirty="0"/>
              <a:t> Lo sviluppo fu anche artistico e </a:t>
            </a:r>
            <a:r>
              <a:rPr lang="it-IT" dirty="0" smtClean="0"/>
              <a:t>culturale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3160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1099" y="817583"/>
            <a:ext cx="6717988" cy="681768"/>
          </a:xfrm>
        </p:spPr>
        <p:txBody>
          <a:bodyPr>
            <a:normAutofit fontScale="90000"/>
          </a:bodyPr>
          <a:lstStyle/>
          <a:p>
            <a:r>
              <a:rPr lang="it-IT" dirty="0"/>
              <a:t>U</a:t>
            </a:r>
            <a:r>
              <a:rPr lang="it-IT" dirty="0" smtClean="0"/>
              <a:t>go </a:t>
            </a:r>
            <a:r>
              <a:rPr lang="it-IT" dirty="0" err="1" smtClean="0"/>
              <a:t>Grozio</a:t>
            </a:r>
            <a:r>
              <a:rPr lang="it-IT" dirty="0" smtClean="0"/>
              <a:t> (</a:t>
            </a:r>
            <a:r>
              <a:rPr lang="it-IT" dirty="0"/>
              <a:t>1583-1645)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31099" y="1744143"/>
            <a:ext cx="6829169" cy="397892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it-IT" dirty="0"/>
              <a:t>Tradizionalmente, si individua </a:t>
            </a:r>
            <a:r>
              <a:rPr lang="it-IT" dirty="0" smtClean="0"/>
              <a:t>in</a:t>
            </a:r>
            <a:r>
              <a:rPr lang="it-IT" b="1" dirty="0" smtClean="0"/>
              <a:t> </a:t>
            </a:r>
            <a:r>
              <a:rPr lang="it-IT" b="1" dirty="0" err="1" smtClean="0"/>
              <a:t>Grozio</a:t>
            </a:r>
            <a:r>
              <a:rPr lang="it-IT" dirty="0" smtClean="0"/>
              <a:t> </a:t>
            </a:r>
            <a:r>
              <a:rPr lang="it-IT" dirty="0"/>
              <a:t>l’iniziatore del movimento giusnaturalista in senso </a:t>
            </a:r>
            <a:r>
              <a:rPr lang="it-IT" dirty="0" smtClean="0"/>
              <a:t>moderno anche se è importante il suo debito nei confronti dei maestri della </a:t>
            </a:r>
            <a:r>
              <a:rPr lang="it-IT" dirty="0"/>
              <a:t>Scuola di </a:t>
            </a:r>
            <a:r>
              <a:rPr lang="it-IT" dirty="0" smtClean="0"/>
              <a:t>Salamanca. </a:t>
            </a:r>
          </a:p>
          <a:p>
            <a:pPr marL="0" indent="0" hangingPunct="0">
              <a:buNone/>
            </a:pPr>
            <a:endParaRPr lang="it-IT" dirty="0" smtClean="0"/>
          </a:p>
          <a:p>
            <a:pPr marL="0" indent="0" hangingPunct="0">
              <a:buNone/>
            </a:pPr>
            <a:r>
              <a:rPr lang="it-IT" dirty="0" smtClean="0"/>
              <a:t>È </a:t>
            </a:r>
            <a:r>
              <a:rPr lang="it-IT" dirty="0"/>
              <a:t>comunque il primo a dare un grosso contributo alla desacralizzazione degli ordinamenti giuridici e a </a:t>
            </a:r>
            <a:r>
              <a:rPr lang="it-IT" b="1" dirty="0"/>
              <a:t>vedere nella natura uno spazio sul quale </a:t>
            </a:r>
            <a:r>
              <a:rPr lang="it-IT" b="1" dirty="0" smtClean="0"/>
              <a:t>può </a:t>
            </a:r>
            <a:r>
              <a:rPr lang="it-IT" b="1" dirty="0"/>
              <a:t>agire la ragione umana</a:t>
            </a:r>
            <a:r>
              <a:rPr lang="it-IT" dirty="0" smtClean="0"/>
              <a:t>.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09953" y="3402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383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2262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Gli anni giovanili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3869" y="1576291"/>
            <a:ext cx="7246027" cy="4146778"/>
          </a:xfrm>
        </p:spPr>
        <p:txBody>
          <a:bodyPr>
            <a:normAutofit/>
          </a:bodyPr>
          <a:lstStyle/>
          <a:p>
            <a:r>
              <a:rPr lang="it-IT" dirty="0" smtClean="0"/>
              <a:t> Formatosi </a:t>
            </a:r>
            <a:r>
              <a:rPr lang="it-IT" dirty="0"/>
              <a:t>nei circoli umanistici e nello spirito erasmiano, </a:t>
            </a:r>
            <a:r>
              <a:rPr lang="it-IT" dirty="0" err="1"/>
              <a:t>Grozio</a:t>
            </a:r>
            <a:r>
              <a:rPr lang="it-IT" dirty="0"/>
              <a:t> pare avviato sin da giovanissimo a una brillante carriera di avvocato e diplomatico e dimostra molto presto una decisa inclinazione per l’impegno politico. </a:t>
            </a:r>
            <a:endParaRPr lang="it-IT" dirty="0" smtClean="0"/>
          </a:p>
          <a:p>
            <a:r>
              <a:rPr lang="it-IT" dirty="0" smtClean="0"/>
              <a:t> In </a:t>
            </a:r>
            <a:r>
              <a:rPr lang="it-IT" dirty="0"/>
              <a:t>questi anni giovanili si colloca la </a:t>
            </a:r>
            <a:r>
              <a:rPr lang="it-IT" dirty="0" smtClean="0"/>
              <a:t>stesura del </a:t>
            </a:r>
            <a:r>
              <a:rPr lang="it-IT" i="1" dirty="0">
                <a:solidFill>
                  <a:srgbClr val="3366FF"/>
                </a:solidFill>
              </a:rPr>
              <a:t>De iure </a:t>
            </a:r>
            <a:r>
              <a:rPr lang="it-IT" i="1" dirty="0" err="1">
                <a:solidFill>
                  <a:srgbClr val="3366FF"/>
                </a:solidFill>
              </a:rPr>
              <a:t>praedae</a:t>
            </a:r>
            <a:r>
              <a:rPr lang="it-IT" dirty="0"/>
              <a:t> (1604/06</a:t>
            </a:r>
            <a:r>
              <a:rPr lang="it-IT" dirty="0" smtClean="0"/>
              <a:t>) al cui interno è contenuto il capitolo </a:t>
            </a:r>
            <a:r>
              <a:rPr lang="it-IT" i="1" dirty="0" smtClean="0">
                <a:solidFill>
                  <a:srgbClr val="3366FF"/>
                </a:solidFill>
              </a:rPr>
              <a:t>Mare </a:t>
            </a:r>
            <a:r>
              <a:rPr lang="it-IT" i="1" dirty="0" err="1" smtClean="0">
                <a:solidFill>
                  <a:srgbClr val="3366FF"/>
                </a:solidFill>
              </a:rPr>
              <a:t>liberum</a:t>
            </a:r>
            <a:r>
              <a:rPr lang="it-IT" dirty="0" smtClean="0">
                <a:solidFill>
                  <a:srgbClr val="3366FF"/>
                </a:solidFill>
              </a:rPr>
              <a:t> </a:t>
            </a:r>
            <a:r>
              <a:rPr lang="it-IT" dirty="0" smtClean="0"/>
              <a:t>compilato </a:t>
            </a:r>
            <a:r>
              <a:rPr lang="it-IT" dirty="0"/>
              <a:t>per incarico della Compagnia delle </a:t>
            </a:r>
            <a:r>
              <a:rPr lang="it-IT" dirty="0" smtClean="0"/>
              <a:t>Indie. </a:t>
            </a:r>
          </a:p>
          <a:p>
            <a:r>
              <a:rPr lang="it-IT" dirty="0"/>
              <a:t> </a:t>
            </a:r>
            <a:r>
              <a:rPr lang="it-IT" dirty="0" err="1" smtClean="0"/>
              <a:t>Grozio</a:t>
            </a:r>
            <a:r>
              <a:rPr lang="it-IT" dirty="0" smtClean="0"/>
              <a:t> afferma l’intangibilità </a:t>
            </a:r>
            <a:r>
              <a:rPr lang="it-IT" dirty="0"/>
              <a:t>del </a:t>
            </a:r>
            <a:r>
              <a:rPr lang="it-IT" i="1" dirty="0" err="1">
                <a:solidFill>
                  <a:srgbClr val="FF0000"/>
                </a:solidFill>
              </a:rPr>
              <a:t>ius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communicationis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5268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633967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Einleiding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8511" y="1610312"/>
            <a:ext cx="7336745" cy="4112757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 Coinvolto nel conflitto tra radicali e moderati, viene condannato e </a:t>
            </a:r>
            <a:r>
              <a:rPr lang="it-IT" dirty="0" smtClean="0"/>
              <a:t>incarcerato (1618). </a:t>
            </a:r>
            <a:r>
              <a:rPr lang="it-IT" dirty="0" smtClean="0"/>
              <a:t>Evaderà dopo 3 anni ma nel frattempo scrive (senza </a:t>
            </a:r>
            <a:r>
              <a:rPr lang="it-IT" dirty="0"/>
              <a:t>poter disporre di libri) la sua ‘</a:t>
            </a:r>
            <a:r>
              <a:rPr lang="it-IT" dirty="0">
                <a:solidFill>
                  <a:srgbClr val="0000FF"/>
                </a:solidFill>
              </a:rPr>
              <a:t>Introduzione al diritto olandese</a:t>
            </a:r>
            <a:r>
              <a:rPr lang="it-IT" dirty="0"/>
              <a:t>’.</a:t>
            </a:r>
          </a:p>
          <a:p>
            <a:r>
              <a:rPr lang="it-IT" dirty="0"/>
              <a:t> L’impianto segue il metodo </a:t>
            </a:r>
            <a:r>
              <a:rPr lang="it-IT" dirty="0" err="1"/>
              <a:t>ramistico</a:t>
            </a:r>
            <a:r>
              <a:rPr lang="it-IT" dirty="0"/>
              <a:t> (che </a:t>
            </a:r>
            <a:r>
              <a:rPr lang="it-IT" dirty="0" err="1"/>
              <a:t>Grozio</a:t>
            </a:r>
            <a:r>
              <a:rPr lang="it-IT" dirty="0"/>
              <a:t> ha appreso dalle opere di </a:t>
            </a:r>
            <a:r>
              <a:rPr lang="it-IT" dirty="0" err="1"/>
              <a:t>Doneau</a:t>
            </a:r>
            <a:r>
              <a:rPr lang="it-IT" dirty="0"/>
              <a:t> e </a:t>
            </a:r>
            <a:r>
              <a:rPr lang="it-IT" dirty="0" err="1"/>
              <a:t>Althusius</a:t>
            </a:r>
            <a:r>
              <a:rPr lang="it-IT" dirty="0"/>
              <a:t>)</a:t>
            </a:r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it-IT" dirty="0"/>
              <a:t>diritto vigente in Olanda è esposto con colto e intelligente impiego delle sue cognizioni romanistiche, ma considerando soprattutto le consuetudini e la giurisprudenza olandese alla luce dei principi giusnaturalistici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346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861027"/>
          </a:xfrm>
        </p:spPr>
        <p:txBody>
          <a:bodyPr/>
          <a:lstStyle/>
          <a:p>
            <a:r>
              <a:rPr lang="it-IT" i="1" dirty="0" smtClean="0"/>
              <a:t>De iure belli </a:t>
            </a:r>
            <a:r>
              <a:rPr lang="it-IT" i="1" dirty="0" err="1" smtClean="0"/>
              <a:t>ac</a:t>
            </a:r>
            <a:r>
              <a:rPr lang="it-IT" i="1" dirty="0" smtClean="0"/>
              <a:t> </a:t>
            </a:r>
            <a:r>
              <a:rPr lang="it-IT" i="1" dirty="0" err="1" smtClean="0"/>
              <a:t>pacis</a:t>
            </a:r>
            <a:r>
              <a:rPr lang="it-IT" dirty="0" smtClean="0"/>
              <a:t>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2119257"/>
            <a:ext cx="6965245" cy="3603812"/>
          </a:xfrm>
        </p:spPr>
        <p:txBody>
          <a:bodyPr/>
          <a:lstStyle/>
          <a:p>
            <a:r>
              <a:rPr lang="it-IT" dirty="0" smtClean="0"/>
              <a:t> L’opera viene scritta durante </a:t>
            </a:r>
            <a:r>
              <a:rPr lang="it-IT" dirty="0" smtClean="0"/>
              <a:t>l’esilio a Parigi (1625)</a:t>
            </a:r>
            <a:endParaRPr lang="it-IT" dirty="0" smtClean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dirty="0" err="1" smtClean="0"/>
              <a:t>Grozio</a:t>
            </a:r>
            <a:r>
              <a:rPr lang="it-IT" dirty="0" smtClean="0"/>
              <a:t> procede </a:t>
            </a:r>
            <a:r>
              <a:rPr lang="it-IT" dirty="0"/>
              <a:t>secondo un metodo che lui stesso definisce matematico : </a:t>
            </a:r>
            <a:r>
              <a:rPr lang="it-IT" dirty="0" smtClean="0"/>
              <a:t>egli mira a una </a:t>
            </a:r>
            <a:r>
              <a:rPr lang="it-IT" dirty="0"/>
              <a:t>ricostruzione logica e </a:t>
            </a:r>
            <a:r>
              <a:rPr lang="it-IT" dirty="0" smtClean="0"/>
              <a:t>intende </a:t>
            </a:r>
            <a:r>
              <a:rPr lang="it-IT" dirty="0"/>
              <a:t>fondare il suo discorso sull’autorità indiscutibile dei rapporti </a:t>
            </a:r>
            <a:r>
              <a:rPr lang="it-IT" dirty="0" smtClean="0"/>
              <a:t>logico-matematici </a:t>
            </a:r>
            <a:r>
              <a:rPr lang="it-IT" dirty="0"/>
              <a:t>(</a:t>
            </a:r>
            <a:r>
              <a:rPr lang="it-IT" dirty="0" err="1"/>
              <a:t>Grozio</a:t>
            </a:r>
            <a:r>
              <a:rPr lang="it-IT" dirty="0"/>
              <a:t> conosceva e ammirava le opere di Galilei).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5386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6693"/>
            <a:ext cx="6965245" cy="795656"/>
          </a:xfrm>
        </p:spPr>
        <p:txBody>
          <a:bodyPr/>
          <a:lstStyle/>
          <a:p>
            <a:r>
              <a:rPr lang="it-IT" i="1" dirty="0"/>
              <a:t>De iure belli </a:t>
            </a:r>
            <a:r>
              <a:rPr lang="it-IT" i="1" dirty="0" err="1"/>
              <a:t>ac</a:t>
            </a:r>
            <a:r>
              <a:rPr lang="it-IT" i="1" dirty="0"/>
              <a:t> </a:t>
            </a:r>
            <a:r>
              <a:rPr lang="it-IT" i="1" dirty="0" err="1"/>
              <a:t>pacis</a:t>
            </a:r>
            <a:r>
              <a:rPr lang="it-IT" dirty="0"/>
              <a:t> </a:t>
            </a:r>
            <a:r>
              <a:rPr lang="it-IT" dirty="0" smtClean="0"/>
              <a:t>(II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4" y="1848456"/>
            <a:ext cx="7092194" cy="3874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Grozio</a:t>
            </a:r>
            <a:r>
              <a:rPr lang="it-IT" dirty="0" smtClean="0"/>
              <a:t> conserva però la sua natura di giurista ‘pratico’.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</a:t>
            </a:r>
            <a:r>
              <a:rPr lang="it-IT" dirty="0" smtClean="0"/>
              <a:t>l suo procedere è determinato dall’individuazione di questioni controverse e dall’ansia di risolverle. La domanda di base è: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6600"/>
                </a:solidFill>
              </a:rPr>
              <a:t>Come </a:t>
            </a:r>
            <a:r>
              <a:rPr lang="it-IT" dirty="0">
                <a:solidFill>
                  <a:srgbClr val="FF6600"/>
                </a:solidFill>
              </a:rPr>
              <a:t>si potrebbero risolvere le controversie in una società naturale, cioè non ancora </a:t>
            </a:r>
            <a:r>
              <a:rPr lang="it-IT" dirty="0" smtClean="0">
                <a:solidFill>
                  <a:srgbClr val="FF6600"/>
                </a:solidFill>
              </a:rPr>
              <a:t>ordinata </a:t>
            </a:r>
            <a:r>
              <a:rPr lang="it-IT" dirty="0">
                <a:solidFill>
                  <a:srgbClr val="FF6600"/>
                </a:solidFill>
              </a:rPr>
              <a:t>da un sistema </a:t>
            </a:r>
            <a:r>
              <a:rPr lang="it-IT" dirty="0" smtClean="0">
                <a:solidFill>
                  <a:srgbClr val="FF6600"/>
                </a:solidFill>
              </a:rPr>
              <a:t>giuridico imposto dall’alto </a:t>
            </a:r>
            <a:r>
              <a:rPr lang="it-IT" dirty="0">
                <a:solidFill>
                  <a:srgbClr val="FF6600"/>
                </a:solidFill>
              </a:rPr>
              <a:t>che </a:t>
            </a:r>
            <a:r>
              <a:rPr lang="it-IT" dirty="0" smtClean="0">
                <a:solidFill>
                  <a:srgbClr val="FF6600"/>
                </a:solidFill>
              </a:rPr>
              <a:t>regoli </a:t>
            </a:r>
            <a:r>
              <a:rPr lang="it-IT" dirty="0">
                <a:solidFill>
                  <a:srgbClr val="FF6600"/>
                </a:solidFill>
              </a:rPr>
              <a:t>i reciproci rapporti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it-IT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89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94766"/>
          </a:xfrm>
        </p:spPr>
        <p:txBody>
          <a:bodyPr/>
          <a:lstStyle/>
          <a:p>
            <a:r>
              <a:rPr lang="it-IT" dirty="0" smtClean="0"/>
              <a:t>Il </a:t>
            </a:r>
            <a:r>
              <a:rPr lang="it-IT" i="1" dirty="0" err="1" smtClean="0"/>
              <a:t>bellum</a:t>
            </a:r>
            <a:r>
              <a:rPr lang="it-IT" i="1" dirty="0" smtClean="0"/>
              <a:t> </a:t>
            </a:r>
            <a:r>
              <a:rPr lang="it-IT" i="1" dirty="0" err="1" smtClean="0"/>
              <a:t>iustum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4" y="1733826"/>
            <a:ext cx="6965244" cy="417443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 Come per Hobbes, anche per </a:t>
            </a:r>
            <a:r>
              <a:rPr lang="it-IT" dirty="0" err="1" smtClean="0"/>
              <a:t>Grozio</a:t>
            </a:r>
            <a:r>
              <a:rPr lang="it-IT" dirty="0" smtClean="0"/>
              <a:t> la guerra ha come scopo quello di raggiungere la pace.</a:t>
            </a:r>
          </a:p>
          <a:p>
            <a:r>
              <a:rPr lang="it-IT" dirty="0" smtClean="0"/>
              <a:t> è però la ragione umana (elemento naturale e imprescindibile) a determinare le modalità che conducono alla guerra e ne accompagnano lo svolgimento</a:t>
            </a:r>
          </a:p>
          <a:p>
            <a:r>
              <a:rPr lang="it-IT" dirty="0"/>
              <a:t> </a:t>
            </a:r>
            <a:r>
              <a:rPr lang="it-IT" dirty="0" smtClean="0"/>
              <a:t>Il diritto naturale, in quanto prodotto dalla ragione, è per ciò stesso anche razionale e </a:t>
            </a:r>
            <a:r>
              <a:rPr lang="it-IT" dirty="0" smtClean="0"/>
              <a:t>giusto. Esso è inoltre </a:t>
            </a:r>
            <a:r>
              <a:rPr lang="it-IT" dirty="0" smtClean="0"/>
              <a:t>‘utile’.</a:t>
            </a:r>
          </a:p>
          <a:p>
            <a:r>
              <a:rPr lang="it-IT" dirty="0"/>
              <a:t> </a:t>
            </a:r>
            <a:r>
              <a:rPr lang="it-IT" dirty="0" smtClean="0"/>
              <a:t>La violazione di queste norme naturali rende la guerra ‘giusta’ (cioè giustificata dalla ragione)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914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894157"/>
          </a:xfrm>
        </p:spPr>
        <p:txBody>
          <a:bodyPr/>
          <a:lstStyle/>
          <a:p>
            <a:r>
              <a:rPr lang="it-IT" dirty="0" smtClean="0"/>
              <a:t>Il diritto naturale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4" y="1814436"/>
            <a:ext cx="6965244" cy="39086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Prima ancora che nasca lo stato, l’uomo è già organizzato giuridicamente nei rapporti con i suoi simili. Il </a:t>
            </a:r>
            <a:r>
              <a:rPr lang="it-IT" dirty="0" smtClean="0"/>
              <a:t>diritto </a:t>
            </a:r>
            <a:r>
              <a:rPr lang="it-IT" dirty="0" smtClean="0"/>
              <a:t>‘naturale’ che gli uomini sentono di condividere è la base sia per risolvere </a:t>
            </a:r>
            <a:r>
              <a:rPr lang="it-IT" dirty="0" smtClean="0"/>
              <a:t>i conflitti tra nazioni </a:t>
            </a:r>
            <a:r>
              <a:rPr lang="it-IT" dirty="0" smtClean="0"/>
              <a:t>sia per </a:t>
            </a:r>
            <a:r>
              <a:rPr lang="it-IT" dirty="0" smtClean="0"/>
              <a:t>risolvere le controversie tra privati in tempo di pace. Al suo interno si distinguono tre ambiti:</a:t>
            </a:r>
          </a:p>
          <a:p>
            <a:pPr marL="0" indent="0">
              <a:buNone/>
            </a:pPr>
            <a:endParaRPr lang="it-IT" dirty="0" smtClean="0"/>
          </a:p>
          <a:p>
            <a:pPr marL="457200" indent="-457200">
              <a:buAutoNum type="alphaLcParenR"/>
            </a:pPr>
            <a:r>
              <a:rPr lang="it-IT" dirty="0" smtClean="0"/>
              <a:t>i soggetti abilitati ad agire</a:t>
            </a:r>
          </a:p>
          <a:p>
            <a:pPr marL="457200" indent="-457200">
              <a:buAutoNum type="alphaLcParenR"/>
            </a:pPr>
            <a:r>
              <a:rPr lang="it-IT" dirty="0"/>
              <a:t>l</a:t>
            </a:r>
            <a:r>
              <a:rPr lang="it-IT" dirty="0" smtClean="0"/>
              <a:t>e cause generative di conflitti</a:t>
            </a:r>
          </a:p>
          <a:p>
            <a:pPr marL="457200" indent="-457200">
              <a:buAutoNum type="alphaLcParenR"/>
            </a:pPr>
            <a:r>
              <a:rPr lang="it-IT" dirty="0"/>
              <a:t>l</a:t>
            </a:r>
            <a:r>
              <a:rPr lang="it-IT" dirty="0" smtClean="0"/>
              <a:t>e modalità del conflitto</a:t>
            </a:r>
          </a:p>
          <a:p>
            <a:pPr marL="457200" indent="-457200"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696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96854"/>
          </a:xfrm>
        </p:spPr>
        <p:txBody>
          <a:bodyPr/>
          <a:lstStyle/>
          <a:p>
            <a:r>
              <a:rPr lang="it-IT" dirty="0" smtClean="0"/>
              <a:t>La crisi del ‘diritto comune’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1814437"/>
            <a:ext cx="6965245" cy="4150520"/>
          </a:xfrm>
        </p:spPr>
        <p:txBody>
          <a:bodyPr/>
          <a:lstStyle/>
          <a:p>
            <a:r>
              <a:rPr lang="it-IT" dirty="0" smtClean="0"/>
              <a:t> Il vecchio sistema che vedeva </a:t>
            </a:r>
            <a:r>
              <a:rPr lang="it-IT" dirty="0"/>
              <a:t>combinarsi i due ordinamenti universali (il diritto romano giustinianeo e il diritto della chiesa) con i molteplici ordinamenti </a:t>
            </a:r>
            <a:r>
              <a:rPr lang="it-IT" dirty="0" smtClean="0"/>
              <a:t>particolari o propri entra in crisi.</a:t>
            </a:r>
          </a:p>
          <a:p>
            <a:r>
              <a:rPr lang="it-IT" dirty="0" smtClean="0"/>
              <a:t> Di contro, si assiste a fenomeni </a:t>
            </a:r>
            <a:r>
              <a:rPr lang="en-US" dirty="0" smtClean="0"/>
              <a:t>di </a:t>
            </a:r>
            <a:r>
              <a:rPr lang="it-IT" dirty="0" smtClean="0"/>
              <a:t>progressiva  compenetrazione </a:t>
            </a:r>
            <a:r>
              <a:rPr lang="it-IT" dirty="0"/>
              <a:t>dei diversi ordinamenti giuridici </a:t>
            </a:r>
            <a:r>
              <a:rPr lang="it-IT" dirty="0" smtClean="0"/>
              <a:t>e </a:t>
            </a:r>
            <a:r>
              <a:rPr lang="it-IT" dirty="0"/>
              <a:t>di ‘statualizzazione del diritto’ (in un’ottica di semplificazione e specificazione che si oppone alla gerarchia dei diritti)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7995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905201"/>
          </a:xfrm>
        </p:spPr>
        <p:txBody>
          <a:bodyPr/>
          <a:lstStyle/>
          <a:p>
            <a:r>
              <a:rPr lang="it-IT" dirty="0"/>
              <a:t>Il diritto naturale (</a:t>
            </a:r>
            <a:r>
              <a:rPr lang="it-IT" dirty="0" smtClean="0"/>
              <a:t>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36020" y="2119257"/>
            <a:ext cx="6824248" cy="360381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 Tutte queste norme sono razionali e perciò rispondono a una </a:t>
            </a:r>
            <a:r>
              <a:rPr lang="it-IT" dirty="0" smtClean="0"/>
              <a:t>logica (naturale e razionale) </a:t>
            </a:r>
            <a:r>
              <a:rPr lang="it-IT" dirty="0" smtClean="0"/>
              <a:t>in base alla quale possono essere ricondotte a sistema.</a:t>
            </a:r>
          </a:p>
          <a:p>
            <a:r>
              <a:rPr lang="it-IT" dirty="0"/>
              <a:t> </a:t>
            </a:r>
            <a:r>
              <a:rPr lang="it-IT" dirty="0" smtClean="0"/>
              <a:t>le norme base si riducono a:</a:t>
            </a:r>
          </a:p>
          <a:p>
            <a:pPr marL="0" indent="0">
              <a:buNone/>
            </a:pP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- rispettare gli accordi </a:t>
            </a:r>
            <a:r>
              <a:rPr lang="it-IT" i="1" dirty="0" smtClean="0"/>
              <a:t>(</a:t>
            </a:r>
            <a:r>
              <a:rPr lang="it-IT" i="1" dirty="0" err="1" smtClean="0">
                <a:solidFill>
                  <a:srgbClr val="0000FF"/>
                </a:solidFill>
              </a:rPr>
              <a:t>pacta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sunt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servanda</a:t>
            </a:r>
            <a:r>
              <a:rPr lang="it-IT" i="1" dirty="0" smtClean="0"/>
              <a:t>)</a:t>
            </a:r>
          </a:p>
          <a:p>
            <a:pPr marL="0" indent="0">
              <a:buNone/>
            </a:pPr>
            <a:r>
              <a:rPr lang="it-IT" i="1" dirty="0" smtClean="0"/>
              <a:t> -</a:t>
            </a:r>
            <a:r>
              <a:rPr lang="it-IT" dirty="0" smtClean="0"/>
              <a:t> non appropriarsi di beni altrui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risarcire i danni arrecati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03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962833"/>
          </a:xfrm>
        </p:spPr>
        <p:txBody>
          <a:bodyPr/>
          <a:lstStyle/>
          <a:p>
            <a:r>
              <a:rPr lang="it-IT" dirty="0" smtClean="0"/>
              <a:t>I diritti naturali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2002" y="1916498"/>
            <a:ext cx="6858266" cy="38065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La sfera dei diritti che competono all’uomo per natura (ne sostanziano la personalità) comprende:</a:t>
            </a:r>
          </a:p>
          <a:p>
            <a:pPr>
              <a:buFontTx/>
              <a:buChar char="-"/>
            </a:pPr>
            <a:r>
              <a:rPr lang="it-IT" dirty="0" smtClean="0"/>
              <a:t>nella dimensione individuale: l’autonomia della coscienza (e cioè, anzitutto la libertà di pensiero e di religione)</a:t>
            </a:r>
          </a:p>
          <a:p>
            <a:pPr>
              <a:buFontTx/>
              <a:buChar char="-"/>
            </a:pPr>
            <a:r>
              <a:rPr lang="it-IT" dirty="0"/>
              <a:t>n</a:t>
            </a:r>
            <a:r>
              <a:rPr lang="it-IT" dirty="0" smtClean="0"/>
              <a:t>ei rapporti con gli altri individui: la libertà di espressione e di comunicazione , la sicurezza personale contro ogni oppressione, la libertà di movimento, la libertà economica, l’uguaglianza giuridica, la proprietà.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86080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0200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proprietà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36020" y="1610312"/>
            <a:ext cx="6824248" cy="427526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 Tra i diritti che </a:t>
            </a:r>
            <a:r>
              <a:rPr lang="it-IT" dirty="0" err="1" smtClean="0"/>
              <a:t>Grozio</a:t>
            </a:r>
            <a:r>
              <a:rPr lang="it-IT" dirty="0" smtClean="0"/>
              <a:t> considera pertinenti alla natura umana vi è dunque anche la proprietà.</a:t>
            </a:r>
          </a:p>
          <a:p>
            <a:r>
              <a:rPr lang="it-IT" dirty="0"/>
              <a:t> </a:t>
            </a:r>
            <a:r>
              <a:rPr lang="it-IT" dirty="0" smtClean="0"/>
              <a:t>La proprietà dei beni ha la sua radice giuridica nei vecchi istituti dell’occupazione e della </a:t>
            </a:r>
            <a:r>
              <a:rPr lang="it-IT" smtClean="0"/>
              <a:t>conquista militare. </a:t>
            </a:r>
            <a:r>
              <a:rPr lang="it-IT" dirty="0" smtClean="0"/>
              <a:t>Questa premessa romanistica introduce in realtà una giustificazione razionale: senza la base d’azione rappresentata da una proprietà, l’individuo non ha modo di esplicare in concreto le astratte libertà di cui è portatore (rimanendo altrimenti in balìa della natura  e delle invadenze degli altri individui e dello stato).</a:t>
            </a:r>
          </a:p>
          <a:p>
            <a:r>
              <a:rPr lang="it-IT" dirty="0"/>
              <a:t> </a:t>
            </a:r>
            <a:r>
              <a:rPr lang="it-IT" dirty="0" smtClean="0"/>
              <a:t>La proprietà dunque non può che precedere la formazione dello stato stesso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9934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5410"/>
          </a:xfrm>
        </p:spPr>
        <p:txBody>
          <a:bodyPr/>
          <a:lstStyle/>
          <a:p>
            <a:r>
              <a:rPr lang="it-IT" dirty="0" smtClean="0"/>
              <a:t>Il contratto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1848456"/>
            <a:ext cx="6842723" cy="4184543"/>
          </a:xfrm>
        </p:spPr>
        <p:txBody>
          <a:bodyPr>
            <a:normAutofit/>
          </a:bodyPr>
          <a:lstStyle/>
          <a:p>
            <a:r>
              <a:rPr lang="it-IT" dirty="0" smtClean="0"/>
              <a:t> Lo stato nasce quando gli uomini danno vita a un contratto in base al quale riconoscono il potere statuale e ne fissano i limiti (lo stato – se vuol essere legittimo – non può che ispirarsi a modelli naturali e rispettare le leggi naturali).</a:t>
            </a:r>
          </a:p>
          <a:p>
            <a:r>
              <a:rPr lang="it-IT" dirty="0"/>
              <a:t> </a:t>
            </a:r>
            <a:r>
              <a:rPr lang="it-IT" dirty="0" smtClean="0"/>
              <a:t>una volta stipulato, però, il contratto non può essere infranto né è possibile recedere (</a:t>
            </a:r>
            <a:r>
              <a:rPr lang="it-IT" i="1" dirty="0" err="1" smtClean="0"/>
              <a:t>pacta</a:t>
            </a:r>
            <a:r>
              <a:rPr lang="it-IT" i="1" dirty="0" smtClean="0"/>
              <a:t> </a:t>
            </a:r>
            <a:r>
              <a:rPr lang="it-IT" i="1" dirty="0" err="1" smtClean="0"/>
              <a:t>sunt</a:t>
            </a:r>
            <a:r>
              <a:rPr lang="it-IT" i="1" dirty="0" smtClean="0"/>
              <a:t> </a:t>
            </a:r>
            <a:r>
              <a:rPr lang="it-IT" i="1" dirty="0" err="1" smtClean="0"/>
              <a:t>servanda</a:t>
            </a:r>
            <a:r>
              <a:rPr lang="it-IT" dirty="0" smtClean="0"/>
              <a:t>)</a:t>
            </a:r>
          </a:p>
          <a:p>
            <a:r>
              <a:rPr lang="it-IT" dirty="0"/>
              <a:t> </a:t>
            </a:r>
            <a:r>
              <a:rPr lang="it-IT" dirty="0" smtClean="0"/>
              <a:t>Il contratto vincola sia i sudditi che il sovrano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644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 un nuovo diritto comune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Rimane comunque l’aspirazione a che la società sia regolata da norme comuni (anche se non si guarda più al diritto colto).</a:t>
            </a:r>
          </a:p>
          <a:p>
            <a:r>
              <a:rPr lang="it-IT" dirty="0" smtClean="0"/>
              <a:t> Tale aspirazione trova risposta nella legge del principe : la più adatta </a:t>
            </a:r>
            <a:r>
              <a:rPr lang="it-IT" dirty="0"/>
              <a:t>a incarnare tale esigenza di semplificazione e unificazione del diritto 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Si parla di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patrium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138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/>
              <a:t>Le società della prima età moderna tendono ad assumere i seguenti caratteri: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1812" y="2119257"/>
            <a:ext cx="7198456" cy="36038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t-IT" dirty="0" smtClean="0"/>
              <a:t> </a:t>
            </a:r>
            <a:r>
              <a:rPr lang="it-IT" b="1" dirty="0"/>
              <a:t> </a:t>
            </a:r>
            <a:r>
              <a:rPr lang="it-IT" b="1" dirty="0" smtClean="0"/>
              <a:t>esiste la convinzione di condividere uno </a:t>
            </a:r>
            <a:r>
              <a:rPr lang="it-IT" b="1" dirty="0"/>
              <a:t>strato giuridico percepito come ‘diritto comune’</a:t>
            </a:r>
            <a:r>
              <a:rPr lang="it-IT" dirty="0"/>
              <a:t> (soprattutto in relazione ai rapporti privatistici): tale diritto </a:t>
            </a:r>
            <a:r>
              <a:rPr lang="it-IT" dirty="0" smtClean="0"/>
              <a:t>‘comune</a:t>
            </a:r>
            <a:r>
              <a:rPr lang="it-IT" dirty="0"/>
              <a:t>’ non coincideva però con il ‘diritto colto’ (quello insegnato nelle </a:t>
            </a:r>
            <a:r>
              <a:rPr lang="it-IT" dirty="0" smtClean="0"/>
              <a:t>università) </a:t>
            </a:r>
            <a:r>
              <a:rPr lang="it-IT" dirty="0"/>
              <a:t>bensì </a:t>
            </a:r>
            <a:r>
              <a:rPr lang="it-IT" dirty="0" smtClean="0"/>
              <a:t>emergeva dalle </a:t>
            </a:r>
            <a:r>
              <a:rPr lang="it-IT" dirty="0"/>
              <a:t>figure che la prassi (cioè consuetudini) aveva elaborato desumendole con una certa libertà di forme dai due diritti universali</a:t>
            </a:r>
            <a:r>
              <a:rPr lang="it-IT" dirty="0" smtClean="0"/>
              <a:t>;</a:t>
            </a:r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t-IT" dirty="0" smtClean="0"/>
              <a:t>si dà </a:t>
            </a:r>
            <a:r>
              <a:rPr lang="it-IT" b="1" dirty="0"/>
              <a:t>ampio </a:t>
            </a:r>
            <a:r>
              <a:rPr lang="it-IT" b="1" dirty="0" smtClean="0"/>
              <a:t>riconoscimento al </a:t>
            </a:r>
            <a:r>
              <a:rPr lang="it-IT" b="1" dirty="0"/>
              <a:t>ruolo dei giuristi come interpreti qualificati della società e dei suoi movimenti</a:t>
            </a:r>
            <a:r>
              <a:rPr lang="it-IT" dirty="0"/>
              <a:t>, in particolare quando i giuristi erano rivestiti dell’autorità concessa loro dal sovrano in quanto membri delle corti superiori di giustizia (grandi tribunali, rote, parlamenti …);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728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7726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Segue: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4" y="1689693"/>
            <a:ext cx="6965244" cy="4033376"/>
          </a:xfrm>
        </p:spPr>
        <p:txBody>
          <a:bodyPr>
            <a:normAutofit lnSpcReduction="10000"/>
          </a:bodyPr>
          <a:lstStyle/>
          <a:p>
            <a:pPr lvl="0"/>
            <a:r>
              <a:rPr lang="it-IT" dirty="0" smtClean="0"/>
              <a:t>  il sovrano si fa protagonista di importanti </a:t>
            </a:r>
            <a:r>
              <a:rPr lang="it-IT" b="1" dirty="0"/>
              <a:t>interventi </a:t>
            </a:r>
            <a:r>
              <a:rPr lang="it-IT" b="1" dirty="0" smtClean="0"/>
              <a:t>con </a:t>
            </a:r>
            <a:r>
              <a:rPr lang="it-IT" b="1" dirty="0"/>
              <a:t>funzione unificante</a:t>
            </a:r>
            <a:r>
              <a:rPr lang="it-IT" dirty="0"/>
              <a:t> (per es. impulso a raccolte di consuetudini; leggi con intenti razionalizzanti rispetto a talune specifiche materie);</a:t>
            </a:r>
            <a:endParaRPr lang="en-US" dirty="0"/>
          </a:p>
          <a:p>
            <a:pPr lvl="0"/>
            <a:r>
              <a:rPr lang="it-IT" dirty="0" smtClean="0"/>
              <a:t>  si assiste al progressivo </a:t>
            </a:r>
            <a:r>
              <a:rPr lang="it-IT" b="1" dirty="0"/>
              <a:t>abbandono del latino a vantaggio delle lingue nazionali</a:t>
            </a:r>
            <a:r>
              <a:rPr lang="it-IT" dirty="0"/>
              <a:t>;</a:t>
            </a:r>
            <a:endParaRPr lang="en-US" dirty="0"/>
          </a:p>
          <a:p>
            <a:pPr lvl="0"/>
            <a:r>
              <a:rPr lang="it-IT" b="1" dirty="0" smtClean="0"/>
              <a:t>  vi è una caratterizzazione </a:t>
            </a:r>
            <a:r>
              <a:rPr lang="it-IT" b="1" dirty="0"/>
              <a:t>nazionale</a:t>
            </a:r>
            <a:r>
              <a:rPr lang="it-IT" dirty="0"/>
              <a:t> </a:t>
            </a:r>
            <a:r>
              <a:rPr lang="it-IT" b="1" dirty="0"/>
              <a:t>in specifici ambiti giuridici</a:t>
            </a:r>
            <a:r>
              <a:rPr lang="it-IT" dirty="0"/>
              <a:t> (come quello delle pene o dei sistemi di tassazione o il complesso delle procedure).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25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diritto romano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5023" y="2119257"/>
            <a:ext cx="7069515" cy="3603812"/>
          </a:xfrm>
        </p:spPr>
        <p:txBody>
          <a:bodyPr>
            <a:normAutofit/>
          </a:bodyPr>
          <a:lstStyle/>
          <a:p>
            <a:r>
              <a:rPr lang="it-IT" dirty="0" smtClean="0"/>
              <a:t> è sempre </a:t>
            </a:r>
            <a:r>
              <a:rPr lang="it-IT" dirty="0"/>
              <a:t>più chiara </a:t>
            </a:r>
            <a:r>
              <a:rPr lang="it-IT" dirty="0" smtClean="0"/>
              <a:t>nei </a:t>
            </a:r>
            <a:r>
              <a:rPr lang="it-IT" dirty="0"/>
              <a:t>giuristi la considerazione del diritto romano come di un diritto </a:t>
            </a:r>
            <a:r>
              <a:rPr lang="it-IT" dirty="0" smtClean="0"/>
              <a:t>storico.</a:t>
            </a:r>
          </a:p>
          <a:p>
            <a:r>
              <a:rPr lang="it-IT" dirty="0"/>
              <a:t> </a:t>
            </a:r>
            <a:r>
              <a:rPr lang="it-IT" dirty="0" smtClean="0"/>
              <a:t>gli umanisti sottolineano il </a:t>
            </a:r>
            <a:r>
              <a:rPr lang="it-IT" dirty="0"/>
              <a:t>carattere ‘mutevole’ e ‘cangiante’ del diritto </a:t>
            </a:r>
            <a:r>
              <a:rPr lang="it-IT" dirty="0" smtClean="0"/>
              <a:t>romano nel </a:t>
            </a:r>
            <a:r>
              <a:rPr lang="it-IT" dirty="0"/>
              <a:t>corso dei </a:t>
            </a:r>
            <a:r>
              <a:rPr lang="it-IT" dirty="0" smtClean="0"/>
              <a:t>secoli.</a:t>
            </a:r>
          </a:p>
          <a:p>
            <a:r>
              <a:rPr lang="it-IT" dirty="0"/>
              <a:t> </a:t>
            </a:r>
            <a:r>
              <a:rPr lang="it-IT" dirty="0" smtClean="0"/>
              <a:t>in esso si riconosce un </a:t>
            </a:r>
            <a:r>
              <a:rPr lang="it-IT" dirty="0"/>
              <a:t>prodotto contingente del popolo </a:t>
            </a:r>
            <a:r>
              <a:rPr lang="it-IT" dirty="0" smtClean="0"/>
              <a:t>romano e con ciò cade l’assioma </a:t>
            </a:r>
            <a:r>
              <a:rPr lang="it-IT" dirty="0"/>
              <a:t>della sua statica perfezione e corrispondenza all’ordine divino affermato come dogma nel </a:t>
            </a:r>
            <a:r>
              <a:rPr lang="it-IT" dirty="0" smtClean="0"/>
              <a:t>medioevo</a:t>
            </a: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0533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diritto canonico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0662" y="2119257"/>
            <a:ext cx="6869606" cy="3603812"/>
          </a:xfrm>
        </p:spPr>
        <p:txBody>
          <a:bodyPr/>
          <a:lstStyle/>
          <a:p>
            <a:r>
              <a:rPr lang="it-IT" dirty="0" smtClean="0"/>
              <a:t> Del diritto </a:t>
            </a:r>
            <a:r>
              <a:rPr lang="it-IT" dirty="0"/>
              <a:t>della Chiesa – sino a quel momento anch’esso considerato universale e di derivazione divina – si contestò lo stesso fondamento con l’affermarsi del </a:t>
            </a:r>
            <a:r>
              <a:rPr lang="it-IT" dirty="0" smtClean="0"/>
              <a:t>protestantesimo</a:t>
            </a:r>
          </a:p>
          <a:p>
            <a:r>
              <a:rPr lang="it-IT" dirty="0"/>
              <a:t> </a:t>
            </a:r>
            <a:r>
              <a:rPr lang="it-IT" dirty="0" smtClean="0"/>
              <a:t>Si auspicava un </a:t>
            </a:r>
            <a:r>
              <a:rPr lang="it-IT" dirty="0"/>
              <a:t>ritorno all’antico (la purezza delle Scritture da leggere </a:t>
            </a:r>
            <a:r>
              <a:rPr lang="it-IT" dirty="0" smtClean="0"/>
              <a:t>anch’esse senza quelle </a:t>
            </a:r>
            <a:r>
              <a:rPr lang="it-IT" dirty="0"/>
              <a:t>incrostazioni </a:t>
            </a:r>
            <a:r>
              <a:rPr lang="it-IT" dirty="0" smtClean="0"/>
              <a:t>generate dalla </a:t>
            </a:r>
            <a:r>
              <a:rPr lang="it-IT" dirty="0"/>
              <a:t>chiesa medievale).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4707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133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Relativismo e razionalismo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79322" y="2119257"/>
            <a:ext cx="6880946" cy="3603812"/>
          </a:xfrm>
        </p:spPr>
        <p:txBody>
          <a:bodyPr/>
          <a:lstStyle/>
          <a:p>
            <a:r>
              <a:rPr lang="it-IT" dirty="0" smtClean="0"/>
              <a:t>  </a:t>
            </a:r>
            <a:r>
              <a:rPr lang="it-IT" dirty="0"/>
              <a:t>Di contro si affermò l’innegabile e necessaria varietà del diritto nel suo concreto atteggiarsi presso i differenti popoli (confermato dalla rilettura della </a:t>
            </a:r>
            <a:r>
              <a:rPr lang="it-IT" i="1" dirty="0"/>
              <a:t>Politica di Aristotele</a:t>
            </a:r>
            <a:r>
              <a:rPr lang="it-IT" dirty="0"/>
              <a:t>). </a:t>
            </a:r>
          </a:p>
          <a:p>
            <a:r>
              <a:rPr lang="it-IT" dirty="0" smtClean="0"/>
              <a:t>  Nasce una nuova consapevolezza </a:t>
            </a:r>
            <a:r>
              <a:rPr lang="it-IT" dirty="0"/>
              <a:t>del carattere ‘relativistico’ del fenomeno giuridico. 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522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ntina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Puntina.thmx</Template>
  <TotalTime>677</TotalTime>
  <Words>2450</Words>
  <Application>Microsoft Macintosh PowerPoint</Application>
  <PresentationFormat>Presentazione su schermo (4:3)</PresentationFormat>
  <Paragraphs>143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Puntina</vt:lpstr>
      <vt:lpstr> Dall’umanesimo  al giusnaturalismo  moderno</vt:lpstr>
      <vt:lpstr>Scoperte e rivoluzioni</vt:lpstr>
      <vt:lpstr>La crisi del ‘diritto comune’</vt:lpstr>
      <vt:lpstr>Per un nuovo diritto comune</vt:lpstr>
      <vt:lpstr>Le società della prima età moderna tendono ad assumere i seguenti caratteri:</vt:lpstr>
      <vt:lpstr>Segue:</vt:lpstr>
      <vt:lpstr>Il diritto romano</vt:lpstr>
      <vt:lpstr>Il diritto canonico</vt:lpstr>
      <vt:lpstr>Relativismo e razionalismo</vt:lpstr>
      <vt:lpstr>Ratio scripta</vt:lpstr>
      <vt:lpstr>I protagonisti del mos gallicus</vt:lpstr>
      <vt:lpstr>Presentazione di PowerPoint</vt:lpstr>
      <vt:lpstr>L’eredità della Seconda scolastica</vt:lpstr>
      <vt:lpstr>Presentazione di PowerPoint</vt:lpstr>
      <vt:lpstr>Caratteri comuni dei giusnaturalismi moderni</vt:lpstr>
      <vt:lpstr>Richiamo: il giusnaturalismo antico</vt:lpstr>
      <vt:lpstr>Oltre Aristotele</vt:lpstr>
      <vt:lpstr>La società umana</vt:lpstr>
      <vt:lpstr>Il compito degli intellettuali</vt:lpstr>
      <vt:lpstr>La nascita dell’Olanda</vt:lpstr>
      <vt:lpstr>Presentazione di PowerPoint</vt:lpstr>
      <vt:lpstr>Il ‘secolo d’oro’ olandese</vt:lpstr>
      <vt:lpstr>Ugo Grozio (1583-1645) </vt:lpstr>
      <vt:lpstr>Gli anni giovanili </vt:lpstr>
      <vt:lpstr>Einleiding</vt:lpstr>
      <vt:lpstr>De iure belli ac pacis (I)</vt:lpstr>
      <vt:lpstr>De iure belli ac pacis (II)</vt:lpstr>
      <vt:lpstr>Il bellum iustum</vt:lpstr>
      <vt:lpstr>Il diritto naturale (I)</vt:lpstr>
      <vt:lpstr>Il diritto naturale (II)</vt:lpstr>
      <vt:lpstr>I diritti naturali</vt:lpstr>
      <vt:lpstr>La proprietà</vt:lpstr>
      <vt:lpstr>Il contratto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giusnaturalismo</dc:title>
  <dc:creator>Luca Loschiavo</dc:creator>
  <cp:lastModifiedBy>Luca Loschiavo</cp:lastModifiedBy>
  <cp:revision>51</cp:revision>
  <dcterms:created xsi:type="dcterms:W3CDTF">2016-12-07T07:35:09Z</dcterms:created>
  <dcterms:modified xsi:type="dcterms:W3CDTF">2020-05-13T08:34:14Z</dcterms:modified>
</cp:coreProperties>
</file>