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8" r:id="rId3"/>
    <p:sldId id="257" r:id="rId4"/>
    <p:sldId id="27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58" r:id="rId16"/>
    <p:sldId id="286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7" r:id="rId25"/>
    <p:sldId id="287" r:id="rId26"/>
    <p:sldId id="26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19/10/2020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3F4CF74F-8DAD-414C-982E-A9D7AF4BF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96C1B16-1990-488B-A324-3B20EE16DC03}"/>
              </a:ext>
            </a:extLst>
          </p:cNvPr>
          <p:cNvSpPr/>
          <p:nvPr/>
        </p:nvSpPr>
        <p:spPr>
          <a:xfrm>
            <a:off x="1147699" y="2044320"/>
            <a:ext cx="4086910" cy="160002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contigua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9844E03A-84F0-4029-B996-6AFF36A84A20}"/>
              </a:ext>
            </a:extLst>
          </p:cNvPr>
          <p:cNvSpPr/>
          <p:nvPr/>
        </p:nvSpPr>
        <p:spPr>
          <a:xfrm>
            <a:off x="4187147" y="3240056"/>
            <a:ext cx="7626953" cy="216227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la fascia di mare che risulta adiacente alle acque territoriali nelle quali lo Stato costiero può esercitare controlli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necessari per evitare violazioni delle leggi di polizia doganale, fiscale ecc.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xmlns="" id="{443D4863-0313-490F-96F0-37F53473B02F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A4F04CE8-6D77-4524-9814-91CF9C196326}"/>
              </a:ext>
            </a:extLst>
          </p:cNvPr>
          <p:cNvSpPr/>
          <p:nvPr/>
        </p:nvSpPr>
        <p:spPr>
          <a:xfrm>
            <a:off x="401255" y="4770856"/>
            <a:ext cx="3442177" cy="188933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estendersi oltre le 24 miglia nautiche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dalla linea di base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E16B5F2B-2B65-4DF9-831A-D0BCA28A9C39}"/>
              </a:ext>
            </a:extLst>
          </p:cNvPr>
          <p:cNvSpPr/>
          <p:nvPr/>
        </p:nvSpPr>
        <p:spPr>
          <a:xfrm>
            <a:off x="5949578" y="1769644"/>
            <a:ext cx="4426873" cy="1074690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Sussiste solo laddove venga proclamata.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L’Italia non ha ancora provveduto formalmente. </a:t>
            </a:r>
          </a:p>
        </p:txBody>
      </p:sp>
    </p:spTree>
    <p:extLst>
      <p:ext uri="{BB962C8B-B14F-4D97-AF65-F5344CB8AC3E}">
        <p14:creationId xmlns:p14="http://schemas.microsoft.com/office/powerpoint/2010/main" val="45423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662F6FF-91CA-41F9-B528-60E1E6B2D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20BC442-F6EF-4904-80D8-E5130C0F8D49}"/>
              </a:ext>
            </a:extLst>
          </p:cNvPr>
          <p:cNvSpPr/>
          <p:nvPr/>
        </p:nvSpPr>
        <p:spPr>
          <a:xfrm>
            <a:off x="1209461" y="1443523"/>
            <a:ext cx="6118991" cy="14698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Piattaforma continentale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8ECC2EA-8725-4B01-9B13-718981A0AAD8}"/>
              </a:ext>
            </a:extLst>
          </p:cNvPr>
          <p:cNvSpPr/>
          <p:nvPr/>
        </p:nvSpPr>
        <p:spPr>
          <a:xfrm>
            <a:off x="4823792" y="2748051"/>
            <a:ext cx="6944138" cy="20968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sottomarina che si estende al di là delle acque territoriali, mediante il prolungamento naturale del territorio considerato emerso, fino al limite esterno della piattaforma continentale, oppure fino a 200 miglia dalla linea di base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3EE9EE74-EFDC-4F1F-A780-A4C41250381B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6146" name="Picture 2" descr="Risultati immagini per piattaforma continentale">
            <a:extLst>
              <a:ext uri="{FF2B5EF4-FFF2-40B4-BE49-F238E27FC236}">
                <a16:creationId xmlns:a16="http://schemas.microsoft.com/office/drawing/2014/main" xmlns="" id="{3FD45278-ACB7-45D6-B0A0-8D263781F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4119077"/>
            <a:ext cx="5163479" cy="2590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3982743-2D0C-4602-B08D-A5C9C4120E73}"/>
              </a:ext>
            </a:extLst>
          </p:cNvPr>
          <p:cNvSpPr txBox="1"/>
          <p:nvPr/>
        </p:nvSpPr>
        <p:spPr>
          <a:xfrm>
            <a:off x="5274366" y="6581400"/>
            <a:ext cx="7315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http://1.bp.blogspot.com/-Xm8p3mUn8PA/UPgAv7Zff3I/AAAAAAAAAVo/q0eLC2tBAMw/s1600/_032.gif</a:t>
            </a:r>
          </a:p>
        </p:txBody>
      </p:sp>
    </p:spTree>
    <p:extLst>
      <p:ext uri="{BB962C8B-B14F-4D97-AF65-F5344CB8AC3E}">
        <p14:creationId xmlns:p14="http://schemas.microsoft.com/office/powerpoint/2010/main" val="130193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C652004-F434-425A-B1F2-BAADDD692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724E201B-5DD1-4C18-AD1C-F7ADE6F23292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756591D-7E0A-4E0B-AD3D-FEA2A58E96A7}"/>
              </a:ext>
            </a:extLst>
          </p:cNvPr>
          <p:cNvSpPr/>
          <p:nvPr/>
        </p:nvSpPr>
        <p:spPr>
          <a:xfrm>
            <a:off x="1209461" y="1443523"/>
            <a:ext cx="6118991" cy="1469844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Piattaforma continentale </a:t>
            </a:r>
          </a:p>
        </p:txBody>
      </p:sp>
      <p:pic>
        <p:nvPicPr>
          <p:cNvPr id="6" name="Picture 2" descr="Risultati immagini per piattaforma continentale">
            <a:extLst>
              <a:ext uri="{FF2B5EF4-FFF2-40B4-BE49-F238E27FC236}">
                <a16:creationId xmlns:a16="http://schemas.microsoft.com/office/drawing/2014/main" xmlns="" id="{A14C9EF9-184E-4C7B-A246-E99DF1A1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0" y="4119077"/>
            <a:ext cx="5163479" cy="2590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9079F94-3D3A-49ED-A418-BBDC9A34F3CA}"/>
              </a:ext>
            </a:extLst>
          </p:cNvPr>
          <p:cNvSpPr/>
          <p:nvPr/>
        </p:nvSpPr>
        <p:spPr>
          <a:xfrm>
            <a:off x="4823792" y="2738923"/>
            <a:ext cx="6944138" cy="187695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presuppone la proclamazione, per cui ogni Stato costiero ne è provvisto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origine.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problema che si configura risulta essere quello della sua delimitazione, in relazione agli Stati ad essa confinanti </a:t>
            </a:r>
          </a:p>
        </p:txBody>
      </p:sp>
    </p:spTree>
    <p:extLst>
      <p:ext uri="{BB962C8B-B14F-4D97-AF65-F5344CB8AC3E}">
        <p14:creationId xmlns:p14="http://schemas.microsoft.com/office/powerpoint/2010/main" val="372925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0313E9F4-137C-435B-84AD-EFAE521B6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8F93850-BA42-4046-B6C7-839E51A9AA34}"/>
              </a:ext>
            </a:extLst>
          </p:cNvPr>
          <p:cNvSpPr/>
          <p:nvPr/>
        </p:nvSpPr>
        <p:spPr>
          <a:xfrm>
            <a:off x="1000617" y="1497496"/>
            <a:ext cx="5771244" cy="149502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economica esclusiva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B492D0EA-3DC3-488A-BE6D-8DE46E944D58}"/>
              </a:ext>
            </a:extLst>
          </p:cNvPr>
          <p:cNvSpPr/>
          <p:nvPr/>
        </p:nvSpPr>
        <p:spPr>
          <a:xfrm>
            <a:off x="377900" y="4741864"/>
            <a:ext cx="5651974" cy="19780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 zona non è stata proclamata dall’Italia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Tuttavia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ai sensi della disciplina della Convenzione di Montego </a:t>
            </a:r>
            <a:r>
              <a:rPr lang="it-IT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è stata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istituita una </a:t>
            </a:r>
            <a:r>
              <a:rPr lang="it-IT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di protezione ecologica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parte dal limite esterno del mare territoriale italiano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740B4C7F-623B-47C9-AFD8-1249B4572340}"/>
              </a:ext>
            </a:extLst>
          </p:cNvPr>
          <p:cNvSpPr/>
          <p:nvPr/>
        </p:nvSpPr>
        <p:spPr>
          <a:xfrm>
            <a:off x="5380248" y="2597723"/>
            <a:ext cx="6672391" cy="27627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sulla quale la sovranità dello Stato costiero ha fini di esplorazione, sfruttamento, conservazione e gestione delle risorse naturali, sia viventi che non, e la cui estensione non eccede le 200 miglia dalla linea di base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84A8AEA5-6514-4D0F-86F9-6A4D85342FFA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xmlns="" id="{FC8C8467-6385-4F07-AFAA-5C8D28CE2967}"/>
              </a:ext>
            </a:extLst>
          </p:cNvPr>
          <p:cNvSpPr/>
          <p:nvPr/>
        </p:nvSpPr>
        <p:spPr>
          <a:xfrm>
            <a:off x="6268346" y="5793876"/>
            <a:ext cx="1577009" cy="430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FAAF4C41-ED2E-4DD7-86AF-B629D2B4293B}"/>
              </a:ext>
            </a:extLst>
          </p:cNvPr>
          <p:cNvSpPr txBox="1"/>
          <p:nvPr/>
        </p:nvSpPr>
        <p:spPr>
          <a:xfrm>
            <a:off x="8083827" y="5855536"/>
            <a:ext cx="28889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Legge 8 febbraio 2006, n. 81 </a:t>
            </a:r>
          </a:p>
        </p:txBody>
      </p:sp>
    </p:spTree>
    <p:extLst>
      <p:ext uri="{BB962C8B-B14F-4D97-AF65-F5344CB8AC3E}">
        <p14:creationId xmlns:p14="http://schemas.microsoft.com/office/powerpoint/2010/main" val="188644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F7FE0338-EFF6-44AB-95B6-D9CA659F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7F9C8A53-AF51-49AC-9D38-24555A139A2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54B4D70-6D1F-4FD6-81ED-534EA567C243}"/>
              </a:ext>
            </a:extLst>
          </p:cNvPr>
          <p:cNvSpPr/>
          <p:nvPr/>
        </p:nvSpPr>
        <p:spPr>
          <a:xfrm>
            <a:off x="546688" y="1580025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86 della UNCLOS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2A7A436E-36DB-4C32-980A-59273F4CE5B3}"/>
              </a:ext>
            </a:extLst>
          </p:cNvPr>
          <p:cNvSpPr/>
          <p:nvPr/>
        </p:nvSpPr>
        <p:spPr>
          <a:xfrm>
            <a:off x="5519531" y="1838442"/>
            <a:ext cx="1152938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1FFE51FF-40F3-41B1-AD17-45BBE49D6220}"/>
              </a:ext>
            </a:extLst>
          </p:cNvPr>
          <p:cNvSpPr/>
          <p:nvPr/>
        </p:nvSpPr>
        <p:spPr>
          <a:xfrm>
            <a:off x="7406439" y="1432829"/>
            <a:ext cx="3405622" cy="108349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Alto mare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A43A3CC8-D7ED-4B2F-B138-CBB5699C7029}"/>
              </a:ext>
            </a:extLst>
          </p:cNvPr>
          <p:cNvSpPr/>
          <p:nvPr/>
        </p:nvSpPr>
        <p:spPr>
          <a:xfrm>
            <a:off x="2305970" y="2306079"/>
            <a:ext cx="8105266" cy="227615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the provisions of this Part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provisions of this Part apply to all parts of the sea that are not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 in the exclusive economic zone, in the territorial sea or in the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waters of a State, or in the archipelagic waters of an archipelagic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State. This article does not entail any abridgement of the freedoms enjoyed</a:t>
            </a:r>
          </a:p>
          <a:p>
            <a:pPr algn="ctr"/>
            <a:r>
              <a:rPr lang="en-US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all States in the exclusive economic zone in accordance with article 58”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BA567E4-0873-485A-A19D-DD1927D81C65}"/>
              </a:ext>
            </a:extLst>
          </p:cNvPr>
          <p:cNvSpPr/>
          <p:nvPr/>
        </p:nvSpPr>
        <p:spPr>
          <a:xfrm>
            <a:off x="546689" y="5565517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89 della UNCLOS 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xmlns="" id="{41BAD2EF-F12D-4C38-9B75-216FFA30A29B}"/>
              </a:ext>
            </a:extLst>
          </p:cNvPr>
          <p:cNvSpPr/>
          <p:nvPr/>
        </p:nvSpPr>
        <p:spPr>
          <a:xfrm>
            <a:off x="5506278" y="5823934"/>
            <a:ext cx="1166191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141A0C07-1A1D-4F4C-BAED-E6C6B71FADD3}"/>
              </a:ext>
            </a:extLst>
          </p:cNvPr>
          <p:cNvSpPr/>
          <p:nvPr/>
        </p:nvSpPr>
        <p:spPr>
          <a:xfrm>
            <a:off x="6881234" y="5325979"/>
            <a:ext cx="5115339" cy="142162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Invalidity of claims of sovereignty </a:t>
            </a:r>
          </a:p>
          <a:p>
            <a:pPr algn="ctr"/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high seas</a:t>
            </a:r>
          </a:p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 State may validly purport to subject any part of the high seas to its</a:t>
            </a:r>
          </a:p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Sovereignty”</a:t>
            </a:r>
            <a:endParaRPr lang="it-IT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isultati immagini per fondo e sottofondo marino">
            <a:extLst>
              <a:ext uri="{FF2B5EF4-FFF2-40B4-BE49-F238E27FC236}">
                <a16:creationId xmlns:a16="http://schemas.microsoft.com/office/drawing/2014/main" xmlns="" id="{E3594560-956A-42D4-80D8-2FF154267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56" y="3247196"/>
            <a:ext cx="4398743" cy="30210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13633D14-B63F-467D-B3EE-5249BABED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D1FDD6C-592C-4184-8B28-A86B228EDFA8}"/>
              </a:ext>
            </a:extLst>
          </p:cNvPr>
          <p:cNvSpPr/>
          <p:nvPr/>
        </p:nvSpPr>
        <p:spPr>
          <a:xfrm>
            <a:off x="975148" y="3870674"/>
            <a:ext cx="4537757" cy="143019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Disciplinata dalla UNCLOS, che la definisce «</a:t>
            </a:r>
            <a:r>
              <a:rPr lang="it-IT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patrimonio comune dell’umanità»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6DF1A523-B713-4BC1-975A-E6A23803BEF6}"/>
              </a:ext>
            </a:extLst>
          </p:cNvPr>
          <p:cNvSpPr/>
          <p:nvPr/>
        </p:nvSpPr>
        <p:spPr>
          <a:xfrm>
            <a:off x="2329895" y="1413194"/>
            <a:ext cx="3735795" cy="11103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«Area»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018C758A-0DFA-4B97-B4A2-3BC43DB3EB61}"/>
              </a:ext>
            </a:extLst>
          </p:cNvPr>
          <p:cNvSpPr/>
          <p:nvPr/>
        </p:nvSpPr>
        <p:spPr>
          <a:xfrm>
            <a:off x="8017685" y="1515296"/>
            <a:ext cx="2970204" cy="9061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Fondo e sottofondo marino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xmlns="" id="{F2060F2E-0ACA-4FCB-98C0-8686652779F2}"/>
              </a:ext>
            </a:extLst>
          </p:cNvPr>
          <p:cNvSpPr/>
          <p:nvPr/>
        </p:nvSpPr>
        <p:spPr>
          <a:xfrm>
            <a:off x="4527460" y="5161722"/>
            <a:ext cx="3327153" cy="128977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Riprende la tradizione romanistica con la nozione di «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it-IT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communes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omnium»</a:t>
            </a: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xmlns="" id="{718D41FD-80D9-4D71-B0C1-01DCF4F1D12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14BC5A18-7975-4FA7-8625-8B67699C5D60}"/>
              </a:ext>
            </a:extLst>
          </p:cNvPr>
          <p:cNvSpPr/>
          <p:nvPr/>
        </p:nvSpPr>
        <p:spPr>
          <a:xfrm>
            <a:off x="6347791" y="1729807"/>
            <a:ext cx="1033670" cy="477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2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1D6D5E5D-372B-42CA-9F0C-84B58B38F817}"/>
              </a:ext>
            </a:extLst>
          </p:cNvPr>
          <p:cNvSpPr/>
          <p:nvPr/>
        </p:nvSpPr>
        <p:spPr>
          <a:xfrm>
            <a:off x="4133391" y="963791"/>
            <a:ext cx="4263394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</a:t>
            </a:r>
            <a:r>
              <a:rPr lang="it-IT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Arcipelagiche</a:t>
            </a:r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05DA4289-5C40-43E9-9A91-097550CC9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xmlns="" id="{AF83F11B-C96B-44D0-9847-6DC76A854EC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DCE49DCF-025E-4A1C-A4AA-C61FAD892E13}"/>
              </a:ext>
            </a:extLst>
          </p:cNvPr>
          <p:cNvSpPr/>
          <p:nvPr/>
        </p:nvSpPr>
        <p:spPr>
          <a:xfrm>
            <a:off x="260507" y="2085615"/>
            <a:ext cx="4263395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47 della UNCLOS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C89C839C-E471-40C5-AB5D-1453BA379146}"/>
              </a:ext>
            </a:extLst>
          </p:cNvPr>
          <p:cNvSpPr/>
          <p:nvPr/>
        </p:nvSpPr>
        <p:spPr>
          <a:xfrm>
            <a:off x="260507" y="5565715"/>
            <a:ext cx="4263395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51 della UNCLOS 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00488077-7BF6-4766-8E47-5BD73372E02C}"/>
              </a:ext>
            </a:extLst>
          </p:cNvPr>
          <p:cNvSpPr/>
          <p:nvPr/>
        </p:nvSpPr>
        <p:spPr>
          <a:xfrm>
            <a:off x="4136425" y="2288006"/>
            <a:ext cx="7847004" cy="28120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Archipelagic baselines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 archipelagic State may draw straight archipelagic baselines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joining the outermost points of the outermost islands and drying reefs of the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archipelago provided that within such baselines are included the main islands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an area in which the ratio of the area of the water to the area of the land,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atolls, is between 1 to 1 and 9 to 1.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 of such baselines shall not exceed 100 nautical miles,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that up to 3 per cent of the total number of baselines enclosing any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archipelago may exceed that length, up to a maximum length of 125 nautical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 (…)”.</a:t>
            </a:r>
            <a:endParaRPr lang="it-IT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27C3A06-81EA-4C47-97D1-DCBACB69FDF0}"/>
              </a:ext>
            </a:extLst>
          </p:cNvPr>
          <p:cNvSpPr/>
          <p:nvPr/>
        </p:nvSpPr>
        <p:spPr>
          <a:xfrm>
            <a:off x="4279165" y="5356715"/>
            <a:ext cx="7280323" cy="136318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 archipelagic State shall respect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agreements with other States and shall recognize traditional fishing</a:t>
            </a: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 and other legitimate activities of the immediately adjacent </a:t>
            </a:r>
            <a:r>
              <a:rPr lang="en-US" sz="1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neighbouring</a:t>
            </a:r>
            <a:endParaRPr lang="en-US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in certain areas falling within archipelagic waters”. </a:t>
            </a:r>
            <a:endParaRPr lang="it-IT" sz="1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24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Bell\Desktop\teramo.jpg">
            <a:extLst>
              <a:ext uri="{FF2B5EF4-FFF2-40B4-BE49-F238E27FC236}">
                <a16:creationId xmlns:a16="http://schemas.microsoft.com/office/drawing/2014/main" xmlns="" id="{85835F6F-1CCD-4A49-86EE-4E08FBDCC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31B8E91-0F3B-44CB-8479-6CC1E7861D6A}"/>
              </a:ext>
            </a:extLst>
          </p:cNvPr>
          <p:cNvSpPr/>
          <p:nvPr/>
        </p:nvSpPr>
        <p:spPr>
          <a:xfrm>
            <a:off x="7450441" y="1046905"/>
            <a:ext cx="3514766" cy="213361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17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 che la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libertà di navigazione nelle acque territoriali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è riconosciuto alle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 battenti bandiera estera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022082E-8FAC-4CBB-9293-537AA8C667C2}"/>
              </a:ext>
            </a:extLst>
          </p:cNvPr>
          <p:cNvSpPr/>
          <p:nvPr/>
        </p:nvSpPr>
        <p:spPr>
          <a:xfrm>
            <a:off x="823771" y="1497496"/>
            <a:ext cx="4255324" cy="18398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 diritto di passaggio inoffensivo </a:t>
            </a:r>
            <a:endParaRPr lang="it-IT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346463E7-041A-420D-9FF2-4C292D13F9DA}"/>
              </a:ext>
            </a:extLst>
          </p:cNvPr>
          <p:cNvSpPr/>
          <p:nvPr/>
        </p:nvSpPr>
        <p:spPr>
          <a:xfrm>
            <a:off x="5416629" y="2099432"/>
            <a:ext cx="1696278" cy="583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F2454A8B-9649-426A-90D2-692BAA0C0B02}"/>
              </a:ext>
            </a:extLst>
          </p:cNvPr>
          <p:cNvSpPr/>
          <p:nvPr/>
        </p:nvSpPr>
        <p:spPr>
          <a:xfrm>
            <a:off x="894914" y="3718263"/>
            <a:ext cx="4255324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5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dispone che la libertà di navigazione non è riconosciuta nelle acque interne </a:t>
            </a:r>
            <a:endParaRPr lang="it-IT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D3D44816-694C-4075-A280-155F4C98CA32}"/>
              </a:ext>
            </a:extLst>
          </p:cNvPr>
          <p:cNvSpPr/>
          <p:nvPr/>
        </p:nvSpPr>
        <p:spPr>
          <a:xfrm>
            <a:off x="8173137" y="2968487"/>
            <a:ext cx="3738639" cy="213361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L’articolo 18 della UNCLOS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prevede il </a:t>
            </a:r>
            <a:r>
              <a:rPr lang="it-IT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di transito senza entrare nelle acque interne, o per proseguire verso una rada o un porto situati nelle acque interne.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4E7D3868-CE09-4A5C-AE48-BA6D3B789F89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FBCE0F65-ECDD-459F-A826-137C4034B696}"/>
              </a:ext>
            </a:extLst>
          </p:cNvPr>
          <p:cNvSpPr/>
          <p:nvPr/>
        </p:nvSpPr>
        <p:spPr>
          <a:xfrm>
            <a:off x="3853773" y="5102104"/>
            <a:ext cx="4255324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Inoltre, si precisa che non è previsto un diritto generalizzato per la navigazione in fiumi e laghi, da parte di Stati terzi  </a:t>
            </a:r>
            <a:endParaRPr lang="it-IT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09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FD9D6B88-574A-4D39-8A51-F7F05A601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F6465DA8-BDD3-4BB7-BEF9-DBC8C57E294F}"/>
              </a:ext>
            </a:extLst>
          </p:cNvPr>
          <p:cNvSpPr/>
          <p:nvPr/>
        </p:nvSpPr>
        <p:spPr>
          <a:xfrm>
            <a:off x="5637199" y="917812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pretendere di riscuotere tasse e diritti in relazione all’esercizio del diritto di «passaggio inoffensivo»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E145EBFE-9362-43FD-A8AE-C8F48F3874AE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7F6CA184-63D7-4FA2-8F5C-4B63B109BB28}"/>
              </a:ext>
            </a:extLst>
          </p:cNvPr>
          <p:cNvSpPr/>
          <p:nvPr/>
        </p:nvSpPr>
        <p:spPr>
          <a:xfrm>
            <a:off x="596348" y="1601618"/>
            <a:ext cx="5155096" cy="17869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 diritto di passaggio inoffensivo </a:t>
            </a:r>
            <a:endParaRPr lang="it-IT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EC980BDA-31B4-4C82-947F-F8D7A42E34DE}"/>
              </a:ext>
            </a:extLst>
          </p:cNvPr>
          <p:cNvSpPr/>
          <p:nvPr/>
        </p:nvSpPr>
        <p:spPr>
          <a:xfrm>
            <a:off x="6096000" y="2728274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può 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rendere l’esercizio del diritto più gravoso</a:t>
            </a: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42BA6DDF-F045-4F85-B158-6E619638D8FC}"/>
              </a:ext>
            </a:extLst>
          </p:cNvPr>
          <p:cNvSpPr/>
          <p:nvPr/>
        </p:nvSpPr>
        <p:spPr>
          <a:xfrm>
            <a:off x="1501009" y="3945563"/>
            <a:ext cx="4895994" cy="190821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</a:t>
            </a:r>
            <a:r>
              <a:rPr lang="it-IT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può</a:t>
            </a:r>
            <a:r>
              <a:rPr lang="it-IT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pretendere il rispetto della propria normativa da parte delle navi battenti bandiera straniera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043D647F-3196-45C1-885C-09E03FFF0D0F}"/>
              </a:ext>
            </a:extLst>
          </p:cNvPr>
          <p:cNvSpPr/>
          <p:nvPr/>
        </p:nvSpPr>
        <p:spPr>
          <a:xfrm>
            <a:off x="5270710" y="5378215"/>
            <a:ext cx="6546573" cy="134168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costiero può pretendere il rispetto delle proprie norme che disciplinano la progettazione, costruzione, armamento o allestimento solo laddove attuino regolamenti o norme di diritto internazionale generalmente riconosciute</a:t>
            </a:r>
          </a:p>
        </p:txBody>
      </p:sp>
    </p:spTree>
    <p:extLst>
      <p:ext uri="{BB962C8B-B14F-4D97-AF65-F5344CB8AC3E}">
        <p14:creationId xmlns:p14="http://schemas.microsoft.com/office/powerpoint/2010/main" val="2516788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EE403E17-64CA-40A7-84DD-0CE248C5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88623AE-0C9E-477B-AF90-F4A54EA8B392}"/>
              </a:ext>
            </a:extLst>
          </p:cNvPr>
          <p:cNvSpPr/>
          <p:nvPr/>
        </p:nvSpPr>
        <p:spPr>
          <a:xfrm>
            <a:off x="8002786" y="2062232"/>
            <a:ext cx="3920931" cy="27335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diritto di passaggio in transito è individuato quale esercizio del diritto di navigazione e di sorvolo ai fini di passaggio continuo e spedito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3AE00A7E-5FD0-4406-ACDF-332B0024AAD7}"/>
              </a:ext>
            </a:extLst>
          </p:cNvPr>
          <p:cNvSpPr/>
          <p:nvPr/>
        </p:nvSpPr>
        <p:spPr>
          <a:xfrm>
            <a:off x="5796510" y="2950215"/>
            <a:ext cx="1696278" cy="583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8C03C728-BA57-4766-B884-AED27FA5072B}"/>
              </a:ext>
            </a:extLst>
          </p:cNvPr>
          <p:cNvSpPr/>
          <p:nvPr/>
        </p:nvSpPr>
        <p:spPr>
          <a:xfrm>
            <a:off x="4445911" y="4304565"/>
            <a:ext cx="4397476" cy="163562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L’esercizio di tale diritto deve attenersi a specifiche regole di condotta, stabilite per tale passaggio. È previsto che navi ed aeromobili procedano secondo le modalità normali di navigazione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80EAD627-20CF-4C60-BEC1-C682D4FEBF42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837A7AED-0022-4F00-B0CF-937122660EA9}"/>
              </a:ext>
            </a:extLst>
          </p:cNvPr>
          <p:cNvSpPr/>
          <p:nvPr/>
        </p:nvSpPr>
        <p:spPr>
          <a:xfrm>
            <a:off x="522433" y="2731966"/>
            <a:ext cx="4764079" cy="95415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38 della UNCLOS </a:t>
            </a:r>
          </a:p>
        </p:txBody>
      </p:sp>
    </p:spTree>
    <p:extLst>
      <p:ext uri="{BB962C8B-B14F-4D97-AF65-F5344CB8AC3E}">
        <p14:creationId xmlns:p14="http://schemas.microsoft.com/office/powerpoint/2010/main" val="100973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37673" y="2105891"/>
            <a:ext cx="9929091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IV - La libertà di navigazione e i suoi presupposti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rilevanti per la navigazione per acqua;</a:t>
            </a:r>
          </a:p>
          <a:p>
            <a:pPr marL="285750" indent="-285750" algn="ctr">
              <a:buFontTx/>
              <a:buChar char="-"/>
            </a:pP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spazi rilevanti per la navigazione aerea</a:t>
            </a:r>
          </a:p>
          <a:p>
            <a:pPr marL="285750" indent="-285750" algn="ctr">
              <a:buFontTx/>
              <a:buChar char="-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82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circolare a destra 2">
            <a:extLst>
              <a:ext uri="{FF2B5EF4-FFF2-40B4-BE49-F238E27FC236}">
                <a16:creationId xmlns:a16="http://schemas.microsoft.com/office/drawing/2014/main" xmlns="" id="{D48CB196-C5B1-477F-975C-527D07426105}"/>
              </a:ext>
            </a:extLst>
          </p:cNvPr>
          <p:cNvSpPr/>
          <p:nvPr/>
        </p:nvSpPr>
        <p:spPr>
          <a:xfrm>
            <a:off x="961062" y="3652586"/>
            <a:ext cx="1663056" cy="2080590"/>
          </a:xfrm>
          <a:prstGeom prst="curvedRightArrow">
            <a:avLst>
              <a:gd name="adj1" fmla="val 25000"/>
              <a:gd name="adj2" fmla="val 50000"/>
              <a:gd name="adj3" fmla="val 361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036F8921-7CE3-47AE-95BA-787AA9C92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FB9F2065-B991-4E4B-BAAC-526D358B3B48}"/>
              </a:ext>
            </a:extLst>
          </p:cNvPr>
          <p:cNvSpPr/>
          <p:nvPr/>
        </p:nvSpPr>
        <p:spPr>
          <a:xfrm>
            <a:off x="1080144" y="1842053"/>
            <a:ext cx="7162708" cy="208059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eccezione del dover consentire il «</a:t>
            </a:r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passaggio inoffensivo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nel mare territoriale lo Stato esercita la medesima sovranità che esercita nel suo territorio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F062561-C587-4138-9B2F-8D9F3005B2ED}"/>
              </a:ext>
            </a:extLst>
          </p:cNvPr>
          <p:cNvSpPr/>
          <p:nvPr/>
        </p:nvSpPr>
        <p:spPr>
          <a:xfrm>
            <a:off x="2756573" y="4566987"/>
            <a:ext cx="9011357" cy="185510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Stato può esercitare il proprio potere punitivo sui reati che consumati al di fuori delle acque territoriali hanno conseguenze che si ripercuotono sul territorio nazionale 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F75114C1-60FE-48F2-86AF-A0CABA57002E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4171400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983A7B3C-AF51-40AB-B930-6A21435F9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AD2CCA2-DF90-45FB-952A-FAA4CA4F22F3}"/>
              </a:ext>
            </a:extLst>
          </p:cNvPr>
          <p:cNvSpPr/>
          <p:nvPr/>
        </p:nvSpPr>
        <p:spPr>
          <a:xfrm>
            <a:off x="1408431" y="1663148"/>
            <a:ext cx="4452543" cy="909047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navigazione aerea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86B2AA23-85FD-4015-9282-F8A88B082CB5}"/>
              </a:ext>
            </a:extLst>
          </p:cNvPr>
          <p:cNvSpPr/>
          <p:nvPr/>
        </p:nvSpPr>
        <p:spPr>
          <a:xfrm>
            <a:off x="7390589" y="1280509"/>
            <a:ext cx="4576124" cy="195262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Affermazione del principio della sovranità statale sullo spazio aereo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F54A99B5-FAC4-4F38-8ADE-C1A8065BB133}"/>
              </a:ext>
            </a:extLst>
          </p:cNvPr>
          <p:cNvSpPr/>
          <p:nvPr/>
        </p:nvSpPr>
        <p:spPr>
          <a:xfrm>
            <a:off x="5843029" y="2880597"/>
            <a:ext cx="2807695" cy="9852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aereo statale 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xmlns="" id="{BF534B30-E513-441B-897E-45856492CB5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1026" name="Picture 2" descr="Risultati immagini per navigazione aerea">
            <a:extLst>
              <a:ext uri="{FF2B5EF4-FFF2-40B4-BE49-F238E27FC236}">
                <a16:creationId xmlns:a16="http://schemas.microsoft.com/office/drawing/2014/main" xmlns="" id="{CD21D2C1-D252-46A6-A306-B7C76C2BF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51" y="3429000"/>
            <a:ext cx="4023355" cy="26731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xmlns="" id="{4EC6A611-03C4-4B8C-9322-0BCB06E39087}"/>
              </a:ext>
            </a:extLst>
          </p:cNvPr>
          <p:cNvSpPr/>
          <p:nvPr/>
        </p:nvSpPr>
        <p:spPr>
          <a:xfrm>
            <a:off x="6095999" y="1892384"/>
            <a:ext cx="1007165" cy="450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538F9833-F328-4C69-9A80-352E17A03F88}"/>
              </a:ext>
            </a:extLst>
          </p:cNvPr>
          <p:cNvSpPr/>
          <p:nvPr/>
        </p:nvSpPr>
        <p:spPr>
          <a:xfrm>
            <a:off x="5575041" y="5104283"/>
            <a:ext cx="5304994" cy="1615617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Differente risulta, al contrario,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spazio aereo sovrastante il mare libero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il quale non è assoggettato, né assoggettabile, ad appropriazione da parte di alcuno Stato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DC66B38C-F385-4FCF-B947-CA817FD35D3D}"/>
              </a:ext>
            </a:extLst>
          </p:cNvPr>
          <p:cNvSpPr/>
          <p:nvPr/>
        </p:nvSpPr>
        <p:spPr>
          <a:xfrm>
            <a:off x="7956309" y="3429000"/>
            <a:ext cx="3444684" cy="121632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 Stato è responsabile della sicurezza del proprio spazio aereo</a:t>
            </a:r>
          </a:p>
        </p:txBody>
      </p:sp>
    </p:spTree>
    <p:extLst>
      <p:ext uri="{BB962C8B-B14F-4D97-AF65-F5344CB8AC3E}">
        <p14:creationId xmlns:p14="http://schemas.microsoft.com/office/powerpoint/2010/main" val="92830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403AC93E-DCBA-4F16-A4AA-4916EDB46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46A6528-3AAA-4411-BE46-528CF4644735}"/>
              </a:ext>
            </a:extLst>
          </p:cNvPr>
          <p:cNvSpPr/>
          <p:nvPr/>
        </p:nvSpPr>
        <p:spPr>
          <a:xfrm>
            <a:off x="3278398" y="1046047"/>
            <a:ext cx="6832532" cy="1526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Chicago del 7 dicembre 1944 sull’aviazione civile internazionale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E135F0AD-313E-49F5-9D6A-4848DEB2B720}"/>
              </a:ext>
            </a:extLst>
          </p:cNvPr>
          <p:cNvSpPr/>
          <p:nvPr/>
        </p:nvSpPr>
        <p:spPr>
          <a:xfrm>
            <a:off x="4558748" y="4285653"/>
            <a:ext cx="7335806" cy="216191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3, Codice della Navigazione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aereo soggetto alla sovranità dello Stato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«E' soggetto alla sovranità dello Stato lo spazio aereo che sovrasta il territorio della Repubblica ed il relativo mare territoriale».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CDC5D89D-B568-4399-92E9-D2114131323C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9" name="Picture 2" descr="Risultati immagini per navigazione aerea">
            <a:extLst>
              <a:ext uri="{FF2B5EF4-FFF2-40B4-BE49-F238E27FC236}">
                <a16:creationId xmlns:a16="http://schemas.microsoft.com/office/drawing/2014/main" xmlns="" id="{BED7463F-06C4-4873-9AF4-482E87CFA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27" y="2922005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858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BE2DCA26-C06D-4065-93B0-DF6F152CB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14133E80-B1F2-4A82-AE9A-5E7DAAB08909}"/>
              </a:ext>
            </a:extLst>
          </p:cNvPr>
          <p:cNvSpPr/>
          <p:nvPr/>
        </p:nvSpPr>
        <p:spPr>
          <a:xfrm>
            <a:off x="2928729" y="1192559"/>
            <a:ext cx="6097469" cy="118063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Limiti verticali dello spazio aereo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524D09E6-C0E0-4727-8F7B-E1F0C3262F90}"/>
              </a:ext>
            </a:extLst>
          </p:cNvPr>
          <p:cNvSpPr/>
          <p:nvPr/>
        </p:nvSpPr>
        <p:spPr>
          <a:xfrm>
            <a:off x="4152004" y="2684379"/>
            <a:ext cx="2480218" cy="128111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«Outer Space»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D3D618E0-80D1-437E-93DF-399FE2C15E66}"/>
              </a:ext>
            </a:extLst>
          </p:cNvPr>
          <p:cNvSpPr/>
          <p:nvPr/>
        </p:nvSpPr>
        <p:spPr>
          <a:xfrm>
            <a:off x="4817104" y="4782763"/>
            <a:ext cx="6327974" cy="165359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spazio sovrastante a quello soggetto alla giurisdizione nazionale non è più semplicemente identificabile come «spazio </a:t>
            </a:r>
            <a:r>
              <a:rPr lang="it-IT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extratmosferico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71855782-61FD-45B3-9183-F3542D6D429A}"/>
              </a:ext>
            </a:extLst>
          </p:cNvPr>
          <p:cNvSpPr/>
          <p:nvPr/>
        </p:nvSpPr>
        <p:spPr>
          <a:xfrm>
            <a:off x="8494108" y="2788444"/>
            <a:ext cx="3468779" cy="128111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Definito quale </a:t>
            </a:r>
            <a:r>
              <a:rPr lang="it-IT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«patrimonio comune dell’umanità»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5AFDA0F6-BBE3-4A4C-B35D-BE6F923BC366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2050" name="Picture 2" descr="Risultati immagini per outer space">
            <a:extLst>
              <a:ext uri="{FF2B5EF4-FFF2-40B4-BE49-F238E27FC236}">
                <a16:creationId xmlns:a16="http://schemas.microsoft.com/office/drawing/2014/main" xmlns="" id="{4500828B-D69C-417A-BA36-28B05289C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0" y="2930205"/>
            <a:ext cx="3723861" cy="26241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xmlns="" id="{AF1460A7-7B98-4C46-A15D-A50728835B69}"/>
              </a:ext>
            </a:extLst>
          </p:cNvPr>
          <p:cNvSpPr/>
          <p:nvPr/>
        </p:nvSpPr>
        <p:spPr>
          <a:xfrm>
            <a:off x="6847548" y="3190461"/>
            <a:ext cx="1431234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93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4A23079E-7A04-48CE-9916-36836C0A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5552E5CA-1895-4331-90B0-E7C27609A925}"/>
              </a:ext>
            </a:extLst>
          </p:cNvPr>
          <p:cNvSpPr/>
          <p:nvPr/>
        </p:nvSpPr>
        <p:spPr>
          <a:xfrm>
            <a:off x="4080743" y="4706752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prime due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concernenti il transito, hanno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carattere «tecnico»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xmlns="" id="{61F7044D-883A-4572-BE67-EB9B0E3B2555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F6CC6A03-2D4D-4898-9772-D5565AC4592E}"/>
              </a:ext>
            </a:extLst>
          </p:cNvPr>
          <p:cNvSpPr/>
          <p:nvPr/>
        </p:nvSpPr>
        <p:spPr>
          <a:xfrm>
            <a:off x="2756450" y="1215268"/>
            <a:ext cx="8110332" cy="152630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Chicago del 7 dicembre 1944 sull’aviazione civile internazionale</a:t>
            </a:r>
          </a:p>
        </p:txBody>
      </p:sp>
      <p:pic>
        <p:nvPicPr>
          <p:cNvPr id="12" name="Picture 2" descr="Risultati immagini per navigazione aerea">
            <a:extLst>
              <a:ext uri="{FF2B5EF4-FFF2-40B4-BE49-F238E27FC236}">
                <a16:creationId xmlns:a16="http://schemas.microsoft.com/office/drawing/2014/main" xmlns="" id="{BBFD8B40-B19F-4EC7-B1D4-36D7FD993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085766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93FE066C-4426-470A-A831-0E8A3972416B}"/>
              </a:ext>
            </a:extLst>
          </p:cNvPr>
          <p:cNvSpPr/>
          <p:nvPr/>
        </p:nvSpPr>
        <p:spPr>
          <a:xfrm>
            <a:off x="8664320" y="3387013"/>
            <a:ext cx="3210552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libertà dell’aria 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xmlns="" id="{82EE50E0-6C0B-417F-81DB-B1B65FD75312}"/>
              </a:ext>
            </a:extLst>
          </p:cNvPr>
          <p:cNvCxnSpPr>
            <a:cxnSpLocks/>
          </p:cNvCxnSpPr>
          <p:nvPr/>
        </p:nvCxnSpPr>
        <p:spPr>
          <a:xfrm>
            <a:off x="7447720" y="2781325"/>
            <a:ext cx="0" cy="99554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xmlns="" id="{1ADD9486-CF0A-40B2-9744-4EFA00E7C915}"/>
              </a:ext>
            </a:extLst>
          </p:cNvPr>
          <p:cNvCxnSpPr>
            <a:cxnSpLocks/>
          </p:cNvCxnSpPr>
          <p:nvPr/>
        </p:nvCxnSpPr>
        <p:spPr>
          <a:xfrm>
            <a:off x="7447720" y="3818856"/>
            <a:ext cx="10601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xmlns="" id="{8B6F85A9-196A-4B12-A48D-38199ADA58F8}"/>
              </a:ext>
            </a:extLst>
          </p:cNvPr>
          <p:cNvSpPr/>
          <p:nvPr/>
        </p:nvSpPr>
        <p:spPr>
          <a:xfrm>
            <a:off x="8366682" y="4896144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altre tre</a:t>
            </a: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concernenti il trasporto aereo, hanno </a:t>
            </a:r>
            <a:r>
              <a:rPr lang="it-I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carattere «commerciale»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20770E48-969F-4353-8AEE-9CDC2B6CDE0B}"/>
              </a:ext>
            </a:extLst>
          </p:cNvPr>
          <p:cNvCxnSpPr/>
          <p:nvPr/>
        </p:nvCxnSpPr>
        <p:spPr>
          <a:xfrm flipH="1">
            <a:off x="5857461" y="3818856"/>
            <a:ext cx="1590259" cy="8459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83ECFDD7-27DA-4DCB-A30C-17F712C706FD}"/>
              </a:ext>
            </a:extLst>
          </p:cNvPr>
          <p:cNvCxnSpPr/>
          <p:nvPr/>
        </p:nvCxnSpPr>
        <p:spPr>
          <a:xfrm>
            <a:off x="7447720" y="3816625"/>
            <a:ext cx="1060175" cy="103753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15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1DC7ADF-2257-405B-B930-B6BCB821D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xmlns="" id="{44667992-8DC1-45E1-93B6-B561E69C65CD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EB52E0A-FB34-41EA-8F0E-96F037AE00F2}"/>
              </a:ext>
            </a:extLst>
          </p:cNvPr>
          <p:cNvSpPr/>
          <p:nvPr/>
        </p:nvSpPr>
        <p:spPr>
          <a:xfrm>
            <a:off x="1035649" y="2239617"/>
            <a:ext cx="5105618" cy="92156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libertà «commerciali»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FA961A86-C002-408A-B88F-FEAC2A7964B3}"/>
              </a:ext>
            </a:extLst>
          </p:cNvPr>
          <p:cNvSpPr/>
          <p:nvPr/>
        </p:nvSpPr>
        <p:spPr>
          <a:xfrm>
            <a:off x="8232482" y="1958276"/>
            <a:ext cx="3210557" cy="16532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Trasferimento di persone, posta o merci da uno Stato ad un altro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66DA88A1-AD28-4248-BF3A-DC2C9A0FD29D}"/>
              </a:ext>
            </a:extLst>
          </p:cNvPr>
          <p:cNvSpPr/>
          <p:nvPr/>
        </p:nvSpPr>
        <p:spPr>
          <a:xfrm>
            <a:off x="6630444" y="2546386"/>
            <a:ext cx="1112860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D085A12C-6A8E-4A0E-9385-7E83C450B13C}"/>
              </a:ext>
            </a:extLst>
          </p:cNvPr>
          <p:cNvSpPr/>
          <p:nvPr/>
        </p:nvSpPr>
        <p:spPr>
          <a:xfrm>
            <a:off x="4345271" y="4423703"/>
            <a:ext cx="4482118" cy="123506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Sbarcare ed imbarcare</a:t>
            </a:r>
          </a:p>
        </p:txBody>
      </p:sp>
      <p:pic>
        <p:nvPicPr>
          <p:cNvPr id="9" name="Picture 2" descr="Risultati immagini per navigazione aerea">
            <a:extLst>
              <a:ext uri="{FF2B5EF4-FFF2-40B4-BE49-F238E27FC236}">
                <a16:creationId xmlns:a16="http://schemas.microsoft.com/office/drawing/2014/main" xmlns="" id="{CDE408FB-ABA2-4914-A2F5-BA0132A09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9" y="3960278"/>
            <a:ext cx="3610078" cy="21619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665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7F530B05-55BB-4A87-A33B-8A341545F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2C69DB9B-C6F6-4CB4-BB86-06522CE32F22}"/>
              </a:ext>
            </a:extLst>
          </p:cNvPr>
          <p:cNvSpPr/>
          <p:nvPr/>
        </p:nvSpPr>
        <p:spPr>
          <a:xfrm>
            <a:off x="1146392" y="1373072"/>
            <a:ext cx="4697818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5 libertà dell’aria 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468B5671-5234-435C-AA83-49880C0D9050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643257E-5B9E-4B93-828C-88F48B2E0A93}"/>
              </a:ext>
            </a:extLst>
          </p:cNvPr>
          <p:cNvSpPr txBox="1"/>
          <p:nvPr/>
        </p:nvSpPr>
        <p:spPr>
          <a:xfrm>
            <a:off x="2504848" y="2532439"/>
            <a:ext cx="8547652" cy="397031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Il diritto degli aeromobili di uno Stato contraente di sorvolare il territorio di un altro Stato contraete senza atterrare. 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Il diritto degli aeromobili di uno Stato contraente di atterrare nel territorio di un altro Stato contraente per ragioni non commerciali.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Il diritto degli aeromobili di uno Stato contraente di sbarcare nel territorio di altro Stato contraente passeggeri, merci e posta imbarcati nel territorio nel quale l’aeromobile ha nazionalità.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Il diritto degli aeromobili di uno Stato contraente di imbarcare passeggeri, posta o merci nel territorio di uno Stato contraente, con destinazione nel territorio dello Stato di nazionalità dell’aeromobile.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Il diritto degli aeromobili di uno Stato contraente di imbarcare nel territorio dello Stato contraente passeggeri, posta o merci, con destinazione nel territorio di qualsiasi altro Stato contraente e sbarcare passeggeri, posta o merci, provenienti dal territorio di qualsiasi altro Stato contraente.</a:t>
            </a:r>
          </a:p>
        </p:txBody>
      </p:sp>
    </p:spTree>
    <p:extLst>
      <p:ext uri="{BB962C8B-B14F-4D97-AF65-F5344CB8AC3E}">
        <p14:creationId xmlns:p14="http://schemas.microsoft.com/office/powerpoint/2010/main" val="306156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A73AEB0-A0D3-4325-BE02-A0CCB243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4" name="Picture 2" descr="C:\Users\PBell\Desktop\teramo.jpg">
            <a:extLst>
              <a:ext uri="{FF2B5EF4-FFF2-40B4-BE49-F238E27FC236}">
                <a16:creationId xmlns:a16="http://schemas.microsoft.com/office/drawing/2014/main" xmlns="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EC90ED14-F31C-4B14-8137-FC5FBABB0F3A}"/>
              </a:ext>
            </a:extLst>
          </p:cNvPr>
          <p:cNvSpPr/>
          <p:nvPr/>
        </p:nvSpPr>
        <p:spPr>
          <a:xfrm>
            <a:off x="2219653" y="1418589"/>
            <a:ext cx="7480384" cy="147099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il diritto internazionale consuetudinario è riconosciuta la </a:t>
            </a:r>
            <a:r>
              <a:rPr lang="it-IT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libertà di navigazione marittima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45E310DB-79AE-43D5-8AFC-227C779FFEFA}"/>
              </a:ext>
            </a:extLst>
          </p:cNvPr>
          <p:cNvSpPr/>
          <p:nvPr/>
        </p:nvSpPr>
        <p:spPr>
          <a:xfrm>
            <a:off x="8456490" y="3157445"/>
            <a:ext cx="603186" cy="893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15A59A4C-75D5-47E1-B54C-00CAF5EDE446}"/>
              </a:ext>
            </a:extLst>
          </p:cNvPr>
          <p:cNvSpPr/>
          <p:nvPr/>
        </p:nvSpPr>
        <p:spPr>
          <a:xfrm>
            <a:off x="6096000" y="4263180"/>
            <a:ext cx="5324167" cy="147099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Soggetti di diritto internazionale, 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particolare gli Stati</a:t>
            </a:r>
          </a:p>
        </p:txBody>
      </p:sp>
      <p:pic>
        <p:nvPicPr>
          <p:cNvPr id="1026" name="Picture 2" descr="Risultati immagini per mare">
            <a:extLst>
              <a:ext uri="{FF2B5EF4-FFF2-40B4-BE49-F238E27FC236}">
                <a16:creationId xmlns:a16="http://schemas.microsoft.com/office/drawing/2014/main" xmlns="" id="{001919F4-216D-4E56-BA4F-2AA75C93A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35" y="3274637"/>
            <a:ext cx="5235636" cy="27510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circolare a destra 3">
            <a:extLst>
              <a:ext uri="{FF2B5EF4-FFF2-40B4-BE49-F238E27FC236}">
                <a16:creationId xmlns:a16="http://schemas.microsoft.com/office/drawing/2014/main" xmlns="" id="{F884363B-784C-42ED-BF6A-B90516ABD0F6}"/>
              </a:ext>
            </a:extLst>
          </p:cNvPr>
          <p:cNvSpPr/>
          <p:nvPr/>
        </p:nvSpPr>
        <p:spPr>
          <a:xfrm rot="1364929">
            <a:off x="2314513" y="2841243"/>
            <a:ext cx="1403714" cy="2069477"/>
          </a:xfrm>
          <a:prstGeom prst="curvedRightArrow">
            <a:avLst>
              <a:gd name="adj1" fmla="val 25000"/>
              <a:gd name="adj2" fmla="val 50000"/>
              <a:gd name="adj3" fmla="val 45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B22B093-7398-492A-A6CB-804752393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FD5861A-CB46-4039-8D9D-09123991C7B5}"/>
              </a:ext>
            </a:extLst>
          </p:cNvPr>
          <p:cNvSpPr/>
          <p:nvPr/>
        </p:nvSpPr>
        <p:spPr>
          <a:xfrm>
            <a:off x="3687446" y="1133974"/>
            <a:ext cx="6304694" cy="23508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Conferenza delle Nazioni Unite sul diritto del mare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(Montego </a:t>
            </a:r>
            <a:r>
              <a:rPr lang="it-I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 dicembre 1982)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79E68B8D-4E3D-4993-BC2F-D394CD2511BC}"/>
              </a:ext>
            </a:extLst>
          </p:cNvPr>
          <p:cNvSpPr/>
          <p:nvPr/>
        </p:nvSpPr>
        <p:spPr>
          <a:xfrm>
            <a:off x="1196058" y="4830991"/>
            <a:ext cx="7046794" cy="175468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Preceduta da: </a:t>
            </a:r>
          </a:p>
          <a:p>
            <a:pPr marL="342900" indent="-342900" algn="ctr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Conferenza sul diritto del mare (Ginevra 1958)</a:t>
            </a:r>
          </a:p>
          <a:p>
            <a:pPr marL="342900" indent="-342900" algn="ctr">
              <a:buFontTx/>
              <a:buChar char="-"/>
            </a:pPr>
            <a:r>
              <a:rPr lang="it-I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Conferenza sul diritto del mare (Ginevra 1960)</a:t>
            </a:r>
          </a:p>
          <a:p>
            <a:pPr marL="342900" indent="-342900" algn="ctr">
              <a:buFontTx/>
              <a:buChar char="-"/>
            </a:pPr>
            <a:endParaRPr lang="it-I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E0773AB8-EB76-4F3F-8B29-4193126DC188}"/>
              </a:ext>
            </a:extLst>
          </p:cNvPr>
          <p:cNvSpPr/>
          <p:nvPr/>
        </p:nvSpPr>
        <p:spPr>
          <a:xfrm>
            <a:off x="687866" y="1888704"/>
            <a:ext cx="2734536" cy="74152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materia è disciplinata da: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xmlns="" id="{B989D2C6-76C5-4170-81A8-61435484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2" name="AutoShape 2" descr="Risultati immagini per immagini m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4" descr="Risultati immagini per immagini ma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031" y="3398982"/>
            <a:ext cx="3916218" cy="20445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47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1AABE860-81CA-4595-AFED-4758EFFE3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xmlns="" id="{E149A944-7D76-47FF-A8FD-F90C1455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729" y="138100"/>
            <a:ext cx="8355283" cy="779712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C8CB33D0-1EAE-4A7D-992C-9BA05E7E7B11}"/>
              </a:ext>
            </a:extLst>
          </p:cNvPr>
          <p:cNvSpPr/>
          <p:nvPr/>
        </p:nvSpPr>
        <p:spPr>
          <a:xfrm>
            <a:off x="2796207" y="1078200"/>
            <a:ext cx="8355283" cy="203606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Conferenza delle Nazioni Unite sul diritto del mare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(Montego </a:t>
            </a:r>
            <a:r>
              <a:rPr lang="it-IT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10 dicembre 1982)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86A63E10-BFEC-43F8-A193-248EBD2E82FF}"/>
              </a:ext>
            </a:extLst>
          </p:cNvPr>
          <p:cNvSpPr txBox="1"/>
          <p:nvPr/>
        </p:nvSpPr>
        <p:spPr>
          <a:xfrm>
            <a:off x="3137344" y="3449019"/>
            <a:ext cx="7938052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Convenzione delle Nazioni Unite sul diritto del mare il 10 dicembre 1982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«UNCLOS» (</a:t>
            </a:r>
            <a:r>
              <a:rPr lang="it-I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United</a:t>
            </a:r>
            <a:r>
              <a:rPr lang="it-I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Nations Convention on the Law Of the Sea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7C85DCD8-C2DA-4D71-A49A-4D467954F226}"/>
              </a:ext>
            </a:extLst>
          </p:cNvPr>
          <p:cNvSpPr txBox="1"/>
          <p:nvPr/>
        </p:nvSpPr>
        <p:spPr>
          <a:xfrm>
            <a:off x="4600257" y="5309158"/>
            <a:ext cx="721384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Entrata in vigore il 16 novembre 1994 e ratificata in Italia con legge 2 dicembre 1994, n. 689.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4464682"/>
            <a:ext cx="3893993" cy="20007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1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ccia in giù 6">
            <a:extLst>
              <a:ext uri="{FF2B5EF4-FFF2-40B4-BE49-F238E27FC236}">
                <a16:creationId xmlns:a16="http://schemas.microsoft.com/office/drawing/2014/main" xmlns="" id="{C1BD0358-202C-485F-BC43-9447CDE23752}"/>
              </a:ext>
            </a:extLst>
          </p:cNvPr>
          <p:cNvSpPr/>
          <p:nvPr/>
        </p:nvSpPr>
        <p:spPr>
          <a:xfrm>
            <a:off x="6175512" y="3079967"/>
            <a:ext cx="636104" cy="1046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xmlns="" id="{9D873ADA-FA9A-4FD5-9C17-3B56CB219FE3}"/>
              </a:ext>
            </a:extLst>
          </p:cNvPr>
          <p:cNvSpPr txBox="1">
            <a:spLocks/>
          </p:cNvSpPr>
          <p:nvPr/>
        </p:nvSpPr>
        <p:spPr>
          <a:xfrm>
            <a:off x="2633974" y="297129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Montego </a:t>
            </a:r>
            <a:r>
              <a:rPr lang="it-IT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- 1982</a:t>
            </a:r>
          </a:p>
        </p:txBody>
      </p:sp>
      <p:pic>
        <p:nvPicPr>
          <p:cNvPr id="2050" name="Picture 2" descr="Risultati immagini per convenzione di montego bay">
            <a:extLst>
              <a:ext uri="{FF2B5EF4-FFF2-40B4-BE49-F238E27FC236}">
                <a16:creationId xmlns:a16="http://schemas.microsoft.com/office/drawing/2014/main" xmlns="" id="{B0E394FD-2213-466F-B16D-2E394EAFE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3" y="1285461"/>
            <a:ext cx="8693425" cy="52344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0862C1B-9B21-4B68-9A24-9FFF4505C414}"/>
              </a:ext>
            </a:extLst>
          </p:cNvPr>
          <p:cNvSpPr txBox="1"/>
          <p:nvPr/>
        </p:nvSpPr>
        <p:spPr>
          <a:xfrm>
            <a:off x="278295" y="6589991"/>
            <a:ext cx="5459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http://www.nonnodondolo.it/userfiles/image/giNuova%20immagine%20(8).png</a:t>
            </a:r>
          </a:p>
        </p:txBody>
      </p:sp>
    </p:spTree>
    <p:extLst>
      <p:ext uri="{BB962C8B-B14F-4D97-AF65-F5344CB8AC3E}">
        <p14:creationId xmlns:p14="http://schemas.microsoft.com/office/powerpoint/2010/main" val="384561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678BE76D-0C39-4E35-A147-95704675F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277BCEE-5B3D-4FD9-8085-74CE2D336E59}"/>
              </a:ext>
            </a:extLst>
          </p:cNvPr>
          <p:cNvSpPr/>
          <p:nvPr/>
        </p:nvSpPr>
        <p:spPr>
          <a:xfrm>
            <a:off x="1261808" y="2886185"/>
            <a:ext cx="3541240" cy="77971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Diritto interno 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218FD7AA-86C5-4DC4-A483-D96801180A41}"/>
              </a:ext>
            </a:extLst>
          </p:cNvPr>
          <p:cNvSpPr/>
          <p:nvPr/>
        </p:nvSpPr>
        <p:spPr>
          <a:xfrm>
            <a:off x="3561559" y="1240838"/>
            <a:ext cx="6331567" cy="106566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Territoriali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xmlns="" id="{913F60C7-A660-4AD0-B982-3CA9C420F9B6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  <p:pic>
        <p:nvPicPr>
          <p:cNvPr id="5122" name="Picture 2" descr="Risultati immagini per costa italiana">
            <a:extLst>
              <a:ext uri="{FF2B5EF4-FFF2-40B4-BE49-F238E27FC236}">
                <a16:creationId xmlns:a16="http://schemas.microsoft.com/office/drawing/2014/main" xmlns="" id="{204CD6DE-F400-4E4B-BB1C-18DD19DAF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220" y="2649289"/>
            <a:ext cx="4444240" cy="38044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EFEB9311-3032-418B-B0D5-CDBD1DC35304}"/>
              </a:ext>
            </a:extLst>
          </p:cNvPr>
          <p:cNvSpPr txBox="1"/>
          <p:nvPr/>
        </p:nvSpPr>
        <p:spPr>
          <a:xfrm>
            <a:off x="1261808" y="4694023"/>
            <a:ext cx="603537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Secondo l’articolo 2 del codice della navigazione la loro estensione è di 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miglia dalla linea di base che coincide con la linea di bassa marea, ovvero con la linea tracciata tra i due punti estremi di un seno, una baia o di un golfo, la cui distanza tra loro non superi le 24 miglia marittime</a:t>
            </a:r>
          </a:p>
        </p:txBody>
      </p:sp>
    </p:spTree>
    <p:extLst>
      <p:ext uri="{BB962C8B-B14F-4D97-AF65-F5344CB8AC3E}">
        <p14:creationId xmlns:p14="http://schemas.microsoft.com/office/powerpoint/2010/main" val="48841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A5B29F30-28E3-4191-B813-49089219D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760212BD-0323-40EA-A263-4482C7C58F21}"/>
              </a:ext>
            </a:extLst>
          </p:cNvPr>
          <p:cNvSpPr/>
          <p:nvPr/>
        </p:nvSpPr>
        <p:spPr>
          <a:xfrm>
            <a:off x="980661" y="2657980"/>
            <a:ext cx="10495722" cy="38618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«Sono soggetti alla sovranità dello Stato i golfi, i seni e le baie, le cui coste fanno parte del territorio della Repubblica, quando la distanza fra i punti estremi dell' apertura del golfo, del seno o della baia non supera le ventiquattro miglia marine. Se tale distanza è superiore a ventiquattro miglia marine, è soggetta alla sovranità dello Stato la porzione del golfo, del seno o della baia compresa entro la linea retta tirata tra i due punti più foranei distanti tra loro ventiquattro miglia marine. </a:t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E' soggetta altresì alla sovranità dello Stato la zona di mare dell' estensione di dodici miglia marine lungo le coste continentali ed insulari della Repubblica e lungo le linee rette congiungenti i punti estremi indicati nel comma precedente. Tale estensione su misura dalla linea costiera segnata dalla bassa marea.</a:t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salve le diverse disposizioni che siano stabilite per determinati effetti da leggi o regolamenti ovvero da convenzioni internazionali».</a:t>
            </a:r>
            <a:endParaRPr lang="it-IT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072C929A-9348-4DA4-810E-915C3C3FE839}"/>
              </a:ext>
            </a:extLst>
          </p:cNvPr>
          <p:cNvSpPr/>
          <p:nvPr/>
        </p:nvSpPr>
        <p:spPr>
          <a:xfrm>
            <a:off x="3281407" y="1229075"/>
            <a:ext cx="5981862" cy="111764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2, Codice della Navigazione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xmlns="" id="{EA4340B6-B97E-4ACD-B4FB-F4A68549D864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74031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:a16="http://schemas.microsoft.com/office/drawing/2014/main" xmlns="" id="{E50D22BA-E3A0-4E65-8045-39C1A558B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5B71CA9E-89C2-4006-8DA0-044547E97A52}"/>
              </a:ext>
            </a:extLst>
          </p:cNvPr>
          <p:cNvSpPr/>
          <p:nvPr/>
        </p:nvSpPr>
        <p:spPr>
          <a:xfrm>
            <a:off x="487055" y="2952208"/>
            <a:ext cx="4697818" cy="95358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Acque interne 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6DC00BAA-DFE9-40C3-9B4E-E5BA8756BB26}"/>
              </a:ext>
            </a:extLst>
          </p:cNvPr>
          <p:cNvSpPr/>
          <p:nvPr/>
        </p:nvSpPr>
        <p:spPr>
          <a:xfrm>
            <a:off x="5661883" y="3170582"/>
            <a:ext cx="1444487" cy="516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42831077-A09D-4FA5-AB10-987F8A0C00A2}"/>
              </a:ext>
            </a:extLst>
          </p:cNvPr>
          <p:cNvSpPr/>
          <p:nvPr/>
        </p:nvSpPr>
        <p:spPr>
          <a:xfrm>
            <a:off x="7580608" y="2309435"/>
            <a:ext cx="4124337" cy="223912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le acque fra la costa e la linea di base </a:t>
            </a: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xmlns="" id="{244A66B6-12CB-4207-8147-755741800FE1}"/>
              </a:ext>
            </a:extLst>
          </p:cNvPr>
          <p:cNvSpPr txBox="1">
            <a:spLocks/>
          </p:cNvSpPr>
          <p:nvPr/>
        </p:nvSpPr>
        <p:spPr>
          <a:xfrm>
            <a:off x="2928729" y="138100"/>
            <a:ext cx="8355283" cy="779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libertà di navigazione</a:t>
            </a:r>
          </a:p>
        </p:txBody>
      </p:sp>
    </p:spTree>
    <p:extLst>
      <p:ext uri="{BB962C8B-B14F-4D97-AF65-F5344CB8AC3E}">
        <p14:creationId xmlns:p14="http://schemas.microsoft.com/office/powerpoint/2010/main" val="288263683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1068</TotalTime>
  <Words>1645</Words>
  <Application>Microsoft Office PowerPoint</Application>
  <PresentationFormat>Widescreen</PresentationFormat>
  <Paragraphs>144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La libertà di navigazione</vt:lpstr>
      <vt:lpstr>La libertà di navigazione</vt:lpstr>
      <vt:lpstr>La libertà di navigazione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113</cp:revision>
  <dcterms:created xsi:type="dcterms:W3CDTF">2019-06-28T16:40:01Z</dcterms:created>
  <dcterms:modified xsi:type="dcterms:W3CDTF">2020-10-19T09:59:38Z</dcterms:modified>
</cp:coreProperties>
</file>