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9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581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entridiricerca.unicatt.it/cenvi-home" TargetMode="External"/><Relationship Id="rId3" Type="http://schemas.openxmlformats.org/officeDocument/2006/relationships/hyperlink" Target="https://ec.europa.eu/eurostat/web/tourism" TargetMode="External"/><Relationship Id="rId7" Type="http://schemas.openxmlformats.org/officeDocument/2006/relationships/hyperlink" Target="https://www.osservatorioturismo.com/" TargetMode="External"/><Relationship Id="rId2" Type="http://schemas.openxmlformats.org/officeDocument/2006/relationships/hyperlink" Target="https://www.unwt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ncaditalia.it/statistiche/tematiche/rapporti-estero/turismo-internazionale/" TargetMode="External"/><Relationship Id="rId5" Type="http://schemas.openxmlformats.org/officeDocument/2006/relationships/hyperlink" Target="https://ec.europa.eu/growth/tools-databases/vto/eurobarometer" TargetMode="External"/><Relationship Id="rId4" Type="http://schemas.openxmlformats.org/officeDocument/2006/relationships/hyperlink" Target="https://www.istat.it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fturismo.it/studi-e-ricerche/" TargetMode="External"/><Relationship Id="rId3" Type="http://schemas.openxmlformats.org/officeDocument/2006/relationships/hyperlink" Target="https://www.enit.it/" TargetMode="External"/><Relationship Id="rId7" Type="http://schemas.openxmlformats.org/officeDocument/2006/relationships/hyperlink" Target="https://federturismo.it/it/" TargetMode="External"/><Relationship Id="rId2" Type="http://schemas.openxmlformats.org/officeDocument/2006/relationships/hyperlink" Target="https://www.touringclub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i.it/" TargetMode="External"/><Relationship Id="rId5" Type="http://schemas.openxmlformats.org/officeDocument/2006/relationships/hyperlink" Target="https://www.isnart.it/" TargetMode="External"/><Relationship Id="rId4" Type="http://schemas.openxmlformats.org/officeDocument/2006/relationships/hyperlink" Target="https://www.unive.it/pag/18630/" TargetMode="External"/><Relationship Id="rId9" Type="http://schemas.openxmlformats.org/officeDocument/2006/relationships/hyperlink" Target="https://www.censis.i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EC50E-03B7-A58A-52A1-07D1B8BDE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Sociologia del Turismo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98AA5DB-5494-0518-CCBF-23439ACC4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Corso </a:t>
            </a:r>
            <a:r>
              <a:rPr lang="it-IT" b="0" i="1" dirty="0">
                <a:solidFill>
                  <a:schemeClr val="bg2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Metodi di ricerca per il turismo e il tempo libero</a:t>
            </a:r>
          </a:p>
          <a:p>
            <a:r>
              <a:rPr lang="it-IT" i="1" dirty="0" err="1">
                <a:solidFill>
                  <a:schemeClr val="bg2">
                    <a:lumMod val="50000"/>
                  </a:schemeClr>
                </a:solidFill>
                <a:latin typeface="Trebuchet MS" panose="020B0703020202090204" pitchFamily="34" charset="0"/>
              </a:rPr>
              <a:t>a.a</a:t>
            </a:r>
            <a:r>
              <a:rPr lang="it-IT" i="1" dirty="0">
                <a:solidFill>
                  <a:schemeClr val="bg2">
                    <a:lumMod val="50000"/>
                  </a:schemeClr>
                </a:solidFill>
                <a:latin typeface="Trebuchet MS" panose="020B0703020202090204" pitchFamily="34" charset="0"/>
              </a:rPr>
              <a:t>. 2022/2023</a:t>
            </a:r>
            <a:endParaRPr lang="it-IT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EC50E-03B7-A58A-52A1-07D1B8BDE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Fonti della Sociologia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98AA5DB-5494-0518-CCBF-23439ACC4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Corso </a:t>
            </a:r>
            <a:r>
              <a:rPr lang="it-IT" b="0" i="1" dirty="0">
                <a:solidFill>
                  <a:schemeClr val="bg2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Metodi di ricerca per il turismo e il tempo libero</a:t>
            </a:r>
          </a:p>
          <a:p>
            <a:r>
              <a:rPr lang="it-IT" i="1" dirty="0" err="1">
                <a:solidFill>
                  <a:schemeClr val="bg2">
                    <a:lumMod val="50000"/>
                  </a:schemeClr>
                </a:solidFill>
                <a:latin typeface="Trebuchet MS" panose="020B0703020202090204" pitchFamily="34" charset="0"/>
              </a:rPr>
              <a:t>a.a</a:t>
            </a:r>
            <a:r>
              <a:rPr lang="it-IT" i="1" dirty="0">
                <a:solidFill>
                  <a:schemeClr val="bg2">
                    <a:lumMod val="50000"/>
                  </a:schemeClr>
                </a:solidFill>
                <a:latin typeface="Trebuchet MS" panose="020B0703020202090204" pitchFamily="34" charset="0"/>
              </a:rPr>
              <a:t>. 2022/2023</a:t>
            </a:r>
            <a:endParaRPr lang="it-IT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6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sociologica del turismo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63C79-A8DF-7254-FD29-755BE202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Il turismo viene studiato in chiave qualitativa e quantitativa attraverso l’uso di fonti scientifiche che variano per:</a:t>
            </a:r>
          </a:p>
          <a:p>
            <a:r>
              <a:rPr lang="it-IT" sz="2800" dirty="0"/>
              <a:t>Natura dell’ente</a:t>
            </a:r>
          </a:p>
          <a:p>
            <a:r>
              <a:rPr lang="it-IT" sz="2800" dirty="0"/>
              <a:t>Obiettivo della rilevazione</a:t>
            </a:r>
          </a:p>
          <a:p>
            <a:r>
              <a:rPr lang="it-IT" sz="2800" dirty="0"/>
              <a:t>Spazialità</a:t>
            </a:r>
          </a:p>
          <a:p>
            <a:endParaRPr lang="it-IT" sz="2800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3C7ECB5-8AA1-079B-4206-60E6FAD7EB8F}"/>
              </a:ext>
            </a:extLst>
          </p:cNvPr>
          <p:cNvSpPr txBox="1">
            <a:spLocks/>
          </p:cNvSpPr>
          <p:nvPr/>
        </p:nvSpPr>
        <p:spPr>
          <a:xfrm>
            <a:off x="4975668" y="2169290"/>
            <a:ext cx="450426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60739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it-IT" dirty="0"/>
              <a:t>Fonti istituzionali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63C79-A8DF-7254-FD29-755BE202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4" y="4942882"/>
            <a:ext cx="8596668" cy="2944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Es. </a:t>
            </a:r>
            <a:r>
              <a:rPr lang="it-IT" sz="2800" dirty="0">
                <a:hlinkClick r:id="rId2"/>
              </a:rPr>
              <a:t>UNWTO</a:t>
            </a:r>
            <a:r>
              <a:rPr lang="it-IT" sz="2800" dirty="0"/>
              <a:t>, </a:t>
            </a:r>
            <a:r>
              <a:rPr lang="it-IT" sz="2800" dirty="0">
                <a:hlinkClick r:id="rId3"/>
              </a:rPr>
              <a:t>EUROSTAT</a:t>
            </a:r>
            <a:r>
              <a:rPr lang="it-IT" sz="2800" dirty="0"/>
              <a:t>, </a:t>
            </a:r>
            <a:r>
              <a:rPr lang="it-IT" sz="2800" dirty="0">
                <a:hlinkClick r:id="rId4"/>
              </a:rPr>
              <a:t>ISTAT</a:t>
            </a:r>
            <a:r>
              <a:rPr lang="it-IT" sz="2800" dirty="0"/>
              <a:t>, </a:t>
            </a:r>
            <a:r>
              <a:rPr lang="it-IT" sz="2800" dirty="0">
                <a:hlinkClick r:id="rId5"/>
              </a:rPr>
              <a:t>Eurobarometro</a:t>
            </a:r>
            <a:r>
              <a:rPr lang="it-IT" sz="2800" dirty="0"/>
              <a:t>, </a:t>
            </a:r>
            <a:r>
              <a:rPr lang="it-IT" sz="2800" dirty="0">
                <a:hlinkClick r:id="rId6"/>
              </a:rPr>
              <a:t>Banca d’Italia</a:t>
            </a:r>
            <a:r>
              <a:rPr lang="it-IT" sz="2800" dirty="0"/>
              <a:t>, </a:t>
            </a:r>
            <a:r>
              <a:rPr lang="it-IT" sz="2800" dirty="0">
                <a:hlinkClick r:id="rId7"/>
              </a:rPr>
              <a:t>OUT</a:t>
            </a:r>
            <a:r>
              <a:rPr lang="it-IT" sz="2800" dirty="0"/>
              <a:t>, </a:t>
            </a:r>
            <a:r>
              <a:rPr lang="it-IT" sz="2800" dirty="0">
                <a:hlinkClick r:id="rId8"/>
              </a:rPr>
              <a:t>CENVI</a:t>
            </a:r>
            <a:r>
              <a:rPr lang="it-IT" sz="2800" dirty="0"/>
              <a:t>.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3C7ECB5-8AA1-079B-4206-60E6FAD7EB8F}"/>
              </a:ext>
            </a:extLst>
          </p:cNvPr>
          <p:cNvSpPr txBox="1">
            <a:spLocks/>
          </p:cNvSpPr>
          <p:nvPr/>
        </p:nvSpPr>
        <p:spPr>
          <a:xfrm>
            <a:off x="4975668" y="2169290"/>
            <a:ext cx="450426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FB31CD8-40D9-1C2D-5C7B-4847FEE15B78}"/>
              </a:ext>
            </a:extLst>
          </p:cNvPr>
          <p:cNvSpPr txBox="1">
            <a:spLocks/>
          </p:cNvSpPr>
          <p:nvPr/>
        </p:nvSpPr>
        <p:spPr>
          <a:xfrm>
            <a:off x="829734" y="1730534"/>
            <a:ext cx="8596668" cy="2944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it-IT" sz="2800"/>
              <a:t>Caratteristiche:</a:t>
            </a:r>
          </a:p>
          <a:p>
            <a:r>
              <a:rPr lang="it-IT" sz="2800"/>
              <a:t>Esaustività dei dati</a:t>
            </a:r>
          </a:p>
          <a:p>
            <a:r>
              <a:rPr lang="it-IT" sz="2800"/>
              <a:t>Attendibilità dei dati</a:t>
            </a:r>
          </a:p>
          <a:p>
            <a:r>
              <a:rPr lang="it-IT" sz="2800"/>
              <a:t>Ufficialità scientifica</a:t>
            </a:r>
          </a:p>
          <a:p>
            <a:r>
              <a:rPr lang="it-IT" sz="2800"/>
              <a:t>Affidabilità scientifica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9074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it-IT" dirty="0"/>
              <a:t>Fonti parallele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63C79-A8DF-7254-FD29-755BE202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4" y="4364006"/>
            <a:ext cx="8596668" cy="1183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Es. </a:t>
            </a:r>
            <a:r>
              <a:rPr lang="it-IT" sz="2800" dirty="0">
                <a:hlinkClick r:id="rId2"/>
              </a:rPr>
              <a:t>TCI</a:t>
            </a:r>
            <a:r>
              <a:rPr lang="it-IT" sz="2800" dirty="0"/>
              <a:t>, </a:t>
            </a:r>
            <a:r>
              <a:rPr lang="it-IT" sz="2800" dirty="0">
                <a:hlinkClick r:id="rId3"/>
              </a:rPr>
              <a:t>ENIT</a:t>
            </a:r>
            <a:r>
              <a:rPr lang="it-IT" sz="2800" dirty="0"/>
              <a:t>, </a:t>
            </a:r>
            <a:r>
              <a:rPr lang="it-IT" sz="2800" dirty="0">
                <a:hlinkClick r:id="rId4"/>
              </a:rPr>
              <a:t>CISET</a:t>
            </a:r>
            <a:r>
              <a:rPr lang="it-IT" sz="2800" dirty="0"/>
              <a:t>, </a:t>
            </a:r>
            <a:r>
              <a:rPr lang="it-IT" sz="2800" dirty="0">
                <a:hlinkClick r:id="rId5"/>
              </a:rPr>
              <a:t>ISNART</a:t>
            </a:r>
            <a:r>
              <a:rPr lang="it-IT" sz="2800" dirty="0"/>
              <a:t>, </a:t>
            </a:r>
            <a:r>
              <a:rPr lang="it-IT" sz="2800" dirty="0">
                <a:hlinkClick r:id="rId6"/>
              </a:rPr>
              <a:t>CAI</a:t>
            </a:r>
            <a:r>
              <a:rPr lang="it-IT" sz="2800" dirty="0"/>
              <a:t>, </a:t>
            </a:r>
            <a:r>
              <a:rPr lang="it-IT" sz="2800" dirty="0">
                <a:hlinkClick r:id="rId7"/>
              </a:rPr>
              <a:t>Federturismo</a:t>
            </a:r>
            <a:r>
              <a:rPr lang="it-IT" sz="2800" dirty="0"/>
              <a:t>, </a:t>
            </a:r>
            <a:r>
              <a:rPr lang="it-IT" sz="2800" dirty="0">
                <a:hlinkClick r:id="rId8"/>
              </a:rPr>
              <a:t>Confturismo</a:t>
            </a:r>
            <a:r>
              <a:rPr lang="it-IT" sz="2800" dirty="0"/>
              <a:t>, </a:t>
            </a:r>
            <a:r>
              <a:rPr lang="it-IT" sz="2800" dirty="0">
                <a:hlinkClick r:id="rId9"/>
              </a:rPr>
              <a:t>Censis</a:t>
            </a:r>
            <a:r>
              <a:rPr lang="it-IT" sz="2800" dirty="0"/>
              <a:t>.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FB31CD8-40D9-1C2D-5C7B-4847FEE15B78}"/>
              </a:ext>
            </a:extLst>
          </p:cNvPr>
          <p:cNvSpPr txBox="1">
            <a:spLocks/>
          </p:cNvSpPr>
          <p:nvPr/>
        </p:nvSpPr>
        <p:spPr>
          <a:xfrm>
            <a:off x="829734" y="1730534"/>
            <a:ext cx="8596668" cy="2365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it-IT" sz="2800" dirty="0"/>
              <a:t>Caratteristiche:</a:t>
            </a:r>
          </a:p>
          <a:p>
            <a:r>
              <a:rPr lang="it-IT" sz="2800" dirty="0"/>
              <a:t>Esaustività dei dati</a:t>
            </a:r>
          </a:p>
          <a:p>
            <a:r>
              <a:rPr lang="it-IT" sz="2800" dirty="0"/>
              <a:t>Attendibilità dei dati</a:t>
            </a:r>
          </a:p>
          <a:p>
            <a:r>
              <a:rPr lang="it-IT" sz="2800" dirty="0"/>
              <a:t>Territorialità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200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it-IT" dirty="0"/>
              <a:t>Fonti in rete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63C79-A8DF-7254-FD29-755BE202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4" y="4900454"/>
            <a:ext cx="8596668" cy="1183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Es. motori di ricerca, sitografie, portali generalisti e tematici.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FB31CD8-40D9-1C2D-5C7B-4847FEE15B78}"/>
              </a:ext>
            </a:extLst>
          </p:cNvPr>
          <p:cNvSpPr txBox="1">
            <a:spLocks/>
          </p:cNvSpPr>
          <p:nvPr/>
        </p:nvSpPr>
        <p:spPr>
          <a:xfrm>
            <a:off x="829734" y="1730534"/>
            <a:ext cx="8596668" cy="398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it-IT" sz="2800" dirty="0"/>
              <a:t>Caratteristiche:</a:t>
            </a:r>
          </a:p>
          <a:p>
            <a:r>
              <a:rPr lang="it-IT" sz="2800" dirty="0"/>
              <a:t>Sconfinatezza dei dati disponibili</a:t>
            </a:r>
          </a:p>
          <a:p>
            <a:r>
              <a:rPr lang="it-IT" sz="2800" dirty="0"/>
              <a:t>Originalità</a:t>
            </a:r>
          </a:p>
          <a:p>
            <a:r>
              <a:rPr lang="it-IT" sz="2800" dirty="0"/>
              <a:t>Disseminazione dei dati</a:t>
            </a:r>
          </a:p>
          <a:p>
            <a:r>
              <a:rPr lang="it-IT" sz="2800" dirty="0"/>
              <a:t>Tempestività del dato</a:t>
            </a:r>
          </a:p>
        </p:txBody>
      </p:sp>
    </p:spTree>
    <p:extLst>
      <p:ext uri="{BB962C8B-B14F-4D97-AF65-F5344CB8AC3E}">
        <p14:creationId xmlns:p14="http://schemas.microsoft.com/office/powerpoint/2010/main" val="6368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it-IT" dirty="0"/>
              <a:t>Analisi delle fonti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FB31CD8-40D9-1C2D-5C7B-4847FEE15B78}"/>
              </a:ext>
            </a:extLst>
          </p:cNvPr>
          <p:cNvSpPr txBox="1">
            <a:spLocks/>
          </p:cNvSpPr>
          <p:nvPr/>
        </p:nvSpPr>
        <p:spPr>
          <a:xfrm>
            <a:off x="829734" y="1730534"/>
            <a:ext cx="8596668" cy="398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it-IT" sz="2800" dirty="0"/>
              <a:t>Ancor prima di analizzare i dati, il ricercatore deve focalizzarsi sull’analisi delle fonti, prestando attenzione che la ricerca sia</a:t>
            </a:r>
          </a:p>
          <a:p>
            <a:r>
              <a:rPr lang="it-IT" sz="2800" dirty="0"/>
              <a:t>Confrontabile</a:t>
            </a:r>
          </a:p>
          <a:p>
            <a:r>
              <a:rPr lang="it-IT" sz="2800" dirty="0"/>
              <a:t>Utilizzabile</a:t>
            </a:r>
          </a:p>
          <a:p>
            <a:r>
              <a:rPr lang="it-IT" sz="2800" dirty="0"/>
              <a:t>Attendibile</a:t>
            </a:r>
          </a:p>
        </p:txBody>
      </p:sp>
    </p:spTree>
    <p:extLst>
      <p:ext uri="{BB962C8B-B14F-4D97-AF65-F5344CB8AC3E}">
        <p14:creationId xmlns:p14="http://schemas.microsoft.com/office/powerpoint/2010/main" val="122449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09E3C-F893-B5B4-9EA5-42402302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it-IT" dirty="0"/>
              <a:t>I </a:t>
            </a:r>
            <a:r>
              <a:rPr lang="it-IT" i="1" dirty="0" err="1"/>
              <a:t>bias</a:t>
            </a:r>
            <a:r>
              <a:rPr lang="it-IT" dirty="0"/>
              <a:t> delle fonti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ABFE03A-2447-7FC3-B2C9-E89BC95AFCD0}"/>
              </a:ext>
            </a:extLst>
          </p:cNvPr>
          <p:cNvSpPr txBox="1">
            <a:spLocks/>
          </p:cNvSpPr>
          <p:nvPr/>
        </p:nvSpPr>
        <p:spPr>
          <a:xfrm>
            <a:off x="787062" y="53443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600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FB31CD8-40D9-1C2D-5C7B-4847FEE15B78}"/>
              </a:ext>
            </a:extLst>
          </p:cNvPr>
          <p:cNvSpPr txBox="1">
            <a:spLocks/>
          </p:cNvSpPr>
          <p:nvPr/>
        </p:nvSpPr>
        <p:spPr>
          <a:xfrm>
            <a:off x="829734" y="1730534"/>
            <a:ext cx="8596668" cy="398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/>
              <a:t>Attendibilità delle fonti (istituzionale o parallela?)</a:t>
            </a:r>
          </a:p>
          <a:p>
            <a:r>
              <a:rPr lang="it-IT" sz="2800" dirty="0"/>
              <a:t>Distanza temporale tra pubblicazione del dato e fenomeno sociale (soprattutto dei dati istituzionali)</a:t>
            </a:r>
          </a:p>
          <a:p>
            <a:r>
              <a:rPr lang="it-IT" sz="2800" dirty="0"/>
              <a:t>«Caos informativo»</a:t>
            </a:r>
          </a:p>
          <a:p>
            <a:r>
              <a:rPr lang="it-IT" sz="2800" dirty="0"/>
              <a:t>Dati «sommersi», non rilevati (es. soggiorni nelle seconde case, </a:t>
            </a:r>
            <a:r>
              <a:rPr lang="it-IT" sz="2800" dirty="0" err="1"/>
              <a:t>Airbnb</a:t>
            </a:r>
            <a:r>
              <a:rPr lang="it-IT" sz="2800" dirty="0"/>
              <a:t>, </a:t>
            </a:r>
            <a:r>
              <a:rPr lang="it-IT" sz="2800" dirty="0" err="1"/>
              <a:t>ecc</a:t>
            </a:r>
            <a:r>
              <a:rPr lang="it-IT" sz="2800" dirty="0"/>
              <a:t>…)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671450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207</TotalTime>
  <Words>232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Sfaccettatura</vt:lpstr>
      <vt:lpstr>Sociologia del Turismo</vt:lpstr>
      <vt:lpstr>Le Fonti della Sociologia</vt:lpstr>
      <vt:lpstr>Analisi sociologica del turismo</vt:lpstr>
      <vt:lpstr>Fonti istituzionali</vt:lpstr>
      <vt:lpstr>Fonti parallele</vt:lpstr>
      <vt:lpstr>Fonti in rete</vt:lpstr>
      <vt:lpstr>Analisi delle fonti</vt:lpstr>
      <vt:lpstr>I bias delle fonti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del Turismo</dc:title>
  <dc:creator>Greta  Spineti</dc:creator>
  <cp:lastModifiedBy>Greta  Spineti</cp:lastModifiedBy>
  <cp:revision>7</cp:revision>
  <dcterms:created xsi:type="dcterms:W3CDTF">2022-11-15T20:55:45Z</dcterms:created>
  <dcterms:modified xsi:type="dcterms:W3CDTF">2022-11-16T09:33:48Z</dcterms:modified>
</cp:coreProperties>
</file>