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306" r:id="rId3"/>
    <p:sldId id="257" r:id="rId4"/>
    <p:sldId id="270" r:id="rId5"/>
    <p:sldId id="307" r:id="rId6"/>
    <p:sldId id="271" r:id="rId7"/>
    <p:sldId id="273" r:id="rId8"/>
    <p:sldId id="272" r:id="rId9"/>
    <p:sldId id="274" r:id="rId10"/>
    <p:sldId id="275" r:id="rId11"/>
    <p:sldId id="290" r:id="rId12"/>
    <p:sldId id="29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7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18/11/2020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7634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18/11/2020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4150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18/11/2020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6611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18/11/2020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9147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18/11/2020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2715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18/11/2020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8338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18/11/2020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2746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18/11/2020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029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18/11/2020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543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18/11/2020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7661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18/11/2020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958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18/11/2020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2016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18/11/2020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0971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18/11/2020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3770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18/11/2020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8690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18/11/2020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4791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DFC76-EF54-468A-9123-6A8C4BD7C376}" type="datetimeFigureOut">
              <a:rPr lang="it-IT" smtClean="0"/>
              <a:t>18/11/2020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0192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900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9C06F9F3-4769-44FE-AD83-2A27C4C635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7753" y="1881810"/>
            <a:ext cx="8915399" cy="2849216"/>
          </a:xfrm>
        </p:spPr>
        <p:txBody>
          <a:bodyPr>
            <a:normAutofit/>
          </a:bodyPr>
          <a:lstStyle/>
          <a:p>
            <a:pPr algn="ctr"/>
            <a:r>
              <a:rPr lang="it-IT" sz="5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Corso di Diritto della Navigazione e dei Trasporti</a:t>
            </a:r>
          </a:p>
          <a:p>
            <a:pPr algn="ctr"/>
            <a:r>
              <a:rPr lang="it-IT" sz="3600" b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Anno accademico 2020-2021</a:t>
            </a:r>
            <a:endParaRPr lang="it-IT" sz="36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646B091C-5E9F-4BF7-A3CF-1A7B6AD4EEE0}"/>
              </a:ext>
            </a:extLst>
          </p:cNvPr>
          <p:cNvSpPr txBox="1"/>
          <p:nvPr/>
        </p:nvSpPr>
        <p:spPr>
          <a:xfrm>
            <a:off x="7484012" y="5669281"/>
            <a:ext cx="44031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Massimiliano Musi </a:t>
            </a:r>
          </a:p>
        </p:txBody>
      </p:sp>
      <p:pic>
        <p:nvPicPr>
          <p:cNvPr id="5" name="Picture 2" descr="C:\Users\PBell\Desktop\teramo.jpg">
            <a:extLst>
              <a:ext uri="{FF2B5EF4-FFF2-40B4-BE49-F238E27FC236}">
                <a16:creationId xmlns:a16="http://schemas.microsoft.com/office/drawing/2014/main" xmlns="" id="{7E258CBC-6195-4CE6-9738-289565DB8D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19" y="351381"/>
            <a:ext cx="3175068" cy="1649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3981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D007A8A7-393B-4FB5-B836-1FAE29203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xmlns="" id="{20FE55F8-9647-4D04-88E5-C229FD442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8729" y="121436"/>
            <a:ext cx="8355283" cy="1310708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Contratti di utilizzazione di nave e aeromobile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8DDDDA4F-4A70-4153-91DA-200BB57F4D84}"/>
              </a:ext>
            </a:extLst>
          </p:cNvPr>
          <p:cNvSpPr/>
          <p:nvPr/>
        </p:nvSpPr>
        <p:spPr>
          <a:xfrm>
            <a:off x="705180" y="1797790"/>
            <a:ext cx="4697818" cy="998419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Locazione di aeromobile 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8F3493AB-CA5E-4E82-970C-6F862CD4C60A}"/>
              </a:ext>
            </a:extLst>
          </p:cNvPr>
          <p:cNvSpPr/>
          <p:nvPr/>
        </p:nvSpPr>
        <p:spPr>
          <a:xfrm>
            <a:off x="4359966" y="3161855"/>
            <a:ext cx="7699512" cy="212576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«Alla locazione di aeromobile si applicano le norme degli articoli da 376 a 383, qualora non derogate dalle disposizioni del presente capo. </a:t>
            </a:r>
          </a:p>
          <a:p>
            <a:pPr algn="ctr"/>
            <a:r>
              <a:rPr lang="it-IT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disposizioni del presente capo si applicano anche alla locazione finanziaria di aeromobile</a:t>
            </a:r>
            <a:r>
              <a:rPr lang="it-IT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it-IT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Freccia in giù 7">
            <a:extLst>
              <a:ext uri="{FF2B5EF4-FFF2-40B4-BE49-F238E27FC236}">
                <a16:creationId xmlns:a16="http://schemas.microsoft.com/office/drawing/2014/main" xmlns="" id="{6147D192-AD45-4D0C-802B-8414E1EC2887}"/>
              </a:ext>
            </a:extLst>
          </p:cNvPr>
          <p:cNvSpPr/>
          <p:nvPr/>
        </p:nvSpPr>
        <p:spPr>
          <a:xfrm>
            <a:off x="2045883" y="3096503"/>
            <a:ext cx="503583" cy="1675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circolare a sinistra 8">
            <a:extLst>
              <a:ext uri="{FF2B5EF4-FFF2-40B4-BE49-F238E27FC236}">
                <a16:creationId xmlns:a16="http://schemas.microsoft.com/office/drawing/2014/main" xmlns="" id="{E2207F99-6A9B-47BE-A3F7-9327A3566C82}"/>
              </a:ext>
            </a:extLst>
          </p:cNvPr>
          <p:cNvSpPr/>
          <p:nvPr/>
        </p:nvSpPr>
        <p:spPr>
          <a:xfrm rot="20290678">
            <a:off x="5738155" y="2120789"/>
            <a:ext cx="530087" cy="998419"/>
          </a:xfrm>
          <a:prstGeom prst="curvedLeftArrow">
            <a:avLst>
              <a:gd name="adj1" fmla="val 25000"/>
              <a:gd name="adj2" fmla="val 50000"/>
              <a:gd name="adj3" fmla="val 7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xmlns="" id="{8F02AD35-FEEF-4A89-97CE-1291020683E4}"/>
              </a:ext>
            </a:extLst>
          </p:cNvPr>
          <p:cNvSpPr/>
          <p:nvPr/>
        </p:nvSpPr>
        <p:spPr>
          <a:xfrm>
            <a:off x="593192" y="5071985"/>
            <a:ext cx="3408966" cy="141798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939 del Codice della Navigazione </a:t>
            </a:r>
          </a:p>
        </p:txBody>
      </p:sp>
    </p:spTree>
    <p:extLst>
      <p:ext uri="{BB962C8B-B14F-4D97-AF65-F5344CB8AC3E}">
        <p14:creationId xmlns:p14="http://schemas.microsoft.com/office/powerpoint/2010/main" val="1394707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FD616878-8C3A-4044-9C80-5743E66C5E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xmlns="" id="{45FCFD04-C3CD-4C0C-9259-951E923BD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8729" y="121436"/>
            <a:ext cx="8355283" cy="1310708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Contratti di utilizzazione di nave e aeromobile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A172096B-A1B1-4317-B5F9-07169D6BCC92}"/>
              </a:ext>
            </a:extLst>
          </p:cNvPr>
          <p:cNvSpPr/>
          <p:nvPr/>
        </p:nvSpPr>
        <p:spPr>
          <a:xfrm>
            <a:off x="1273827" y="1656277"/>
            <a:ext cx="5832543" cy="901393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Noleggio di nave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86C585CD-D966-4B69-8EEB-DFF187BEFB0A}"/>
              </a:ext>
            </a:extLst>
          </p:cNvPr>
          <p:cNvSpPr/>
          <p:nvPr/>
        </p:nvSpPr>
        <p:spPr>
          <a:xfrm>
            <a:off x="1292087" y="4572000"/>
            <a:ext cx="9607826" cy="194787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«Il noleggio è il contratto per il quale l'armatore, in corrispettivo del nolo pattuito, si obbliga a compiere con una nave determinata uno o più viaggi prestabiliti, ovvero, entro il periodo di tempo convenuto, i viaggi ordinati dal noleggiatore alle condizioni stabilite dal contratto o dagli usi</a:t>
            </a:r>
            <a:r>
              <a:rPr lang="it-IT" sz="2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it-IT" sz="22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C2D994CD-7821-4175-A41F-E0B282AD3BC1}"/>
              </a:ext>
            </a:extLst>
          </p:cNvPr>
          <p:cNvSpPr/>
          <p:nvPr/>
        </p:nvSpPr>
        <p:spPr>
          <a:xfrm>
            <a:off x="3530046" y="3187369"/>
            <a:ext cx="5131907" cy="959994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384, Codice della Navigazione </a:t>
            </a:r>
          </a:p>
        </p:txBody>
      </p:sp>
      <p:sp>
        <p:nvSpPr>
          <p:cNvPr id="8" name="Freccia circolare a sinistra 7">
            <a:extLst>
              <a:ext uri="{FF2B5EF4-FFF2-40B4-BE49-F238E27FC236}">
                <a16:creationId xmlns:a16="http://schemas.microsoft.com/office/drawing/2014/main" xmlns="" id="{E7C65BB0-FB41-4A6F-A46B-18449F10E728}"/>
              </a:ext>
            </a:extLst>
          </p:cNvPr>
          <p:cNvSpPr/>
          <p:nvPr/>
        </p:nvSpPr>
        <p:spPr>
          <a:xfrm rot="20748227">
            <a:off x="7106370" y="2319130"/>
            <a:ext cx="606395" cy="959994"/>
          </a:xfrm>
          <a:prstGeom prst="curvedLeftArrow">
            <a:avLst>
              <a:gd name="adj1" fmla="val 25000"/>
              <a:gd name="adj2" fmla="val 50000"/>
              <a:gd name="adj3" fmla="val 573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027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F35F5150-E151-4F68-B968-8EB140D89A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xmlns="" id="{EBDCF761-BE7B-42E4-8D1D-7EC893379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8729" y="121436"/>
            <a:ext cx="8355283" cy="1310708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Contratti di utilizzazione di nave e aeromobile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58DFECEB-CA3C-411E-87AB-642288DD3B01}"/>
              </a:ext>
            </a:extLst>
          </p:cNvPr>
          <p:cNvSpPr/>
          <p:nvPr/>
        </p:nvSpPr>
        <p:spPr>
          <a:xfrm>
            <a:off x="1273827" y="1656277"/>
            <a:ext cx="5832543" cy="901393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Noleggio di aeromobile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803B40FB-AEFA-4746-A3DA-A1C5879492CF}"/>
              </a:ext>
            </a:extLst>
          </p:cNvPr>
          <p:cNvSpPr/>
          <p:nvPr/>
        </p:nvSpPr>
        <p:spPr>
          <a:xfrm>
            <a:off x="1292087" y="4572000"/>
            <a:ext cx="9607826" cy="194787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«Al noleggio di aeromobile si applicano le norme degli articoli da 384 a 395, se non derogate dalle disposizioni del presente capo. </a:t>
            </a:r>
          </a:p>
          <a:p>
            <a:pPr algn="ctr"/>
            <a:r>
              <a:rPr lang="it-IT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disposizioni del presente capo si applicano anche in caso di noleggio di parte della capacità dell'aeromobile</a:t>
            </a:r>
            <a:r>
              <a:rPr lang="it-IT" sz="2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it-IT" sz="22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97C78BBB-BF2F-4C53-904C-D48DFF507230}"/>
              </a:ext>
            </a:extLst>
          </p:cNvPr>
          <p:cNvSpPr/>
          <p:nvPr/>
        </p:nvSpPr>
        <p:spPr>
          <a:xfrm>
            <a:off x="3530046" y="3187369"/>
            <a:ext cx="5131907" cy="959994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</a:t>
            </a:r>
            <a:r>
              <a:rPr lang="it-IT" sz="3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940, </a:t>
            </a:r>
            <a:r>
              <a:rPr lang="it-IT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Codice della Navigazione </a:t>
            </a:r>
          </a:p>
        </p:txBody>
      </p:sp>
      <p:sp>
        <p:nvSpPr>
          <p:cNvPr id="8" name="Freccia circolare a sinistra 7">
            <a:extLst>
              <a:ext uri="{FF2B5EF4-FFF2-40B4-BE49-F238E27FC236}">
                <a16:creationId xmlns:a16="http://schemas.microsoft.com/office/drawing/2014/main" xmlns="" id="{BD5641A3-7E88-455B-A61B-F95459A807A2}"/>
              </a:ext>
            </a:extLst>
          </p:cNvPr>
          <p:cNvSpPr/>
          <p:nvPr/>
        </p:nvSpPr>
        <p:spPr>
          <a:xfrm rot="20748227">
            <a:off x="7106370" y="2319130"/>
            <a:ext cx="606395" cy="959994"/>
          </a:xfrm>
          <a:prstGeom prst="curvedLeftArrow">
            <a:avLst>
              <a:gd name="adj1" fmla="val 25000"/>
              <a:gd name="adj2" fmla="val 50000"/>
              <a:gd name="adj3" fmla="val 573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038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Bell\Desktop\teramo.jpg">
            <a:extLst>
              <a:ext uri="{FF2B5EF4-FFF2-40B4-BE49-F238E27FC236}">
                <a16:creationId xmlns:a16="http://schemas.microsoft.com/office/drawing/2014/main" xmlns="" id="{6E53ECA1-CC0E-4EC8-B3CE-497C4308C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2456873" y="2235200"/>
            <a:ext cx="8321963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Cap. VIII – </a:t>
            </a:r>
            <a:r>
              <a:rPr lang="it-I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Contratti </a:t>
            </a:r>
            <a:r>
              <a:rPr lang="it-I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 utilizzazione di nave ed aeromobile</a:t>
            </a:r>
          </a:p>
        </p:txBody>
      </p:sp>
    </p:spTree>
    <p:extLst>
      <p:ext uri="{BB962C8B-B14F-4D97-AF65-F5344CB8AC3E}">
        <p14:creationId xmlns:p14="http://schemas.microsoft.com/office/powerpoint/2010/main" val="4288609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A73AEB0-A0D3-4325-BE02-A0CCB243F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8729" y="121436"/>
            <a:ext cx="8355283" cy="1310708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Contratti di utilizzazione di nave e aeromobile</a:t>
            </a:r>
          </a:p>
        </p:txBody>
      </p:sp>
      <p:pic>
        <p:nvPicPr>
          <p:cNvPr id="4" name="Picture 2" descr="C:\Users\PBell\Desktop\teramo.jpg">
            <a:extLst>
              <a:ext uri="{FF2B5EF4-FFF2-40B4-BE49-F238E27FC236}">
                <a16:creationId xmlns:a16="http://schemas.microsoft.com/office/drawing/2014/main" xmlns="" id="{6E53ECA1-CC0E-4EC8-B3CE-497C4308C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xmlns="" id="{EC90ED14-F31C-4B14-8137-FC5FBABB0F3A}"/>
              </a:ext>
            </a:extLst>
          </p:cNvPr>
          <p:cNvSpPr/>
          <p:nvPr/>
        </p:nvSpPr>
        <p:spPr>
          <a:xfrm>
            <a:off x="596123" y="1701565"/>
            <a:ext cx="4576240" cy="1124763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«Contratti di utilizzazione»</a:t>
            </a:r>
          </a:p>
        </p:txBody>
      </p:sp>
      <p:sp>
        <p:nvSpPr>
          <p:cNvPr id="9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7507544" y="1432144"/>
            <a:ext cx="4306556" cy="199685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codice della navigazione riconduce a tale classificazione: la </a:t>
            </a:r>
            <a:r>
              <a:rPr lang="it-IT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locazione</a:t>
            </a:r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il </a:t>
            </a:r>
            <a:r>
              <a:rPr lang="it-IT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noleggio</a:t>
            </a:r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ed il </a:t>
            </a:r>
            <a:r>
              <a:rPr lang="it-IT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trasporto, sia di persone che di </a:t>
            </a:r>
            <a:r>
              <a:rPr lang="it-IT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cose</a:t>
            </a:r>
            <a:endParaRPr lang="it-I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ttangolo con angoli arrotondati 6">
            <a:extLst>
              <a:ext uri="{FF2B5EF4-FFF2-40B4-BE49-F238E27FC236}">
                <a16:creationId xmlns:a16="http://schemas.microsoft.com/office/drawing/2014/main" xmlns="" id="{F41B7639-D910-443B-B567-C658E3210C59}"/>
              </a:ext>
            </a:extLst>
          </p:cNvPr>
          <p:cNvSpPr/>
          <p:nvPr/>
        </p:nvSpPr>
        <p:spPr>
          <a:xfrm>
            <a:off x="6592014" y="4739708"/>
            <a:ext cx="5457556" cy="1918769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trasporto e la locazione </a:t>
            </a:r>
            <a:r>
              <a:rPr lang="it-IT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hanno una loro corrispondenza nei contratti di diritto comune, previsti </a:t>
            </a:r>
            <a:r>
              <a:rPr lang="it-IT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 codice </a:t>
            </a:r>
            <a:r>
              <a:rPr lang="it-IT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civile, di cui costituiscono dei sottotipi.</a:t>
            </a:r>
            <a:endParaRPr lang="it-IT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 assente tale corrispondenza per il noleggio. </a:t>
            </a:r>
          </a:p>
        </p:txBody>
      </p:sp>
      <p:sp>
        <p:nvSpPr>
          <p:cNvPr id="5" name="Freccia a destra 4">
            <a:extLst>
              <a:ext uri="{FF2B5EF4-FFF2-40B4-BE49-F238E27FC236}">
                <a16:creationId xmlns:a16="http://schemas.microsoft.com/office/drawing/2014/main" xmlns="" id="{587DB877-388D-4A52-BCE6-3D83C5FA80C8}"/>
              </a:ext>
            </a:extLst>
          </p:cNvPr>
          <p:cNvSpPr/>
          <p:nvPr/>
        </p:nvSpPr>
        <p:spPr>
          <a:xfrm>
            <a:off x="5781585" y="2058537"/>
            <a:ext cx="1268383" cy="410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in giù 6">
            <a:extLst>
              <a:ext uri="{FF2B5EF4-FFF2-40B4-BE49-F238E27FC236}">
                <a16:creationId xmlns:a16="http://schemas.microsoft.com/office/drawing/2014/main" xmlns="" id="{E354CED4-EB2F-46D8-9BA6-C1158F9989EA}"/>
              </a:ext>
            </a:extLst>
          </p:cNvPr>
          <p:cNvSpPr/>
          <p:nvPr/>
        </p:nvSpPr>
        <p:spPr>
          <a:xfrm>
            <a:off x="9389152" y="3647032"/>
            <a:ext cx="543339" cy="8746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Picture 2" descr="Risultati immagini per navigazione aerea">
            <a:extLst>
              <a:ext uri="{FF2B5EF4-FFF2-40B4-BE49-F238E27FC236}">
                <a16:creationId xmlns:a16="http://schemas.microsoft.com/office/drawing/2014/main" xmlns="" id="{5CF8E4D8-2105-4133-AFAF-4E47BD3F2B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032" y="4641959"/>
            <a:ext cx="3146203" cy="19578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Risultati immagini per nave">
            <a:extLst>
              <a:ext uri="{FF2B5EF4-FFF2-40B4-BE49-F238E27FC236}">
                <a16:creationId xmlns:a16="http://schemas.microsoft.com/office/drawing/2014/main" xmlns="" id="{DC9BB4C4-FE07-474F-9C5F-959825FC24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69" y="3157445"/>
            <a:ext cx="2936859" cy="19578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ttangolo con angoli arrotondati 6">
            <a:extLst>
              <a:ext uri="{FF2B5EF4-FFF2-40B4-BE49-F238E27FC236}">
                <a16:creationId xmlns:a16="http://schemas.microsoft.com/office/drawing/2014/main" xmlns="" id="{97F89CB2-4568-41A2-96EA-A8621451BB6C}"/>
              </a:ext>
            </a:extLst>
          </p:cNvPr>
          <p:cNvSpPr/>
          <p:nvPr/>
        </p:nvSpPr>
        <p:spPr>
          <a:xfrm>
            <a:off x="4018348" y="2589323"/>
            <a:ext cx="2077652" cy="174367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Raggruppamento di carattere «empirico», non consiste in una categoria </a:t>
            </a:r>
            <a:r>
              <a:rPr lang="it-IT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dogmatica </a:t>
            </a:r>
            <a:endParaRPr lang="it-IT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847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AB22B093-7398-492A-A6CB-804752393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5FD5861A-CB46-4039-8D9D-09123991C7B5}"/>
              </a:ext>
            </a:extLst>
          </p:cNvPr>
          <p:cNvSpPr/>
          <p:nvPr/>
        </p:nvSpPr>
        <p:spPr>
          <a:xfrm>
            <a:off x="3094580" y="1638503"/>
            <a:ext cx="6466856" cy="2125113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 possibile rinvenire altre tipologie contrattuali di «utilizzo del veicolo»…</a:t>
            </a:r>
          </a:p>
        </p:txBody>
      </p:sp>
      <p:sp>
        <p:nvSpPr>
          <p:cNvPr id="14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2471743" y="4390201"/>
            <a:ext cx="8355283" cy="165859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a titolo esemplificativo, con riferimento alla disciplina dei servizi portuali: «</a:t>
            </a:r>
            <a:r>
              <a:rPr lang="it-IT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rimorchio manovra</a:t>
            </a:r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e «</a:t>
            </a:r>
            <a:r>
              <a:rPr lang="it-IT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rimorchio trasporto</a:t>
            </a:r>
            <a:r>
              <a:rPr lang="it-I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it-I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xmlns="" id="{7FA33C94-DDB9-4210-9510-69A5295C0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8729" y="121436"/>
            <a:ext cx="8355283" cy="1310708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Contratti di utilizzazione di nave e aeromobile</a:t>
            </a:r>
          </a:p>
        </p:txBody>
      </p:sp>
      <p:sp>
        <p:nvSpPr>
          <p:cNvPr id="9" name="Rettangolo con angoli arrotondati 6">
            <a:extLst>
              <a:ext uri="{FF2B5EF4-FFF2-40B4-BE49-F238E27FC236}">
                <a16:creationId xmlns:a16="http://schemas.microsoft.com/office/drawing/2014/main" xmlns="" id="{50143FBD-5D5A-43A6-B2F3-F1C3D1BDFFDF}"/>
              </a:ext>
            </a:extLst>
          </p:cNvPr>
          <p:cNvSpPr/>
          <p:nvPr/>
        </p:nvSpPr>
        <p:spPr>
          <a:xfrm>
            <a:off x="662609" y="5360503"/>
            <a:ext cx="2345632" cy="115936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Terminologia derivante dalla </a:t>
            </a:r>
            <a:r>
              <a:rPr lang="it-IT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prassi</a:t>
            </a:r>
            <a:endParaRPr lang="it-IT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475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F35F5150-E151-4F68-B968-8EB140D89A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xmlns="" id="{EBDCF761-BE7B-42E4-8D1D-7EC893379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8729" y="121436"/>
            <a:ext cx="8355283" cy="1310708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Contratti di utilizzazione di nave e aeromobile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58DFECEB-CA3C-411E-87AB-642288DD3B01}"/>
              </a:ext>
            </a:extLst>
          </p:cNvPr>
          <p:cNvSpPr/>
          <p:nvPr/>
        </p:nvSpPr>
        <p:spPr>
          <a:xfrm>
            <a:off x="516446" y="1555481"/>
            <a:ext cx="5832543" cy="901393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Altri contratti…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97C78BBB-BF2F-4C53-904C-D48DFF507230}"/>
              </a:ext>
            </a:extLst>
          </p:cNvPr>
          <p:cNvSpPr/>
          <p:nvPr/>
        </p:nvSpPr>
        <p:spPr>
          <a:xfrm>
            <a:off x="2930777" y="3787145"/>
            <a:ext cx="5131907" cy="959994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Rimorchio</a:t>
            </a:r>
          </a:p>
        </p:txBody>
      </p:sp>
      <p:sp>
        <p:nvSpPr>
          <p:cNvPr id="8" name="Freccia circolare a sinistra 7">
            <a:extLst>
              <a:ext uri="{FF2B5EF4-FFF2-40B4-BE49-F238E27FC236}">
                <a16:creationId xmlns:a16="http://schemas.microsoft.com/office/drawing/2014/main" xmlns="" id="{BD5641A3-7E88-455B-A61B-F95459A807A2}"/>
              </a:ext>
            </a:extLst>
          </p:cNvPr>
          <p:cNvSpPr/>
          <p:nvPr/>
        </p:nvSpPr>
        <p:spPr>
          <a:xfrm rot="20748227">
            <a:off x="5724686" y="2073790"/>
            <a:ext cx="1219670" cy="1972368"/>
          </a:xfrm>
          <a:prstGeom prst="curvedLeftArrow">
            <a:avLst>
              <a:gd name="adj1" fmla="val 25000"/>
              <a:gd name="adj2" fmla="val 50000"/>
              <a:gd name="adj3" fmla="val 573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xmlns="" id="{83BDDBEE-B6DA-4A2D-BF5D-5B9B6DB85F6D}"/>
              </a:ext>
            </a:extLst>
          </p:cNvPr>
          <p:cNvSpPr/>
          <p:nvPr/>
        </p:nvSpPr>
        <p:spPr>
          <a:xfrm>
            <a:off x="7553678" y="3284620"/>
            <a:ext cx="3346235" cy="100505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Rimorchio manovra</a:t>
            </a:r>
          </a:p>
        </p:txBody>
      </p:sp>
      <p:sp>
        <p:nvSpPr>
          <p:cNvPr id="10" name="Rettangolo con angoli arrotondati 8">
            <a:extLst>
              <a:ext uri="{FF2B5EF4-FFF2-40B4-BE49-F238E27FC236}">
                <a16:creationId xmlns:a16="http://schemas.microsoft.com/office/drawing/2014/main" xmlns="" id="{83BDDBEE-B6DA-4A2D-BF5D-5B9B6DB85F6D}"/>
              </a:ext>
            </a:extLst>
          </p:cNvPr>
          <p:cNvSpPr/>
          <p:nvPr/>
        </p:nvSpPr>
        <p:spPr>
          <a:xfrm>
            <a:off x="7553677" y="4559239"/>
            <a:ext cx="3346235" cy="100505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Rimorchio trasporto</a:t>
            </a:r>
          </a:p>
        </p:txBody>
      </p:sp>
    </p:spTree>
    <p:extLst>
      <p:ext uri="{BB962C8B-B14F-4D97-AF65-F5344CB8AC3E}">
        <p14:creationId xmlns:p14="http://schemas.microsoft.com/office/powerpoint/2010/main" val="386268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AB22B093-7398-492A-A6CB-804752393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con angoli arrotondati 4">
            <a:extLst>
              <a:ext uri="{FF2B5EF4-FFF2-40B4-BE49-F238E27FC236}">
                <a16:creationId xmlns:a16="http://schemas.microsoft.com/office/drawing/2014/main" xmlns="" id="{5FD5861A-CB46-4039-8D9D-09123991C7B5}"/>
              </a:ext>
            </a:extLst>
          </p:cNvPr>
          <p:cNvSpPr/>
          <p:nvPr/>
        </p:nvSpPr>
        <p:spPr>
          <a:xfrm>
            <a:off x="705180" y="1797790"/>
            <a:ext cx="4697818" cy="128319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Ulteriore ipotesi contrattuale…</a:t>
            </a:r>
          </a:p>
        </p:txBody>
      </p:sp>
      <p:sp>
        <p:nvSpPr>
          <p:cNvPr id="7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7255504" y="3273287"/>
            <a:ext cx="4697818" cy="2180967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Contratti relativi all’utilizzazione dei </a:t>
            </a:r>
            <a:r>
              <a:rPr lang="it-IT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container </a:t>
            </a: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xmlns="" id="{8CF9D1C2-BB10-4BD3-AC7F-98D9B5DF0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8729" y="121436"/>
            <a:ext cx="8355283" cy="1310708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Contratti di utilizzazione di nave e aeromobile</a:t>
            </a:r>
          </a:p>
        </p:txBody>
      </p:sp>
      <p:sp>
        <p:nvSpPr>
          <p:cNvPr id="2" name="Freccia a destra 1">
            <a:extLst>
              <a:ext uri="{FF2B5EF4-FFF2-40B4-BE49-F238E27FC236}">
                <a16:creationId xmlns:a16="http://schemas.microsoft.com/office/drawing/2014/main" xmlns="" id="{213C6549-E192-480C-883B-D9D4245CD2E1}"/>
              </a:ext>
            </a:extLst>
          </p:cNvPr>
          <p:cNvSpPr/>
          <p:nvPr/>
        </p:nvSpPr>
        <p:spPr>
          <a:xfrm rot="1400002">
            <a:off x="5687858" y="3108201"/>
            <a:ext cx="1245704" cy="6415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Risultati immagini per container">
            <a:extLst>
              <a:ext uri="{FF2B5EF4-FFF2-40B4-BE49-F238E27FC236}">
                <a16:creationId xmlns:a16="http://schemas.microsoft.com/office/drawing/2014/main" xmlns="" id="{202C2499-E482-4D19-880A-FAE41CBB90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08" y="3970263"/>
            <a:ext cx="4697818" cy="22847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9738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82AB3FA9-C065-493E-9B05-F88F51EEE5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xmlns="" id="{90C14CA4-768B-4382-BCFE-ED019EF23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8729" y="121436"/>
            <a:ext cx="8355283" cy="1310708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Contratti di utilizzazione di nave e aeromobile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E0DC9121-F451-4C0D-A679-358948EC8D3C}"/>
              </a:ext>
            </a:extLst>
          </p:cNvPr>
          <p:cNvSpPr/>
          <p:nvPr/>
        </p:nvSpPr>
        <p:spPr>
          <a:xfrm>
            <a:off x="705180" y="1797790"/>
            <a:ext cx="4697818" cy="128319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Pratica relativa a traffici marittimi ed aerei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8BE72848-BD89-41C6-AC74-1550CC145673}"/>
              </a:ext>
            </a:extLst>
          </p:cNvPr>
          <p:cNvSpPr/>
          <p:nvPr/>
        </p:nvSpPr>
        <p:spPr>
          <a:xfrm>
            <a:off x="2153417" y="4572000"/>
            <a:ext cx="3346235" cy="141798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it-IT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ccordi di </a:t>
            </a:r>
            <a:r>
              <a:rPr lang="it-IT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pool, code </a:t>
            </a:r>
            <a:r>
              <a:rPr lang="it-IT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sharing</a:t>
            </a:r>
            <a:r>
              <a:rPr lang="it-IT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ecc. </a:t>
            </a:r>
            <a:endParaRPr lang="it-IT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xmlns="" id="{50393625-94F3-488F-AB69-213DBE73886D}"/>
              </a:ext>
            </a:extLst>
          </p:cNvPr>
          <p:cNvCxnSpPr/>
          <p:nvPr/>
        </p:nvCxnSpPr>
        <p:spPr>
          <a:xfrm>
            <a:off x="3684104" y="3207026"/>
            <a:ext cx="0" cy="1166191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xmlns="" id="{83BDDBEE-B6DA-4A2D-BF5D-5B9B6DB85F6D}"/>
              </a:ext>
            </a:extLst>
          </p:cNvPr>
          <p:cNvSpPr/>
          <p:nvPr/>
        </p:nvSpPr>
        <p:spPr>
          <a:xfrm>
            <a:off x="8242792" y="2720008"/>
            <a:ext cx="3346235" cy="141798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it-IT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onnage</a:t>
            </a:r>
            <a:r>
              <a:rPr lang="it-IT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agreement</a:t>
            </a:r>
            <a:r>
              <a:rPr lang="it-IT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</a:t>
            </a:r>
            <a:r>
              <a:rPr lang="it-IT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affreightment</a:t>
            </a:r>
            <a:r>
              <a:rPr lang="it-IT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xmlns="" id="{6DF2C308-8E51-4020-BD98-30B9EA434700}"/>
              </a:ext>
            </a:extLst>
          </p:cNvPr>
          <p:cNvCxnSpPr/>
          <p:nvPr/>
        </p:nvCxnSpPr>
        <p:spPr>
          <a:xfrm>
            <a:off x="5735456" y="2917134"/>
            <a:ext cx="2107096" cy="579783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685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AB22B093-7398-492A-A6CB-804752393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5FD5861A-CB46-4039-8D9D-09123991C7B5}"/>
              </a:ext>
            </a:extLst>
          </p:cNvPr>
          <p:cNvSpPr/>
          <p:nvPr/>
        </p:nvSpPr>
        <p:spPr>
          <a:xfrm>
            <a:off x="3771380" y="1538574"/>
            <a:ext cx="5725376" cy="142875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Contratti di utilizzazione </a:t>
            </a:r>
            <a:r>
              <a:rPr lang="it-IT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delle </a:t>
            </a:r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unità da diporto</a:t>
            </a:r>
          </a:p>
        </p:txBody>
      </p:sp>
      <p:sp>
        <p:nvSpPr>
          <p:cNvPr id="6" name="Rettangolo con angoli arrotondati 6">
            <a:extLst>
              <a:ext uri="{FF2B5EF4-FFF2-40B4-BE49-F238E27FC236}">
                <a16:creationId xmlns:a16="http://schemas.microsoft.com/office/drawing/2014/main" xmlns="" id="{F41B7639-D910-443B-B567-C658E3210C59}"/>
              </a:ext>
            </a:extLst>
          </p:cNvPr>
          <p:cNvSpPr/>
          <p:nvPr/>
        </p:nvSpPr>
        <p:spPr>
          <a:xfrm>
            <a:off x="706588" y="3112381"/>
            <a:ext cx="4844744" cy="15854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 sistema previgente </a:t>
            </a:r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era prevista la configurabilità di questa tipologia di contratti</a:t>
            </a:r>
          </a:p>
        </p:txBody>
      </p:sp>
      <p:sp>
        <p:nvSpPr>
          <p:cNvPr id="9" name="Rettangolo con angoli arrotondati 6">
            <a:extLst>
              <a:ext uri="{FF2B5EF4-FFF2-40B4-BE49-F238E27FC236}">
                <a16:creationId xmlns:a16="http://schemas.microsoft.com/office/drawing/2014/main" xmlns="" id="{F41B7639-D910-443B-B567-C658E3210C59}"/>
              </a:ext>
            </a:extLst>
          </p:cNvPr>
          <p:cNvSpPr/>
          <p:nvPr/>
        </p:nvSpPr>
        <p:spPr>
          <a:xfrm>
            <a:off x="6640671" y="4361175"/>
            <a:ext cx="5173430" cy="142875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 sistema attuale sono </a:t>
            </a:r>
            <a:r>
              <a:rPr lang="it-IT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espressamente previsti: il noleggio e la locazione</a:t>
            </a:r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xmlns="" id="{5149CBBC-1408-4463-BCF3-9586348F8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8729" y="121436"/>
            <a:ext cx="8355283" cy="1310708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Contratti di utilizzazione di nave e aeromobile</a:t>
            </a:r>
          </a:p>
        </p:txBody>
      </p:sp>
      <p:sp>
        <p:nvSpPr>
          <p:cNvPr id="11" name="Rettangolo con angoli arrotondati 6">
            <a:extLst>
              <a:ext uri="{FF2B5EF4-FFF2-40B4-BE49-F238E27FC236}">
                <a16:creationId xmlns:a16="http://schemas.microsoft.com/office/drawing/2014/main" xmlns="" id="{F56C631F-D693-428F-883C-1D55AD2049E2}"/>
              </a:ext>
            </a:extLst>
          </p:cNvPr>
          <p:cNvSpPr/>
          <p:nvPr/>
        </p:nvSpPr>
        <p:spPr>
          <a:xfrm>
            <a:off x="377900" y="4472607"/>
            <a:ext cx="2345632" cy="115936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Incompatibilità con il 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«fine di lucro».</a:t>
            </a:r>
          </a:p>
        </p:txBody>
      </p:sp>
      <p:sp>
        <p:nvSpPr>
          <p:cNvPr id="2" name="Freccia circolare a destra 1">
            <a:extLst>
              <a:ext uri="{FF2B5EF4-FFF2-40B4-BE49-F238E27FC236}">
                <a16:creationId xmlns:a16="http://schemas.microsoft.com/office/drawing/2014/main" xmlns="" id="{2621876A-B003-4DD0-B25A-6E02AC80CEAF}"/>
              </a:ext>
            </a:extLst>
          </p:cNvPr>
          <p:cNvSpPr/>
          <p:nvPr/>
        </p:nvSpPr>
        <p:spPr>
          <a:xfrm rot="2143738">
            <a:off x="2785781" y="2012480"/>
            <a:ext cx="686360" cy="992942"/>
          </a:xfrm>
          <a:prstGeom prst="curvedRightArrow">
            <a:avLst>
              <a:gd name="adj1" fmla="val 25000"/>
              <a:gd name="adj2" fmla="val 50000"/>
              <a:gd name="adj3" fmla="val 498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2" name="Freccia circolare a sinistra 11">
            <a:extLst>
              <a:ext uri="{FF2B5EF4-FFF2-40B4-BE49-F238E27FC236}">
                <a16:creationId xmlns:a16="http://schemas.microsoft.com/office/drawing/2014/main" xmlns="" id="{959F90E0-1074-4F89-B3FC-B4D7741B3686}"/>
              </a:ext>
            </a:extLst>
          </p:cNvPr>
          <p:cNvSpPr/>
          <p:nvPr/>
        </p:nvSpPr>
        <p:spPr>
          <a:xfrm rot="21157234">
            <a:off x="9704770" y="2508951"/>
            <a:ext cx="718471" cy="1852224"/>
          </a:xfrm>
          <a:prstGeom prst="curvedLeftArrow">
            <a:avLst>
              <a:gd name="adj1" fmla="val 25000"/>
              <a:gd name="adj2" fmla="val 50000"/>
              <a:gd name="adj3" fmla="val 489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799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05F27E5F-991E-4E2B-A924-42690B7A7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xmlns="" id="{2AAC00B1-9056-4F2B-AFF1-795380A0F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8729" y="121436"/>
            <a:ext cx="8355283" cy="1310708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Contratti di utilizzazione di nave e aeromobile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0EAC908A-FF39-443F-9EF7-6FE7C625A976}"/>
              </a:ext>
            </a:extLst>
          </p:cNvPr>
          <p:cNvSpPr/>
          <p:nvPr/>
        </p:nvSpPr>
        <p:spPr>
          <a:xfrm>
            <a:off x="705180" y="1797790"/>
            <a:ext cx="4697818" cy="998419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Locazione di nave </a:t>
            </a:r>
          </a:p>
        </p:txBody>
      </p:sp>
      <p:sp>
        <p:nvSpPr>
          <p:cNvPr id="6" name="Rettangolo con angoli arrotondati 6">
            <a:extLst>
              <a:ext uri="{FF2B5EF4-FFF2-40B4-BE49-F238E27FC236}">
                <a16:creationId xmlns:a16="http://schemas.microsoft.com/office/drawing/2014/main" xmlns="" id="{70FCD9C8-C623-444C-996A-14CB3F73C28D}"/>
              </a:ext>
            </a:extLst>
          </p:cNvPr>
          <p:cNvSpPr/>
          <p:nvPr/>
        </p:nvSpPr>
        <p:spPr>
          <a:xfrm>
            <a:off x="5155095" y="2937416"/>
            <a:ext cx="6864626" cy="15854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«Si ha </a:t>
            </a:r>
            <a:r>
              <a:rPr lang="it-IT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locazione di nave </a:t>
            </a:r>
            <a:r>
              <a:rPr lang="it-IT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quando una delle parti si obbliga a far godere </a:t>
            </a:r>
            <a:r>
              <a:rPr lang="it-IT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all’altra </a:t>
            </a:r>
            <a:r>
              <a:rPr lang="it-IT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un dato tempo la nave verso un determinato corrispettivo</a:t>
            </a:r>
            <a:r>
              <a:rPr lang="it-IT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it-IT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reccia circolare a sinistra 6">
            <a:extLst>
              <a:ext uri="{FF2B5EF4-FFF2-40B4-BE49-F238E27FC236}">
                <a16:creationId xmlns:a16="http://schemas.microsoft.com/office/drawing/2014/main" xmlns="" id="{97F9B32F-ACAF-471B-B383-AC8727B5A06B}"/>
              </a:ext>
            </a:extLst>
          </p:cNvPr>
          <p:cNvSpPr/>
          <p:nvPr/>
        </p:nvSpPr>
        <p:spPr>
          <a:xfrm rot="19603692">
            <a:off x="5797825" y="1695595"/>
            <a:ext cx="596348" cy="1202809"/>
          </a:xfrm>
          <a:prstGeom prst="curvedLeftArrow">
            <a:avLst>
              <a:gd name="adj1" fmla="val 25000"/>
              <a:gd name="adj2" fmla="val 50000"/>
              <a:gd name="adj3" fmla="val 440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xmlns="" id="{CFFC170C-EF23-486C-8B7D-78B133B8D37B}"/>
              </a:ext>
            </a:extLst>
          </p:cNvPr>
          <p:cNvSpPr/>
          <p:nvPr/>
        </p:nvSpPr>
        <p:spPr>
          <a:xfrm>
            <a:off x="951000" y="5120679"/>
            <a:ext cx="4565765" cy="141798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376 del Codice della Navigazione </a:t>
            </a:r>
          </a:p>
        </p:txBody>
      </p:sp>
      <p:sp>
        <p:nvSpPr>
          <p:cNvPr id="9" name="Freccia in giù 8">
            <a:extLst>
              <a:ext uri="{FF2B5EF4-FFF2-40B4-BE49-F238E27FC236}">
                <a16:creationId xmlns:a16="http://schemas.microsoft.com/office/drawing/2014/main" xmlns="" id="{3A665AC7-A805-41A3-B634-FA21109B8D3F}"/>
              </a:ext>
            </a:extLst>
          </p:cNvPr>
          <p:cNvSpPr/>
          <p:nvPr/>
        </p:nvSpPr>
        <p:spPr>
          <a:xfrm>
            <a:off x="3015221" y="3112311"/>
            <a:ext cx="437322" cy="17267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46A5E362-57B5-4799-A58B-5AA42A8413B8}"/>
              </a:ext>
            </a:extLst>
          </p:cNvPr>
          <p:cNvSpPr txBox="1"/>
          <p:nvPr/>
        </p:nvSpPr>
        <p:spPr>
          <a:xfrm>
            <a:off x="6529459" y="6004903"/>
            <a:ext cx="5225219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Ricalca la definizione generale di locazione </a:t>
            </a:r>
            <a:r>
              <a:rPr lang="it-IT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articolo 1571 del codice civile</a:t>
            </a:r>
          </a:p>
        </p:txBody>
      </p: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xmlns="" id="{34FA6656-C845-4692-9413-420694BCFA40}"/>
              </a:ext>
            </a:extLst>
          </p:cNvPr>
          <p:cNvCxnSpPr/>
          <p:nvPr/>
        </p:nvCxnSpPr>
        <p:spPr>
          <a:xfrm>
            <a:off x="9195077" y="4664059"/>
            <a:ext cx="0" cy="1165611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5974435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Personalizzato 6">
      <a:dk1>
        <a:srgbClr val="2392AC"/>
      </a:dk1>
      <a:lt1>
        <a:sysClr val="window" lastClr="FFFFFF"/>
      </a:lt1>
      <a:dk2>
        <a:srgbClr val="2E5369"/>
      </a:dk2>
      <a:lt2>
        <a:srgbClr val="CBECF4"/>
      </a:lt2>
      <a:accent1>
        <a:srgbClr val="B1E3EF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910</TotalTime>
  <Words>506</Words>
  <Application>Microsoft Office PowerPoint</Application>
  <PresentationFormat>Widescreen</PresentationFormat>
  <Paragraphs>50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Times New Roman</vt:lpstr>
      <vt:lpstr>Wingdings 3</vt:lpstr>
      <vt:lpstr>Filo</vt:lpstr>
      <vt:lpstr>Presentazione standard di PowerPoint</vt:lpstr>
      <vt:lpstr>Presentazione standard di PowerPoint</vt:lpstr>
      <vt:lpstr>Contratti di utilizzazione di nave e aeromobile</vt:lpstr>
      <vt:lpstr>Contratti di utilizzazione di nave e aeromobile</vt:lpstr>
      <vt:lpstr>Contratti di utilizzazione di nave e aeromobile</vt:lpstr>
      <vt:lpstr>Contratti di utilizzazione di nave e aeromobile</vt:lpstr>
      <vt:lpstr>Contratti di utilizzazione di nave e aeromobile</vt:lpstr>
      <vt:lpstr>Contratti di utilizzazione di nave e aeromobile</vt:lpstr>
      <vt:lpstr>Contratti di utilizzazione di nave e aeromobile</vt:lpstr>
      <vt:lpstr>Contratti di utilizzazione di nave e aeromobile</vt:lpstr>
      <vt:lpstr>Contratti di utilizzazione di nave e aeromobile</vt:lpstr>
      <vt:lpstr>Contratti di utilizzazione di nave e aeromobile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Zunarelli</dc:creator>
  <cp:lastModifiedBy>massimiliano musi</cp:lastModifiedBy>
  <cp:revision>140</cp:revision>
  <dcterms:created xsi:type="dcterms:W3CDTF">2019-06-28T16:40:01Z</dcterms:created>
  <dcterms:modified xsi:type="dcterms:W3CDTF">2020-11-18T08:19:44Z</dcterms:modified>
</cp:coreProperties>
</file>