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5" r:id="rId1"/>
  </p:sldMasterIdLst>
  <p:notesMasterIdLst>
    <p:notesMasterId r:id="rId36"/>
  </p:notesMasterIdLst>
  <p:sldIdLst>
    <p:sldId id="256" r:id="rId2"/>
    <p:sldId id="258" r:id="rId3"/>
    <p:sldId id="259" r:id="rId4"/>
    <p:sldId id="260" r:id="rId5"/>
    <p:sldId id="261" r:id="rId6"/>
    <p:sldId id="286" r:id="rId7"/>
    <p:sldId id="285" r:id="rId8"/>
    <p:sldId id="287" r:id="rId9"/>
    <p:sldId id="262" r:id="rId10"/>
    <p:sldId id="288" r:id="rId11"/>
    <p:sldId id="270" r:id="rId12"/>
    <p:sldId id="289" r:id="rId13"/>
    <p:sldId id="271" r:id="rId14"/>
    <p:sldId id="272" r:id="rId15"/>
    <p:sldId id="290" r:id="rId16"/>
    <p:sldId id="274" r:id="rId17"/>
    <p:sldId id="291" r:id="rId18"/>
    <p:sldId id="279" r:id="rId19"/>
    <p:sldId id="292" r:id="rId20"/>
    <p:sldId id="263" r:id="rId21"/>
    <p:sldId id="293" r:id="rId22"/>
    <p:sldId id="280" r:id="rId23"/>
    <p:sldId id="294" r:id="rId24"/>
    <p:sldId id="281" r:id="rId25"/>
    <p:sldId id="295" r:id="rId26"/>
    <p:sldId id="264" r:id="rId27"/>
    <p:sldId id="265" r:id="rId28"/>
    <p:sldId id="283" r:id="rId29"/>
    <p:sldId id="284" r:id="rId30"/>
    <p:sldId id="266" r:id="rId31"/>
    <p:sldId id="282" r:id="rId32"/>
    <p:sldId id="268" r:id="rId33"/>
    <p:sldId id="269" r:id="rId34"/>
    <p:sldId id="296" r:id="rId35"/>
  </p:sldIdLst>
  <p:sldSz cx="9144000" cy="5143500" type="screen16x9"/>
  <p:notesSz cx="6858000" cy="9144000"/>
  <p:embeddedFontLst>
    <p:embeddedFont>
      <p:font typeface="Roboto" panose="02000000000000000000" pitchFamily="2" charset="0"/>
      <p:regular r:id="rId37"/>
      <p:bold r:id="rId38"/>
      <p:italic r:id="rId39"/>
      <p:boldItalic r:id="rId40"/>
    </p:embeddedFont>
    <p:embeddedFont>
      <p:font typeface="Roboto Condensed" panose="02000000000000000000"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03D27C4-5239-4E2C-A2BF-3B7417B3CCFB}">
  <a:tblStyle styleId="{603D27C4-5239-4E2C-A2BF-3B7417B3CCF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8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e1f18fb453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e1f18fb453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4CFA80E6-A792-0C1E-D4C9-C6D4E951F6CB}"/>
            </a:ext>
          </a:extLst>
        </p:cNvPr>
        <p:cNvGrpSpPr/>
        <p:nvPr/>
      </p:nvGrpSpPr>
      <p:grpSpPr>
        <a:xfrm>
          <a:off x="0" y="0"/>
          <a:ext cx="0" cy="0"/>
          <a:chOff x="0" y="0"/>
          <a:chExt cx="0" cy="0"/>
        </a:xfrm>
      </p:grpSpPr>
      <p:sp>
        <p:nvSpPr>
          <p:cNvPr id="888" name="Google Shape;888;gb6f31fe010_0_1990:notes">
            <a:extLst>
              <a:ext uri="{FF2B5EF4-FFF2-40B4-BE49-F238E27FC236}">
                <a16:creationId xmlns:a16="http://schemas.microsoft.com/office/drawing/2014/main" id="{C0C2DE1C-27C7-F1C7-29EF-22CD8896E6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a:extLst>
              <a:ext uri="{FF2B5EF4-FFF2-40B4-BE49-F238E27FC236}">
                <a16:creationId xmlns:a16="http://schemas.microsoft.com/office/drawing/2014/main" id="{82C76AB9-45B0-C769-768D-0E46776783D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9683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4CFA80E6-A792-0C1E-D4C9-C6D4E951F6CB}"/>
            </a:ext>
          </a:extLst>
        </p:cNvPr>
        <p:cNvGrpSpPr/>
        <p:nvPr/>
      </p:nvGrpSpPr>
      <p:grpSpPr>
        <a:xfrm>
          <a:off x="0" y="0"/>
          <a:ext cx="0" cy="0"/>
          <a:chOff x="0" y="0"/>
          <a:chExt cx="0" cy="0"/>
        </a:xfrm>
      </p:grpSpPr>
      <p:sp>
        <p:nvSpPr>
          <p:cNvPr id="888" name="Google Shape;888;gb6f31fe010_0_1990:notes">
            <a:extLst>
              <a:ext uri="{FF2B5EF4-FFF2-40B4-BE49-F238E27FC236}">
                <a16:creationId xmlns:a16="http://schemas.microsoft.com/office/drawing/2014/main" id="{C0C2DE1C-27C7-F1C7-29EF-22CD8896E6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a:extLst>
              <a:ext uri="{FF2B5EF4-FFF2-40B4-BE49-F238E27FC236}">
                <a16:creationId xmlns:a16="http://schemas.microsoft.com/office/drawing/2014/main" id="{82C76AB9-45B0-C769-768D-0E46776783D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1264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6F311B21-803D-3E83-093C-56B07CC8AE36}"/>
            </a:ext>
          </a:extLst>
        </p:cNvPr>
        <p:cNvGrpSpPr/>
        <p:nvPr/>
      </p:nvGrpSpPr>
      <p:grpSpPr>
        <a:xfrm>
          <a:off x="0" y="0"/>
          <a:ext cx="0" cy="0"/>
          <a:chOff x="0" y="0"/>
          <a:chExt cx="0" cy="0"/>
        </a:xfrm>
      </p:grpSpPr>
      <p:sp>
        <p:nvSpPr>
          <p:cNvPr id="888" name="Google Shape;888;gb6f31fe010_0_1990:notes">
            <a:extLst>
              <a:ext uri="{FF2B5EF4-FFF2-40B4-BE49-F238E27FC236}">
                <a16:creationId xmlns:a16="http://schemas.microsoft.com/office/drawing/2014/main" id="{9DC5DD24-A306-956F-DFC5-B7713D8AD8F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a:extLst>
              <a:ext uri="{FF2B5EF4-FFF2-40B4-BE49-F238E27FC236}">
                <a16:creationId xmlns:a16="http://schemas.microsoft.com/office/drawing/2014/main" id="{629E40AA-0A41-0E5C-2BCC-1924029E7D8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5920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4CFA80E6-A792-0C1E-D4C9-C6D4E951F6CB}"/>
            </a:ext>
          </a:extLst>
        </p:cNvPr>
        <p:cNvGrpSpPr/>
        <p:nvPr/>
      </p:nvGrpSpPr>
      <p:grpSpPr>
        <a:xfrm>
          <a:off x="0" y="0"/>
          <a:ext cx="0" cy="0"/>
          <a:chOff x="0" y="0"/>
          <a:chExt cx="0" cy="0"/>
        </a:xfrm>
      </p:grpSpPr>
      <p:sp>
        <p:nvSpPr>
          <p:cNvPr id="888" name="Google Shape;888;gb6f31fe010_0_1990:notes">
            <a:extLst>
              <a:ext uri="{FF2B5EF4-FFF2-40B4-BE49-F238E27FC236}">
                <a16:creationId xmlns:a16="http://schemas.microsoft.com/office/drawing/2014/main" id="{C0C2DE1C-27C7-F1C7-29EF-22CD8896E6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a:extLst>
              <a:ext uri="{FF2B5EF4-FFF2-40B4-BE49-F238E27FC236}">
                <a16:creationId xmlns:a16="http://schemas.microsoft.com/office/drawing/2014/main" id="{82C76AB9-45B0-C769-768D-0E46776783D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0979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4CFA80E6-A792-0C1E-D4C9-C6D4E951F6CB}"/>
            </a:ext>
          </a:extLst>
        </p:cNvPr>
        <p:cNvGrpSpPr/>
        <p:nvPr/>
      </p:nvGrpSpPr>
      <p:grpSpPr>
        <a:xfrm>
          <a:off x="0" y="0"/>
          <a:ext cx="0" cy="0"/>
          <a:chOff x="0" y="0"/>
          <a:chExt cx="0" cy="0"/>
        </a:xfrm>
      </p:grpSpPr>
      <p:sp>
        <p:nvSpPr>
          <p:cNvPr id="888" name="Google Shape;888;gb6f31fe010_0_1990:notes">
            <a:extLst>
              <a:ext uri="{FF2B5EF4-FFF2-40B4-BE49-F238E27FC236}">
                <a16:creationId xmlns:a16="http://schemas.microsoft.com/office/drawing/2014/main" id="{C0C2DE1C-27C7-F1C7-29EF-22CD8896E6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a:extLst>
              <a:ext uri="{FF2B5EF4-FFF2-40B4-BE49-F238E27FC236}">
                <a16:creationId xmlns:a16="http://schemas.microsoft.com/office/drawing/2014/main" id="{82C76AB9-45B0-C769-768D-0E46776783D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9412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A994499E-9D54-B221-067A-6C468F7D1113}"/>
            </a:ext>
          </a:extLst>
        </p:cNvPr>
        <p:cNvGrpSpPr/>
        <p:nvPr/>
      </p:nvGrpSpPr>
      <p:grpSpPr>
        <a:xfrm>
          <a:off x="0" y="0"/>
          <a:ext cx="0" cy="0"/>
          <a:chOff x="0" y="0"/>
          <a:chExt cx="0" cy="0"/>
        </a:xfrm>
      </p:grpSpPr>
      <p:sp>
        <p:nvSpPr>
          <p:cNvPr id="888" name="Google Shape;888;gb6f31fe010_0_1990:notes">
            <a:extLst>
              <a:ext uri="{FF2B5EF4-FFF2-40B4-BE49-F238E27FC236}">
                <a16:creationId xmlns:a16="http://schemas.microsoft.com/office/drawing/2014/main" id="{7F21B934-0477-DAE6-E0B0-151C5F6DC6E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a:extLst>
              <a:ext uri="{FF2B5EF4-FFF2-40B4-BE49-F238E27FC236}">
                <a16:creationId xmlns:a16="http://schemas.microsoft.com/office/drawing/2014/main" id="{6F8BC93A-EDD1-3E58-E57A-C04326565A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2076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4CFA80E6-A792-0C1E-D4C9-C6D4E951F6CB}"/>
            </a:ext>
          </a:extLst>
        </p:cNvPr>
        <p:cNvGrpSpPr/>
        <p:nvPr/>
      </p:nvGrpSpPr>
      <p:grpSpPr>
        <a:xfrm>
          <a:off x="0" y="0"/>
          <a:ext cx="0" cy="0"/>
          <a:chOff x="0" y="0"/>
          <a:chExt cx="0" cy="0"/>
        </a:xfrm>
      </p:grpSpPr>
      <p:sp>
        <p:nvSpPr>
          <p:cNvPr id="888" name="Google Shape;888;gb6f31fe010_0_1990:notes">
            <a:extLst>
              <a:ext uri="{FF2B5EF4-FFF2-40B4-BE49-F238E27FC236}">
                <a16:creationId xmlns:a16="http://schemas.microsoft.com/office/drawing/2014/main" id="{C0C2DE1C-27C7-F1C7-29EF-22CD8896E6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a:extLst>
              <a:ext uri="{FF2B5EF4-FFF2-40B4-BE49-F238E27FC236}">
                <a16:creationId xmlns:a16="http://schemas.microsoft.com/office/drawing/2014/main" id="{82C76AB9-45B0-C769-768D-0E46776783D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6613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91A638D0-4A5B-F3B0-843E-B51C73330B14}"/>
            </a:ext>
          </a:extLst>
        </p:cNvPr>
        <p:cNvGrpSpPr/>
        <p:nvPr/>
      </p:nvGrpSpPr>
      <p:grpSpPr>
        <a:xfrm>
          <a:off x="0" y="0"/>
          <a:ext cx="0" cy="0"/>
          <a:chOff x="0" y="0"/>
          <a:chExt cx="0" cy="0"/>
        </a:xfrm>
      </p:grpSpPr>
      <p:sp>
        <p:nvSpPr>
          <p:cNvPr id="888" name="Google Shape;888;gb6f31fe010_0_1990:notes">
            <a:extLst>
              <a:ext uri="{FF2B5EF4-FFF2-40B4-BE49-F238E27FC236}">
                <a16:creationId xmlns:a16="http://schemas.microsoft.com/office/drawing/2014/main" id="{EA14E6D6-17B7-C622-A47C-40884207764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a:extLst>
              <a:ext uri="{FF2B5EF4-FFF2-40B4-BE49-F238E27FC236}">
                <a16:creationId xmlns:a16="http://schemas.microsoft.com/office/drawing/2014/main" id="{F4145495-E92A-5755-E06B-9E84594F751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1317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4CFA80E6-A792-0C1E-D4C9-C6D4E951F6CB}"/>
            </a:ext>
          </a:extLst>
        </p:cNvPr>
        <p:cNvGrpSpPr/>
        <p:nvPr/>
      </p:nvGrpSpPr>
      <p:grpSpPr>
        <a:xfrm>
          <a:off x="0" y="0"/>
          <a:ext cx="0" cy="0"/>
          <a:chOff x="0" y="0"/>
          <a:chExt cx="0" cy="0"/>
        </a:xfrm>
      </p:grpSpPr>
      <p:sp>
        <p:nvSpPr>
          <p:cNvPr id="888" name="Google Shape;888;gb6f31fe010_0_1990:notes">
            <a:extLst>
              <a:ext uri="{FF2B5EF4-FFF2-40B4-BE49-F238E27FC236}">
                <a16:creationId xmlns:a16="http://schemas.microsoft.com/office/drawing/2014/main" id="{C0C2DE1C-27C7-F1C7-29EF-22CD8896E6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a:extLst>
              <a:ext uri="{FF2B5EF4-FFF2-40B4-BE49-F238E27FC236}">
                <a16:creationId xmlns:a16="http://schemas.microsoft.com/office/drawing/2014/main" id="{82C76AB9-45B0-C769-768D-0E46776783D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2090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AC3520FD-4BFB-8274-7911-66B88F20D89C}"/>
            </a:ext>
          </a:extLst>
        </p:cNvPr>
        <p:cNvGrpSpPr/>
        <p:nvPr/>
      </p:nvGrpSpPr>
      <p:grpSpPr>
        <a:xfrm>
          <a:off x="0" y="0"/>
          <a:ext cx="0" cy="0"/>
          <a:chOff x="0" y="0"/>
          <a:chExt cx="0" cy="0"/>
        </a:xfrm>
      </p:grpSpPr>
      <p:sp>
        <p:nvSpPr>
          <p:cNvPr id="888" name="Google Shape;888;gb6f31fe010_0_1990:notes">
            <a:extLst>
              <a:ext uri="{FF2B5EF4-FFF2-40B4-BE49-F238E27FC236}">
                <a16:creationId xmlns:a16="http://schemas.microsoft.com/office/drawing/2014/main" id="{71CC709F-47A5-BF25-6D0F-4E156768773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a:extLst>
              <a:ext uri="{FF2B5EF4-FFF2-40B4-BE49-F238E27FC236}">
                <a16:creationId xmlns:a16="http://schemas.microsoft.com/office/drawing/2014/main" id="{534C7373-55EE-A1F1-48FE-D898CDEC55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9884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03C01906-A18B-F9B7-EF1B-82CAE7BCE39D}"/>
            </a:ext>
          </a:extLst>
        </p:cNvPr>
        <p:cNvGrpSpPr/>
        <p:nvPr/>
      </p:nvGrpSpPr>
      <p:grpSpPr>
        <a:xfrm>
          <a:off x="0" y="0"/>
          <a:ext cx="0" cy="0"/>
          <a:chOff x="0" y="0"/>
          <a:chExt cx="0" cy="0"/>
        </a:xfrm>
      </p:grpSpPr>
      <p:sp>
        <p:nvSpPr>
          <p:cNvPr id="888" name="Google Shape;888;gb6f31fe010_0_1990:notes">
            <a:extLst>
              <a:ext uri="{FF2B5EF4-FFF2-40B4-BE49-F238E27FC236}">
                <a16:creationId xmlns:a16="http://schemas.microsoft.com/office/drawing/2014/main" id="{CAC1EBEA-398E-B415-A875-773D9B5B78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a:extLst>
              <a:ext uri="{FF2B5EF4-FFF2-40B4-BE49-F238E27FC236}">
                <a16:creationId xmlns:a16="http://schemas.microsoft.com/office/drawing/2014/main" id="{02EA97A0-BCCF-8067-70FA-4FCFF19F297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5743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03C01906-A18B-F9B7-EF1B-82CAE7BCE39D}"/>
            </a:ext>
          </a:extLst>
        </p:cNvPr>
        <p:cNvGrpSpPr/>
        <p:nvPr/>
      </p:nvGrpSpPr>
      <p:grpSpPr>
        <a:xfrm>
          <a:off x="0" y="0"/>
          <a:ext cx="0" cy="0"/>
          <a:chOff x="0" y="0"/>
          <a:chExt cx="0" cy="0"/>
        </a:xfrm>
      </p:grpSpPr>
      <p:sp>
        <p:nvSpPr>
          <p:cNvPr id="888" name="Google Shape;888;gb6f31fe010_0_1990:notes">
            <a:extLst>
              <a:ext uri="{FF2B5EF4-FFF2-40B4-BE49-F238E27FC236}">
                <a16:creationId xmlns:a16="http://schemas.microsoft.com/office/drawing/2014/main" id="{CAC1EBEA-398E-B415-A875-773D9B5B78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a:extLst>
              <a:ext uri="{FF2B5EF4-FFF2-40B4-BE49-F238E27FC236}">
                <a16:creationId xmlns:a16="http://schemas.microsoft.com/office/drawing/2014/main" id="{02EA97A0-BCCF-8067-70FA-4FCFF19F297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7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03C01906-A18B-F9B7-EF1B-82CAE7BCE39D}"/>
            </a:ext>
          </a:extLst>
        </p:cNvPr>
        <p:cNvGrpSpPr/>
        <p:nvPr/>
      </p:nvGrpSpPr>
      <p:grpSpPr>
        <a:xfrm>
          <a:off x="0" y="0"/>
          <a:ext cx="0" cy="0"/>
          <a:chOff x="0" y="0"/>
          <a:chExt cx="0" cy="0"/>
        </a:xfrm>
      </p:grpSpPr>
      <p:sp>
        <p:nvSpPr>
          <p:cNvPr id="888" name="Google Shape;888;gb6f31fe010_0_1990:notes">
            <a:extLst>
              <a:ext uri="{FF2B5EF4-FFF2-40B4-BE49-F238E27FC236}">
                <a16:creationId xmlns:a16="http://schemas.microsoft.com/office/drawing/2014/main" id="{CAC1EBEA-398E-B415-A875-773D9B5B78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a:extLst>
              <a:ext uri="{FF2B5EF4-FFF2-40B4-BE49-F238E27FC236}">
                <a16:creationId xmlns:a16="http://schemas.microsoft.com/office/drawing/2014/main" id="{02EA97A0-BCCF-8067-70FA-4FCFF19F297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8420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46377220-23F1-2378-D5A5-5ACDDBDE3A3E}"/>
            </a:ext>
          </a:extLst>
        </p:cNvPr>
        <p:cNvGrpSpPr/>
        <p:nvPr/>
      </p:nvGrpSpPr>
      <p:grpSpPr>
        <a:xfrm>
          <a:off x="0" y="0"/>
          <a:ext cx="0" cy="0"/>
          <a:chOff x="0" y="0"/>
          <a:chExt cx="0" cy="0"/>
        </a:xfrm>
      </p:grpSpPr>
      <p:sp>
        <p:nvSpPr>
          <p:cNvPr id="888" name="Google Shape;888;gb6f31fe010_0_1990:notes">
            <a:extLst>
              <a:ext uri="{FF2B5EF4-FFF2-40B4-BE49-F238E27FC236}">
                <a16:creationId xmlns:a16="http://schemas.microsoft.com/office/drawing/2014/main" id="{69F520BC-10BA-1ACF-58A2-4D77DA17F9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a:extLst>
              <a:ext uri="{FF2B5EF4-FFF2-40B4-BE49-F238E27FC236}">
                <a16:creationId xmlns:a16="http://schemas.microsoft.com/office/drawing/2014/main" id="{0A5EE939-47BE-F5C8-4ECF-0CA90EBAEC5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9939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03C01906-A18B-F9B7-EF1B-82CAE7BCE39D}"/>
            </a:ext>
          </a:extLst>
        </p:cNvPr>
        <p:cNvGrpSpPr/>
        <p:nvPr/>
      </p:nvGrpSpPr>
      <p:grpSpPr>
        <a:xfrm>
          <a:off x="0" y="0"/>
          <a:ext cx="0" cy="0"/>
          <a:chOff x="0" y="0"/>
          <a:chExt cx="0" cy="0"/>
        </a:xfrm>
      </p:grpSpPr>
      <p:sp>
        <p:nvSpPr>
          <p:cNvPr id="888" name="Google Shape;888;gb6f31fe010_0_1990:notes">
            <a:extLst>
              <a:ext uri="{FF2B5EF4-FFF2-40B4-BE49-F238E27FC236}">
                <a16:creationId xmlns:a16="http://schemas.microsoft.com/office/drawing/2014/main" id="{CAC1EBEA-398E-B415-A875-773D9B5B78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a:extLst>
              <a:ext uri="{FF2B5EF4-FFF2-40B4-BE49-F238E27FC236}">
                <a16:creationId xmlns:a16="http://schemas.microsoft.com/office/drawing/2014/main" id="{02EA97A0-BCCF-8067-70FA-4FCFF19F297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9789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FCAF6FA6-FB59-4952-9E85-A810460417FB}"/>
            </a:ext>
          </a:extLst>
        </p:cNvPr>
        <p:cNvGrpSpPr/>
        <p:nvPr/>
      </p:nvGrpSpPr>
      <p:grpSpPr>
        <a:xfrm>
          <a:off x="0" y="0"/>
          <a:ext cx="0" cy="0"/>
          <a:chOff x="0" y="0"/>
          <a:chExt cx="0" cy="0"/>
        </a:xfrm>
      </p:grpSpPr>
      <p:sp>
        <p:nvSpPr>
          <p:cNvPr id="888" name="Google Shape;888;gb6f31fe010_0_1990:notes">
            <a:extLst>
              <a:ext uri="{FF2B5EF4-FFF2-40B4-BE49-F238E27FC236}">
                <a16:creationId xmlns:a16="http://schemas.microsoft.com/office/drawing/2014/main" id="{FD47C8B2-C647-1FCB-BCBB-7CB2E9D563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a:extLst>
              <a:ext uri="{FF2B5EF4-FFF2-40B4-BE49-F238E27FC236}">
                <a16:creationId xmlns:a16="http://schemas.microsoft.com/office/drawing/2014/main" id="{D9FB07BB-E31D-1210-D9A7-25242E2D265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9481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F4DBDF2C-F1EC-5632-FCAE-E3FD4BF0DEA1}"/>
            </a:ext>
          </a:extLst>
        </p:cNvPr>
        <p:cNvGrpSpPr/>
        <p:nvPr/>
      </p:nvGrpSpPr>
      <p:grpSpPr>
        <a:xfrm>
          <a:off x="0" y="0"/>
          <a:ext cx="0" cy="0"/>
          <a:chOff x="0" y="0"/>
          <a:chExt cx="0" cy="0"/>
        </a:xfrm>
      </p:grpSpPr>
      <p:sp>
        <p:nvSpPr>
          <p:cNvPr id="888" name="Google Shape;888;gb6f31fe010_0_1990:notes">
            <a:extLst>
              <a:ext uri="{FF2B5EF4-FFF2-40B4-BE49-F238E27FC236}">
                <a16:creationId xmlns:a16="http://schemas.microsoft.com/office/drawing/2014/main" id="{ABFE5CAF-A979-7EBA-B00C-C16C4A8FF03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a:extLst>
              <a:ext uri="{FF2B5EF4-FFF2-40B4-BE49-F238E27FC236}">
                <a16:creationId xmlns:a16="http://schemas.microsoft.com/office/drawing/2014/main" id="{9117033F-07B3-A9CB-6A2D-A8B1C989E5C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4079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335602C4-CD54-3111-2F00-4536FD5B97D7}"/>
            </a:ext>
          </a:extLst>
        </p:cNvPr>
        <p:cNvGrpSpPr/>
        <p:nvPr/>
      </p:nvGrpSpPr>
      <p:grpSpPr>
        <a:xfrm>
          <a:off x="0" y="0"/>
          <a:ext cx="0" cy="0"/>
          <a:chOff x="0" y="0"/>
          <a:chExt cx="0" cy="0"/>
        </a:xfrm>
      </p:grpSpPr>
      <p:sp>
        <p:nvSpPr>
          <p:cNvPr id="888" name="Google Shape;888;gb6f31fe010_0_1990:notes">
            <a:extLst>
              <a:ext uri="{FF2B5EF4-FFF2-40B4-BE49-F238E27FC236}">
                <a16:creationId xmlns:a16="http://schemas.microsoft.com/office/drawing/2014/main" id="{7907C297-82D4-F65B-4FA3-70A792D865D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a:extLst>
              <a:ext uri="{FF2B5EF4-FFF2-40B4-BE49-F238E27FC236}">
                <a16:creationId xmlns:a16="http://schemas.microsoft.com/office/drawing/2014/main" id="{3B9E242F-97B1-96E9-0F35-A4D51C08F15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4476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ECDBA614-58DF-D317-894B-C6D8231717EB}"/>
            </a:ext>
          </a:extLst>
        </p:cNvPr>
        <p:cNvGrpSpPr/>
        <p:nvPr/>
      </p:nvGrpSpPr>
      <p:grpSpPr>
        <a:xfrm>
          <a:off x="0" y="0"/>
          <a:ext cx="0" cy="0"/>
          <a:chOff x="0" y="0"/>
          <a:chExt cx="0" cy="0"/>
        </a:xfrm>
      </p:grpSpPr>
      <p:sp>
        <p:nvSpPr>
          <p:cNvPr id="888" name="Google Shape;888;gb6f31fe010_0_1990:notes">
            <a:extLst>
              <a:ext uri="{FF2B5EF4-FFF2-40B4-BE49-F238E27FC236}">
                <a16:creationId xmlns:a16="http://schemas.microsoft.com/office/drawing/2014/main" id="{AB1A9E67-C163-0591-DC98-AEA5A739212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a:extLst>
              <a:ext uri="{FF2B5EF4-FFF2-40B4-BE49-F238E27FC236}">
                <a16:creationId xmlns:a16="http://schemas.microsoft.com/office/drawing/2014/main" id="{B744A397-BD2A-BF7F-705F-46312846CDA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795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845A188C-4288-811C-BD3C-F7CE592947F4}"/>
            </a:ext>
          </a:extLst>
        </p:cNvPr>
        <p:cNvGrpSpPr/>
        <p:nvPr/>
      </p:nvGrpSpPr>
      <p:grpSpPr>
        <a:xfrm>
          <a:off x="0" y="0"/>
          <a:ext cx="0" cy="0"/>
          <a:chOff x="0" y="0"/>
          <a:chExt cx="0" cy="0"/>
        </a:xfrm>
      </p:grpSpPr>
      <p:sp>
        <p:nvSpPr>
          <p:cNvPr id="888" name="Google Shape;888;gb6f31fe010_0_1990:notes">
            <a:extLst>
              <a:ext uri="{FF2B5EF4-FFF2-40B4-BE49-F238E27FC236}">
                <a16:creationId xmlns:a16="http://schemas.microsoft.com/office/drawing/2014/main" id="{1A3BE625-BFAC-CE1C-724B-AAB72A3242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a:extLst>
              <a:ext uri="{FF2B5EF4-FFF2-40B4-BE49-F238E27FC236}">
                <a16:creationId xmlns:a16="http://schemas.microsoft.com/office/drawing/2014/main" id="{07C88D9E-4FE6-ACAA-AC64-487F1379F88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6004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D752F514-0508-32B6-2AAD-2C8506E115DE}"/>
            </a:ext>
          </a:extLst>
        </p:cNvPr>
        <p:cNvGrpSpPr/>
        <p:nvPr/>
      </p:nvGrpSpPr>
      <p:grpSpPr>
        <a:xfrm>
          <a:off x="0" y="0"/>
          <a:ext cx="0" cy="0"/>
          <a:chOff x="0" y="0"/>
          <a:chExt cx="0" cy="0"/>
        </a:xfrm>
      </p:grpSpPr>
      <p:sp>
        <p:nvSpPr>
          <p:cNvPr id="888" name="Google Shape;888;gb6f31fe010_0_1990:notes">
            <a:extLst>
              <a:ext uri="{FF2B5EF4-FFF2-40B4-BE49-F238E27FC236}">
                <a16:creationId xmlns:a16="http://schemas.microsoft.com/office/drawing/2014/main" id="{67EE8259-4BD2-0650-FAE7-07C09B2235A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a:extLst>
              <a:ext uri="{FF2B5EF4-FFF2-40B4-BE49-F238E27FC236}">
                <a16:creationId xmlns:a16="http://schemas.microsoft.com/office/drawing/2014/main" id="{595CB2AD-42FF-F93B-BA75-22EE553ABEC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21568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14536D2E-57DF-EFD4-530C-2EDF1813089E}"/>
            </a:ext>
          </a:extLst>
        </p:cNvPr>
        <p:cNvGrpSpPr/>
        <p:nvPr/>
      </p:nvGrpSpPr>
      <p:grpSpPr>
        <a:xfrm>
          <a:off x="0" y="0"/>
          <a:ext cx="0" cy="0"/>
          <a:chOff x="0" y="0"/>
          <a:chExt cx="0" cy="0"/>
        </a:xfrm>
      </p:grpSpPr>
      <p:sp>
        <p:nvSpPr>
          <p:cNvPr id="888" name="Google Shape;888;gb6f31fe010_0_1990:notes">
            <a:extLst>
              <a:ext uri="{FF2B5EF4-FFF2-40B4-BE49-F238E27FC236}">
                <a16:creationId xmlns:a16="http://schemas.microsoft.com/office/drawing/2014/main" id="{39F34014-F9FD-D9A7-79C6-A3F5FE4A44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a:extLst>
              <a:ext uri="{FF2B5EF4-FFF2-40B4-BE49-F238E27FC236}">
                <a16:creationId xmlns:a16="http://schemas.microsoft.com/office/drawing/2014/main" id="{A4AA23F1-C3F1-7647-0CEE-086215DD505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3463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B24E5D5A-7794-7A82-7BD0-08E19930B33D}"/>
            </a:ext>
          </a:extLst>
        </p:cNvPr>
        <p:cNvGrpSpPr/>
        <p:nvPr/>
      </p:nvGrpSpPr>
      <p:grpSpPr>
        <a:xfrm>
          <a:off x="0" y="0"/>
          <a:ext cx="0" cy="0"/>
          <a:chOff x="0" y="0"/>
          <a:chExt cx="0" cy="0"/>
        </a:xfrm>
      </p:grpSpPr>
      <p:sp>
        <p:nvSpPr>
          <p:cNvPr id="888" name="Google Shape;888;gb6f31fe010_0_1990:notes">
            <a:extLst>
              <a:ext uri="{FF2B5EF4-FFF2-40B4-BE49-F238E27FC236}">
                <a16:creationId xmlns:a16="http://schemas.microsoft.com/office/drawing/2014/main" id="{2CDB501F-D96E-15CA-8094-9A2456D0E92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a:extLst>
              <a:ext uri="{FF2B5EF4-FFF2-40B4-BE49-F238E27FC236}">
                <a16:creationId xmlns:a16="http://schemas.microsoft.com/office/drawing/2014/main" id="{669809D0-78D2-6F4E-A015-A6774C6389A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9180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3E5E4D2D-1A5D-36EE-D55A-EFCBF4057F71}"/>
            </a:ext>
          </a:extLst>
        </p:cNvPr>
        <p:cNvGrpSpPr/>
        <p:nvPr/>
      </p:nvGrpSpPr>
      <p:grpSpPr>
        <a:xfrm>
          <a:off x="0" y="0"/>
          <a:ext cx="0" cy="0"/>
          <a:chOff x="0" y="0"/>
          <a:chExt cx="0" cy="0"/>
        </a:xfrm>
      </p:grpSpPr>
      <p:sp>
        <p:nvSpPr>
          <p:cNvPr id="888" name="Google Shape;888;gb6f31fe010_0_1990:notes">
            <a:extLst>
              <a:ext uri="{FF2B5EF4-FFF2-40B4-BE49-F238E27FC236}">
                <a16:creationId xmlns:a16="http://schemas.microsoft.com/office/drawing/2014/main" id="{98C18EA1-8E76-EABB-9B50-BE34AC14B3B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a:extLst>
              <a:ext uri="{FF2B5EF4-FFF2-40B4-BE49-F238E27FC236}">
                <a16:creationId xmlns:a16="http://schemas.microsoft.com/office/drawing/2014/main" id="{347C44C5-80DB-3B83-DE29-C7579848118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85192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011DA906-F8D7-F82E-4CE3-892FF04C9732}"/>
            </a:ext>
          </a:extLst>
        </p:cNvPr>
        <p:cNvGrpSpPr/>
        <p:nvPr/>
      </p:nvGrpSpPr>
      <p:grpSpPr>
        <a:xfrm>
          <a:off x="0" y="0"/>
          <a:ext cx="0" cy="0"/>
          <a:chOff x="0" y="0"/>
          <a:chExt cx="0" cy="0"/>
        </a:xfrm>
      </p:grpSpPr>
      <p:sp>
        <p:nvSpPr>
          <p:cNvPr id="888" name="Google Shape;888;gb6f31fe010_0_1990:notes">
            <a:extLst>
              <a:ext uri="{FF2B5EF4-FFF2-40B4-BE49-F238E27FC236}">
                <a16:creationId xmlns:a16="http://schemas.microsoft.com/office/drawing/2014/main" id="{D45906B8-A25E-68E1-6A55-24535C9BAF5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a:extLst>
              <a:ext uri="{FF2B5EF4-FFF2-40B4-BE49-F238E27FC236}">
                <a16:creationId xmlns:a16="http://schemas.microsoft.com/office/drawing/2014/main" id="{EC8696A6-E923-3A9B-48C7-36C5B2DE49F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44803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1D6F02BB-2C2B-D293-BE09-FF07B8F8C624}"/>
            </a:ext>
          </a:extLst>
        </p:cNvPr>
        <p:cNvGrpSpPr/>
        <p:nvPr/>
      </p:nvGrpSpPr>
      <p:grpSpPr>
        <a:xfrm>
          <a:off x="0" y="0"/>
          <a:ext cx="0" cy="0"/>
          <a:chOff x="0" y="0"/>
          <a:chExt cx="0" cy="0"/>
        </a:xfrm>
      </p:grpSpPr>
      <p:sp>
        <p:nvSpPr>
          <p:cNvPr id="888" name="Google Shape;888;gb6f31fe010_0_1990:notes">
            <a:extLst>
              <a:ext uri="{FF2B5EF4-FFF2-40B4-BE49-F238E27FC236}">
                <a16:creationId xmlns:a16="http://schemas.microsoft.com/office/drawing/2014/main" id="{9F7ADDF4-08EC-A8EC-5830-3B182B1ABE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a:extLst>
              <a:ext uri="{FF2B5EF4-FFF2-40B4-BE49-F238E27FC236}">
                <a16:creationId xmlns:a16="http://schemas.microsoft.com/office/drawing/2014/main" id="{8FE30BAE-5EDC-65EA-FEF8-3C27EF7B9B1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2857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9B081FEC-937C-E32E-65F8-8E1C5276FCE8}"/>
            </a:ext>
          </a:extLst>
        </p:cNvPr>
        <p:cNvGrpSpPr/>
        <p:nvPr/>
      </p:nvGrpSpPr>
      <p:grpSpPr>
        <a:xfrm>
          <a:off x="0" y="0"/>
          <a:ext cx="0" cy="0"/>
          <a:chOff x="0" y="0"/>
          <a:chExt cx="0" cy="0"/>
        </a:xfrm>
      </p:grpSpPr>
      <p:sp>
        <p:nvSpPr>
          <p:cNvPr id="888" name="Google Shape;888;gb6f31fe010_0_1990:notes">
            <a:extLst>
              <a:ext uri="{FF2B5EF4-FFF2-40B4-BE49-F238E27FC236}">
                <a16:creationId xmlns:a16="http://schemas.microsoft.com/office/drawing/2014/main" id="{F8BFB981-81E7-086E-6367-E81DE2173C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a:extLst>
              <a:ext uri="{FF2B5EF4-FFF2-40B4-BE49-F238E27FC236}">
                <a16:creationId xmlns:a16="http://schemas.microsoft.com/office/drawing/2014/main" id="{28EB75E6-AEED-6351-C2EF-73D46F2DD5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3944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6B81615A-4F39-ED7F-DD68-ABF46D97FF2E}"/>
            </a:ext>
          </a:extLst>
        </p:cNvPr>
        <p:cNvGrpSpPr/>
        <p:nvPr/>
      </p:nvGrpSpPr>
      <p:grpSpPr>
        <a:xfrm>
          <a:off x="0" y="0"/>
          <a:ext cx="0" cy="0"/>
          <a:chOff x="0" y="0"/>
          <a:chExt cx="0" cy="0"/>
        </a:xfrm>
      </p:grpSpPr>
      <p:sp>
        <p:nvSpPr>
          <p:cNvPr id="888" name="Google Shape;888;gb6f31fe010_0_1990:notes">
            <a:extLst>
              <a:ext uri="{FF2B5EF4-FFF2-40B4-BE49-F238E27FC236}">
                <a16:creationId xmlns:a16="http://schemas.microsoft.com/office/drawing/2014/main" id="{39823A16-4D32-7601-D895-4359F2B9D6E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a:extLst>
              <a:ext uri="{FF2B5EF4-FFF2-40B4-BE49-F238E27FC236}">
                <a16:creationId xmlns:a16="http://schemas.microsoft.com/office/drawing/2014/main" id="{AFDD9127-6E59-DD7B-4A0F-CC4FD37623A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2058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2633F41B-EB74-E6BF-4DA1-EC731CF29627}"/>
            </a:ext>
          </a:extLst>
        </p:cNvPr>
        <p:cNvGrpSpPr/>
        <p:nvPr/>
      </p:nvGrpSpPr>
      <p:grpSpPr>
        <a:xfrm>
          <a:off x="0" y="0"/>
          <a:ext cx="0" cy="0"/>
          <a:chOff x="0" y="0"/>
          <a:chExt cx="0" cy="0"/>
        </a:xfrm>
      </p:grpSpPr>
      <p:sp>
        <p:nvSpPr>
          <p:cNvPr id="888" name="Google Shape;888;gb6f31fe010_0_1990:notes">
            <a:extLst>
              <a:ext uri="{FF2B5EF4-FFF2-40B4-BE49-F238E27FC236}">
                <a16:creationId xmlns:a16="http://schemas.microsoft.com/office/drawing/2014/main" id="{DE70C487-8C2D-E8CE-09D7-E9C931C4D69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a:extLst>
              <a:ext uri="{FF2B5EF4-FFF2-40B4-BE49-F238E27FC236}">
                <a16:creationId xmlns:a16="http://schemas.microsoft.com/office/drawing/2014/main" id="{05EBC8C8-DA0A-F052-CC56-3C4BF0B9A3E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2498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6B81615A-4F39-ED7F-DD68-ABF46D97FF2E}"/>
            </a:ext>
          </a:extLst>
        </p:cNvPr>
        <p:cNvGrpSpPr/>
        <p:nvPr/>
      </p:nvGrpSpPr>
      <p:grpSpPr>
        <a:xfrm>
          <a:off x="0" y="0"/>
          <a:ext cx="0" cy="0"/>
          <a:chOff x="0" y="0"/>
          <a:chExt cx="0" cy="0"/>
        </a:xfrm>
      </p:grpSpPr>
      <p:sp>
        <p:nvSpPr>
          <p:cNvPr id="888" name="Google Shape;888;gb6f31fe010_0_1990:notes">
            <a:extLst>
              <a:ext uri="{FF2B5EF4-FFF2-40B4-BE49-F238E27FC236}">
                <a16:creationId xmlns:a16="http://schemas.microsoft.com/office/drawing/2014/main" id="{39823A16-4D32-7601-D895-4359F2B9D6E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a:extLst>
              <a:ext uri="{FF2B5EF4-FFF2-40B4-BE49-F238E27FC236}">
                <a16:creationId xmlns:a16="http://schemas.microsoft.com/office/drawing/2014/main" id="{AFDD9127-6E59-DD7B-4A0F-CC4FD37623A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5043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05C49B98-AB96-380D-9433-A3622BEC95EE}"/>
            </a:ext>
          </a:extLst>
        </p:cNvPr>
        <p:cNvGrpSpPr/>
        <p:nvPr/>
      </p:nvGrpSpPr>
      <p:grpSpPr>
        <a:xfrm>
          <a:off x="0" y="0"/>
          <a:ext cx="0" cy="0"/>
          <a:chOff x="0" y="0"/>
          <a:chExt cx="0" cy="0"/>
        </a:xfrm>
      </p:grpSpPr>
      <p:sp>
        <p:nvSpPr>
          <p:cNvPr id="888" name="Google Shape;888;gb6f31fe010_0_1990:notes">
            <a:extLst>
              <a:ext uri="{FF2B5EF4-FFF2-40B4-BE49-F238E27FC236}">
                <a16:creationId xmlns:a16="http://schemas.microsoft.com/office/drawing/2014/main" id="{898F2119-F109-6CF7-5AD9-2E820D2221C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a:extLst>
              <a:ext uri="{FF2B5EF4-FFF2-40B4-BE49-F238E27FC236}">
                <a16:creationId xmlns:a16="http://schemas.microsoft.com/office/drawing/2014/main" id="{2468D957-54DD-F229-DEF9-98E1CE1B04E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6675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4CFA80E6-A792-0C1E-D4C9-C6D4E951F6CB}"/>
            </a:ext>
          </a:extLst>
        </p:cNvPr>
        <p:cNvGrpSpPr/>
        <p:nvPr/>
      </p:nvGrpSpPr>
      <p:grpSpPr>
        <a:xfrm>
          <a:off x="0" y="0"/>
          <a:ext cx="0" cy="0"/>
          <a:chOff x="0" y="0"/>
          <a:chExt cx="0" cy="0"/>
        </a:xfrm>
      </p:grpSpPr>
      <p:sp>
        <p:nvSpPr>
          <p:cNvPr id="888" name="Google Shape;888;gb6f31fe010_0_1990:notes">
            <a:extLst>
              <a:ext uri="{FF2B5EF4-FFF2-40B4-BE49-F238E27FC236}">
                <a16:creationId xmlns:a16="http://schemas.microsoft.com/office/drawing/2014/main" id="{C0C2DE1C-27C7-F1C7-29EF-22CD8896E6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6f31fe010_0_1990:notes">
            <a:extLst>
              <a:ext uri="{FF2B5EF4-FFF2-40B4-BE49-F238E27FC236}">
                <a16:creationId xmlns:a16="http://schemas.microsoft.com/office/drawing/2014/main" id="{82C76AB9-45B0-C769-768D-0E46776783D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1291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rot="10800000">
            <a:off x="0" y="0"/>
            <a:ext cx="9144003" cy="5143501"/>
          </a:xfrm>
          <a:prstGeom prst="rect">
            <a:avLst/>
          </a:prstGeom>
          <a:noFill/>
          <a:ln w="9525" cap="flat" cmpd="sng">
            <a:solidFill>
              <a:schemeClr val="dk2"/>
            </a:solidFill>
            <a:prstDash val="solid"/>
            <a:round/>
            <a:headEnd type="none" w="sm" len="sm"/>
            <a:tailEnd type="none" w="sm" len="sm"/>
          </a:ln>
        </p:spPr>
      </p:pic>
      <p:sp>
        <p:nvSpPr>
          <p:cNvPr id="10" name="Google Shape;10;p2"/>
          <p:cNvSpPr txBox="1">
            <a:spLocks noGrp="1"/>
          </p:cNvSpPr>
          <p:nvPr>
            <p:ph type="ctrTitle"/>
          </p:nvPr>
        </p:nvSpPr>
        <p:spPr>
          <a:xfrm>
            <a:off x="745025" y="1050830"/>
            <a:ext cx="4656300" cy="2269200"/>
          </a:xfrm>
          <a:prstGeom prst="rect">
            <a:avLst/>
          </a:prstGeom>
        </p:spPr>
        <p:txBody>
          <a:bodyPr spcFirstLastPara="1" wrap="square" lIns="91425" tIns="91425" rIns="91425" bIns="91425" anchor="ctr" anchorCtr="0">
            <a:normAutofit/>
          </a:bodyPr>
          <a:lstStyle>
            <a:lvl1pPr lvl="0" rtl="0">
              <a:lnSpc>
                <a:spcPct val="90000"/>
              </a:lnSpc>
              <a:spcBef>
                <a:spcPts val="0"/>
              </a:spcBef>
              <a:spcAft>
                <a:spcPts val="0"/>
              </a:spcAft>
              <a:buClr>
                <a:srgbClr val="191919"/>
              </a:buClr>
              <a:buSzPts val="5200"/>
              <a:buNone/>
              <a:defRPr sz="4250"/>
            </a:lvl1pPr>
            <a:lvl2pPr lvl="1" algn="ctr" rtl="0">
              <a:spcBef>
                <a:spcPts val="0"/>
              </a:spcBef>
              <a:spcAft>
                <a:spcPts val="0"/>
              </a:spcAft>
              <a:buClr>
                <a:schemeClr val="dk1"/>
              </a:buClr>
              <a:buSzPts val="5200"/>
              <a:buNone/>
              <a:defRPr sz="5200">
                <a:solidFill>
                  <a:schemeClr val="dk1"/>
                </a:solidFill>
              </a:defRPr>
            </a:lvl2pPr>
            <a:lvl3pPr lvl="2" algn="ctr" rtl="0">
              <a:spcBef>
                <a:spcPts val="0"/>
              </a:spcBef>
              <a:spcAft>
                <a:spcPts val="0"/>
              </a:spcAft>
              <a:buClr>
                <a:schemeClr val="dk1"/>
              </a:buClr>
              <a:buSzPts val="5200"/>
              <a:buNone/>
              <a:defRPr sz="5200">
                <a:solidFill>
                  <a:schemeClr val="dk1"/>
                </a:solidFill>
              </a:defRPr>
            </a:lvl3pPr>
            <a:lvl4pPr lvl="3" algn="ctr" rtl="0">
              <a:spcBef>
                <a:spcPts val="0"/>
              </a:spcBef>
              <a:spcAft>
                <a:spcPts val="0"/>
              </a:spcAft>
              <a:buClr>
                <a:schemeClr val="dk1"/>
              </a:buClr>
              <a:buSzPts val="5200"/>
              <a:buNone/>
              <a:defRPr sz="5200">
                <a:solidFill>
                  <a:schemeClr val="dk1"/>
                </a:solidFill>
              </a:defRPr>
            </a:lvl4pPr>
            <a:lvl5pPr lvl="4" algn="ctr" rtl="0">
              <a:spcBef>
                <a:spcPts val="0"/>
              </a:spcBef>
              <a:spcAft>
                <a:spcPts val="0"/>
              </a:spcAft>
              <a:buClr>
                <a:schemeClr val="dk1"/>
              </a:buClr>
              <a:buSzPts val="5200"/>
              <a:buNone/>
              <a:defRPr sz="5200">
                <a:solidFill>
                  <a:schemeClr val="dk1"/>
                </a:solidFill>
              </a:defRPr>
            </a:lvl5pPr>
            <a:lvl6pPr lvl="5" algn="ctr" rtl="0">
              <a:spcBef>
                <a:spcPts val="0"/>
              </a:spcBef>
              <a:spcAft>
                <a:spcPts val="0"/>
              </a:spcAft>
              <a:buClr>
                <a:schemeClr val="dk1"/>
              </a:buClr>
              <a:buSzPts val="5200"/>
              <a:buNone/>
              <a:defRPr sz="5200">
                <a:solidFill>
                  <a:schemeClr val="dk1"/>
                </a:solidFill>
              </a:defRPr>
            </a:lvl6pPr>
            <a:lvl7pPr lvl="6" algn="ctr" rtl="0">
              <a:spcBef>
                <a:spcPts val="0"/>
              </a:spcBef>
              <a:spcAft>
                <a:spcPts val="0"/>
              </a:spcAft>
              <a:buClr>
                <a:schemeClr val="dk1"/>
              </a:buClr>
              <a:buSzPts val="5200"/>
              <a:buNone/>
              <a:defRPr sz="5200">
                <a:solidFill>
                  <a:schemeClr val="dk1"/>
                </a:solidFill>
              </a:defRPr>
            </a:lvl7pPr>
            <a:lvl8pPr lvl="7" algn="ctr" rtl="0">
              <a:spcBef>
                <a:spcPts val="0"/>
              </a:spcBef>
              <a:spcAft>
                <a:spcPts val="0"/>
              </a:spcAft>
              <a:buClr>
                <a:schemeClr val="dk1"/>
              </a:buClr>
              <a:buSzPts val="5200"/>
              <a:buNone/>
              <a:defRPr sz="5200">
                <a:solidFill>
                  <a:schemeClr val="dk1"/>
                </a:solidFill>
              </a:defRPr>
            </a:lvl8pPr>
            <a:lvl9pPr lvl="8" algn="ctr" rtl="0">
              <a:spcBef>
                <a:spcPts val="0"/>
              </a:spcBef>
              <a:spcAft>
                <a:spcPts val="0"/>
              </a:spcAft>
              <a:buClr>
                <a:schemeClr val="dk1"/>
              </a:buClr>
              <a:buSzPts val="5200"/>
              <a:buNone/>
              <a:defRPr sz="5200">
                <a:solidFill>
                  <a:schemeClr val="dk1"/>
                </a:solidFill>
              </a:defRPr>
            </a:lvl9pPr>
          </a:lstStyle>
          <a:p>
            <a:endParaRPr/>
          </a:p>
        </p:txBody>
      </p:sp>
      <p:sp>
        <p:nvSpPr>
          <p:cNvPr id="11" name="Google Shape;11;p2"/>
          <p:cNvSpPr txBox="1">
            <a:spLocks noGrp="1"/>
          </p:cNvSpPr>
          <p:nvPr>
            <p:ph type="subTitle" idx="1"/>
          </p:nvPr>
        </p:nvSpPr>
        <p:spPr>
          <a:xfrm>
            <a:off x="1457949" y="3496555"/>
            <a:ext cx="2259900" cy="7440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Roboto"/>
                <a:ea typeface="Roboto"/>
                <a:cs typeface="Roboto"/>
                <a:sym typeface="Robo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52"/>
        <p:cNvGrpSpPr/>
        <p:nvPr/>
      </p:nvGrpSpPr>
      <p:grpSpPr>
        <a:xfrm>
          <a:off x="0" y="0"/>
          <a:ext cx="0" cy="0"/>
          <a:chOff x="0" y="0"/>
          <a:chExt cx="0" cy="0"/>
        </a:xfrm>
      </p:grpSpPr>
      <p:pic>
        <p:nvPicPr>
          <p:cNvPr id="53" name="Google Shape;53;p12"/>
          <p:cNvPicPr preferRelativeResize="0"/>
          <p:nvPr/>
        </p:nvPicPr>
        <p:blipFill>
          <a:blip r:embed="rId2">
            <a:alphaModFix/>
          </a:blip>
          <a:stretch>
            <a:fillRect/>
          </a:stretch>
        </p:blipFill>
        <p:spPr>
          <a:xfrm rot="10800000">
            <a:off x="0" y="0"/>
            <a:ext cx="9144003" cy="5143501"/>
          </a:xfrm>
          <a:prstGeom prst="rect">
            <a:avLst/>
          </a:prstGeom>
          <a:noFill/>
          <a:ln w="9525" cap="flat" cmpd="sng">
            <a:solidFill>
              <a:schemeClr val="dk2"/>
            </a:solidFill>
            <a:prstDash val="solid"/>
            <a:round/>
            <a:headEnd type="none" w="sm" len="sm"/>
            <a:tailEnd type="none" w="sm" len="sm"/>
          </a:ln>
        </p:spPr>
      </p:pic>
      <p:sp>
        <p:nvSpPr>
          <p:cNvPr id="54" name="Google Shape;54;p12"/>
          <p:cNvSpPr txBox="1">
            <a:spLocks noGrp="1"/>
          </p:cNvSpPr>
          <p:nvPr>
            <p:ph type="title"/>
          </p:nvPr>
        </p:nvSpPr>
        <p:spPr>
          <a:xfrm>
            <a:off x="2357175" y="1336725"/>
            <a:ext cx="1890900" cy="527700"/>
          </a:xfrm>
          <a:prstGeom prst="rect">
            <a:avLst/>
          </a:prstGeom>
        </p:spPr>
        <p:txBody>
          <a:bodyPr spcFirstLastPara="1" wrap="square" lIns="91425" tIns="91425" rIns="91425" bIns="91425" anchor="ctr" anchorCtr="0">
            <a:normAutofit/>
          </a:bodyPr>
          <a:lstStyle>
            <a:lvl1pPr lvl="0" rtl="0">
              <a:spcBef>
                <a:spcPts val="0"/>
              </a:spcBef>
              <a:spcAft>
                <a:spcPts val="0"/>
              </a:spcAft>
              <a:buSzPts val="2400"/>
              <a:buNone/>
              <a:defRPr sz="2000" b="1">
                <a:latin typeface="Roboto Condensed"/>
                <a:ea typeface="Roboto Condensed"/>
                <a:cs typeface="Roboto Condensed"/>
                <a:sym typeface="Roboto Condense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5" name="Google Shape;55;p12"/>
          <p:cNvSpPr txBox="1">
            <a:spLocks noGrp="1"/>
          </p:cNvSpPr>
          <p:nvPr>
            <p:ph type="subTitle" idx="1"/>
          </p:nvPr>
        </p:nvSpPr>
        <p:spPr>
          <a:xfrm>
            <a:off x="2357125" y="1770850"/>
            <a:ext cx="1665000" cy="67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lt1"/>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 name="Google Shape;56;p12"/>
          <p:cNvSpPr txBox="1">
            <a:spLocks noGrp="1"/>
          </p:cNvSpPr>
          <p:nvPr>
            <p:ph type="title" idx="2"/>
          </p:nvPr>
        </p:nvSpPr>
        <p:spPr>
          <a:xfrm>
            <a:off x="602575" y="379575"/>
            <a:ext cx="7821600" cy="572700"/>
          </a:xfrm>
          <a:prstGeom prst="rect">
            <a:avLst/>
          </a:prstGeom>
        </p:spPr>
        <p:txBody>
          <a:bodyPr spcFirstLastPara="1" wrap="square" lIns="91425" tIns="91425" rIns="91425" bIns="91425" anchor="ctr" anchorCtr="0">
            <a:normAutofit/>
          </a:bodyPr>
          <a:lstStyle>
            <a:lvl1pPr lvl="0" rtl="0">
              <a:spcBef>
                <a:spcPts val="0"/>
              </a:spcBef>
              <a:spcAft>
                <a:spcPts val="0"/>
              </a:spcAft>
              <a:buSzPts val="3000"/>
              <a:buNone/>
              <a:defRPr b="1">
                <a:latin typeface="Roboto Condensed"/>
                <a:ea typeface="Roboto Condensed"/>
                <a:cs typeface="Roboto Condensed"/>
                <a:sym typeface="Roboto Condense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7" name="Google Shape;57;p12"/>
          <p:cNvSpPr txBox="1">
            <a:spLocks noGrp="1"/>
          </p:cNvSpPr>
          <p:nvPr>
            <p:ph type="title" idx="3"/>
          </p:nvPr>
        </p:nvSpPr>
        <p:spPr>
          <a:xfrm>
            <a:off x="6260599" y="1336725"/>
            <a:ext cx="1890900" cy="527700"/>
          </a:xfrm>
          <a:prstGeom prst="rect">
            <a:avLst/>
          </a:prstGeom>
        </p:spPr>
        <p:txBody>
          <a:bodyPr spcFirstLastPara="1" wrap="square" lIns="91425" tIns="91425" rIns="91425" bIns="91425" anchor="ctr" anchorCtr="0">
            <a:normAutofit/>
          </a:bodyPr>
          <a:lstStyle>
            <a:lvl1pPr lvl="0" rtl="0">
              <a:spcBef>
                <a:spcPts val="0"/>
              </a:spcBef>
              <a:spcAft>
                <a:spcPts val="0"/>
              </a:spcAft>
              <a:buSzPts val="2400"/>
              <a:buNone/>
              <a:defRPr sz="2000" b="1">
                <a:latin typeface="Roboto Condensed"/>
                <a:ea typeface="Roboto Condensed"/>
                <a:cs typeface="Roboto Condensed"/>
                <a:sym typeface="Roboto Condense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8" name="Google Shape;58;p12"/>
          <p:cNvSpPr txBox="1">
            <a:spLocks noGrp="1"/>
          </p:cNvSpPr>
          <p:nvPr>
            <p:ph type="subTitle" idx="4"/>
          </p:nvPr>
        </p:nvSpPr>
        <p:spPr>
          <a:xfrm>
            <a:off x="6260550" y="1770850"/>
            <a:ext cx="1665000" cy="67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lt1"/>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12"/>
          <p:cNvSpPr txBox="1">
            <a:spLocks noGrp="1"/>
          </p:cNvSpPr>
          <p:nvPr>
            <p:ph type="title" idx="5"/>
          </p:nvPr>
        </p:nvSpPr>
        <p:spPr>
          <a:xfrm>
            <a:off x="2357175" y="2653025"/>
            <a:ext cx="1890900" cy="527700"/>
          </a:xfrm>
          <a:prstGeom prst="rect">
            <a:avLst/>
          </a:prstGeom>
        </p:spPr>
        <p:txBody>
          <a:bodyPr spcFirstLastPara="1" wrap="square" lIns="91425" tIns="91425" rIns="91425" bIns="91425" anchor="ctr" anchorCtr="0">
            <a:normAutofit/>
          </a:bodyPr>
          <a:lstStyle>
            <a:lvl1pPr lvl="0" rtl="0">
              <a:spcBef>
                <a:spcPts val="0"/>
              </a:spcBef>
              <a:spcAft>
                <a:spcPts val="0"/>
              </a:spcAft>
              <a:buSzPts val="2400"/>
              <a:buNone/>
              <a:defRPr sz="2000" b="1">
                <a:latin typeface="Roboto Condensed"/>
                <a:ea typeface="Roboto Condensed"/>
                <a:cs typeface="Roboto Condensed"/>
                <a:sym typeface="Roboto Condense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 name="Google Shape;60;p12"/>
          <p:cNvSpPr txBox="1">
            <a:spLocks noGrp="1"/>
          </p:cNvSpPr>
          <p:nvPr>
            <p:ph type="subTitle" idx="6"/>
          </p:nvPr>
        </p:nvSpPr>
        <p:spPr>
          <a:xfrm>
            <a:off x="2357125" y="3087150"/>
            <a:ext cx="1665000" cy="67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lt1"/>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 name="Google Shape;61;p12"/>
          <p:cNvSpPr txBox="1">
            <a:spLocks noGrp="1"/>
          </p:cNvSpPr>
          <p:nvPr>
            <p:ph type="title" idx="7"/>
          </p:nvPr>
        </p:nvSpPr>
        <p:spPr>
          <a:xfrm>
            <a:off x="6260599" y="2653025"/>
            <a:ext cx="1890900" cy="527700"/>
          </a:xfrm>
          <a:prstGeom prst="rect">
            <a:avLst/>
          </a:prstGeom>
        </p:spPr>
        <p:txBody>
          <a:bodyPr spcFirstLastPara="1" wrap="square" lIns="91425" tIns="91425" rIns="91425" bIns="91425" anchor="ctr" anchorCtr="0">
            <a:normAutofit/>
          </a:bodyPr>
          <a:lstStyle>
            <a:lvl1pPr lvl="0" rtl="0">
              <a:spcBef>
                <a:spcPts val="0"/>
              </a:spcBef>
              <a:spcAft>
                <a:spcPts val="0"/>
              </a:spcAft>
              <a:buSzPts val="2400"/>
              <a:buNone/>
              <a:defRPr sz="2000" b="1">
                <a:latin typeface="Roboto Condensed"/>
                <a:ea typeface="Roboto Condensed"/>
                <a:cs typeface="Roboto Condensed"/>
                <a:sym typeface="Roboto Condense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2" name="Google Shape;62;p12"/>
          <p:cNvSpPr txBox="1">
            <a:spLocks noGrp="1"/>
          </p:cNvSpPr>
          <p:nvPr>
            <p:ph type="subTitle" idx="8"/>
          </p:nvPr>
        </p:nvSpPr>
        <p:spPr>
          <a:xfrm>
            <a:off x="6260550" y="3087150"/>
            <a:ext cx="1665000" cy="67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lt1"/>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cxnSp>
        <p:nvCxnSpPr>
          <p:cNvPr id="63" name="Google Shape;63;p12"/>
          <p:cNvCxnSpPr/>
          <p:nvPr/>
        </p:nvCxnSpPr>
        <p:spPr>
          <a:xfrm>
            <a:off x="518225" y="530325"/>
            <a:ext cx="0" cy="271200"/>
          </a:xfrm>
          <a:prstGeom prst="straightConnector1">
            <a:avLst/>
          </a:prstGeom>
          <a:noFill/>
          <a:ln w="28575" cap="flat" cmpd="sng">
            <a:solidFill>
              <a:schemeClr val="accent2"/>
            </a:solidFill>
            <a:prstDash val="solid"/>
            <a:round/>
            <a:headEnd type="none" w="med" len="med"/>
            <a:tailEnd type="none" w="med" len="med"/>
          </a:ln>
        </p:spPr>
      </p:cxnSp>
      <p:sp>
        <p:nvSpPr>
          <p:cNvPr id="64" name="Google Shape;64;p12"/>
          <p:cNvSpPr txBox="1">
            <a:spLocks noGrp="1"/>
          </p:cNvSpPr>
          <p:nvPr>
            <p:ph type="title" idx="9" hasCustomPrompt="1"/>
          </p:nvPr>
        </p:nvSpPr>
        <p:spPr>
          <a:xfrm>
            <a:off x="667350" y="1337350"/>
            <a:ext cx="1718400" cy="1220100"/>
          </a:xfrm>
          <a:prstGeom prst="rect">
            <a:avLst/>
          </a:prstGeom>
        </p:spPr>
        <p:txBody>
          <a:bodyPr spcFirstLastPara="1" wrap="square" lIns="91425" tIns="91425" rIns="91425" bIns="91425" anchor="ctr" anchorCtr="0">
            <a:normAutofit/>
          </a:bodyPr>
          <a:lstStyle>
            <a:lvl1pPr lvl="0" algn="r" rtl="0">
              <a:spcBef>
                <a:spcPts val="0"/>
              </a:spcBef>
              <a:spcAft>
                <a:spcPts val="0"/>
              </a:spcAft>
              <a:buClr>
                <a:schemeClr val="lt1"/>
              </a:buClr>
              <a:buSzPts val="9600"/>
              <a:buNone/>
              <a:defRPr sz="9800">
                <a:solidFill>
                  <a:schemeClr val="lt1"/>
                </a:solidFill>
              </a:defRPr>
            </a:lvl1pPr>
            <a:lvl2pPr lvl="1" algn="ctr" rtl="0">
              <a:spcBef>
                <a:spcPts val="0"/>
              </a:spcBef>
              <a:spcAft>
                <a:spcPts val="0"/>
              </a:spcAft>
              <a:buClr>
                <a:schemeClr val="lt1"/>
              </a:buClr>
              <a:buSzPts val="9600"/>
              <a:buNone/>
              <a:defRPr sz="9600">
                <a:solidFill>
                  <a:schemeClr val="lt1"/>
                </a:solidFill>
              </a:defRPr>
            </a:lvl2pPr>
            <a:lvl3pPr lvl="2" algn="ctr" rtl="0">
              <a:spcBef>
                <a:spcPts val="0"/>
              </a:spcBef>
              <a:spcAft>
                <a:spcPts val="0"/>
              </a:spcAft>
              <a:buClr>
                <a:schemeClr val="lt1"/>
              </a:buClr>
              <a:buSzPts val="9600"/>
              <a:buNone/>
              <a:defRPr sz="9600">
                <a:solidFill>
                  <a:schemeClr val="lt1"/>
                </a:solidFill>
              </a:defRPr>
            </a:lvl3pPr>
            <a:lvl4pPr lvl="3" algn="ctr" rtl="0">
              <a:spcBef>
                <a:spcPts val="0"/>
              </a:spcBef>
              <a:spcAft>
                <a:spcPts val="0"/>
              </a:spcAft>
              <a:buClr>
                <a:schemeClr val="lt1"/>
              </a:buClr>
              <a:buSzPts val="9600"/>
              <a:buNone/>
              <a:defRPr sz="9600">
                <a:solidFill>
                  <a:schemeClr val="lt1"/>
                </a:solidFill>
              </a:defRPr>
            </a:lvl4pPr>
            <a:lvl5pPr lvl="4" algn="ctr" rtl="0">
              <a:spcBef>
                <a:spcPts val="0"/>
              </a:spcBef>
              <a:spcAft>
                <a:spcPts val="0"/>
              </a:spcAft>
              <a:buClr>
                <a:schemeClr val="lt1"/>
              </a:buClr>
              <a:buSzPts val="9600"/>
              <a:buNone/>
              <a:defRPr sz="9600">
                <a:solidFill>
                  <a:schemeClr val="lt1"/>
                </a:solidFill>
              </a:defRPr>
            </a:lvl5pPr>
            <a:lvl6pPr lvl="5" algn="ctr" rtl="0">
              <a:spcBef>
                <a:spcPts val="0"/>
              </a:spcBef>
              <a:spcAft>
                <a:spcPts val="0"/>
              </a:spcAft>
              <a:buClr>
                <a:schemeClr val="lt1"/>
              </a:buClr>
              <a:buSzPts val="9600"/>
              <a:buNone/>
              <a:defRPr sz="9600">
                <a:solidFill>
                  <a:schemeClr val="lt1"/>
                </a:solidFill>
              </a:defRPr>
            </a:lvl6pPr>
            <a:lvl7pPr lvl="6" algn="ctr" rtl="0">
              <a:spcBef>
                <a:spcPts val="0"/>
              </a:spcBef>
              <a:spcAft>
                <a:spcPts val="0"/>
              </a:spcAft>
              <a:buClr>
                <a:schemeClr val="lt1"/>
              </a:buClr>
              <a:buSzPts val="9600"/>
              <a:buNone/>
              <a:defRPr sz="9600">
                <a:solidFill>
                  <a:schemeClr val="lt1"/>
                </a:solidFill>
              </a:defRPr>
            </a:lvl7pPr>
            <a:lvl8pPr lvl="7" algn="ctr" rtl="0">
              <a:spcBef>
                <a:spcPts val="0"/>
              </a:spcBef>
              <a:spcAft>
                <a:spcPts val="0"/>
              </a:spcAft>
              <a:buClr>
                <a:schemeClr val="lt1"/>
              </a:buClr>
              <a:buSzPts val="9600"/>
              <a:buNone/>
              <a:defRPr sz="9600">
                <a:solidFill>
                  <a:schemeClr val="lt1"/>
                </a:solidFill>
              </a:defRPr>
            </a:lvl8pPr>
            <a:lvl9pPr lvl="8" algn="ctr" rtl="0">
              <a:spcBef>
                <a:spcPts val="0"/>
              </a:spcBef>
              <a:spcAft>
                <a:spcPts val="0"/>
              </a:spcAft>
              <a:buClr>
                <a:schemeClr val="lt1"/>
              </a:buClr>
              <a:buSzPts val="9600"/>
              <a:buNone/>
              <a:defRPr sz="9600">
                <a:solidFill>
                  <a:schemeClr val="lt1"/>
                </a:solidFill>
              </a:defRPr>
            </a:lvl9pPr>
          </a:lstStyle>
          <a:p>
            <a:r>
              <a:t>xx%</a:t>
            </a:r>
          </a:p>
        </p:txBody>
      </p:sp>
      <p:sp>
        <p:nvSpPr>
          <p:cNvPr id="65" name="Google Shape;65;p12"/>
          <p:cNvSpPr txBox="1">
            <a:spLocks noGrp="1"/>
          </p:cNvSpPr>
          <p:nvPr>
            <p:ph type="title" idx="13" hasCustomPrompt="1"/>
          </p:nvPr>
        </p:nvSpPr>
        <p:spPr>
          <a:xfrm>
            <a:off x="4570775" y="1337350"/>
            <a:ext cx="1718400" cy="1220100"/>
          </a:xfrm>
          <a:prstGeom prst="rect">
            <a:avLst/>
          </a:prstGeom>
        </p:spPr>
        <p:txBody>
          <a:bodyPr spcFirstLastPara="1" wrap="square" lIns="91425" tIns="91425" rIns="91425" bIns="91425" anchor="ctr" anchorCtr="0">
            <a:normAutofit/>
          </a:bodyPr>
          <a:lstStyle>
            <a:lvl1pPr lvl="0" algn="r" rtl="0">
              <a:spcBef>
                <a:spcPts val="0"/>
              </a:spcBef>
              <a:spcAft>
                <a:spcPts val="0"/>
              </a:spcAft>
              <a:buClr>
                <a:schemeClr val="lt1"/>
              </a:buClr>
              <a:buSzPts val="9600"/>
              <a:buNone/>
              <a:defRPr sz="9800">
                <a:solidFill>
                  <a:schemeClr val="lt1"/>
                </a:solidFill>
              </a:defRPr>
            </a:lvl1pPr>
            <a:lvl2pPr lvl="1" algn="ctr" rtl="0">
              <a:spcBef>
                <a:spcPts val="0"/>
              </a:spcBef>
              <a:spcAft>
                <a:spcPts val="0"/>
              </a:spcAft>
              <a:buClr>
                <a:schemeClr val="lt1"/>
              </a:buClr>
              <a:buSzPts val="9600"/>
              <a:buNone/>
              <a:defRPr sz="9600">
                <a:solidFill>
                  <a:schemeClr val="lt1"/>
                </a:solidFill>
              </a:defRPr>
            </a:lvl2pPr>
            <a:lvl3pPr lvl="2" algn="ctr" rtl="0">
              <a:spcBef>
                <a:spcPts val="0"/>
              </a:spcBef>
              <a:spcAft>
                <a:spcPts val="0"/>
              </a:spcAft>
              <a:buClr>
                <a:schemeClr val="lt1"/>
              </a:buClr>
              <a:buSzPts val="9600"/>
              <a:buNone/>
              <a:defRPr sz="9600">
                <a:solidFill>
                  <a:schemeClr val="lt1"/>
                </a:solidFill>
              </a:defRPr>
            </a:lvl3pPr>
            <a:lvl4pPr lvl="3" algn="ctr" rtl="0">
              <a:spcBef>
                <a:spcPts val="0"/>
              </a:spcBef>
              <a:spcAft>
                <a:spcPts val="0"/>
              </a:spcAft>
              <a:buClr>
                <a:schemeClr val="lt1"/>
              </a:buClr>
              <a:buSzPts val="9600"/>
              <a:buNone/>
              <a:defRPr sz="9600">
                <a:solidFill>
                  <a:schemeClr val="lt1"/>
                </a:solidFill>
              </a:defRPr>
            </a:lvl4pPr>
            <a:lvl5pPr lvl="4" algn="ctr" rtl="0">
              <a:spcBef>
                <a:spcPts val="0"/>
              </a:spcBef>
              <a:spcAft>
                <a:spcPts val="0"/>
              </a:spcAft>
              <a:buClr>
                <a:schemeClr val="lt1"/>
              </a:buClr>
              <a:buSzPts val="9600"/>
              <a:buNone/>
              <a:defRPr sz="9600">
                <a:solidFill>
                  <a:schemeClr val="lt1"/>
                </a:solidFill>
              </a:defRPr>
            </a:lvl5pPr>
            <a:lvl6pPr lvl="5" algn="ctr" rtl="0">
              <a:spcBef>
                <a:spcPts val="0"/>
              </a:spcBef>
              <a:spcAft>
                <a:spcPts val="0"/>
              </a:spcAft>
              <a:buClr>
                <a:schemeClr val="lt1"/>
              </a:buClr>
              <a:buSzPts val="9600"/>
              <a:buNone/>
              <a:defRPr sz="9600">
                <a:solidFill>
                  <a:schemeClr val="lt1"/>
                </a:solidFill>
              </a:defRPr>
            </a:lvl6pPr>
            <a:lvl7pPr lvl="6" algn="ctr" rtl="0">
              <a:spcBef>
                <a:spcPts val="0"/>
              </a:spcBef>
              <a:spcAft>
                <a:spcPts val="0"/>
              </a:spcAft>
              <a:buClr>
                <a:schemeClr val="lt1"/>
              </a:buClr>
              <a:buSzPts val="9600"/>
              <a:buNone/>
              <a:defRPr sz="9600">
                <a:solidFill>
                  <a:schemeClr val="lt1"/>
                </a:solidFill>
              </a:defRPr>
            </a:lvl7pPr>
            <a:lvl8pPr lvl="7" algn="ctr" rtl="0">
              <a:spcBef>
                <a:spcPts val="0"/>
              </a:spcBef>
              <a:spcAft>
                <a:spcPts val="0"/>
              </a:spcAft>
              <a:buClr>
                <a:schemeClr val="lt1"/>
              </a:buClr>
              <a:buSzPts val="9600"/>
              <a:buNone/>
              <a:defRPr sz="9600">
                <a:solidFill>
                  <a:schemeClr val="lt1"/>
                </a:solidFill>
              </a:defRPr>
            </a:lvl8pPr>
            <a:lvl9pPr lvl="8" algn="ctr" rtl="0">
              <a:spcBef>
                <a:spcPts val="0"/>
              </a:spcBef>
              <a:spcAft>
                <a:spcPts val="0"/>
              </a:spcAft>
              <a:buClr>
                <a:schemeClr val="lt1"/>
              </a:buClr>
              <a:buSzPts val="9600"/>
              <a:buNone/>
              <a:defRPr sz="9600">
                <a:solidFill>
                  <a:schemeClr val="lt1"/>
                </a:solidFill>
              </a:defRPr>
            </a:lvl9pPr>
          </a:lstStyle>
          <a:p>
            <a:r>
              <a:t>xx%</a:t>
            </a:r>
          </a:p>
        </p:txBody>
      </p:sp>
      <p:sp>
        <p:nvSpPr>
          <p:cNvPr id="66" name="Google Shape;66;p12"/>
          <p:cNvSpPr txBox="1">
            <a:spLocks noGrp="1"/>
          </p:cNvSpPr>
          <p:nvPr>
            <p:ph type="title" idx="14" hasCustomPrompt="1"/>
          </p:nvPr>
        </p:nvSpPr>
        <p:spPr>
          <a:xfrm>
            <a:off x="667350" y="2653650"/>
            <a:ext cx="1718400" cy="1220100"/>
          </a:xfrm>
          <a:prstGeom prst="rect">
            <a:avLst/>
          </a:prstGeom>
        </p:spPr>
        <p:txBody>
          <a:bodyPr spcFirstLastPara="1" wrap="square" lIns="91425" tIns="91425" rIns="91425" bIns="91425" anchor="ctr" anchorCtr="0">
            <a:normAutofit/>
          </a:bodyPr>
          <a:lstStyle>
            <a:lvl1pPr lvl="0" algn="r" rtl="0">
              <a:spcBef>
                <a:spcPts val="0"/>
              </a:spcBef>
              <a:spcAft>
                <a:spcPts val="0"/>
              </a:spcAft>
              <a:buClr>
                <a:schemeClr val="lt1"/>
              </a:buClr>
              <a:buSzPts val="9600"/>
              <a:buNone/>
              <a:defRPr sz="9800">
                <a:solidFill>
                  <a:schemeClr val="lt1"/>
                </a:solidFill>
              </a:defRPr>
            </a:lvl1pPr>
            <a:lvl2pPr lvl="1" algn="ctr" rtl="0">
              <a:spcBef>
                <a:spcPts val="0"/>
              </a:spcBef>
              <a:spcAft>
                <a:spcPts val="0"/>
              </a:spcAft>
              <a:buClr>
                <a:schemeClr val="lt1"/>
              </a:buClr>
              <a:buSzPts val="9600"/>
              <a:buNone/>
              <a:defRPr sz="9600">
                <a:solidFill>
                  <a:schemeClr val="lt1"/>
                </a:solidFill>
              </a:defRPr>
            </a:lvl2pPr>
            <a:lvl3pPr lvl="2" algn="ctr" rtl="0">
              <a:spcBef>
                <a:spcPts val="0"/>
              </a:spcBef>
              <a:spcAft>
                <a:spcPts val="0"/>
              </a:spcAft>
              <a:buClr>
                <a:schemeClr val="lt1"/>
              </a:buClr>
              <a:buSzPts val="9600"/>
              <a:buNone/>
              <a:defRPr sz="9600">
                <a:solidFill>
                  <a:schemeClr val="lt1"/>
                </a:solidFill>
              </a:defRPr>
            </a:lvl3pPr>
            <a:lvl4pPr lvl="3" algn="ctr" rtl="0">
              <a:spcBef>
                <a:spcPts val="0"/>
              </a:spcBef>
              <a:spcAft>
                <a:spcPts val="0"/>
              </a:spcAft>
              <a:buClr>
                <a:schemeClr val="lt1"/>
              </a:buClr>
              <a:buSzPts val="9600"/>
              <a:buNone/>
              <a:defRPr sz="9600">
                <a:solidFill>
                  <a:schemeClr val="lt1"/>
                </a:solidFill>
              </a:defRPr>
            </a:lvl4pPr>
            <a:lvl5pPr lvl="4" algn="ctr" rtl="0">
              <a:spcBef>
                <a:spcPts val="0"/>
              </a:spcBef>
              <a:spcAft>
                <a:spcPts val="0"/>
              </a:spcAft>
              <a:buClr>
                <a:schemeClr val="lt1"/>
              </a:buClr>
              <a:buSzPts val="9600"/>
              <a:buNone/>
              <a:defRPr sz="9600">
                <a:solidFill>
                  <a:schemeClr val="lt1"/>
                </a:solidFill>
              </a:defRPr>
            </a:lvl5pPr>
            <a:lvl6pPr lvl="5" algn="ctr" rtl="0">
              <a:spcBef>
                <a:spcPts val="0"/>
              </a:spcBef>
              <a:spcAft>
                <a:spcPts val="0"/>
              </a:spcAft>
              <a:buClr>
                <a:schemeClr val="lt1"/>
              </a:buClr>
              <a:buSzPts val="9600"/>
              <a:buNone/>
              <a:defRPr sz="9600">
                <a:solidFill>
                  <a:schemeClr val="lt1"/>
                </a:solidFill>
              </a:defRPr>
            </a:lvl6pPr>
            <a:lvl7pPr lvl="6" algn="ctr" rtl="0">
              <a:spcBef>
                <a:spcPts val="0"/>
              </a:spcBef>
              <a:spcAft>
                <a:spcPts val="0"/>
              </a:spcAft>
              <a:buClr>
                <a:schemeClr val="lt1"/>
              </a:buClr>
              <a:buSzPts val="9600"/>
              <a:buNone/>
              <a:defRPr sz="9600">
                <a:solidFill>
                  <a:schemeClr val="lt1"/>
                </a:solidFill>
              </a:defRPr>
            </a:lvl7pPr>
            <a:lvl8pPr lvl="7" algn="ctr" rtl="0">
              <a:spcBef>
                <a:spcPts val="0"/>
              </a:spcBef>
              <a:spcAft>
                <a:spcPts val="0"/>
              </a:spcAft>
              <a:buClr>
                <a:schemeClr val="lt1"/>
              </a:buClr>
              <a:buSzPts val="9600"/>
              <a:buNone/>
              <a:defRPr sz="9600">
                <a:solidFill>
                  <a:schemeClr val="lt1"/>
                </a:solidFill>
              </a:defRPr>
            </a:lvl8pPr>
            <a:lvl9pPr lvl="8" algn="ctr" rtl="0">
              <a:spcBef>
                <a:spcPts val="0"/>
              </a:spcBef>
              <a:spcAft>
                <a:spcPts val="0"/>
              </a:spcAft>
              <a:buClr>
                <a:schemeClr val="lt1"/>
              </a:buClr>
              <a:buSzPts val="9600"/>
              <a:buNone/>
              <a:defRPr sz="9600">
                <a:solidFill>
                  <a:schemeClr val="lt1"/>
                </a:solidFill>
              </a:defRPr>
            </a:lvl9pPr>
          </a:lstStyle>
          <a:p>
            <a:r>
              <a:t>xx%</a:t>
            </a:r>
          </a:p>
        </p:txBody>
      </p:sp>
      <p:sp>
        <p:nvSpPr>
          <p:cNvPr id="67" name="Google Shape;67;p12"/>
          <p:cNvSpPr txBox="1">
            <a:spLocks noGrp="1"/>
          </p:cNvSpPr>
          <p:nvPr>
            <p:ph type="title" idx="15" hasCustomPrompt="1"/>
          </p:nvPr>
        </p:nvSpPr>
        <p:spPr>
          <a:xfrm>
            <a:off x="4570775" y="2653650"/>
            <a:ext cx="1718400" cy="1220100"/>
          </a:xfrm>
          <a:prstGeom prst="rect">
            <a:avLst/>
          </a:prstGeom>
        </p:spPr>
        <p:txBody>
          <a:bodyPr spcFirstLastPara="1" wrap="square" lIns="91425" tIns="91425" rIns="91425" bIns="91425" anchor="ctr" anchorCtr="0">
            <a:normAutofit/>
          </a:bodyPr>
          <a:lstStyle>
            <a:lvl1pPr lvl="0" algn="r" rtl="0">
              <a:spcBef>
                <a:spcPts val="0"/>
              </a:spcBef>
              <a:spcAft>
                <a:spcPts val="0"/>
              </a:spcAft>
              <a:buClr>
                <a:schemeClr val="lt1"/>
              </a:buClr>
              <a:buSzPts val="9600"/>
              <a:buNone/>
              <a:defRPr sz="9800">
                <a:solidFill>
                  <a:schemeClr val="lt1"/>
                </a:solidFill>
              </a:defRPr>
            </a:lvl1pPr>
            <a:lvl2pPr lvl="1" algn="ctr" rtl="0">
              <a:spcBef>
                <a:spcPts val="0"/>
              </a:spcBef>
              <a:spcAft>
                <a:spcPts val="0"/>
              </a:spcAft>
              <a:buClr>
                <a:schemeClr val="lt1"/>
              </a:buClr>
              <a:buSzPts val="9600"/>
              <a:buNone/>
              <a:defRPr sz="9600">
                <a:solidFill>
                  <a:schemeClr val="lt1"/>
                </a:solidFill>
              </a:defRPr>
            </a:lvl2pPr>
            <a:lvl3pPr lvl="2" algn="ctr" rtl="0">
              <a:spcBef>
                <a:spcPts val="0"/>
              </a:spcBef>
              <a:spcAft>
                <a:spcPts val="0"/>
              </a:spcAft>
              <a:buClr>
                <a:schemeClr val="lt1"/>
              </a:buClr>
              <a:buSzPts val="9600"/>
              <a:buNone/>
              <a:defRPr sz="9600">
                <a:solidFill>
                  <a:schemeClr val="lt1"/>
                </a:solidFill>
              </a:defRPr>
            </a:lvl3pPr>
            <a:lvl4pPr lvl="3" algn="ctr" rtl="0">
              <a:spcBef>
                <a:spcPts val="0"/>
              </a:spcBef>
              <a:spcAft>
                <a:spcPts val="0"/>
              </a:spcAft>
              <a:buClr>
                <a:schemeClr val="lt1"/>
              </a:buClr>
              <a:buSzPts val="9600"/>
              <a:buNone/>
              <a:defRPr sz="9600">
                <a:solidFill>
                  <a:schemeClr val="lt1"/>
                </a:solidFill>
              </a:defRPr>
            </a:lvl4pPr>
            <a:lvl5pPr lvl="4" algn="ctr" rtl="0">
              <a:spcBef>
                <a:spcPts val="0"/>
              </a:spcBef>
              <a:spcAft>
                <a:spcPts val="0"/>
              </a:spcAft>
              <a:buClr>
                <a:schemeClr val="lt1"/>
              </a:buClr>
              <a:buSzPts val="9600"/>
              <a:buNone/>
              <a:defRPr sz="9600">
                <a:solidFill>
                  <a:schemeClr val="lt1"/>
                </a:solidFill>
              </a:defRPr>
            </a:lvl5pPr>
            <a:lvl6pPr lvl="5" algn="ctr" rtl="0">
              <a:spcBef>
                <a:spcPts val="0"/>
              </a:spcBef>
              <a:spcAft>
                <a:spcPts val="0"/>
              </a:spcAft>
              <a:buClr>
                <a:schemeClr val="lt1"/>
              </a:buClr>
              <a:buSzPts val="9600"/>
              <a:buNone/>
              <a:defRPr sz="9600">
                <a:solidFill>
                  <a:schemeClr val="lt1"/>
                </a:solidFill>
              </a:defRPr>
            </a:lvl6pPr>
            <a:lvl7pPr lvl="6" algn="ctr" rtl="0">
              <a:spcBef>
                <a:spcPts val="0"/>
              </a:spcBef>
              <a:spcAft>
                <a:spcPts val="0"/>
              </a:spcAft>
              <a:buClr>
                <a:schemeClr val="lt1"/>
              </a:buClr>
              <a:buSzPts val="9600"/>
              <a:buNone/>
              <a:defRPr sz="9600">
                <a:solidFill>
                  <a:schemeClr val="lt1"/>
                </a:solidFill>
              </a:defRPr>
            </a:lvl7pPr>
            <a:lvl8pPr lvl="7" algn="ctr" rtl="0">
              <a:spcBef>
                <a:spcPts val="0"/>
              </a:spcBef>
              <a:spcAft>
                <a:spcPts val="0"/>
              </a:spcAft>
              <a:buClr>
                <a:schemeClr val="lt1"/>
              </a:buClr>
              <a:buSzPts val="9600"/>
              <a:buNone/>
              <a:defRPr sz="9600">
                <a:solidFill>
                  <a:schemeClr val="lt1"/>
                </a:solidFill>
              </a:defRPr>
            </a:lvl8pPr>
            <a:lvl9pPr lvl="8" algn="ctr" rtl="0">
              <a:spcBef>
                <a:spcPts val="0"/>
              </a:spcBef>
              <a:spcAft>
                <a:spcPts val="0"/>
              </a:spcAft>
              <a:buClr>
                <a:schemeClr val="lt1"/>
              </a:buClr>
              <a:buSzPts val="9600"/>
              <a:buNone/>
              <a:defRPr sz="9600">
                <a:solidFill>
                  <a:schemeClr val="lt1"/>
                </a:solidFill>
              </a:defRPr>
            </a:lvl9pPr>
          </a:lstStyle>
          <a:p>
            <a:r>
              <a:t>xx%</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BLANK_1_1_1_1_1_1_1_1_1_1_1">
    <p:spTree>
      <p:nvGrpSpPr>
        <p:cNvPr id="1" name="Shape 356"/>
        <p:cNvGrpSpPr/>
        <p:nvPr/>
      </p:nvGrpSpPr>
      <p:grpSpPr>
        <a:xfrm>
          <a:off x="0" y="0"/>
          <a:ext cx="0" cy="0"/>
          <a:chOff x="0" y="0"/>
          <a:chExt cx="0" cy="0"/>
        </a:xfrm>
      </p:grpSpPr>
      <p:pic>
        <p:nvPicPr>
          <p:cNvPr id="357" name="Google Shape;357;p45"/>
          <p:cNvPicPr preferRelativeResize="0"/>
          <p:nvPr/>
        </p:nvPicPr>
        <p:blipFill>
          <a:blip r:embed="rId2">
            <a:alphaModFix/>
          </a:blip>
          <a:stretch>
            <a:fillRect/>
          </a:stretch>
        </p:blipFill>
        <p:spPr>
          <a:xfrm rot="10800000">
            <a:off x="0" y="0"/>
            <a:ext cx="9144003" cy="514350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2575" y="379575"/>
            <a:ext cx="7821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2"/>
              </a:buClr>
              <a:buSzPts val="3000"/>
              <a:buFont typeface="Roboto Condensed"/>
              <a:buNone/>
              <a:defRPr sz="3000" b="1">
                <a:solidFill>
                  <a:schemeClr val="accent2"/>
                </a:solidFill>
                <a:latin typeface="Roboto Condensed"/>
                <a:ea typeface="Roboto Condensed"/>
                <a:cs typeface="Roboto Condensed"/>
                <a:sym typeface="Roboto Condensed"/>
              </a:defRPr>
            </a:lvl1pPr>
            <a:lvl2pPr lvl="1">
              <a:spcBef>
                <a:spcPts val="0"/>
              </a:spcBef>
              <a:spcAft>
                <a:spcPts val="0"/>
              </a:spcAft>
              <a:buClr>
                <a:schemeClr val="accent2"/>
              </a:buClr>
              <a:buSzPts val="3000"/>
              <a:buFont typeface="Roboto Condensed"/>
              <a:buNone/>
              <a:defRPr sz="3000" b="1">
                <a:solidFill>
                  <a:schemeClr val="accent2"/>
                </a:solidFill>
                <a:latin typeface="Roboto Condensed"/>
                <a:ea typeface="Roboto Condensed"/>
                <a:cs typeface="Roboto Condensed"/>
                <a:sym typeface="Roboto Condensed"/>
              </a:defRPr>
            </a:lvl2pPr>
            <a:lvl3pPr lvl="2">
              <a:spcBef>
                <a:spcPts val="0"/>
              </a:spcBef>
              <a:spcAft>
                <a:spcPts val="0"/>
              </a:spcAft>
              <a:buClr>
                <a:schemeClr val="accent2"/>
              </a:buClr>
              <a:buSzPts val="3000"/>
              <a:buFont typeface="Roboto Condensed"/>
              <a:buNone/>
              <a:defRPr sz="3000" b="1">
                <a:solidFill>
                  <a:schemeClr val="accent2"/>
                </a:solidFill>
                <a:latin typeface="Roboto Condensed"/>
                <a:ea typeface="Roboto Condensed"/>
                <a:cs typeface="Roboto Condensed"/>
                <a:sym typeface="Roboto Condensed"/>
              </a:defRPr>
            </a:lvl3pPr>
            <a:lvl4pPr lvl="3">
              <a:spcBef>
                <a:spcPts val="0"/>
              </a:spcBef>
              <a:spcAft>
                <a:spcPts val="0"/>
              </a:spcAft>
              <a:buClr>
                <a:schemeClr val="accent2"/>
              </a:buClr>
              <a:buSzPts val="3000"/>
              <a:buFont typeface="Roboto Condensed"/>
              <a:buNone/>
              <a:defRPr sz="3000" b="1">
                <a:solidFill>
                  <a:schemeClr val="accent2"/>
                </a:solidFill>
                <a:latin typeface="Roboto Condensed"/>
                <a:ea typeface="Roboto Condensed"/>
                <a:cs typeface="Roboto Condensed"/>
                <a:sym typeface="Roboto Condensed"/>
              </a:defRPr>
            </a:lvl4pPr>
            <a:lvl5pPr lvl="4">
              <a:spcBef>
                <a:spcPts val="0"/>
              </a:spcBef>
              <a:spcAft>
                <a:spcPts val="0"/>
              </a:spcAft>
              <a:buClr>
                <a:schemeClr val="accent2"/>
              </a:buClr>
              <a:buSzPts val="3000"/>
              <a:buFont typeface="Roboto Condensed"/>
              <a:buNone/>
              <a:defRPr sz="3000" b="1">
                <a:solidFill>
                  <a:schemeClr val="accent2"/>
                </a:solidFill>
                <a:latin typeface="Roboto Condensed"/>
                <a:ea typeface="Roboto Condensed"/>
                <a:cs typeface="Roboto Condensed"/>
                <a:sym typeface="Roboto Condensed"/>
              </a:defRPr>
            </a:lvl5pPr>
            <a:lvl6pPr lvl="5">
              <a:spcBef>
                <a:spcPts val="0"/>
              </a:spcBef>
              <a:spcAft>
                <a:spcPts val="0"/>
              </a:spcAft>
              <a:buClr>
                <a:schemeClr val="accent2"/>
              </a:buClr>
              <a:buSzPts val="3000"/>
              <a:buFont typeface="Roboto Condensed"/>
              <a:buNone/>
              <a:defRPr sz="3000" b="1">
                <a:solidFill>
                  <a:schemeClr val="accent2"/>
                </a:solidFill>
                <a:latin typeface="Roboto Condensed"/>
                <a:ea typeface="Roboto Condensed"/>
                <a:cs typeface="Roboto Condensed"/>
                <a:sym typeface="Roboto Condensed"/>
              </a:defRPr>
            </a:lvl6pPr>
            <a:lvl7pPr lvl="6">
              <a:spcBef>
                <a:spcPts val="0"/>
              </a:spcBef>
              <a:spcAft>
                <a:spcPts val="0"/>
              </a:spcAft>
              <a:buClr>
                <a:schemeClr val="accent2"/>
              </a:buClr>
              <a:buSzPts val="3000"/>
              <a:buFont typeface="Roboto Condensed"/>
              <a:buNone/>
              <a:defRPr sz="3000" b="1">
                <a:solidFill>
                  <a:schemeClr val="accent2"/>
                </a:solidFill>
                <a:latin typeface="Roboto Condensed"/>
                <a:ea typeface="Roboto Condensed"/>
                <a:cs typeface="Roboto Condensed"/>
                <a:sym typeface="Roboto Condensed"/>
              </a:defRPr>
            </a:lvl7pPr>
            <a:lvl8pPr lvl="7">
              <a:spcBef>
                <a:spcPts val="0"/>
              </a:spcBef>
              <a:spcAft>
                <a:spcPts val="0"/>
              </a:spcAft>
              <a:buClr>
                <a:schemeClr val="accent2"/>
              </a:buClr>
              <a:buSzPts val="3000"/>
              <a:buFont typeface="Roboto Condensed"/>
              <a:buNone/>
              <a:defRPr sz="3000" b="1">
                <a:solidFill>
                  <a:schemeClr val="accent2"/>
                </a:solidFill>
                <a:latin typeface="Roboto Condensed"/>
                <a:ea typeface="Roboto Condensed"/>
                <a:cs typeface="Roboto Condensed"/>
                <a:sym typeface="Roboto Condensed"/>
              </a:defRPr>
            </a:lvl8pPr>
            <a:lvl9pPr lvl="8">
              <a:spcBef>
                <a:spcPts val="0"/>
              </a:spcBef>
              <a:spcAft>
                <a:spcPts val="0"/>
              </a:spcAft>
              <a:buClr>
                <a:schemeClr val="accent2"/>
              </a:buClr>
              <a:buSzPts val="3000"/>
              <a:buFont typeface="Roboto Condensed"/>
              <a:buNone/>
              <a:defRPr sz="3000" b="1">
                <a:solidFill>
                  <a:schemeClr val="accent2"/>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602575" y="1152470"/>
            <a:ext cx="7821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1pPr>
            <a:lvl2pPr marL="914400" lvl="1"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2pPr>
            <a:lvl3pPr marL="1371600" lvl="2"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3pPr>
            <a:lvl4pPr marL="1828800" lvl="3"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4pPr>
            <a:lvl5pPr marL="2286000" lvl="4"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5pPr>
            <a:lvl6pPr marL="2743200" lvl="5"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6pPr>
            <a:lvl7pPr marL="3200400" lvl="6"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7pPr>
            <a:lvl8pPr marL="3657600" lvl="7"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8pPr>
            <a:lvl9pPr marL="4114800" lvl="8"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7" r:id="rId2"/>
    <p:sldLayoutId id="2147483658" r:id="rId3"/>
    <p:sldLayoutId id="214748369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71"/>
        <p:cNvGrpSpPr/>
        <p:nvPr/>
      </p:nvGrpSpPr>
      <p:grpSpPr>
        <a:xfrm>
          <a:off x="0" y="0"/>
          <a:ext cx="0" cy="0"/>
          <a:chOff x="0" y="0"/>
          <a:chExt cx="0" cy="0"/>
        </a:xfrm>
      </p:grpSpPr>
      <p:sp>
        <p:nvSpPr>
          <p:cNvPr id="372" name="Google Shape;372;p51"/>
          <p:cNvSpPr/>
          <p:nvPr/>
        </p:nvSpPr>
        <p:spPr>
          <a:xfrm>
            <a:off x="873950" y="3515380"/>
            <a:ext cx="2858100" cy="744000"/>
          </a:xfrm>
          <a:prstGeom prst="roundRect">
            <a:avLst>
              <a:gd name="adj" fmla="val 866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6" name="Google Shape;376;p51"/>
          <p:cNvSpPr/>
          <p:nvPr/>
        </p:nvSpPr>
        <p:spPr>
          <a:xfrm>
            <a:off x="3854025" y="3515380"/>
            <a:ext cx="494400" cy="744000"/>
          </a:xfrm>
          <a:prstGeom prst="roundRect">
            <a:avLst>
              <a:gd name="adj" fmla="val 105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74;p51">
            <a:extLst>
              <a:ext uri="{FF2B5EF4-FFF2-40B4-BE49-F238E27FC236}">
                <a16:creationId xmlns:a16="http://schemas.microsoft.com/office/drawing/2014/main" id="{FBC4C1D5-D834-BFA8-2EA3-86758011246B}"/>
              </a:ext>
            </a:extLst>
          </p:cNvPr>
          <p:cNvSpPr txBox="1">
            <a:spLocks noGrp="1"/>
          </p:cNvSpPr>
          <p:nvPr>
            <p:ph type="subTitle" idx="1"/>
          </p:nvPr>
        </p:nvSpPr>
        <p:spPr>
          <a:xfrm>
            <a:off x="934938" y="3515380"/>
            <a:ext cx="2858100" cy="744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200" dirty="0">
                <a:solidFill>
                  <a:schemeClr val="dk1"/>
                </a:solidFill>
              </a:rPr>
              <a:t>L’adattamento di una biografia</a:t>
            </a:r>
          </a:p>
          <a:p>
            <a:pPr marL="0" lvl="0" indent="0" algn="l" rtl="0">
              <a:spcBef>
                <a:spcPts val="0"/>
              </a:spcBef>
              <a:spcAft>
                <a:spcPts val="0"/>
              </a:spcAft>
              <a:buNone/>
            </a:pPr>
            <a:r>
              <a:rPr lang="en" sz="1200" dirty="0">
                <a:solidFill>
                  <a:schemeClr val="dk1"/>
                </a:solidFill>
              </a:rPr>
              <a:t>Caso studio 2:</a:t>
            </a:r>
          </a:p>
          <a:p>
            <a:pPr marL="0" lvl="0" indent="0" algn="l" rtl="0">
              <a:spcBef>
                <a:spcPts val="0"/>
              </a:spcBef>
              <a:spcAft>
                <a:spcPts val="0"/>
              </a:spcAft>
              <a:buNone/>
            </a:pPr>
            <a:r>
              <a:rPr lang="en" sz="1200" i="1" dirty="0">
                <a:solidFill>
                  <a:schemeClr val="dk1"/>
                </a:solidFill>
              </a:rPr>
              <a:t>A beautiful mind </a:t>
            </a:r>
            <a:r>
              <a:rPr lang="en" sz="1200" dirty="0">
                <a:solidFill>
                  <a:schemeClr val="dk1"/>
                </a:solidFill>
              </a:rPr>
              <a:t>(R. Howard, 2001)</a:t>
            </a:r>
          </a:p>
        </p:txBody>
      </p:sp>
      <p:sp>
        <p:nvSpPr>
          <p:cNvPr id="8" name="Google Shape;943;p51">
            <a:extLst>
              <a:ext uri="{FF2B5EF4-FFF2-40B4-BE49-F238E27FC236}">
                <a16:creationId xmlns:a16="http://schemas.microsoft.com/office/drawing/2014/main" id="{B2ED4358-1DAA-6DA0-0E05-50CD69A7C8CA}"/>
              </a:ext>
            </a:extLst>
          </p:cNvPr>
          <p:cNvSpPr/>
          <p:nvPr/>
        </p:nvSpPr>
        <p:spPr>
          <a:xfrm>
            <a:off x="3854025" y="3515380"/>
            <a:ext cx="1015150" cy="744000"/>
          </a:xfrm>
          <a:prstGeom prst="roundRect">
            <a:avLst>
              <a:gd name="adj" fmla="val 105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it-IT" sz="700" dirty="0"/>
              <a:t>21 novembre 2024</a:t>
            </a:r>
          </a:p>
          <a:p>
            <a:pPr marL="0" lvl="0" indent="0" algn="l" rtl="0">
              <a:spcBef>
                <a:spcPts val="0"/>
              </a:spcBef>
              <a:spcAft>
                <a:spcPts val="0"/>
              </a:spcAft>
              <a:buNone/>
            </a:pPr>
            <a:endParaRPr lang="it-IT" dirty="0"/>
          </a:p>
          <a:p>
            <a:pPr marL="0" lvl="0" indent="0" algn="l" rtl="0">
              <a:spcBef>
                <a:spcPts val="0"/>
              </a:spcBef>
              <a:spcAft>
                <a:spcPts val="0"/>
              </a:spcAft>
              <a:buNone/>
            </a:pPr>
            <a:r>
              <a:rPr lang="it-IT" dirty="0"/>
              <a:t>Lezione 6</a:t>
            </a:r>
            <a:endParaRPr dirty="0"/>
          </a:p>
        </p:txBody>
      </p:sp>
      <p:sp>
        <p:nvSpPr>
          <p:cNvPr id="17" name="Google Shape;373;p51">
            <a:extLst>
              <a:ext uri="{FF2B5EF4-FFF2-40B4-BE49-F238E27FC236}">
                <a16:creationId xmlns:a16="http://schemas.microsoft.com/office/drawing/2014/main" id="{7B50C10B-5DA0-863C-C3FF-6028B5C24733}"/>
              </a:ext>
            </a:extLst>
          </p:cNvPr>
          <p:cNvSpPr txBox="1">
            <a:spLocks noGrp="1"/>
          </p:cNvSpPr>
          <p:nvPr>
            <p:ph type="ctrTitle"/>
          </p:nvPr>
        </p:nvSpPr>
        <p:spPr>
          <a:xfrm>
            <a:off x="745025" y="1050830"/>
            <a:ext cx="4656300" cy="2269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ELEMENTI DI SCENEGGIATURA </a:t>
            </a:r>
            <a:r>
              <a:rPr lang="en" sz="4800" dirty="0">
                <a:solidFill>
                  <a:schemeClr val="lt1"/>
                </a:solidFill>
              </a:rPr>
              <a:t>PER L’AUDIOVISIVO</a:t>
            </a:r>
            <a:endParaRPr sz="5950" dirty="0">
              <a:solidFill>
                <a:schemeClr val="lt1"/>
              </a:solidFill>
            </a:endParaRPr>
          </a:p>
        </p:txBody>
      </p:sp>
      <p:sp>
        <p:nvSpPr>
          <p:cNvPr id="18" name="CasellaDiTesto 17">
            <a:extLst>
              <a:ext uri="{FF2B5EF4-FFF2-40B4-BE49-F238E27FC236}">
                <a16:creationId xmlns:a16="http://schemas.microsoft.com/office/drawing/2014/main" id="{5A1D3535-817E-BC4D-29D5-824240F45F38}"/>
              </a:ext>
            </a:extLst>
          </p:cNvPr>
          <p:cNvSpPr txBox="1"/>
          <p:nvPr/>
        </p:nvSpPr>
        <p:spPr>
          <a:xfrm>
            <a:off x="232229" y="362857"/>
            <a:ext cx="8723085" cy="307777"/>
          </a:xfrm>
          <a:prstGeom prst="rect">
            <a:avLst/>
          </a:prstGeom>
          <a:noFill/>
        </p:spPr>
        <p:txBody>
          <a:bodyPr wrap="square" rtlCol="0">
            <a:spAutoFit/>
          </a:bodyPr>
          <a:lstStyle/>
          <a:p>
            <a:r>
              <a:rPr lang="it-IT" dirty="0">
                <a:solidFill>
                  <a:schemeClr val="bg1"/>
                </a:solidFill>
              </a:rPr>
              <a:t>Università degli Studi di Teramo | aa. 2024/2025 | prof. Vincenzo Altobelli                            valtobelli@unite.it</a:t>
            </a:r>
          </a:p>
        </p:txBody>
      </p:sp>
      <p:pic>
        <p:nvPicPr>
          <p:cNvPr id="20" name="Immagine 19" descr="Immagine che contiene testo, Viso umano, libro, poster&#10;&#10;Descrizione generata automaticamente">
            <a:extLst>
              <a:ext uri="{FF2B5EF4-FFF2-40B4-BE49-F238E27FC236}">
                <a16:creationId xmlns:a16="http://schemas.microsoft.com/office/drawing/2014/main" id="{7A66DF19-307B-F6EA-46CD-A9B961743F81}"/>
              </a:ext>
            </a:extLst>
          </p:cNvPr>
          <p:cNvPicPr>
            <a:picLocks noChangeAspect="1"/>
          </p:cNvPicPr>
          <p:nvPr/>
        </p:nvPicPr>
        <p:blipFill>
          <a:blip r:embed="rId3"/>
          <a:stretch>
            <a:fillRect/>
          </a:stretch>
        </p:blipFill>
        <p:spPr>
          <a:xfrm>
            <a:off x="5540874" y="728691"/>
            <a:ext cx="2858101" cy="428715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a:extLst>
            <a:ext uri="{FF2B5EF4-FFF2-40B4-BE49-F238E27FC236}">
              <a16:creationId xmlns:a16="http://schemas.microsoft.com/office/drawing/2014/main" id="{E9E51F27-D890-E201-1605-6CDBF2732659}"/>
            </a:ext>
          </a:extLst>
        </p:cNvPr>
        <p:cNvGrpSpPr/>
        <p:nvPr/>
      </p:nvGrpSpPr>
      <p:grpSpPr>
        <a:xfrm>
          <a:off x="0" y="0"/>
          <a:ext cx="0" cy="0"/>
          <a:chOff x="0" y="0"/>
          <a:chExt cx="0" cy="0"/>
        </a:xfrm>
      </p:grpSpPr>
      <p:sp>
        <p:nvSpPr>
          <p:cNvPr id="895" name="Google Shape;895;p53">
            <a:extLst>
              <a:ext uri="{FF2B5EF4-FFF2-40B4-BE49-F238E27FC236}">
                <a16:creationId xmlns:a16="http://schemas.microsoft.com/office/drawing/2014/main" id="{F1775BC0-E40A-9DA9-A03C-13A3624C0444}"/>
              </a:ext>
            </a:extLst>
          </p:cNvPr>
          <p:cNvSpPr txBox="1">
            <a:spLocks noGrp="1"/>
          </p:cNvSpPr>
          <p:nvPr>
            <p:ph type="title" idx="2"/>
          </p:nvPr>
        </p:nvSpPr>
        <p:spPr>
          <a:xfrm>
            <a:off x="602574" y="379575"/>
            <a:ext cx="791731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L’EMPATIA VERSO IL PROTAGONISTA:</a:t>
            </a:r>
            <a:br>
              <a:rPr lang="en" dirty="0"/>
            </a:br>
            <a:r>
              <a:rPr lang="en" dirty="0"/>
              <a:t>LE STRATEGIE DEL PRIMO ATTO</a:t>
            </a:r>
            <a:endParaRPr sz="3000" dirty="0"/>
          </a:p>
        </p:txBody>
      </p:sp>
      <p:sp>
        <p:nvSpPr>
          <p:cNvPr id="2" name="CasellaDiTesto 1">
            <a:extLst>
              <a:ext uri="{FF2B5EF4-FFF2-40B4-BE49-F238E27FC236}">
                <a16:creationId xmlns:a16="http://schemas.microsoft.com/office/drawing/2014/main" id="{F6F9BF4D-0C31-3434-99E9-D8E7D94D2606}"/>
              </a:ext>
            </a:extLst>
          </p:cNvPr>
          <p:cNvSpPr txBox="1"/>
          <p:nvPr/>
        </p:nvSpPr>
        <p:spPr>
          <a:xfrm>
            <a:off x="457200" y="1017478"/>
            <a:ext cx="8229600" cy="1815882"/>
          </a:xfrm>
          <a:prstGeom prst="rect">
            <a:avLst/>
          </a:prstGeom>
          <a:noFill/>
        </p:spPr>
        <p:txBody>
          <a:bodyPr wrap="square" rtlCol="0">
            <a:spAutoFit/>
          </a:bodyPr>
          <a:lstStyle/>
          <a:p>
            <a:pPr algn="just"/>
            <a:endParaRPr lang="it-IT" dirty="0">
              <a:solidFill>
                <a:schemeClr val="bg1"/>
              </a:solidFill>
            </a:endParaRPr>
          </a:p>
          <a:p>
            <a:pPr algn="just"/>
            <a:r>
              <a:rPr lang="it-IT" dirty="0">
                <a:solidFill>
                  <a:schemeClr val="bg1"/>
                </a:solidFill>
              </a:rPr>
              <a:t>Prima scena introduce 3 elementi: l’importanza civile e militare della matematica, il contesto della Guerra Fredda, la sfida lanciata a questi giovani di essere i primi.</a:t>
            </a:r>
          </a:p>
          <a:p>
            <a:pPr algn="just"/>
            <a:endParaRPr lang="it-IT" dirty="0">
              <a:solidFill>
                <a:schemeClr val="bg1"/>
              </a:solidFill>
            </a:endParaRPr>
          </a:p>
          <a:p>
            <a:pPr algn="just"/>
            <a:r>
              <a:rPr lang="it-IT" dirty="0">
                <a:solidFill>
                  <a:schemeClr val="bg1"/>
                </a:solidFill>
              </a:rPr>
              <a:t>3 elementi fondamentali in sceneggiatura che corrispondo a:</a:t>
            </a:r>
          </a:p>
          <a:p>
            <a:pPr marL="285750" indent="-285750" algn="just">
              <a:buClr>
                <a:schemeClr val="accent1"/>
              </a:buClr>
              <a:buFont typeface="Arial" panose="020B0604020202020204" pitchFamily="34" charset="0"/>
              <a:buChar char="•"/>
            </a:pPr>
            <a:r>
              <a:rPr lang="it-IT" dirty="0">
                <a:solidFill>
                  <a:schemeClr val="bg1"/>
                </a:solidFill>
              </a:rPr>
              <a:t>Presentazione dell’</a:t>
            </a:r>
            <a:r>
              <a:rPr lang="it-IT" b="1" dirty="0">
                <a:solidFill>
                  <a:schemeClr val="bg1"/>
                </a:solidFill>
              </a:rPr>
              <a:t>arena </a:t>
            </a:r>
            <a:r>
              <a:rPr lang="it-IT" dirty="0">
                <a:solidFill>
                  <a:schemeClr val="bg1"/>
                </a:solidFill>
              </a:rPr>
              <a:t>(il mondo in cui si volge la storia)</a:t>
            </a:r>
          </a:p>
          <a:p>
            <a:pPr marL="285750" indent="-285750" algn="just">
              <a:buClr>
                <a:schemeClr val="accent1"/>
              </a:buClr>
              <a:buFont typeface="Arial" panose="020B0604020202020204" pitchFamily="34" charset="0"/>
              <a:buChar char="•"/>
            </a:pPr>
            <a:r>
              <a:rPr lang="it-IT" dirty="0">
                <a:solidFill>
                  <a:schemeClr val="bg1"/>
                </a:solidFill>
              </a:rPr>
              <a:t>Innalzamento della posta in gioco: Che cosa ha di interessante o di rilevante questa storia?</a:t>
            </a:r>
          </a:p>
          <a:p>
            <a:pPr marL="285750" indent="-285750" algn="just">
              <a:buClr>
                <a:schemeClr val="accent1"/>
              </a:buClr>
              <a:buFont typeface="Arial" panose="020B0604020202020204" pitchFamily="34" charset="0"/>
              <a:buChar char="•"/>
            </a:pPr>
            <a:r>
              <a:rPr lang="it-IT" dirty="0">
                <a:solidFill>
                  <a:schemeClr val="bg1"/>
                </a:solidFill>
              </a:rPr>
              <a:t>Presentazione del protagonista e dell’antagonista</a:t>
            </a:r>
          </a:p>
        </p:txBody>
      </p:sp>
    </p:spTree>
    <p:extLst>
      <p:ext uri="{BB962C8B-B14F-4D97-AF65-F5344CB8AC3E}">
        <p14:creationId xmlns:p14="http://schemas.microsoft.com/office/powerpoint/2010/main" val="2995124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a:extLst>
            <a:ext uri="{FF2B5EF4-FFF2-40B4-BE49-F238E27FC236}">
              <a16:creationId xmlns:a16="http://schemas.microsoft.com/office/drawing/2014/main" id="{E9E51F27-D890-E201-1605-6CDBF2732659}"/>
            </a:ext>
          </a:extLst>
        </p:cNvPr>
        <p:cNvGrpSpPr/>
        <p:nvPr/>
      </p:nvGrpSpPr>
      <p:grpSpPr>
        <a:xfrm>
          <a:off x="0" y="0"/>
          <a:ext cx="0" cy="0"/>
          <a:chOff x="0" y="0"/>
          <a:chExt cx="0" cy="0"/>
        </a:xfrm>
      </p:grpSpPr>
      <p:sp>
        <p:nvSpPr>
          <p:cNvPr id="895" name="Google Shape;895;p53">
            <a:extLst>
              <a:ext uri="{FF2B5EF4-FFF2-40B4-BE49-F238E27FC236}">
                <a16:creationId xmlns:a16="http://schemas.microsoft.com/office/drawing/2014/main" id="{F1775BC0-E40A-9DA9-A03C-13A3624C0444}"/>
              </a:ext>
            </a:extLst>
          </p:cNvPr>
          <p:cNvSpPr txBox="1">
            <a:spLocks noGrp="1"/>
          </p:cNvSpPr>
          <p:nvPr>
            <p:ph type="title" idx="2"/>
          </p:nvPr>
        </p:nvSpPr>
        <p:spPr>
          <a:xfrm>
            <a:off x="602574" y="379575"/>
            <a:ext cx="791731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L’EMPATIA VERSO IL PROTAGONISTA:</a:t>
            </a:r>
            <a:br>
              <a:rPr lang="en" dirty="0"/>
            </a:br>
            <a:r>
              <a:rPr lang="en" dirty="0"/>
              <a:t>LE STRATEGIE DEL PRIMO ATTO</a:t>
            </a:r>
            <a:endParaRPr sz="3000" dirty="0"/>
          </a:p>
        </p:txBody>
      </p:sp>
      <p:sp>
        <p:nvSpPr>
          <p:cNvPr id="2" name="CasellaDiTesto 1">
            <a:extLst>
              <a:ext uri="{FF2B5EF4-FFF2-40B4-BE49-F238E27FC236}">
                <a16:creationId xmlns:a16="http://schemas.microsoft.com/office/drawing/2014/main" id="{F6F9BF4D-0C31-3434-99E9-D8E7D94D2606}"/>
              </a:ext>
            </a:extLst>
          </p:cNvPr>
          <p:cNvSpPr txBox="1"/>
          <p:nvPr/>
        </p:nvSpPr>
        <p:spPr>
          <a:xfrm>
            <a:off x="457200" y="1017478"/>
            <a:ext cx="8229600" cy="738664"/>
          </a:xfrm>
          <a:prstGeom prst="rect">
            <a:avLst/>
          </a:prstGeom>
          <a:noFill/>
        </p:spPr>
        <p:txBody>
          <a:bodyPr wrap="square" rtlCol="0">
            <a:spAutoFit/>
          </a:bodyPr>
          <a:lstStyle/>
          <a:p>
            <a:pPr algn="just"/>
            <a:endParaRPr lang="it-IT" dirty="0">
              <a:solidFill>
                <a:schemeClr val="bg1"/>
              </a:solidFill>
            </a:endParaRPr>
          </a:p>
          <a:p>
            <a:pPr algn="just"/>
            <a:r>
              <a:rPr lang="it-IT" i="1" dirty="0">
                <a:solidFill>
                  <a:schemeClr val="bg1"/>
                </a:solidFill>
              </a:rPr>
              <a:t> </a:t>
            </a:r>
          </a:p>
          <a:p>
            <a:pPr algn="just"/>
            <a:endParaRPr lang="it-IT" dirty="0">
              <a:solidFill>
                <a:schemeClr val="bg1"/>
              </a:solidFill>
            </a:endParaRPr>
          </a:p>
        </p:txBody>
      </p:sp>
    </p:spTree>
    <p:extLst>
      <p:ext uri="{BB962C8B-B14F-4D97-AF65-F5344CB8AC3E}">
        <p14:creationId xmlns:p14="http://schemas.microsoft.com/office/powerpoint/2010/main" val="3543894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a:extLst>
            <a:ext uri="{FF2B5EF4-FFF2-40B4-BE49-F238E27FC236}">
              <a16:creationId xmlns:a16="http://schemas.microsoft.com/office/drawing/2014/main" id="{3F94FD72-6349-8CC1-3CA4-7F3E26548B01}"/>
            </a:ext>
          </a:extLst>
        </p:cNvPr>
        <p:cNvGrpSpPr/>
        <p:nvPr/>
      </p:nvGrpSpPr>
      <p:grpSpPr>
        <a:xfrm>
          <a:off x="0" y="0"/>
          <a:ext cx="0" cy="0"/>
          <a:chOff x="0" y="0"/>
          <a:chExt cx="0" cy="0"/>
        </a:xfrm>
      </p:grpSpPr>
      <p:sp>
        <p:nvSpPr>
          <p:cNvPr id="895" name="Google Shape;895;p53">
            <a:extLst>
              <a:ext uri="{FF2B5EF4-FFF2-40B4-BE49-F238E27FC236}">
                <a16:creationId xmlns:a16="http://schemas.microsoft.com/office/drawing/2014/main" id="{639B4A44-23C9-BD5D-F34A-6175737760A3}"/>
              </a:ext>
            </a:extLst>
          </p:cNvPr>
          <p:cNvSpPr txBox="1">
            <a:spLocks noGrp="1"/>
          </p:cNvSpPr>
          <p:nvPr>
            <p:ph type="title" idx="2"/>
          </p:nvPr>
        </p:nvSpPr>
        <p:spPr>
          <a:xfrm>
            <a:off x="602574" y="379575"/>
            <a:ext cx="791731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L’EMPATIA VERSO IL PROTAGONISTA:</a:t>
            </a:r>
            <a:br>
              <a:rPr lang="en" dirty="0"/>
            </a:br>
            <a:r>
              <a:rPr lang="en" dirty="0"/>
              <a:t>LE STRATEGIE DEL PRIMO ATTO</a:t>
            </a:r>
            <a:endParaRPr sz="3000" dirty="0"/>
          </a:p>
        </p:txBody>
      </p:sp>
      <p:sp>
        <p:nvSpPr>
          <p:cNvPr id="2" name="CasellaDiTesto 1">
            <a:extLst>
              <a:ext uri="{FF2B5EF4-FFF2-40B4-BE49-F238E27FC236}">
                <a16:creationId xmlns:a16="http://schemas.microsoft.com/office/drawing/2014/main" id="{BC42898E-7598-0410-EFED-C8E4D1F63405}"/>
              </a:ext>
            </a:extLst>
          </p:cNvPr>
          <p:cNvSpPr txBox="1"/>
          <p:nvPr/>
        </p:nvSpPr>
        <p:spPr>
          <a:xfrm>
            <a:off x="457200" y="1017478"/>
            <a:ext cx="8229600" cy="1384995"/>
          </a:xfrm>
          <a:prstGeom prst="rect">
            <a:avLst/>
          </a:prstGeom>
          <a:noFill/>
        </p:spPr>
        <p:txBody>
          <a:bodyPr wrap="square" rtlCol="0">
            <a:spAutoFit/>
          </a:bodyPr>
          <a:lstStyle/>
          <a:p>
            <a:pPr algn="just"/>
            <a:endParaRPr lang="it-IT" dirty="0">
              <a:solidFill>
                <a:schemeClr val="bg1"/>
              </a:solidFill>
            </a:endParaRPr>
          </a:p>
          <a:p>
            <a:pPr algn="just"/>
            <a:r>
              <a:rPr lang="it-IT" dirty="0">
                <a:solidFill>
                  <a:schemeClr val="bg1"/>
                </a:solidFill>
              </a:rPr>
              <a:t>Seconda scena introduce 4 elementi:</a:t>
            </a:r>
          </a:p>
          <a:p>
            <a:pPr marL="285750" indent="-285750" algn="just">
              <a:buClr>
                <a:schemeClr val="accent1"/>
              </a:buClr>
              <a:buFont typeface="Arial" panose="020B0604020202020204" pitchFamily="34" charset="0"/>
              <a:buChar char="•"/>
            </a:pPr>
            <a:r>
              <a:rPr lang="it-IT" dirty="0">
                <a:solidFill>
                  <a:schemeClr val="bg1"/>
                </a:solidFill>
              </a:rPr>
              <a:t>Mostra il modo di rapportarsi agli altri del protagonista</a:t>
            </a:r>
          </a:p>
          <a:p>
            <a:pPr marL="285750" indent="-285750" algn="just">
              <a:buClr>
                <a:schemeClr val="accent1"/>
              </a:buClr>
              <a:buFont typeface="Arial" panose="020B0604020202020204" pitchFamily="34" charset="0"/>
              <a:buChar char="•"/>
            </a:pPr>
            <a:r>
              <a:rPr lang="it-IT" dirty="0">
                <a:solidFill>
                  <a:schemeClr val="bg1"/>
                </a:solidFill>
              </a:rPr>
              <a:t>Mostra l’abilità del protagonista</a:t>
            </a:r>
          </a:p>
          <a:p>
            <a:pPr marL="285750" indent="-285750" algn="just">
              <a:buClr>
                <a:schemeClr val="accent1"/>
              </a:buClr>
              <a:buFont typeface="Arial" panose="020B0604020202020204" pitchFamily="34" charset="0"/>
              <a:buChar char="•"/>
            </a:pPr>
            <a:r>
              <a:rPr lang="it-IT" dirty="0">
                <a:solidFill>
                  <a:schemeClr val="bg1"/>
                </a:solidFill>
              </a:rPr>
              <a:t>Introduce l’elemento umoristico</a:t>
            </a:r>
          </a:p>
          <a:p>
            <a:pPr marL="285750" indent="-285750" algn="just">
              <a:buClr>
                <a:schemeClr val="accent1"/>
              </a:buClr>
              <a:buFont typeface="Arial" panose="020B0604020202020204" pitchFamily="34" charset="0"/>
              <a:buChar char="•"/>
            </a:pPr>
            <a:r>
              <a:rPr lang="it-IT" dirty="0">
                <a:solidFill>
                  <a:schemeClr val="bg1"/>
                </a:solidFill>
              </a:rPr>
              <a:t>Stabilisce l’antagonista e la simpatia per il protagonista</a:t>
            </a:r>
          </a:p>
        </p:txBody>
      </p:sp>
    </p:spTree>
    <p:extLst>
      <p:ext uri="{BB962C8B-B14F-4D97-AF65-F5344CB8AC3E}">
        <p14:creationId xmlns:p14="http://schemas.microsoft.com/office/powerpoint/2010/main" val="2228252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a:extLst>
            <a:ext uri="{FF2B5EF4-FFF2-40B4-BE49-F238E27FC236}">
              <a16:creationId xmlns:a16="http://schemas.microsoft.com/office/drawing/2014/main" id="{E9E51F27-D890-E201-1605-6CDBF2732659}"/>
            </a:ext>
          </a:extLst>
        </p:cNvPr>
        <p:cNvGrpSpPr/>
        <p:nvPr/>
      </p:nvGrpSpPr>
      <p:grpSpPr>
        <a:xfrm>
          <a:off x="0" y="0"/>
          <a:ext cx="0" cy="0"/>
          <a:chOff x="0" y="0"/>
          <a:chExt cx="0" cy="0"/>
        </a:xfrm>
      </p:grpSpPr>
      <p:sp>
        <p:nvSpPr>
          <p:cNvPr id="895" name="Google Shape;895;p53">
            <a:extLst>
              <a:ext uri="{FF2B5EF4-FFF2-40B4-BE49-F238E27FC236}">
                <a16:creationId xmlns:a16="http://schemas.microsoft.com/office/drawing/2014/main" id="{F1775BC0-E40A-9DA9-A03C-13A3624C0444}"/>
              </a:ext>
            </a:extLst>
          </p:cNvPr>
          <p:cNvSpPr txBox="1">
            <a:spLocks noGrp="1"/>
          </p:cNvSpPr>
          <p:nvPr>
            <p:ph type="title" idx="2"/>
          </p:nvPr>
        </p:nvSpPr>
        <p:spPr>
          <a:xfrm>
            <a:off x="602574" y="379575"/>
            <a:ext cx="791731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L’EMPATIA VERSO IL PROTAGONISTA:</a:t>
            </a:r>
            <a:br>
              <a:rPr lang="en" dirty="0"/>
            </a:br>
            <a:r>
              <a:rPr lang="en" dirty="0"/>
              <a:t>LE STRATEGIE DEL PRIMO ATTO</a:t>
            </a:r>
            <a:endParaRPr sz="3000" dirty="0"/>
          </a:p>
        </p:txBody>
      </p:sp>
      <p:sp>
        <p:nvSpPr>
          <p:cNvPr id="2" name="CasellaDiTesto 1">
            <a:extLst>
              <a:ext uri="{FF2B5EF4-FFF2-40B4-BE49-F238E27FC236}">
                <a16:creationId xmlns:a16="http://schemas.microsoft.com/office/drawing/2014/main" id="{F6F9BF4D-0C31-3434-99E9-D8E7D94D2606}"/>
              </a:ext>
            </a:extLst>
          </p:cNvPr>
          <p:cNvSpPr txBox="1"/>
          <p:nvPr/>
        </p:nvSpPr>
        <p:spPr>
          <a:xfrm>
            <a:off x="457200" y="1017478"/>
            <a:ext cx="8229600" cy="738664"/>
          </a:xfrm>
          <a:prstGeom prst="rect">
            <a:avLst/>
          </a:prstGeom>
          <a:noFill/>
        </p:spPr>
        <p:txBody>
          <a:bodyPr wrap="square" rtlCol="0">
            <a:spAutoFit/>
          </a:bodyPr>
          <a:lstStyle/>
          <a:p>
            <a:pPr algn="just"/>
            <a:endParaRPr lang="it-IT" dirty="0">
              <a:solidFill>
                <a:schemeClr val="bg1"/>
              </a:solidFill>
            </a:endParaRPr>
          </a:p>
          <a:p>
            <a:pPr algn="just"/>
            <a:r>
              <a:rPr lang="it-IT" i="1" dirty="0">
                <a:solidFill>
                  <a:schemeClr val="bg1"/>
                </a:solidFill>
              </a:rPr>
              <a:t> </a:t>
            </a:r>
          </a:p>
          <a:p>
            <a:pPr algn="just"/>
            <a:endParaRPr lang="it-IT" dirty="0">
              <a:solidFill>
                <a:schemeClr val="bg1"/>
              </a:solidFill>
            </a:endParaRPr>
          </a:p>
        </p:txBody>
      </p:sp>
      <p:pic>
        <p:nvPicPr>
          <p:cNvPr id="4" name="Immagine 3" descr="Immagine che contiene candela, persona, Ambra, luce&#10;&#10;Descrizione generata automaticamente">
            <a:extLst>
              <a:ext uri="{FF2B5EF4-FFF2-40B4-BE49-F238E27FC236}">
                <a16:creationId xmlns:a16="http://schemas.microsoft.com/office/drawing/2014/main" id="{33F03937-D5D9-C968-C3ED-756A348D3E98}"/>
              </a:ext>
            </a:extLst>
          </p:cNvPr>
          <p:cNvPicPr>
            <a:picLocks noChangeAspect="1"/>
          </p:cNvPicPr>
          <p:nvPr/>
        </p:nvPicPr>
        <p:blipFill>
          <a:blip r:embed="rId3"/>
          <a:stretch>
            <a:fillRect/>
          </a:stretch>
        </p:blipFill>
        <p:spPr>
          <a:xfrm>
            <a:off x="1001485" y="1386028"/>
            <a:ext cx="3050708" cy="1631217"/>
          </a:xfrm>
          <a:prstGeom prst="rect">
            <a:avLst/>
          </a:prstGeom>
        </p:spPr>
      </p:pic>
      <p:pic>
        <p:nvPicPr>
          <p:cNvPr id="7" name="Immagine 6" descr="Immagine che contiene testo, schermata&#10;&#10;Descrizione generata automaticamente">
            <a:extLst>
              <a:ext uri="{FF2B5EF4-FFF2-40B4-BE49-F238E27FC236}">
                <a16:creationId xmlns:a16="http://schemas.microsoft.com/office/drawing/2014/main" id="{5689FBE4-ADD7-D98A-D312-0F5A96FD7758}"/>
              </a:ext>
            </a:extLst>
          </p:cNvPr>
          <p:cNvPicPr>
            <a:picLocks noChangeAspect="1"/>
          </p:cNvPicPr>
          <p:nvPr/>
        </p:nvPicPr>
        <p:blipFill>
          <a:blip r:embed="rId4"/>
          <a:stretch>
            <a:fillRect/>
          </a:stretch>
        </p:blipFill>
        <p:spPr>
          <a:xfrm>
            <a:off x="5091809" y="1386028"/>
            <a:ext cx="3050708" cy="1646678"/>
          </a:xfrm>
          <a:prstGeom prst="rect">
            <a:avLst/>
          </a:prstGeom>
        </p:spPr>
      </p:pic>
      <p:pic>
        <p:nvPicPr>
          <p:cNvPr id="9" name="Immagine 8" descr="Immagine che contiene Viso umano, persona, vestiti, uomo&#10;&#10;Descrizione generata automaticamente">
            <a:extLst>
              <a:ext uri="{FF2B5EF4-FFF2-40B4-BE49-F238E27FC236}">
                <a16:creationId xmlns:a16="http://schemas.microsoft.com/office/drawing/2014/main" id="{D16FB20D-C5C7-061A-9DC8-3A4855760CEE}"/>
              </a:ext>
            </a:extLst>
          </p:cNvPr>
          <p:cNvPicPr>
            <a:picLocks noChangeAspect="1"/>
          </p:cNvPicPr>
          <p:nvPr/>
        </p:nvPicPr>
        <p:blipFill>
          <a:blip r:embed="rId5"/>
          <a:stretch>
            <a:fillRect/>
          </a:stretch>
        </p:blipFill>
        <p:spPr>
          <a:xfrm>
            <a:off x="1001485" y="3315363"/>
            <a:ext cx="3050708" cy="1621317"/>
          </a:xfrm>
          <a:prstGeom prst="rect">
            <a:avLst/>
          </a:prstGeom>
        </p:spPr>
      </p:pic>
      <p:pic>
        <p:nvPicPr>
          <p:cNvPr id="11" name="Immagine 10" descr="Immagine che contiene vasca da bagno, Viso umano, bagno, Bagno&#10;&#10;Descrizione generata automaticamente">
            <a:extLst>
              <a:ext uri="{FF2B5EF4-FFF2-40B4-BE49-F238E27FC236}">
                <a16:creationId xmlns:a16="http://schemas.microsoft.com/office/drawing/2014/main" id="{61148C37-D494-D58C-088E-7F21F43990C5}"/>
              </a:ext>
            </a:extLst>
          </p:cNvPr>
          <p:cNvPicPr>
            <a:picLocks noChangeAspect="1"/>
          </p:cNvPicPr>
          <p:nvPr/>
        </p:nvPicPr>
        <p:blipFill>
          <a:blip r:embed="rId6"/>
          <a:stretch>
            <a:fillRect/>
          </a:stretch>
        </p:blipFill>
        <p:spPr>
          <a:xfrm>
            <a:off x="5091809" y="3305590"/>
            <a:ext cx="3050708" cy="1631090"/>
          </a:xfrm>
          <a:prstGeom prst="rect">
            <a:avLst/>
          </a:prstGeom>
        </p:spPr>
      </p:pic>
    </p:spTree>
    <p:extLst>
      <p:ext uri="{BB962C8B-B14F-4D97-AF65-F5344CB8AC3E}">
        <p14:creationId xmlns:p14="http://schemas.microsoft.com/office/powerpoint/2010/main" val="1339062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a:extLst>
            <a:ext uri="{FF2B5EF4-FFF2-40B4-BE49-F238E27FC236}">
              <a16:creationId xmlns:a16="http://schemas.microsoft.com/office/drawing/2014/main" id="{E9E51F27-D890-E201-1605-6CDBF2732659}"/>
            </a:ext>
          </a:extLst>
        </p:cNvPr>
        <p:cNvGrpSpPr/>
        <p:nvPr/>
      </p:nvGrpSpPr>
      <p:grpSpPr>
        <a:xfrm>
          <a:off x="0" y="0"/>
          <a:ext cx="0" cy="0"/>
          <a:chOff x="0" y="0"/>
          <a:chExt cx="0" cy="0"/>
        </a:xfrm>
      </p:grpSpPr>
      <p:sp>
        <p:nvSpPr>
          <p:cNvPr id="895" name="Google Shape;895;p53">
            <a:extLst>
              <a:ext uri="{FF2B5EF4-FFF2-40B4-BE49-F238E27FC236}">
                <a16:creationId xmlns:a16="http://schemas.microsoft.com/office/drawing/2014/main" id="{F1775BC0-E40A-9DA9-A03C-13A3624C0444}"/>
              </a:ext>
            </a:extLst>
          </p:cNvPr>
          <p:cNvSpPr txBox="1">
            <a:spLocks noGrp="1"/>
          </p:cNvSpPr>
          <p:nvPr>
            <p:ph type="title" idx="2"/>
          </p:nvPr>
        </p:nvSpPr>
        <p:spPr>
          <a:xfrm>
            <a:off x="602574" y="379575"/>
            <a:ext cx="791731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L’EMPATIA VERSO IL PROTAGONISTA:</a:t>
            </a:r>
            <a:br>
              <a:rPr lang="en" dirty="0"/>
            </a:br>
            <a:r>
              <a:rPr lang="en" dirty="0"/>
              <a:t>LE STRATEGIE DEL PRIMO ATTO</a:t>
            </a:r>
            <a:endParaRPr sz="3000" dirty="0"/>
          </a:p>
        </p:txBody>
      </p:sp>
      <p:sp>
        <p:nvSpPr>
          <p:cNvPr id="2" name="CasellaDiTesto 1">
            <a:extLst>
              <a:ext uri="{FF2B5EF4-FFF2-40B4-BE49-F238E27FC236}">
                <a16:creationId xmlns:a16="http://schemas.microsoft.com/office/drawing/2014/main" id="{F6F9BF4D-0C31-3434-99E9-D8E7D94D2606}"/>
              </a:ext>
            </a:extLst>
          </p:cNvPr>
          <p:cNvSpPr txBox="1"/>
          <p:nvPr/>
        </p:nvSpPr>
        <p:spPr>
          <a:xfrm>
            <a:off x="457200" y="1017478"/>
            <a:ext cx="8229600" cy="738664"/>
          </a:xfrm>
          <a:prstGeom prst="rect">
            <a:avLst/>
          </a:prstGeom>
          <a:noFill/>
        </p:spPr>
        <p:txBody>
          <a:bodyPr wrap="square" rtlCol="0">
            <a:spAutoFit/>
          </a:bodyPr>
          <a:lstStyle/>
          <a:p>
            <a:pPr algn="just"/>
            <a:endParaRPr lang="it-IT" dirty="0">
              <a:solidFill>
                <a:schemeClr val="bg1"/>
              </a:solidFill>
            </a:endParaRPr>
          </a:p>
          <a:p>
            <a:pPr algn="just"/>
            <a:r>
              <a:rPr lang="it-IT" i="1" dirty="0">
                <a:solidFill>
                  <a:schemeClr val="bg1"/>
                </a:solidFill>
              </a:rPr>
              <a:t> </a:t>
            </a:r>
          </a:p>
          <a:p>
            <a:pPr algn="just"/>
            <a:endParaRPr lang="it-IT" dirty="0">
              <a:solidFill>
                <a:schemeClr val="bg1"/>
              </a:solidFill>
            </a:endParaRPr>
          </a:p>
        </p:txBody>
      </p:sp>
    </p:spTree>
    <p:extLst>
      <p:ext uri="{BB962C8B-B14F-4D97-AF65-F5344CB8AC3E}">
        <p14:creationId xmlns:p14="http://schemas.microsoft.com/office/powerpoint/2010/main" val="1934026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a:extLst>
            <a:ext uri="{FF2B5EF4-FFF2-40B4-BE49-F238E27FC236}">
              <a16:creationId xmlns:a16="http://schemas.microsoft.com/office/drawing/2014/main" id="{F18463AE-F6D1-1A2A-4BBD-97A0B2979CD3}"/>
            </a:ext>
          </a:extLst>
        </p:cNvPr>
        <p:cNvGrpSpPr/>
        <p:nvPr/>
      </p:nvGrpSpPr>
      <p:grpSpPr>
        <a:xfrm>
          <a:off x="0" y="0"/>
          <a:ext cx="0" cy="0"/>
          <a:chOff x="0" y="0"/>
          <a:chExt cx="0" cy="0"/>
        </a:xfrm>
      </p:grpSpPr>
      <p:sp>
        <p:nvSpPr>
          <p:cNvPr id="895" name="Google Shape;895;p53">
            <a:extLst>
              <a:ext uri="{FF2B5EF4-FFF2-40B4-BE49-F238E27FC236}">
                <a16:creationId xmlns:a16="http://schemas.microsoft.com/office/drawing/2014/main" id="{188C2FDA-9EE6-AE53-EC99-4328E8C5A6D7}"/>
              </a:ext>
            </a:extLst>
          </p:cNvPr>
          <p:cNvSpPr txBox="1">
            <a:spLocks noGrp="1"/>
          </p:cNvSpPr>
          <p:nvPr>
            <p:ph type="title" idx="2"/>
          </p:nvPr>
        </p:nvSpPr>
        <p:spPr>
          <a:xfrm>
            <a:off x="602574" y="379575"/>
            <a:ext cx="791731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L’EMPATIA VERSO IL PROTAGONISTA:</a:t>
            </a:r>
            <a:br>
              <a:rPr lang="en" dirty="0"/>
            </a:br>
            <a:r>
              <a:rPr lang="en" dirty="0"/>
              <a:t>LE STRATEGIE DEL PRIMO ATTO</a:t>
            </a:r>
            <a:endParaRPr sz="3000" dirty="0"/>
          </a:p>
        </p:txBody>
      </p:sp>
      <p:sp>
        <p:nvSpPr>
          <p:cNvPr id="2" name="CasellaDiTesto 1">
            <a:extLst>
              <a:ext uri="{FF2B5EF4-FFF2-40B4-BE49-F238E27FC236}">
                <a16:creationId xmlns:a16="http://schemas.microsoft.com/office/drawing/2014/main" id="{6D5FE69D-C89C-FF84-874B-DD0DE0322598}"/>
              </a:ext>
            </a:extLst>
          </p:cNvPr>
          <p:cNvSpPr txBox="1"/>
          <p:nvPr/>
        </p:nvSpPr>
        <p:spPr>
          <a:xfrm>
            <a:off x="457200" y="1017478"/>
            <a:ext cx="8229600" cy="954107"/>
          </a:xfrm>
          <a:prstGeom prst="rect">
            <a:avLst/>
          </a:prstGeom>
          <a:noFill/>
        </p:spPr>
        <p:txBody>
          <a:bodyPr wrap="square" rtlCol="0">
            <a:spAutoFit/>
          </a:bodyPr>
          <a:lstStyle/>
          <a:p>
            <a:pPr algn="just"/>
            <a:endParaRPr lang="it-IT" dirty="0">
              <a:solidFill>
                <a:schemeClr val="bg1"/>
              </a:solidFill>
            </a:endParaRPr>
          </a:p>
          <a:p>
            <a:pPr algn="just"/>
            <a:r>
              <a:rPr lang="it-IT" dirty="0">
                <a:solidFill>
                  <a:schemeClr val="bg1"/>
                </a:solidFill>
              </a:rPr>
              <a:t>Terza scena introduce 2 elementi:</a:t>
            </a:r>
          </a:p>
          <a:p>
            <a:pPr marL="285750" indent="-285750" algn="just">
              <a:buClr>
                <a:schemeClr val="accent1"/>
              </a:buClr>
              <a:buFont typeface="Arial" panose="020B0604020202020204" pitchFamily="34" charset="0"/>
              <a:buChar char="•"/>
            </a:pPr>
            <a:r>
              <a:rPr lang="it-IT" dirty="0">
                <a:solidFill>
                  <a:schemeClr val="bg1"/>
                </a:solidFill>
              </a:rPr>
              <a:t>La prima figura allucinatoria del protagonista (Charles)</a:t>
            </a:r>
          </a:p>
          <a:p>
            <a:pPr marL="285750" indent="-285750" algn="just">
              <a:buClr>
                <a:schemeClr val="accent1"/>
              </a:buClr>
              <a:buFont typeface="Arial" panose="020B0604020202020204" pitchFamily="34" charset="0"/>
              <a:buChar char="•"/>
            </a:pPr>
            <a:r>
              <a:rPr lang="it-IT" dirty="0">
                <a:solidFill>
                  <a:schemeClr val="bg1"/>
                </a:solidFill>
              </a:rPr>
              <a:t>Una caratteristica del protagonista che ricorrerà spesso</a:t>
            </a:r>
          </a:p>
        </p:txBody>
      </p:sp>
    </p:spTree>
    <p:extLst>
      <p:ext uri="{BB962C8B-B14F-4D97-AF65-F5344CB8AC3E}">
        <p14:creationId xmlns:p14="http://schemas.microsoft.com/office/powerpoint/2010/main" val="1270165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a:extLst>
            <a:ext uri="{FF2B5EF4-FFF2-40B4-BE49-F238E27FC236}">
              <a16:creationId xmlns:a16="http://schemas.microsoft.com/office/drawing/2014/main" id="{E9E51F27-D890-E201-1605-6CDBF2732659}"/>
            </a:ext>
          </a:extLst>
        </p:cNvPr>
        <p:cNvGrpSpPr/>
        <p:nvPr/>
      </p:nvGrpSpPr>
      <p:grpSpPr>
        <a:xfrm>
          <a:off x="0" y="0"/>
          <a:ext cx="0" cy="0"/>
          <a:chOff x="0" y="0"/>
          <a:chExt cx="0" cy="0"/>
        </a:xfrm>
      </p:grpSpPr>
      <p:sp>
        <p:nvSpPr>
          <p:cNvPr id="895" name="Google Shape;895;p53">
            <a:extLst>
              <a:ext uri="{FF2B5EF4-FFF2-40B4-BE49-F238E27FC236}">
                <a16:creationId xmlns:a16="http://schemas.microsoft.com/office/drawing/2014/main" id="{F1775BC0-E40A-9DA9-A03C-13A3624C0444}"/>
              </a:ext>
            </a:extLst>
          </p:cNvPr>
          <p:cNvSpPr txBox="1">
            <a:spLocks noGrp="1"/>
          </p:cNvSpPr>
          <p:nvPr>
            <p:ph type="title" idx="2"/>
          </p:nvPr>
        </p:nvSpPr>
        <p:spPr>
          <a:xfrm>
            <a:off x="602574" y="379575"/>
            <a:ext cx="791731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L’EMPATIA VERSO IL PROTAGONISTA:</a:t>
            </a:r>
            <a:br>
              <a:rPr lang="en" dirty="0"/>
            </a:br>
            <a:r>
              <a:rPr lang="en" dirty="0"/>
              <a:t>LE STRATEGIE DEL PRIMO ATTO</a:t>
            </a:r>
            <a:endParaRPr sz="3000" dirty="0"/>
          </a:p>
        </p:txBody>
      </p:sp>
      <p:sp>
        <p:nvSpPr>
          <p:cNvPr id="2" name="CasellaDiTesto 1">
            <a:extLst>
              <a:ext uri="{FF2B5EF4-FFF2-40B4-BE49-F238E27FC236}">
                <a16:creationId xmlns:a16="http://schemas.microsoft.com/office/drawing/2014/main" id="{F6F9BF4D-0C31-3434-99E9-D8E7D94D2606}"/>
              </a:ext>
            </a:extLst>
          </p:cNvPr>
          <p:cNvSpPr txBox="1"/>
          <p:nvPr/>
        </p:nvSpPr>
        <p:spPr>
          <a:xfrm>
            <a:off x="457200" y="1017478"/>
            <a:ext cx="8229600" cy="738664"/>
          </a:xfrm>
          <a:prstGeom prst="rect">
            <a:avLst/>
          </a:prstGeom>
          <a:noFill/>
        </p:spPr>
        <p:txBody>
          <a:bodyPr wrap="square" rtlCol="0">
            <a:spAutoFit/>
          </a:bodyPr>
          <a:lstStyle/>
          <a:p>
            <a:pPr algn="just"/>
            <a:endParaRPr lang="it-IT" dirty="0">
              <a:solidFill>
                <a:schemeClr val="bg1"/>
              </a:solidFill>
            </a:endParaRPr>
          </a:p>
          <a:p>
            <a:pPr algn="just"/>
            <a:r>
              <a:rPr lang="it-IT" i="1" dirty="0">
                <a:solidFill>
                  <a:schemeClr val="bg1"/>
                </a:solidFill>
              </a:rPr>
              <a:t> </a:t>
            </a:r>
          </a:p>
          <a:p>
            <a:pPr algn="just"/>
            <a:endParaRPr lang="it-IT" dirty="0">
              <a:solidFill>
                <a:schemeClr val="bg1"/>
              </a:solidFill>
            </a:endParaRPr>
          </a:p>
        </p:txBody>
      </p:sp>
    </p:spTree>
    <p:extLst>
      <p:ext uri="{BB962C8B-B14F-4D97-AF65-F5344CB8AC3E}">
        <p14:creationId xmlns:p14="http://schemas.microsoft.com/office/powerpoint/2010/main" val="4094122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a:extLst>
            <a:ext uri="{FF2B5EF4-FFF2-40B4-BE49-F238E27FC236}">
              <a16:creationId xmlns:a16="http://schemas.microsoft.com/office/drawing/2014/main" id="{06B49753-912E-6AE9-17D1-EB78638D299E}"/>
            </a:ext>
          </a:extLst>
        </p:cNvPr>
        <p:cNvGrpSpPr/>
        <p:nvPr/>
      </p:nvGrpSpPr>
      <p:grpSpPr>
        <a:xfrm>
          <a:off x="0" y="0"/>
          <a:ext cx="0" cy="0"/>
          <a:chOff x="0" y="0"/>
          <a:chExt cx="0" cy="0"/>
        </a:xfrm>
      </p:grpSpPr>
      <p:sp>
        <p:nvSpPr>
          <p:cNvPr id="895" name="Google Shape;895;p53">
            <a:extLst>
              <a:ext uri="{FF2B5EF4-FFF2-40B4-BE49-F238E27FC236}">
                <a16:creationId xmlns:a16="http://schemas.microsoft.com/office/drawing/2014/main" id="{3FEE44EB-B75E-E098-F9DF-B21C6A142F65}"/>
              </a:ext>
            </a:extLst>
          </p:cNvPr>
          <p:cNvSpPr txBox="1">
            <a:spLocks noGrp="1"/>
          </p:cNvSpPr>
          <p:nvPr>
            <p:ph type="title" idx="2"/>
          </p:nvPr>
        </p:nvSpPr>
        <p:spPr>
          <a:xfrm>
            <a:off x="602574" y="379575"/>
            <a:ext cx="791731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L’EMPATIA VERSO IL PROTAGONISTA:</a:t>
            </a:r>
            <a:br>
              <a:rPr lang="en" dirty="0"/>
            </a:br>
            <a:r>
              <a:rPr lang="en" dirty="0"/>
              <a:t>LE STRATEGIE DEL PRIMO ATTO</a:t>
            </a:r>
            <a:endParaRPr sz="3000" dirty="0"/>
          </a:p>
        </p:txBody>
      </p:sp>
      <p:sp>
        <p:nvSpPr>
          <p:cNvPr id="2" name="CasellaDiTesto 1">
            <a:extLst>
              <a:ext uri="{FF2B5EF4-FFF2-40B4-BE49-F238E27FC236}">
                <a16:creationId xmlns:a16="http://schemas.microsoft.com/office/drawing/2014/main" id="{7189A307-8BCD-5A13-343E-4A1C63D72E48}"/>
              </a:ext>
            </a:extLst>
          </p:cNvPr>
          <p:cNvSpPr txBox="1"/>
          <p:nvPr/>
        </p:nvSpPr>
        <p:spPr>
          <a:xfrm>
            <a:off x="457200" y="1017478"/>
            <a:ext cx="8229600" cy="2893100"/>
          </a:xfrm>
          <a:prstGeom prst="rect">
            <a:avLst/>
          </a:prstGeom>
          <a:noFill/>
        </p:spPr>
        <p:txBody>
          <a:bodyPr wrap="square" rtlCol="0">
            <a:spAutoFit/>
          </a:bodyPr>
          <a:lstStyle/>
          <a:p>
            <a:pPr algn="just"/>
            <a:endParaRPr lang="it-IT" dirty="0">
              <a:solidFill>
                <a:schemeClr val="bg1"/>
              </a:solidFill>
            </a:endParaRPr>
          </a:p>
          <a:p>
            <a:pPr algn="just"/>
            <a:r>
              <a:rPr lang="it-IT" dirty="0">
                <a:solidFill>
                  <a:schemeClr val="bg1"/>
                </a:solidFill>
              </a:rPr>
              <a:t>Quarta scena introduce:</a:t>
            </a:r>
          </a:p>
          <a:p>
            <a:pPr marL="285750" indent="-285750" algn="just">
              <a:buClr>
                <a:schemeClr val="accent1"/>
              </a:buClr>
              <a:buFont typeface="Arial" panose="020B0604020202020204" pitchFamily="34" charset="0"/>
              <a:buChar char="•"/>
            </a:pPr>
            <a:r>
              <a:rPr lang="it-IT" i="1" dirty="0">
                <a:solidFill>
                  <a:schemeClr val="bg1"/>
                </a:solidFill>
              </a:rPr>
              <a:t>Desire</a:t>
            </a:r>
          </a:p>
          <a:p>
            <a:pPr marL="285750" indent="-285750" algn="just">
              <a:buClr>
                <a:schemeClr val="accent1"/>
              </a:buClr>
              <a:buFont typeface="Arial" panose="020B0604020202020204" pitchFamily="34" charset="0"/>
              <a:buChar char="•"/>
            </a:pPr>
            <a:r>
              <a:rPr lang="it-IT" i="1" dirty="0" err="1">
                <a:solidFill>
                  <a:schemeClr val="bg1"/>
                </a:solidFill>
              </a:rPr>
              <a:t>Need</a:t>
            </a:r>
            <a:endParaRPr lang="it-IT" i="1" dirty="0">
              <a:solidFill>
                <a:schemeClr val="bg1"/>
              </a:solidFill>
            </a:endParaRPr>
          </a:p>
          <a:p>
            <a:pPr marL="285750" indent="-285750" algn="just">
              <a:buClr>
                <a:schemeClr val="accent1"/>
              </a:buClr>
              <a:buFont typeface="Arial" panose="020B0604020202020204" pitchFamily="34" charset="0"/>
              <a:buChar char="•"/>
            </a:pPr>
            <a:endParaRPr lang="it-IT" i="1" dirty="0">
              <a:solidFill>
                <a:schemeClr val="bg1"/>
              </a:solidFill>
            </a:endParaRPr>
          </a:p>
          <a:p>
            <a:pPr algn="just">
              <a:buClr>
                <a:schemeClr val="accent1"/>
              </a:buClr>
            </a:pPr>
            <a:r>
              <a:rPr lang="it-IT" dirty="0">
                <a:solidFill>
                  <a:schemeClr val="bg1"/>
                </a:solidFill>
              </a:rPr>
              <a:t>Rafforza l’empatia dello spettatore per il personaggio</a:t>
            </a:r>
          </a:p>
          <a:p>
            <a:pPr algn="just">
              <a:buClr>
                <a:schemeClr val="accent1"/>
              </a:buClr>
            </a:pPr>
            <a:endParaRPr lang="it-IT" dirty="0">
              <a:solidFill>
                <a:schemeClr val="bg1"/>
              </a:solidFill>
            </a:endParaRPr>
          </a:p>
          <a:p>
            <a:pPr algn="just">
              <a:buClr>
                <a:schemeClr val="accent1"/>
              </a:buClr>
            </a:pPr>
            <a:endParaRPr lang="it-IT" dirty="0">
              <a:solidFill>
                <a:schemeClr val="bg1"/>
              </a:solidFill>
            </a:endParaRPr>
          </a:p>
          <a:p>
            <a:pPr algn="just">
              <a:buClr>
                <a:schemeClr val="accent1"/>
              </a:buClr>
            </a:pPr>
            <a:endParaRPr lang="it-IT" dirty="0">
              <a:solidFill>
                <a:schemeClr val="bg1"/>
              </a:solidFill>
            </a:endParaRPr>
          </a:p>
          <a:p>
            <a:pPr algn="just">
              <a:buClr>
                <a:schemeClr val="accent1"/>
              </a:buClr>
            </a:pPr>
            <a:r>
              <a:rPr lang="it-IT" dirty="0">
                <a:solidFill>
                  <a:schemeClr val="bg1"/>
                </a:solidFill>
              </a:rPr>
              <a:t>Quinta scena: gioco al parco</a:t>
            </a:r>
          </a:p>
          <a:p>
            <a:pPr algn="just">
              <a:buClr>
                <a:schemeClr val="accent1"/>
              </a:buClr>
            </a:pPr>
            <a:r>
              <a:rPr lang="it-IT" dirty="0">
                <a:solidFill>
                  <a:schemeClr val="bg1"/>
                </a:solidFill>
              </a:rPr>
              <a:t>Sesta scena: biblioteca</a:t>
            </a:r>
          </a:p>
          <a:p>
            <a:pPr algn="just">
              <a:buClr>
                <a:schemeClr val="accent1"/>
              </a:buClr>
            </a:pPr>
            <a:r>
              <a:rPr lang="it-IT" dirty="0">
                <a:solidFill>
                  <a:schemeClr val="bg1"/>
                </a:solidFill>
              </a:rPr>
              <a:t>Settimana scena: bar</a:t>
            </a:r>
          </a:p>
          <a:p>
            <a:pPr algn="just">
              <a:buClr>
                <a:schemeClr val="accent1"/>
              </a:buClr>
            </a:pPr>
            <a:r>
              <a:rPr lang="it-IT" dirty="0">
                <a:solidFill>
                  <a:schemeClr val="bg1"/>
                </a:solidFill>
              </a:rPr>
              <a:t>Ottava scena: Harvard</a:t>
            </a:r>
          </a:p>
        </p:txBody>
      </p:sp>
    </p:spTree>
    <p:extLst>
      <p:ext uri="{BB962C8B-B14F-4D97-AF65-F5344CB8AC3E}">
        <p14:creationId xmlns:p14="http://schemas.microsoft.com/office/powerpoint/2010/main" val="2458652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a:extLst>
            <a:ext uri="{FF2B5EF4-FFF2-40B4-BE49-F238E27FC236}">
              <a16:creationId xmlns:a16="http://schemas.microsoft.com/office/drawing/2014/main" id="{E9E51F27-D890-E201-1605-6CDBF2732659}"/>
            </a:ext>
          </a:extLst>
        </p:cNvPr>
        <p:cNvGrpSpPr/>
        <p:nvPr/>
      </p:nvGrpSpPr>
      <p:grpSpPr>
        <a:xfrm>
          <a:off x="0" y="0"/>
          <a:ext cx="0" cy="0"/>
          <a:chOff x="0" y="0"/>
          <a:chExt cx="0" cy="0"/>
        </a:xfrm>
      </p:grpSpPr>
      <p:sp>
        <p:nvSpPr>
          <p:cNvPr id="895" name="Google Shape;895;p53">
            <a:extLst>
              <a:ext uri="{FF2B5EF4-FFF2-40B4-BE49-F238E27FC236}">
                <a16:creationId xmlns:a16="http://schemas.microsoft.com/office/drawing/2014/main" id="{F1775BC0-E40A-9DA9-A03C-13A3624C0444}"/>
              </a:ext>
            </a:extLst>
          </p:cNvPr>
          <p:cNvSpPr txBox="1">
            <a:spLocks noGrp="1"/>
          </p:cNvSpPr>
          <p:nvPr>
            <p:ph type="title" idx="2"/>
          </p:nvPr>
        </p:nvSpPr>
        <p:spPr>
          <a:xfrm>
            <a:off x="602574" y="379575"/>
            <a:ext cx="791731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L’EMPATIA VERSO IL PROTAGONISTA:</a:t>
            </a:r>
            <a:br>
              <a:rPr lang="en" dirty="0"/>
            </a:br>
            <a:r>
              <a:rPr lang="en" dirty="0"/>
              <a:t>LE STRATEGIE DEL PRIMO ATTO</a:t>
            </a:r>
            <a:endParaRPr sz="3000" dirty="0"/>
          </a:p>
        </p:txBody>
      </p:sp>
      <p:sp>
        <p:nvSpPr>
          <p:cNvPr id="2" name="CasellaDiTesto 1">
            <a:extLst>
              <a:ext uri="{FF2B5EF4-FFF2-40B4-BE49-F238E27FC236}">
                <a16:creationId xmlns:a16="http://schemas.microsoft.com/office/drawing/2014/main" id="{F6F9BF4D-0C31-3434-99E9-D8E7D94D2606}"/>
              </a:ext>
            </a:extLst>
          </p:cNvPr>
          <p:cNvSpPr txBox="1"/>
          <p:nvPr/>
        </p:nvSpPr>
        <p:spPr>
          <a:xfrm>
            <a:off x="457200" y="1017478"/>
            <a:ext cx="8229600" cy="738664"/>
          </a:xfrm>
          <a:prstGeom prst="rect">
            <a:avLst/>
          </a:prstGeom>
          <a:noFill/>
        </p:spPr>
        <p:txBody>
          <a:bodyPr wrap="square" rtlCol="0">
            <a:spAutoFit/>
          </a:bodyPr>
          <a:lstStyle/>
          <a:p>
            <a:pPr algn="just"/>
            <a:endParaRPr lang="it-IT" dirty="0">
              <a:solidFill>
                <a:schemeClr val="bg1"/>
              </a:solidFill>
            </a:endParaRPr>
          </a:p>
          <a:p>
            <a:pPr algn="just"/>
            <a:r>
              <a:rPr lang="it-IT" i="1" dirty="0">
                <a:solidFill>
                  <a:schemeClr val="bg1"/>
                </a:solidFill>
              </a:rPr>
              <a:t> </a:t>
            </a:r>
          </a:p>
          <a:p>
            <a:pPr algn="just"/>
            <a:endParaRPr lang="it-IT" dirty="0">
              <a:solidFill>
                <a:schemeClr val="bg1"/>
              </a:solidFill>
            </a:endParaRPr>
          </a:p>
        </p:txBody>
      </p:sp>
    </p:spTree>
    <p:extLst>
      <p:ext uri="{BB962C8B-B14F-4D97-AF65-F5344CB8AC3E}">
        <p14:creationId xmlns:p14="http://schemas.microsoft.com/office/powerpoint/2010/main" val="1762383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a:extLst>
            <a:ext uri="{FF2B5EF4-FFF2-40B4-BE49-F238E27FC236}">
              <a16:creationId xmlns:a16="http://schemas.microsoft.com/office/drawing/2014/main" id="{B0B5EABA-D1FD-C71D-5F01-163455833E88}"/>
            </a:ext>
          </a:extLst>
        </p:cNvPr>
        <p:cNvGrpSpPr/>
        <p:nvPr/>
      </p:nvGrpSpPr>
      <p:grpSpPr>
        <a:xfrm>
          <a:off x="0" y="0"/>
          <a:ext cx="0" cy="0"/>
          <a:chOff x="0" y="0"/>
          <a:chExt cx="0" cy="0"/>
        </a:xfrm>
      </p:grpSpPr>
      <p:sp>
        <p:nvSpPr>
          <p:cNvPr id="895" name="Google Shape;895;p53">
            <a:extLst>
              <a:ext uri="{FF2B5EF4-FFF2-40B4-BE49-F238E27FC236}">
                <a16:creationId xmlns:a16="http://schemas.microsoft.com/office/drawing/2014/main" id="{CB6E66CE-82FE-0FDE-CFD0-B2137A688925}"/>
              </a:ext>
            </a:extLst>
          </p:cNvPr>
          <p:cNvSpPr txBox="1">
            <a:spLocks noGrp="1"/>
          </p:cNvSpPr>
          <p:nvPr>
            <p:ph type="title" idx="2"/>
          </p:nvPr>
        </p:nvSpPr>
        <p:spPr>
          <a:xfrm>
            <a:off x="602574" y="379575"/>
            <a:ext cx="791731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L’EMPATIA VERSO IL PROTAGONISTA:</a:t>
            </a:r>
            <a:br>
              <a:rPr lang="en" dirty="0"/>
            </a:br>
            <a:r>
              <a:rPr lang="en" dirty="0"/>
              <a:t>LE STRATEGIE DEL PRIMO ATTO</a:t>
            </a:r>
            <a:endParaRPr sz="3000" dirty="0"/>
          </a:p>
        </p:txBody>
      </p:sp>
      <p:sp>
        <p:nvSpPr>
          <p:cNvPr id="2" name="CasellaDiTesto 1">
            <a:extLst>
              <a:ext uri="{FF2B5EF4-FFF2-40B4-BE49-F238E27FC236}">
                <a16:creationId xmlns:a16="http://schemas.microsoft.com/office/drawing/2014/main" id="{32ACAE93-201F-F446-6737-79A2939ED9FD}"/>
              </a:ext>
            </a:extLst>
          </p:cNvPr>
          <p:cNvSpPr txBox="1"/>
          <p:nvPr/>
        </p:nvSpPr>
        <p:spPr>
          <a:xfrm>
            <a:off x="457200" y="1017478"/>
            <a:ext cx="8229600" cy="1815882"/>
          </a:xfrm>
          <a:prstGeom prst="rect">
            <a:avLst/>
          </a:prstGeom>
          <a:noFill/>
        </p:spPr>
        <p:txBody>
          <a:bodyPr wrap="square" rtlCol="0">
            <a:spAutoFit/>
          </a:bodyPr>
          <a:lstStyle/>
          <a:p>
            <a:pPr algn="just"/>
            <a:endParaRPr lang="it-IT" dirty="0">
              <a:solidFill>
                <a:schemeClr val="bg1"/>
              </a:solidFill>
            </a:endParaRPr>
          </a:p>
          <a:p>
            <a:pPr algn="just"/>
            <a:r>
              <a:rPr lang="it-IT" dirty="0">
                <a:solidFill>
                  <a:schemeClr val="bg1"/>
                </a:solidFill>
              </a:rPr>
              <a:t>Ottava scena: totale empatia dello spettatore col personaggio</a:t>
            </a:r>
          </a:p>
          <a:p>
            <a:pPr algn="just"/>
            <a:endParaRPr lang="it-IT" dirty="0">
              <a:solidFill>
                <a:schemeClr val="bg1"/>
              </a:solidFill>
            </a:endParaRPr>
          </a:p>
          <a:p>
            <a:pPr algn="just"/>
            <a:r>
              <a:rPr lang="it-IT" dirty="0">
                <a:solidFill>
                  <a:schemeClr val="bg1"/>
                </a:solidFill>
              </a:rPr>
              <a:t>Nona scena: intuizione al bar</a:t>
            </a:r>
          </a:p>
          <a:p>
            <a:pPr algn="just"/>
            <a:r>
              <a:rPr lang="it-IT" dirty="0">
                <a:solidFill>
                  <a:schemeClr val="bg1"/>
                </a:solidFill>
              </a:rPr>
              <a:t>Decima scena: montaggio dei mesi di lavoro</a:t>
            </a:r>
          </a:p>
          <a:p>
            <a:pPr algn="just"/>
            <a:r>
              <a:rPr lang="it-IT" dirty="0">
                <a:solidFill>
                  <a:schemeClr val="bg1"/>
                </a:solidFill>
              </a:rPr>
              <a:t>Undicesima scena: riconoscimento del lavoro</a:t>
            </a:r>
          </a:p>
          <a:p>
            <a:pPr algn="just"/>
            <a:r>
              <a:rPr lang="it-IT" dirty="0">
                <a:solidFill>
                  <a:schemeClr val="bg1"/>
                </a:solidFill>
              </a:rPr>
              <a:t>Dodicesima scena: festeggiamento al bar</a:t>
            </a:r>
          </a:p>
          <a:p>
            <a:pPr marL="285750" indent="-285750" algn="just">
              <a:buClr>
                <a:schemeClr val="accent1"/>
              </a:buClr>
              <a:buFont typeface="Arial" panose="020B0604020202020204" pitchFamily="34" charset="0"/>
              <a:buChar char="•"/>
            </a:pPr>
            <a:endParaRPr lang="it-IT" i="1" dirty="0">
              <a:solidFill>
                <a:schemeClr val="bg1"/>
              </a:solidFill>
            </a:endParaRPr>
          </a:p>
        </p:txBody>
      </p:sp>
    </p:spTree>
    <p:extLst>
      <p:ext uri="{BB962C8B-B14F-4D97-AF65-F5344CB8AC3E}">
        <p14:creationId xmlns:p14="http://schemas.microsoft.com/office/powerpoint/2010/main" val="3126123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p:cNvGrpSpPr/>
        <p:nvPr/>
      </p:nvGrpSpPr>
      <p:grpSpPr>
        <a:xfrm>
          <a:off x="0" y="0"/>
          <a:ext cx="0" cy="0"/>
          <a:chOff x="0" y="0"/>
          <a:chExt cx="0" cy="0"/>
        </a:xfrm>
      </p:grpSpPr>
      <p:sp>
        <p:nvSpPr>
          <p:cNvPr id="895" name="Google Shape;895;p53"/>
          <p:cNvSpPr txBox="1">
            <a:spLocks noGrp="1"/>
          </p:cNvSpPr>
          <p:nvPr>
            <p:ph type="title" idx="2"/>
          </p:nvPr>
        </p:nvSpPr>
        <p:spPr>
          <a:xfrm>
            <a:off x="602575" y="379575"/>
            <a:ext cx="7821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DA UN LIBRO DI FATTI A UN FILM INTERIORE</a:t>
            </a:r>
            <a:endParaRPr sz="3000" dirty="0"/>
          </a:p>
        </p:txBody>
      </p:sp>
      <p:sp>
        <p:nvSpPr>
          <p:cNvPr id="2" name="CasellaDiTesto 1">
            <a:extLst>
              <a:ext uri="{FF2B5EF4-FFF2-40B4-BE49-F238E27FC236}">
                <a16:creationId xmlns:a16="http://schemas.microsoft.com/office/drawing/2014/main" id="{E8FB2A56-2BCE-C8ED-236C-BFDB9E9CE81D}"/>
              </a:ext>
            </a:extLst>
          </p:cNvPr>
          <p:cNvSpPr txBox="1"/>
          <p:nvPr/>
        </p:nvSpPr>
        <p:spPr>
          <a:xfrm>
            <a:off x="457200" y="901364"/>
            <a:ext cx="8229600" cy="4708981"/>
          </a:xfrm>
          <a:prstGeom prst="rect">
            <a:avLst/>
          </a:prstGeom>
          <a:noFill/>
        </p:spPr>
        <p:txBody>
          <a:bodyPr wrap="square" rtlCol="0">
            <a:spAutoFit/>
          </a:bodyPr>
          <a:lstStyle/>
          <a:p>
            <a:pPr marL="285750" indent="-285750" algn="just">
              <a:buFont typeface="Arial" panose="020B0604020202020204" pitchFamily="34" charset="0"/>
              <a:buChar char="•"/>
            </a:pPr>
            <a:r>
              <a:rPr lang="it-IT" sz="1200" i="1" dirty="0">
                <a:solidFill>
                  <a:schemeClr val="bg1"/>
                </a:solidFill>
              </a:rPr>
              <a:t>A beautiful mind </a:t>
            </a:r>
            <a:r>
              <a:rPr lang="it-IT" sz="1200" dirty="0">
                <a:solidFill>
                  <a:schemeClr val="bg1"/>
                </a:solidFill>
              </a:rPr>
              <a:t>è un la biografia del matematico John Forbes Nash jr. (Premio Nobel per l’economia 994) scritta dalla giornalista Sylvia Nasar nel 1998 (ed. </a:t>
            </a:r>
            <a:r>
              <a:rPr lang="it-IT" sz="1200" dirty="0" err="1">
                <a:solidFill>
                  <a:schemeClr val="bg1"/>
                </a:solidFill>
              </a:rPr>
              <a:t>it</a:t>
            </a:r>
            <a:r>
              <a:rPr lang="it-IT" sz="1200" dirty="0">
                <a:solidFill>
                  <a:schemeClr val="bg1"/>
                </a:solidFill>
              </a:rPr>
              <a:t>. 1999)</a:t>
            </a:r>
          </a:p>
          <a:p>
            <a:pPr marL="285750" indent="-285750" algn="just">
              <a:buFont typeface="Arial" panose="020B0604020202020204" pitchFamily="34" charset="0"/>
              <a:buChar char="•"/>
            </a:pPr>
            <a:endParaRPr lang="it-IT" sz="1200" dirty="0">
              <a:solidFill>
                <a:schemeClr val="bg1"/>
              </a:solidFill>
            </a:endParaRPr>
          </a:p>
          <a:p>
            <a:pPr marL="285750" indent="-285750" algn="just">
              <a:buFont typeface="Arial" panose="020B0604020202020204" pitchFamily="34" charset="0"/>
              <a:buChar char="•"/>
            </a:pPr>
            <a:r>
              <a:rPr lang="it-IT" sz="1200" i="1" dirty="0">
                <a:solidFill>
                  <a:schemeClr val="bg1"/>
                </a:solidFill>
              </a:rPr>
              <a:t>A beautiful mind</a:t>
            </a:r>
            <a:r>
              <a:rPr lang="it-IT" sz="1200" dirty="0">
                <a:solidFill>
                  <a:schemeClr val="bg1"/>
                </a:solidFill>
              </a:rPr>
              <a:t> è il film diretto da </a:t>
            </a:r>
            <a:r>
              <a:rPr lang="it-IT" sz="1200" dirty="0" err="1">
                <a:solidFill>
                  <a:schemeClr val="bg1"/>
                </a:solidFill>
              </a:rPr>
              <a:t>Ron</a:t>
            </a:r>
            <a:r>
              <a:rPr lang="it-IT" sz="1200" dirty="0">
                <a:solidFill>
                  <a:schemeClr val="bg1"/>
                </a:solidFill>
              </a:rPr>
              <a:t> Howard nel 2001</a:t>
            </a:r>
          </a:p>
          <a:p>
            <a:pPr marL="285750" indent="-285750" algn="just">
              <a:buFont typeface="Arial" panose="020B0604020202020204" pitchFamily="34" charset="0"/>
              <a:buChar char="•"/>
            </a:pPr>
            <a:endParaRPr lang="it-IT" sz="1200" dirty="0">
              <a:solidFill>
                <a:schemeClr val="bg1"/>
              </a:solidFill>
            </a:endParaRPr>
          </a:p>
          <a:p>
            <a:pPr marL="285750" indent="-285750" algn="just">
              <a:buFont typeface="Arial" panose="020B0604020202020204" pitchFamily="34" charset="0"/>
              <a:buChar char="•"/>
            </a:pPr>
            <a:r>
              <a:rPr lang="it-IT" sz="1200" dirty="0">
                <a:solidFill>
                  <a:schemeClr val="bg1"/>
                </a:solidFill>
              </a:rPr>
              <a:t>Interprete principale: Russel Crowe</a:t>
            </a:r>
          </a:p>
          <a:p>
            <a:pPr marL="285750" indent="-285750" algn="just">
              <a:buFont typeface="Arial" panose="020B0604020202020204" pitchFamily="34" charset="0"/>
              <a:buChar char="•"/>
            </a:pPr>
            <a:endParaRPr lang="it-IT" sz="1200" dirty="0">
              <a:solidFill>
                <a:schemeClr val="bg1"/>
              </a:solidFill>
            </a:endParaRPr>
          </a:p>
          <a:p>
            <a:pPr marL="285750" indent="-285750" algn="just">
              <a:buFont typeface="Arial" panose="020B0604020202020204" pitchFamily="34" charset="0"/>
              <a:buChar char="•"/>
            </a:pPr>
            <a:r>
              <a:rPr lang="it-IT" sz="1200" dirty="0">
                <a:solidFill>
                  <a:schemeClr val="bg1"/>
                </a:solidFill>
              </a:rPr>
              <a:t>8 candidature Oscar, 4 vinti: miglior film, miglior attore protagonista, migliore attrice non protagonista e miglior sceneggiatura non originale.</a:t>
            </a:r>
          </a:p>
          <a:p>
            <a:pPr marL="285750" indent="-285750" algn="just">
              <a:buFont typeface="Arial" panose="020B0604020202020204" pitchFamily="34" charset="0"/>
              <a:buChar char="•"/>
            </a:pPr>
            <a:endParaRPr lang="it-IT" sz="1200" dirty="0">
              <a:solidFill>
                <a:schemeClr val="bg1"/>
              </a:solidFill>
            </a:endParaRPr>
          </a:p>
          <a:p>
            <a:pPr marL="285750" indent="-285750" algn="just">
              <a:buFont typeface="Arial" panose="020B0604020202020204" pitchFamily="34" charset="0"/>
              <a:buChar char="•"/>
            </a:pPr>
            <a:r>
              <a:rPr lang="it-IT" sz="1200" dirty="0">
                <a:solidFill>
                  <a:schemeClr val="bg1"/>
                </a:solidFill>
              </a:rPr>
              <a:t>Costo: 60 milioni di dollari – Incasso: 170 milioni USA / 312 milioni nel mondo</a:t>
            </a:r>
          </a:p>
          <a:p>
            <a:pPr marL="285750" indent="-285750" algn="just">
              <a:buFont typeface="Arial" panose="020B0604020202020204" pitchFamily="34" charset="0"/>
              <a:buChar char="•"/>
            </a:pPr>
            <a:endParaRPr lang="it-IT" sz="1200" dirty="0">
              <a:solidFill>
                <a:schemeClr val="bg1"/>
              </a:solidFill>
            </a:endParaRPr>
          </a:p>
          <a:p>
            <a:pPr marL="285750" indent="-285750" algn="just">
              <a:buFont typeface="Arial" panose="020B0604020202020204" pitchFamily="34" charset="0"/>
              <a:buChar char="•"/>
            </a:pPr>
            <a:r>
              <a:rPr lang="it-IT" sz="1200" dirty="0">
                <a:solidFill>
                  <a:schemeClr val="bg1"/>
                </a:solidFill>
              </a:rPr>
              <a:t>Punto di vista della biografia completamente diverso da quello del film: libro molto più focalizzato sul lavoro e sugli studi di Nash e ci dice ben poco della persona; diversamente, il libro ci dice dell’uomo Nash molto di più e molto meno dei suoi studi, </a:t>
            </a:r>
            <a:r>
              <a:rPr lang="it-IT" sz="1200" dirty="0" err="1">
                <a:solidFill>
                  <a:schemeClr val="bg1"/>
                </a:solidFill>
              </a:rPr>
              <a:t>altamenti</a:t>
            </a:r>
            <a:r>
              <a:rPr lang="it-IT" sz="1200" dirty="0">
                <a:solidFill>
                  <a:schemeClr val="bg1"/>
                </a:solidFill>
              </a:rPr>
              <a:t> tecnici</a:t>
            </a:r>
          </a:p>
          <a:p>
            <a:pPr marL="285750" indent="-285750" algn="just">
              <a:buFont typeface="Arial" panose="020B0604020202020204" pitchFamily="34" charset="0"/>
              <a:buChar char="•"/>
            </a:pPr>
            <a:endParaRPr lang="it-IT" sz="1200" dirty="0">
              <a:solidFill>
                <a:schemeClr val="bg1"/>
              </a:solidFill>
            </a:endParaRPr>
          </a:p>
          <a:p>
            <a:pPr marL="285750" indent="-285750" algn="just">
              <a:buFont typeface="Arial" panose="020B0604020202020204" pitchFamily="34" charset="0"/>
              <a:buChar char="•"/>
            </a:pPr>
            <a:r>
              <a:rPr lang="it-IT" sz="1200" dirty="0">
                <a:solidFill>
                  <a:schemeClr val="bg1"/>
                </a:solidFill>
              </a:rPr>
              <a:t>Sceneggiatura: </a:t>
            </a:r>
            <a:r>
              <a:rPr lang="it-IT" sz="1200" dirty="0" err="1">
                <a:solidFill>
                  <a:schemeClr val="bg1"/>
                </a:solidFill>
              </a:rPr>
              <a:t>Akiva</a:t>
            </a:r>
            <a:r>
              <a:rPr lang="it-IT" sz="1200" dirty="0">
                <a:solidFill>
                  <a:schemeClr val="bg1"/>
                </a:solidFill>
              </a:rPr>
              <a:t> </a:t>
            </a:r>
            <a:r>
              <a:rPr lang="it-IT" sz="1200" dirty="0" err="1">
                <a:solidFill>
                  <a:schemeClr val="bg1"/>
                </a:solidFill>
              </a:rPr>
              <a:t>Goldsman</a:t>
            </a:r>
            <a:r>
              <a:rPr lang="it-IT" sz="1200" dirty="0">
                <a:solidFill>
                  <a:schemeClr val="bg1"/>
                </a:solidFill>
              </a:rPr>
              <a:t> - pochi personaggi; la storia porta lo spettatore a condividere i modo profondo l’esperienza di Nash; il film ci porta direttamente nel cuore e nella mente del personaggio;</a:t>
            </a:r>
          </a:p>
          <a:p>
            <a:pPr marL="285750" indent="-285750" algn="just">
              <a:buFont typeface="Arial" panose="020B0604020202020204" pitchFamily="34" charset="0"/>
              <a:buChar char="•"/>
            </a:pPr>
            <a:endParaRPr lang="it-IT" sz="1200" dirty="0">
              <a:solidFill>
                <a:schemeClr val="bg1"/>
              </a:solidFill>
            </a:endParaRPr>
          </a:p>
          <a:p>
            <a:pPr marL="285750" indent="-285750" algn="just">
              <a:buFont typeface="Arial" panose="020B0604020202020204" pitchFamily="34" charset="0"/>
              <a:buChar char="•"/>
            </a:pPr>
            <a:r>
              <a:rPr lang="it-IT" sz="1200" dirty="0">
                <a:solidFill>
                  <a:schemeClr val="bg1"/>
                </a:solidFill>
              </a:rPr>
              <a:t>Contro: alcune inesattezze e rielaborazione del ruolo di alcuni personaggi vicini a Nash; </a:t>
            </a: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endParaRPr lang="it-IT" dirty="0">
              <a:solidFill>
                <a:schemeClr val="bg1"/>
              </a:solidFill>
            </a:endParaRPr>
          </a:p>
          <a:p>
            <a:pPr algn="just"/>
            <a:r>
              <a:rPr lang="it-IT" i="1" dirty="0">
                <a:solidFill>
                  <a:schemeClr val="bg1"/>
                </a:solidFill>
              </a:rPr>
              <a:t> </a:t>
            </a:r>
          </a:p>
          <a:p>
            <a:pPr algn="just"/>
            <a:endParaRPr lang="it-IT"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a:extLst>
            <a:ext uri="{FF2B5EF4-FFF2-40B4-BE49-F238E27FC236}">
              <a16:creationId xmlns:a16="http://schemas.microsoft.com/office/drawing/2014/main" id="{3F6B5585-280F-2ECE-D1DC-0CD76E0336C4}"/>
            </a:ext>
          </a:extLst>
        </p:cNvPr>
        <p:cNvGrpSpPr/>
        <p:nvPr/>
      </p:nvGrpSpPr>
      <p:grpSpPr>
        <a:xfrm>
          <a:off x="0" y="0"/>
          <a:ext cx="0" cy="0"/>
          <a:chOff x="0" y="0"/>
          <a:chExt cx="0" cy="0"/>
        </a:xfrm>
      </p:grpSpPr>
      <p:sp>
        <p:nvSpPr>
          <p:cNvPr id="895" name="Google Shape;895;p53">
            <a:extLst>
              <a:ext uri="{FF2B5EF4-FFF2-40B4-BE49-F238E27FC236}">
                <a16:creationId xmlns:a16="http://schemas.microsoft.com/office/drawing/2014/main" id="{04B21C96-DEC5-31BD-C4E1-AF80B6BCAC42}"/>
              </a:ext>
            </a:extLst>
          </p:cNvPr>
          <p:cNvSpPr txBox="1">
            <a:spLocks noGrp="1"/>
          </p:cNvSpPr>
          <p:nvPr>
            <p:ph type="title" idx="2"/>
          </p:nvPr>
        </p:nvSpPr>
        <p:spPr>
          <a:xfrm>
            <a:off x="602574" y="379575"/>
            <a:ext cx="791731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dirty="0"/>
              <a:t>PERSONAGGI, AMICI, ANTAGONISTI</a:t>
            </a:r>
            <a:endParaRPr sz="3000" dirty="0"/>
          </a:p>
        </p:txBody>
      </p:sp>
      <p:sp>
        <p:nvSpPr>
          <p:cNvPr id="2" name="CasellaDiTesto 1">
            <a:extLst>
              <a:ext uri="{FF2B5EF4-FFF2-40B4-BE49-F238E27FC236}">
                <a16:creationId xmlns:a16="http://schemas.microsoft.com/office/drawing/2014/main" id="{A6B2DC9A-6805-41A2-4913-80F75CD18198}"/>
              </a:ext>
            </a:extLst>
          </p:cNvPr>
          <p:cNvSpPr txBox="1"/>
          <p:nvPr/>
        </p:nvSpPr>
        <p:spPr>
          <a:xfrm>
            <a:off x="457200" y="1017478"/>
            <a:ext cx="8229600" cy="738664"/>
          </a:xfrm>
          <a:prstGeom prst="rect">
            <a:avLst/>
          </a:prstGeom>
          <a:noFill/>
        </p:spPr>
        <p:txBody>
          <a:bodyPr wrap="square" rtlCol="0">
            <a:spAutoFit/>
          </a:bodyPr>
          <a:lstStyle/>
          <a:p>
            <a:pPr algn="just"/>
            <a:endParaRPr lang="it-IT" dirty="0">
              <a:solidFill>
                <a:schemeClr val="bg1"/>
              </a:solidFill>
            </a:endParaRPr>
          </a:p>
          <a:p>
            <a:pPr algn="just"/>
            <a:r>
              <a:rPr lang="it-IT" i="1" dirty="0">
                <a:solidFill>
                  <a:schemeClr val="bg1"/>
                </a:solidFill>
              </a:rPr>
              <a:t> </a:t>
            </a:r>
          </a:p>
          <a:p>
            <a:pPr algn="just"/>
            <a:endParaRPr lang="it-IT" dirty="0">
              <a:solidFill>
                <a:schemeClr val="bg1"/>
              </a:solidFill>
            </a:endParaRPr>
          </a:p>
        </p:txBody>
      </p:sp>
    </p:spTree>
    <p:extLst>
      <p:ext uri="{BB962C8B-B14F-4D97-AF65-F5344CB8AC3E}">
        <p14:creationId xmlns:p14="http://schemas.microsoft.com/office/powerpoint/2010/main" val="3320407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a:extLst>
            <a:ext uri="{FF2B5EF4-FFF2-40B4-BE49-F238E27FC236}">
              <a16:creationId xmlns:a16="http://schemas.microsoft.com/office/drawing/2014/main" id="{3F6B5585-280F-2ECE-D1DC-0CD76E0336C4}"/>
            </a:ext>
          </a:extLst>
        </p:cNvPr>
        <p:cNvGrpSpPr/>
        <p:nvPr/>
      </p:nvGrpSpPr>
      <p:grpSpPr>
        <a:xfrm>
          <a:off x="0" y="0"/>
          <a:ext cx="0" cy="0"/>
          <a:chOff x="0" y="0"/>
          <a:chExt cx="0" cy="0"/>
        </a:xfrm>
      </p:grpSpPr>
      <p:sp>
        <p:nvSpPr>
          <p:cNvPr id="895" name="Google Shape;895;p53">
            <a:extLst>
              <a:ext uri="{FF2B5EF4-FFF2-40B4-BE49-F238E27FC236}">
                <a16:creationId xmlns:a16="http://schemas.microsoft.com/office/drawing/2014/main" id="{04B21C96-DEC5-31BD-C4E1-AF80B6BCAC42}"/>
              </a:ext>
            </a:extLst>
          </p:cNvPr>
          <p:cNvSpPr txBox="1">
            <a:spLocks noGrp="1"/>
          </p:cNvSpPr>
          <p:nvPr>
            <p:ph type="title" idx="2"/>
          </p:nvPr>
        </p:nvSpPr>
        <p:spPr>
          <a:xfrm>
            <a:off x="602574" y="379575"/>
            <a:ext cx="791731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dirty="0"/>
              <a:t>PERSONAGGI, AMICI, ANTAGONISTI</a:t>
            </a:r>
            <a:endParaRPr sz="3000" dirty="0"/>
          </a:p>
        </p:txBody>
      </p:sp>
      <p:sp>
        <p:nvSpPr>
          <p:cNvPr id="2" name="CasellaDiTesto 1">
            <a:extLst>
              <a:ext uri="{FF2B5EF4-FFF2-40B4-BE49-F238E27FC236}">
                <a16:creationId xmlns:a16="http://schemas.microsoft.com/office/drawing/2014/main" id="{A6B2DC9A-6805-41A2-4913-80F75CD18198}"/>
              </a:ext>
            </a:extLst>
          </p:cNvPr>
          <p:cNvSpPr txBox="1"/>
          <p:nvPr/>
        </p:nvSpPr>
        <p:spPr>
          <a:xfrm>
            <a:off x="457200" y="1017478"/>
            <a:ext cx="8229600" cy="738664"/>
          </a:xfrm>
          <a:prstGeom prst="rect">
            <a:avLst/>
          </a:prstGeom>
          <a:noFill/>
        </p:spPr>
        <p:txBody>
          <a:bodyPr wrap="square" rtlCol="0">
            <a:spAutoFit/>
          </a:bodyPr>
          <a:lstStyle/>
          <a:p>
            <a:pPr algn="just"/>
            <a:endParaRPr lang="it-IT" dirty="0">
              <a:solidFill>
                <a:schemeClr val="bg1"/>
              </a:solidFill>
            </a:endParaRPr>
          </a:p>
          <a:p>
            <a:pPr algn="just"/>
            <a:r>
              <a:rPr lang="it-IT" i="1" dirty="0">
                <a:solidFill>
                  <a:schemeClr val="bg1"/>
                </a:solidFill>
              </a:rPr>
              <a:t> </a:t>
            </a:r>
          </a:p>
          <a:p>
            <a:pPr algn="just"/>
            <a:endParaRPr lang="it-IT" dirty="0">
              <a:solidFill>
                <a:schemeClr val="bg1"/>
              </a:solidFill>
            </a:endParaRPr>
          </a:p>
        </p:txBody>
      </p:sp>
      <p:sp>
        <p:nvSpPr>
          <p:cNvPr id="4" name="CasellaDiTesto 3">
            <a:extLst>
              <a:ext uri="{FF2B5EF4-FFF2-40B4-BE49-F238E27FC236}">
                <a16:creationId xmlns:a16="http://schemas.microsoft.com/office/drawing/2014/main" id="{7576F3D6-2CF0-F965-894B-D8C5ADB379BE}"/>
              </a:ext>
            </a:extLst>
          </p:cNvPr>
          <p:cNvSpPr txBox="1"/>
          <p:nvPr/>
        </p:nvSpPr>
        <p:spPr>
          <a:xfrm>
            <a:off x="457200" y="1017478"/>
            <a:ext cx="8229600" cy="1384995"/>
          </a:xfrm>
          <a:prstGeom prst="rect">
            <a:avLst/>
          </a:prstGeom>
          <a:noFill/>
        </p:spPr>
        <p:txBody>
          <a:bodyPr wrap="square" rtlCol="0">
            <a:spAutoFit/>
          </a:bodyPr>
          <a:lstStyle/>
          <a:p>
            <a:pPr algn="just"/>
            <a:endParaRPr lang="it-IT" dirty="0">
              <a:solidFill>
                <a:schemeClr val="bg1"/>
              </a:solidFill>
            </a:endParaRPr>
          </a:p>
          <a:p>
            <a:pPr algn="just"/>
            <a:r>
              <a:rPr lang="it-IT" dirty="0">
                <a:solidFill>
                  <a:schemeClr val="bg1"/>
                </a:solidFill>
              </a:rPr>
              <a:t>La chiave romantica: il personaggio di Alicia</a:t>
            </a:r>
          </a:p>
          <a:p>
            <a:pPr algn="just"/>
            <a:endParaRPr lang="it-IT" dirty="0">
              <a:solidFill>
                <a:schemeClr val="bg1"/>
              </a:solidFill>
            </a:endParaRPr>
          </a:p>
          <a:p>
            <a:pPr algn="just"/>
            <a:r>
              <a:rPr lang="it-IT" dirty="0">
                <a:solidFill>
                  <a:schemeClr val="bg1"/>
                </a:solidFill>
              </a:rPr>
              <a:t>Rispetto alla prima stesura della sceneggiatura, la </a:t>
            </a:r>
            <a:r>
              <a:rPr lang="it-IT" dirty="0" err="1">
                <a:solidFill>
                  <a:schemeClr val="bg1"/>
                </a:solidFill>
              </a:rPr>
              <a:t>storyline</a:t>
            </a:r>
            <a:r>
              <a:rPr lang="it-IT" dirty="0">
                <a:solidFill>
                  <a:schemeClr val="bg1"/>
                </a:solidFill>
              </a:rPr>
              <a:t> romantica è stata rafforzata su richiesta del regista</a:t>
            </a:r>
          </a:p>
          <a:p>
            <a:pPr marL="285750" indent="-285750" algn="just">
              <a:buClr>
                <a:schemeClr val="accent1"/>
              </a:buClr>
              <a:buFont typeface="Arial" panose="020B0604020202020204" pitchFamily="34" charset="0"/>
              <a:buChar char="•"/>
            </a:pPr>
            <a:endParaRPr lang="it-IT" i="1" dirty="0">
              <a:solidFill>
                <a:schemeClr val="bg1"/>
              </a:solidFill>
            </a:endParaRPr>
          </a:p>
        </p:txBody>
      </p:sp>
    </p:spTree>
    <p:extLst>
      <p:ext uri="{BB962C8B-B14F-4D97-AF65-F5344CB8AC3E}">
        <p14:creationId xmlns:p14="http://schemas.microsoft.com/office/powerpoint/2010/main" val="2398572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a:extLst>
            <a:ext uri="{FF2B5EF4-FFF2-40B4-BE49-F238E27FC236}">
              <a16:creationId xmlns:a16="http://schemas.microsoft.com/office/drawing/2014/main" id="{3F6B5585-280F-2ECE-D1DC-0CD76E0336C4}"/>
            </a:ext>
          </a:extLst>
        </p:cNvPr>
        <p:cNvGrpSpPr/>
        <p:nvPr/>
      </p:nvGrpSpPr>
      <p:grpSpPr>
        <a:xfrm>
          <a:off x="0" y="0"/>
          <a:ext cx="0" cy="0"/>
          <a:chOff x="0" y="0"/>
          <a:chExt cx="0" cy="0"/>
        </a:xfrm>
      </p:grpSpPr>
      <p:sp>
        <p:nvSpPr>
          <p:cNvPr id="895" name="Google Shape;895;p53">
            <a:extLst>
              <a:ext uri="{FF2B5EF4-FFF2-40B4-BE49-F238E27FC236}">
                <a16:creationId xmlns:a16="http://schemas.microsoft.com/office/drawing/2014/main" id="{04B21C96-DEC5-31BD-C4E1-AF80B6BCAC42}"/>
              </a:ext>
            </a:extLst>
          </p:cNvPr>
          <p:cNvSpPr txBox="1">
            <a:spLocks noGrp="1"/>
          </p:cNvSpPr>
          <p:nvPr>
            <p:ph type="title" idx="2"/>
          </p:nvPr>
        </p:nvSpPr>
        <p:spPr>
          <a:xfrm>
            <a:off x="602574" y="379575"/>
            <a:ext cx="791731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dirty="0"/>
              <a:t>PERSONAGGI, AMICI, ANTAGONISTI</a:t>
            </a:r>
            <a:endParaRPr sz="3000" dirty="0"/>
          </a:p>
        </p:txBody>
      </p:sp>
      <p:sp>
        <p:nvSpPr>
          <p:cNvPr id="2" name="CasellaDiTesto 1">
            <a:extLst>
              <a:ext uri="{FF2B5EF4-FFF2-40B4-BE49-F238E27FC236}">
                <a16:creationId xmlns:a16="http://schemas.microsoft.com/office/drawing/2014/main" id="{A6B2DC9A-6805-41A2-4913-80F75CD18198}"/>
              </a:ext>
            </a:extLst>
          </p:cNvPr>
          <p:cNvSpPr txBox="1"/>
          <p:nvPr/>
        </p:nvSpPr>
        <p:spPr>
          <a:xfrm>
            <a:off x="457200" y="1017478"/>
            <a:ext cx="8229600" cy="738664"/>
          </a:xfrm>
          <a:prstGeom prst="rect">
            <a:avLst/>
          </a:prstGeom>
          <a:noFill/>
        </p:spPr>
        <p:txBody>
          <a:bodyPr wrap="square" rtlCol="0">
            <a:spAutoFit/>
          </a:bodyPr>
          <a:lstStyle/>
          <a:p>
            <a:pPr algn="just"/>
            <a:endParaRPr lang="it-IT" dirty="0">
              <a:solidFill>
                <a:schemeClr val="bg1"/>
              </a:solidFill>
            </a:endParaRPr>
          </a:p>
          <a:p>
            <a:pPr algn="just"/>
            <a:r>
              <a:rPr lang="it-IT" i="1" dirty="0">
                <a:solidFill>
                  <a:schemeClr val="bg1"/>
                </a:solidFill>
              </a:rPr>
              <a:t> </a:t>
            </a:r>
          </a:p>
          <a:p>
            <a:pPr algn="just"/>
            <a:endParaRPr lang="it-IT" dirty="0">
              <a:solidFill>
                <a:schemeClr val="bg1"/>
              </a:solidFill>
            </a:endParaRPr>
          </a:p>
        </p:txBody>
      </p:sp>
    </p:spTree>
    <p:extLst>
      <p:ext uri="{BB962C8B-B14F-4D97-AF65-F5344CB8AC3E}">
        <p14:creationId xmlns:p14="http://schemas.microsoft.com/office/powerpoint/2010/main" val="3519500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a:extLst>
            <a:ext uri="{FF2B5EF4-FFF2-40B4-BE49-F238E27FC236}">
              <a16:creationId xmlns:a16="http://schemas.microsoft.com/office/drawing/2014/main" id="{1AAA75E5-2D84-F766-73B4-ABE3FE0A9015}"/>
            </a:ext>
          </a:extLst>
        </p:cNvPr>
        <p:cNvGrpSpPr/>
        <p:nvPr/>
      </p:nvGrpSpPr>
      <p:grpSpPr>
        <a:xfrm>
          <a:off x="0" y="0"/>
          <a:ext cx="0" cy="0"/>
          <a:chOff x="0" y="0"/>
          <a:chExt cx="0" cy="0"/>
        </a:xfrm>
      </p:grpSpPr>
      <p:sp>
        <p:nvSpPr>
          <p:cNvPr id="895" name="Google Shape;895;p53">
            <a:extLst>
              <a:ext uri="{FF2B5EF4-FFF2-40B4-BE49-F238E27FC236}">
                <a16:creationId xmlns:a16="http://schemas.microsoft.com/office/drawing/2014/main" id="{1D8F8F37-1AE6-8372-CBCD-D1C5BD62F214}"/>
              </a:ext>
            </a:extLst>
          </p:cNvPr>
          <p:cNvSpPr txBox="1">
            <a:spLocks noGrp="1"/>
          </p:cNvSpPr>
          <p:nvPr>
            <p:ph type="title" idx="2"/>
          </p:nvPr>
        </p:nvSpPr>
        <p:spPr>
          <a:xfrm>
            <a:off x="602574" y="379575"/>
            <a:ext cx="791731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dirty="0"/>
              <a:t>PERSONAGGI, AMICI, ANTAGONISTI</a:t>
            </a:r>
            <a:endParaRPr sz="3000" dirty="0"/>
          </a:p>
        </p:txBody>
      </p:sp>
      <p:sp>
        <p:nvSpPr>
          <p:cNvPr id="2" name="CasellaDiTesto 1">
            <a:extLst>
              <a:ext uri="{FF2B5EF4-FFF2-40B4-BE49-F238E27FC236}">
                <a16:creationId xmlns:a16="http://schemas.microsoft.com/office/drawing/2014/main" id="{4B87C170-0DB6-C50D-BFFD-BE4F3ADFB1F4}"/>
              </a:ext>
            </a:extLst>
          </p:cNvPr>
          <p:cNvSpPr txBox="1"/>
          <p:nvPr/>
        </p:nvSpPr>
        <p:spPr>
          <a:xfrm>
            <a:off x="457200" y="1017478"/>
            <a:ext cx="8229600" cy="738664"/>
          </a:xfrm>
          <a:prstGeom prst="rect">
            <a:avLst/>
          </a:prstGeom>
          <a:noFill/>
        </p:spPr>
        <p:txBody>
          <a:bodyPr wrap="square" rtlCol="0">
            <a:spAutoFit/>
          </a:bodyPr>
          <a:lstStyle/>
          <a:p>
            <a:pPr algn="just"/>
            <a:endParaRPr lang="it-IT" dirty="0">
              <a:solidFill>
                <a:schemeClr val="bg1"/>
              </a:solidFill>
            </a:endParaRPr>
          </a:p>
          <a:p>
            <a:pPr algn="just"/>
            <a:r>
              <a:rPr lang="it-IT" i="1" dirty="0">
                <a:solidFill>
                  <a:schemeClr val="bg1"/>
                </a:solidFill>
              </a:rPr>
              <a:t> </a:t>
            </a:r>
          </a:p>
          <a:p>
            <a:pPr algn="just"/>
            <a:endParaRPr lang="it-IT" dirty="0">
              <a:solidFill>
                <a:schemeClr val="bg1"/>
              </a:solidFill>
            </a:endParaRPr>
          </a:p>
        </p:txBody>
      </p:sp>
      <p:sp>
        <p:nvSpPr>
          <p:cNvPr id="4" name="CasellaDiTesto 3">
            <a:extLst>
              <a:ext uri="{FF2B5EF4-FFF2-40B4-BE49-F238E27FC236}">
                <a16:creationId xmlns:a16="http://schemas.microsoft.com/office/drawing/2014/main" id="{8C70CB93-1DC4-4F02-3B0B-185B5A00134C}"/>
              </a:ext>
            </a:extLst>
          </p:cNvPr>
          <p:cNvSpPr txBox="1"/>
          <p:nvPr/>
        </p:nvSpPr>
        <p:spPr>
          <a:xfrm>
            <a:off x="457200" y="652889"/>
            <a:ext cx="8229600" cy="2462213"/>
          </a:xfrm>
          <a:prstGeom prst="rect">
            <a:avLst/>
          </a:prstGeom>
          <a:noFill/>
        </p:spPr>
        <p:txBody>
          <a:bodyPr wrap="square" rtlCol="0">
            <a:spAutoFit/>
          </a:bodyPr>
          <a:lstStyle/>
          <a:p>
            <a:pPr algn="just"/>
            <a:endParaRPr lang="it-IT" dirty="0">
              <a:solidFill>
                <a:schemeClr val="bg1"/>
              </a:solidFill>
            </a:endParaRPr>
          </a:p>
          <a:p>
            <a:pPr algn="just"/>
            <a:r>
              <a:rPr lang="it-IT" dirty="0">
                <a:solidFill>
                  <a:schemeClr val="bg1"/>
                </a:solidFill>
              </a:rPr>
              <a:t>I 3 personaggi allucinatori (Charles, William </a:t>
            </a:r>
            <a:r>
              <a:rPr lang="it-IT" dirty="0" err="1">
                <a:solidFill>
                  <a:schemeClr val="bg1"/>
                </a:solidFill>
              </a:rPr>
              <a:t>Parcher</a:t>
            </a:r>
            <a:r>
              <a:rPr lang="it-IT" dirty="0">
                <a:solidFill>
                  <a:schemeClr val="bg1"/>
                </a:solidFill>
              </a:rPr>
              <a:t>, la bambina) sono una creazione dello sceneggiatore per dare continuità e coerenza al mondo interiore e alla malattia mentale del protagonista.</a:t>
            </a:r>
          </a:p>
          <a:p>
            <a:pPr algn="just"/>
            <a:endParaRPr lang="it-IT" dirty="0">
              <a:solidFill>
                <a:schemeClr val="bg1"/>
              </a:solidFill>
            </a:endParaRPr>
          </a:p>
          <a:p>
            <a:pPr algn="just"/>
            <a:r>
              <a:rPr lang="it-IT" b="1" dirty="0">
                <a:solidFill>
                  <a:schemeClr val="bg1"/>
                </a:solidFill>
              </a:rPr>
              <a:t>Charles:</a:t>
            </a:r>
            <a:r>
              <a:rPr lang="it-IT" dirty="0">
                <a:solidFill>
                  <a:schemeClr val="bg1"/>
                </a:solidFill>
              </a:rPr>
              <a:t> l’amico ideale, tutto ciò che Nash non è (socievole, allegro, spiritoso), e la figura di confidente</a:t>
            </a:r>
          </a:p>
          <a:p>
            <a:pPr algn="just"/>
            <a:r>
              <a:rPr lang="it-IT" b="1" dirty="0" err="1">
                <a:solidFill>
                  <a:schemeClr val="bg1"/>
                </a:solidFill>
              </a:rPr>
              <a:t>Parcher</a:t>
            </a:r>
            <a:r>
              <a:rPr lang="it-IT" b="1" dirty="0">
                <a:solidFill>
                  <a:schemeClr val="bg1"/>
                </a:solidFill>
              </a:rPr>
              <a:t>: </a:t>
            </a:r>
            <a:r>
              <a:rPr lang="it-IT" dirty="0">
                <a:solidFill>
                  <a:schemeClr val="bg1"/>
                </a:solidFill>
              </a:rPr>
              <a:t>incarna il desiderio di Nash di essere coinvolto in cose più importanti, il suo rifiuto della routine, la smania di essere l’eroe che salverà il Paese.</a:t>
            </a:r>
          </a:p>
          <a:p>
            <a:pPr algn="just"/>
            <a:r>
              <a:rPr lang="it-IT" b="1" dirty="0">
                <a:solidFill>
                  <a:schemeClr val="bg1"/>
                </a:solidFill>
              </a:rPr>
              <a:t>La bambina: </a:t>
            </a:r>
            <a:r>
              <a:rPr lang="it-IT" dirty="0">
                <a:solidFill>
                  <a:schemeClr val="bg1"/>
                </a:solidFill>
              </a:rPr>
              <a:t>rappresenta la semplicità, la purezza, l’affetto incondizionato.</a:t>
            </a:r>
            <a:endParaRPr lang="it-IT" b="1" dirty="0">
              <a:solidFill>
                <a:schemeClr val="bg1"/>
              </a:solidFill>
            </a:endParaRPr>
          </a:p>
          <a:p>
            <a:pPr marL="285750" indent="-285750" algn="just">
              <a:buClr>
                <a:schemeClr val="accent1"/>
              </a:buClr>
              <a:buFont typeface="Arial" panose="020B0604020202020204" pitchFamily="34" charset="0"/>
              <a:buChar char="•"/>
            </a:pPr>
            <a:endParaRPr lang="it-IT" i="1" dirty="0">
              <a:solidFill>
                <a:schemeClr val="bg1"/>
              </a:solidFill>
            </a:endParaRPr>
          </a:p>
        </p:txBody>
      </p:sp>
      <p:pic>
        <p:nvPicPr>
          <p:cNvPr id="5" name="Immagine 4" descr="Immagine che contiene vestiti, persona, cappello, copricapo&#10;&#10;Descrizione generata automaticamente">
            <a:extLst>
              <a:ext uri="{FF2B5EF4-FFF2-40B4-BE49-F238E27FC236}">
                <a16:creationId xmlns:a16="http://schemas.microsoft.com/office/drawing/2014/main" id="{571303D7-248D-AF76-0010-58555B479A22}"/>
              </a:ext>
            </a:extLst>
          </p:cNvPr>
          <p:cNvPicPr>
            <a:picLocks noChangeAspect="1"/>
          </p:cNvPicPr>
          <p:nvPr/>
        </p:nvPicPr>
        <p:blipFill>
          <a:blip r:embed="rId3"/>
          <a:srcRect l="12578" r="16751"/>
          <a:stretch/>
        </p:blipFill>
        <p:spPr>
          <a:xfrm>
            <a:off x="3619500" y="2992084"/>
            <a:ext cx="1905000" cy="1988597"/>
          </a:xfrm>
          <a:prstGeom prst="rect">
            <a:avLst/>
          </a:prstGeom>
        </p:spPr>
      </p:pic>
      <p:pic>
        <p:nvPicPr>
          <p:cNvPr id="7" name="Immagine 6" descr="Immagine che contiene persona, Viso umano, sorriso, vestiti&#10;&#10;Descrizione generata automaticamente">
            <a:extLst>
              <a:ext uri="{FF2B5EF4-FFF2-40B4-BE49-F238E27FC236}">
                <a16:creationId xmlns:a16="http://schemas.microsoft.com/office/drawing/2014/main" id="{57A9F6A1-2F5F-04F9-237B-862279F91334}"/>
              </a:ext>
            </a:extLst>
          </p:cNvPr>
          <p:cNvPicPr>
            <a:picLocks noChangeAspect="1"/>
          </p:cNvPicPr>
          <p:nvPr/>
        </p:nvPicPr>
        <p:blipFill>
          <a:blip r:embed="rId4"/>
          <a:stretch>
            <a:fillRect/>
          </a:stretch>
        </p:blipFill>
        <p:spPr>
          <a:xfrm>
            <a:off x="6627131" y="3018708"/>
            <a:ext cx="1800226" cy="1988597"/>
          </a:xfrm>
          <a:prstGeom prst="rect">
            <a:avLst/>
          </a:prstGeom>
        </p:spPr>
      </p:pic>
      <p:pic>
        <p:nvPicPr>
          <p:cNvPr id="9" name="Immagine 8" descr="Immagine che contiene persona, muscolo, Viso umano, Petto&#10;&#10;Descrizione generata automaticamente">
            <a:extLst>
              <a:ext uri="{FF2B5EF4-FFF2-40B4-BE49-F238E27FC236}">
                <a16:creationId xmlns:a16="http://schemas.microsoft.com/office/drawing/2014/main" id="{6A3F3A32-A986-5FE1-B8B8-B263161D4EB3}"/>
              </a:ext>
            </a:extLst>
          </p:cNvPr>
          <p:cNvPicPr>
            <a:picLocks noChangeAspect="1"/>
          </p:cNvPicPr>
          <p:nvPr/>
        </p:nvPicPr>
        <p:blipFill>
          <a:blip r:embed="rId5"/>
          <a:stretch>
            <a:fillRect/>
          </a:stretch>
        </p:blipFill>
        <p:spPr>
          <a:xfrm>
            <a:off x="602574" y="2992084"/>
            <a:ext cx="1800225" cy="2016252"/>
          </a:xfrm>
          <a:prstGeom prst="rect">
            <a:avLst/>
          </a:prstGeom>
        </p:spPr>
      </p:pic>
    </p:spTree>
    <p:extLst>
      <p:ext uri="{BB962C8B-B14F-4D97-AF65-F5344CB8AC3E}">
        <p14:creationId xmlns:p14="http://schemas.microsoft.com/office/powerpoint/2010/main" val="2068892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a:extLst>
            <a:ext uri="{FF2B5EF4-FFF2-40B4-BE49-F238E27FC236}">
              <a16:creationId xmlns:a16="http://schemas.microsoft.com/office/drawing/2014/main" id="{3F6B5585-280F-2ECE-D1DC-0CD76E0336C4}"/>
            </a:ext>
          </a:extLst>
        </p:cNvPr>
        <p:cNvGrpSpPr/>
        <p:nvPr/>
      </p:nvGrpSpPr>
      <p:grpSpPr>
        <a:xfrm>
          <a:off x="0" y="0"/>
          <a:ext cx="0" cy="0"/>
          <a:chOff x="0" y="0"/>
          <a:chExt cx="0" cy="0"/>
        </a:xfrm>
      </p:grpSpPr>
      <p:sp>
        <p:nvSpPr>
          <p:cNvPr id="895" name="Google Shape;895;p53">
            <a:extLst>
              <a:ext uri="{FF2B5EF4-FFF2-40B4-BE49-F238E27FC236}">
                <a16:creationId xmlns:a16="http://schemas.microsoft.com/office/drawing/2014/main" id="{04B21C96-DEC5-31BD-C4E1-AF80B6BCAC42}"/>
              </a:ext>
            </a:extLst>
          </p:cNvPr>
          <p:cNvSpPr txBox="1">
            <a:spLocks noGrp="1"/>
          </p:cNvSpPr>
          <p:nvPr>
            <p:ph type="title" idx="2"/>
          </p:nvPr>
        </p:nvSpPr>
        <p:spPr>
          <a:xfrm>
            <a:off x="602574" y="379575"/>
            <a:ext cx="791731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dirty="0"/>
              <a:t>PERSONAGGI, AMICI, ANTAGONISTI</a:t>
            </a:r>
            <a:endParaRPr sz="3000" dirty="0"/>
          </a:p>
        </p:txBody>
      </p:sp>
      <p:sp>
        <p:nvSpPr>
          <p:cNvPr id="2" name="CasellaDiTesto 1">
            <a:extLst>
              <a:ext uri="{FF2B5EF4-FFF2-40B4-BE49-F238E27FC236}">
                <a16:creationId xmlns:a16="http://schemas.microsoft.com/office/drawing/2014/main" id="{A6B2DC9A-6805-41A2-4913-80F75CD18198}"/>
              </a:ext>
            </a:extLst>
          </p:cNvPr>
          <p:cNvSpPr txBox="1"/>
          <p:nvPr/>
        </p:nvSpPr>
        <p:spPr>
          <a:xfrm>
            <a:off x="457200" y="1017478"/>
            <a:ext cx="8229600" cy="738664"/>
          </a:xfrm>
          <a:prstGeom prst="rect">
            <a:avLst/>
          </a:prstGeom>
          <a:noFill/>
        </p:spPr>
        <p:txBody>
          <a:bodyPr wrap="square" rtlCol="0">
            <a:spAutoFit/>
          </a:bodyPr>
          <a:lstStyle/>
          <a:p>
            <a:pPr algn="just"/>
            <a:endParaRPr lang="it-IT" dirty="0">
              <a:solidFill>
                <a:schemeClr val="bg1"/>
              </a:solidFill>
            </a:endParaRPr>
          </a:p>
          <a:p>
            <a:pPr algn="just"/>
            <a:r>
              <a:rPr lang="it-IT" i="1" dirty="0">
                <a:solidFill>
                  <a:schemeClr val="bg1"/>
                </a:solidFill>
              </a:rPr>
              <a:t> </a:t>
            </a:r>
          </a:p>
          <a:p>
            <a:pPr algn="just"/>
            <a:endParaRPr lang="it-IT" dirty="0">
              <a:solidFill>
                <a:schemeClr val="bg1"/>
              </a:solidFill>
            </a:endParaRPr>
          </a:p>
        </p:txBody>
      </p:sp>
    </p:spTree>
    <p:extLst>
      <p:ext uri="{BB962C8B-B14F-4D97-AF65-F5344CB8AC3E}">
        <p14:creationId xmlns:p14="http://schemas.microsoft.com/office/powerpoint/2010/main" val="3164072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a:extLst>
            <a:ext uri="{FF2B5EF4-FFF2-40B4-BE49-F238E27FC236}">
              <a16:creationId xmlns:a16="http://schemas.microsoft.com/office/drawing/2014/main" id="{F33156CE-AD8C-AA82-0B71-8CFB65017748}"/>
            </a:ext>
          </a:extLst>
        </p:cNvPr>
        <p:cNvGrpSpPr/>
        <p:nvPr/>
      </p:nvGrpSpPr>
      <p:grpSpPr>
        <a:xfrm>
          <a:off x="0" y="0"/>
          <a:ext cx="0" cy="0"/>
          <a:chOff x="0" y="0"/>
          <a:chExt cx="0" cy="0"/>
        </a:xfrm>
      </p:grpSpPr>
      <p:sp>
        <p:nvSpPr>
          <p:cNvPr id="895" name="Google Shape;895;p53">
            <a:extLst>
              <a:ext uri="{FF2B5EF4-FFF2-40B4-BE49-F238E27FC236}">
                <a16:creationId xmlns:a16="http://schemas.microsoft.com/office/drawing/2014/main" id="{78AA4755-09EE-9EF2-565A-49FC2CBAEB31}"/>
              </a:ext>
            </a:extLst>
          </p:cNvPr>
          <p:cNvSpPr txBox="1">
            <a:spLocks noGrp="1"/>
          </p:cNvSpPr>
          <p:nvPr>
            <p:ph type="title" idx="2"/>
          </p:nvPr>
        </p:nvSpPr>
        <p:spPr>
          <a:xfrm>
            <a:off x="602574" y="379575"/>
            <a:ext cx="791731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dirty="0"/>
              <a:t>PERSONAGGI, AMICI, ANTAGONISTI</a:t>
            </a:r>
            <a:endParaRPr sz="3000" dirty="0"/>
          </a:p>
        </p:txBody>
      </p:sp>
      <p:sp>
        <p:nvSpPr>
          <p:cNvPr id="2" name="CasellaDiTesto 1">
            <a:extLst>
              <a:ext uri="{FF2B5EF4-FFF2-40B4-BE49-F238E27FC236}">
                <a16:creationId xmlns:a16="http://schemas.microsoft.com/office/drawing/2014/main" id="{9B8DE08E-EF67-4C1B-8F4C-057B6EA15E54}"/>
              </a:ext>
            </a:extLst>
          </p:cNvPr>
          <p:cNvSpPr txBox="1"/>
          <p:nvPr/>
        </p:nvSpPr>
        <p:spPr>
          <a:xfrm>
            <a:off x="457200" y="1017478"/>
            <a:ext cx="8229600" cy="738664"/>
          </a:xfrm>
          <a:prstGeom prst="rect">
            <a:avLst/>
          </a:prstGeom>
          <a:noFill/>
        </p:spPr>
        <p:txBody>
          <a:bodyPr wrap="square" rtlCol="0">
            <a:spAutoFit/>
          </a:bodyPr>
          <a:lstStyle/>
          <a:p>
            <a:pPr algn="just"/>
            <a:endParaRPr lang="it-IT" dirty="0">
              <a:solidFill>
                <a:schemeClr val="bg1"/>
              </a:solidFill>
            </a:endParaRPr>
          </a:p>
          <a:p>
            <a:pPr algn="just"/>
            <a:r>
              <a:rPr lang="it-IT" i="1" dirty="0">
                <a:solidFill>
                  <a:schemeClr val="bg1"/>
                </a:solidFill>
              </a:rPr>
              <a:t> </a:t>
            </a:r>
          </a:p>
          <a:p>
            <a:pPr algn="just"/>
            <a:endParaRPr lang="it-IT" dirty="0">
              <a:solidFill>
                <a:schemeClr val="bg1"/>
              </a:solidFill>
            </a:endParaRPr>
          </a:p>
        </p:txBody>
      </p:sp>
      <p:sp>
        <p:nvSpPr>
          <p:cNvPr id="4" name="CasellaDiTesto 3">
            <a:extLst>
              <a:ext uri="{FF2B5EF4-FFF2-40B4-BE49-F238E27FC236}">
                <a16:creationId xmlns:a16="http://schemas.microsoft.com/office/drawing/2014/main" id="{D7DEAFC2-2E1D-0BE9-0DCE-40B2482C1B1F}"/>
              </a:ext>
            </a:extLst>
          </p:cNvPr>
          <p:cNvSpPr txBox="1"/>
          <p:nvPr/>
        </p:nvSpPr>
        <p:spPr>
          <a:xfrm>
            <a:off x="457200" y="1017478"/>
            <a:ext cx="8229600" cy="307777"/>
          </a:xfrm>
          <a:prstGeom prst="rect">
            <a:avLst/>
          </a:prstGeom>
          <a:noFill/>
        </p:spPr>
        <p:txBody>
          <a:bodyPr wrap="square" rtlCol="0">
            <a:spAutoFit/>
          </a:bodyPr>
          <a:lstStyle/>
          <a:p>
            <a:pPr algn="just"/>
            <a:r>
              <a:rPr lang="it-IT" dirty="0">
                <a:solidFill>
                  <a:schemeClr val="bg1"/>
                </a:solidFill>
              </a:rPr>
              <a:t>La scena con Hansen all’inizio del terzo atto: il conflitto, la sua evoluzione, il conflitto tematico.</a:t>
            </a:r>
          </a:p>
        </p:txBody>
      </p:sp>
    </p:spTree>
    <p:extLst>
      <p:ext uri="{BB962C8B-B14F-4D97-AF65-F5344CB8AC3E}">
        <p14:creationId xmlns:p14="http://schemas.microsoft.com/office/powerpoint/2010/main" val="927733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a:extLst>
            <a:ext uri="{FF2B5EF4-FFF2-40B4-BE49-F238E27FC236}">
              <a16:creationId xmlns:a16="http://schemas.microsoft.com/office/drawing/2014/main" id="{95048D9C-4E42-0994-295A-B8DF67C790B7}"/>
            </a:ext>
          </a:extLst>
        </p:cNvPr>
        <p:cNvGrpSpPr/>
        <p:nvPr/>
      </p:nvGrpSpPr>
      <p:grpSpPr>
        <a:xfrm>
          <a:off x="0" y="0"/>
          <a:ext cx="0" cy="0"/>
          <a:chOff x="0" y="0"/>
          <a:chExt cx="0" cy="0"/>
        </a:xfrm>
      </p:grpSpPr>
      <p:sp>
        <p:nvSpPr>
          <p:cNvPr id="895" name="Google Shape;895;p53">
            <a:extLst>
              <a:ext uri="{FF2B5EF4-FFF2-40B4-BE49-F238E27FC236}">
                <a16:creationId xmlns:a16="http://schemas.microsoft.com/office/drawing/2014/main" id="{4F6CE6D3-7668-9EE4-7970-196DA4934124}"/>
              </a:ext>
            </a:extLst>
          </p:cNvPr>
          <p:cNvSpPr txBox="1">
            <a:spLocks noGrp="1"/>
          </p:cNvSpPr>
          <p:nvPr>
            <p:ph type="title" idx="2"/>
          </p:nvPr>
        </p:nvSpPr>
        <p:spPr>
          <a:xfrm>
            <a:off x="602574" y="379575"/>
            <a:ext cx="791731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VISUALIZZARE IL PENSIERO,</a:t>
            </a:r>
            <a:br>
              <a:rPr lang="en" dirty="0"/>
            </a:br>
            <a:r>
              <a:rPr lang="en" dirty="0"/>
              <a:t>ESSENZIALIZZARE LE SCENE</a:t>
            </a:r>
            <a:endParaRPr sz="3000" dirty="0"/>
          </a:p>
        </p:txBody>
      </p:sp>
      <p:sp>
        <p:nvSpPr>
          <p:cNvPr id="2" name="CasellaDiTesto 1">
            <a:extLst>
              <a:ext uri="{FF2B5EF4-FFF2-40B4-BE49-F238E27FC236}">
                <a16:creationId xmlns:a16="http://schemas.microsoft.com/office/drawing/2014/main" id="{4DC90DCA-5A36-FF29-3F7F-B61A40C479D6}"/>
              </a:ext>
            </a:extLst>
          </p:cNvPr>
          <p:cNvSpPr txBox="1"/>
          <p:nvPr/>
        </p:nvSpPr>
        <p:spPr>
          <a:xfrm>
            <a:off x="457200" y="1017478"/>
            <a:ext cx="8229600" cy="738664"/>
          </a:xfrm>
          <a:prstGeom prst="rect">
            <a:avLst/>
          </a:prstGeom>
          <a:noFill/>
        </p:spPr>
        <p:txBody>
          <a:bodyPr wrap="square" rtlCol="0">
            <a:spAutoFit/>
          </a:bodyPr>
          <a:lstStyle/>
          <a:p>
            <a:pPr algn="just"/>
            <a:endParaRPr lang="it-IT" dirty="0">
              <a:solidFill>
                <a:schemeClr val="bg1"/>
              </a:solidFill>
            </a:endParaRPr>
          </a:p>
          <a:p>
            <a:pPr algn="just"/>
            <a:r>
              <a:rPr lang="it-IT" i="1" dirty="0">
                <a:solidFill>
                  <a:schemeClr val="bg1"/>
                </a:solidFill>
              </a:rPr>
              <a:t> </a:t>
            </a:r>
          </a:p>
          <a:p>
            <a:pPr algn="just"/>
            <a:endParaRPr lang="it-IT" dirty="0">
              <a:solidFill>
                <a:schemeClr val="bg1"/>
              </a:solidFill>
            </a:endParaRPr>
          </a:p>
        </p:txBody>
      </p:sp>
      <p:sp>
        <p:nvSpPr>
          <p:cNvPr id="3" name="CasellaDiTesto 2">
            <a:extLst>
              <a:ext uri="{FF2B5EF4-FFF2-40B4-BE49-F238E27FC236}">
                <a16:creationId xmlns:a16="http://schemas.microsoft.com/office/drawing/2014/main" id="{DAFCE5FC-1FD2-F9DB-4C7C-CC8B18A98DE5}"/>
              </a:ext>
            </a:extLst>
          </p:cNvPr>
          <p:cNvSpPr txBox="1"/>
          <p:nvPr/>
        </p:nvSpPr>
        <p:spPr>
          <a:xfrm>
            <a:off x="457200" y="1224495"/>
            <a:ext cx="8229600" cy="3539430"/>
          </a:xfrm>
          <a:prstGeom prst="rect">
            <a:avLst/>
          </a:prstGeom>
          <a:noFill/>
        </p:spPr>
        <p:txBody>
          <a:bodyPr wrap="square" rtlCol="0">
            <a:spAutoFit/>
          </a:bodyPr>
          <a:lstStyle/>
          <a:p>
            <a:pPr algn="just"/>
            <a:r>
              <a:rPr lang="it-IT" dirty="0">
                <a:solidFill>
                  <a:schemeClr val="bg1"/>
                </a:solidFill>
              </a:rPr>
              <a:t>Come far comprendere allo spettatore le questioni matematiche con cui ha a che fare Nash?</a:t>
            </a:r>
          </a:p>
          <a:p>
            <a:pPr algn="just"/>
            <a:endParaRPr lang="it-IT" dirty="0">
              <a:solidFill>
                <a:schemeClr val="bg1"/>
              </a:solidFill>
            </a:endParaRPr>
          </a:p>
          <a:p>
            <a:pPr marL="285750" indent="-285750" algn="just">
              <a:buClr>
                <a:schemeClr val="accent1"/>
              </a:buClr>
              <a:buFont typeface="Arial" panose="020B0604020202020204" pitchFamily="34" charset="0"/>
              <a:buChar char="•"/>
            </a:pPr>
            <a:r>
              <a:rPr lang="it-IT" dirty="0">
                <a:solidFill>
                  <a:schemeClr val="bg1"/>
                </a:solidFill>
              </a:rPr>
              <a:t>Visualizzazione massima mediante effetti visivi che fanno apparire e sparire i personaggi</a:t>
            </a:r>
          </a:p>
          <a:p>
            <a:pPr marL="285750" indent="-285750" algn="just">
              <a:buClr>
                <a:schemeClr val="accent1"/>
              </a:buClr>
              <a:buFont typeface="Arial" panose="020B0604020202020204" pitchFamily="34" charset="0"/>
              <a:buChar char="•"/>
            </a:pPr>
            <a:r>
              <a:rPr lang="it-IT" dirty="0">
                <a:solidFill>
                  <a:schemeClr val="bg1"/>
                </a:solidFill>
              </a:rPr>
              <a:t>Inquadrature dall’alto per offrire una visione insolita</a:t>
            </a:r>
          </a:p>
          <a:p>
            <a:pPr marL="285750" indent="-285750" algn="just">
              <a:buClr>
                <a:schemeClr val="accent1"/>
              </a:buClr>
              <a:buFont typeface="Arial" panose="020B0604020202020204" pitchFamily="34" charset="0"/>
              <a:buChar char="•"/>
            </a:pPr>
            <a:r>
              <a:rPr lang="it-IT" dirty="0">
                <a:solidFill>
                  <a:schemeClr val="bg1"/>
                </a:solidFill>
              </a:rPr>
              <a:t>Scena al Pentagono = patterns</a:t>
            </a:r>
          </a:p>
          <a:p>
            <a:pPr marL="285750" indent="-285750" algn="just">
              <a:buClr>
                <a:schemeClr val="accent1"/>
              </a:buClr>
              <a:buFont typeface="Arial" panose="020B0604020202020204" pitchFamily="34" charset="0"/>
              <a:buChar char="•"/>
            </a:pPr>
            <a:r>
              <a:rPr lang="it-IT" dirty="0">
                <a:solidFill>
                  <a:schemeClr val="bg1"/>
                </a:solidFill>
              </a:rPr>
              <a:t>Visione soggettiva delle scene</a:t>
            </a:r>
          </a:p>
          <a:p>
            <a:pPr marL="285750" indent="-285750" algn="just">
              <a:buClr>
                <a:schemeClr val="accent1"/>
              </a:buClr>
              <a:buFont typeface="Arial" panose="020B0604020202020204" pitchFamily="34" charset="0"/>
              <a:buChar char="•"/>
            </a:pPr>
            <a:r>
              <a:rPr lang="it-IT" dirty="0">
                <a:solidFill>
                  <a:schemeClr val="bg1"/>
                </a:solidFill>
              </a:rPr>
              <a:t>Scene puramente visive</a:t>
            </a:r>
          </a:p>
          <a:p>
            <a:pPr marL="285750" indent="-285750" algn="just">
              <a:buClr>
                <a:schemeClr val="accent1"/>
              </a:buClr>
              <a:buFont typeface="Arial" panose="020B0604020202020204" pitchFamily="34" charset="0"/>
              <a:buChar char="•"/>
            </a:pPr>
            <a:r>
              <a:rPr lang="it-IT" dirty="0">
                <a:solidFill>
                  <a:schemeClr val="bg1"/>
                </a:solidFill>
              </a:rPr>
              <a:t>Dialoghi fortemente caratterizzanti, credibilissimi, ricchi di intelligenza, humor e sentimenti universali</a:t>
            </a: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endParaRPr lang="it-IT" dirty="0">
              <a:solidFill>
                <a:schemeClr val="bg1"/>
              </a:solidFill>
            </a:endParaRPr>
          </a:p>
          <a:p>
            <a:pPr algn="just"/>
            <a:r>
              <a:rPr lang="it-IT" i="1" dirty="0">
                <a:solidFill>
                  <a:schemeClr val="bg1"/>
                </a:solidFill>
              </a:rPr>
              <a:t> </a:t>
            </a:r>
          </a:p>
          <a:p>
            <a:pPr algn="just"/>
            <a:endParaRPr lang="it-IT" dirty="0">
              <a:solidFill>
                <a:schemeClr val="bg1"/>
              </a:solidFill>
            </a:endParaRPr>
          </a:p>
        </p:txBody>
      </p:sp>
    </p:spTree>
    <p:extLst>
      <p:ext uri="{BB962C8B-B14F-4D97-AF65-F5344CB8AC3E}">
        <p14:creationId xmlns:p14="http://schemas.microsoft.com/office/powerpoint/2010/main" val="11646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a:extLst>
            <a:ext uri="{FF2B5EF4-FFF2-40B4-BE49-F238E27FC236}">
              <a16:creationId xmlns:a16="http://schemas.microsoft.com/office/drawing/2014/main" id="{E4F8DB11-6E90-18ED-C321-342854F69DAA}"/>
            </a:ext>
          </a:extLst>
        </p:cNvPr>
        <p:cNvGrpSpPr/>
        <p:nvPr/>
      </p:nvGrpSpPr>
      <p:grpSpPr>
        <a:xfrm>
          <a:off x="0" y="0"/>
          <a:ext cx="0" cy="0"/>
          <a:chOff x="0" y="0"/>
          <a:chExt cx="0" cy="0"/>
        </a:xfrm>
      </p:grpSpPr>
      <p:sp>
        <p:nvSpPr>
          <p:cNvPr id="895" name="Google Shape;895;p53">
            <a:extLst>
              <a:ext uri="{FF2B5EF4-FFF2-40B4-BE49-F238E27FC236}">
                <a16:creationId xmlns:a16="http://schemas.microsoft.com/office/drawing/2014/main" id="{BCF4E562-D1CB-D416-A324-BBBC982C45F7}"/>
              </a:ext>
            </a:extLst>
          </p:cNvPr>
          <p:cNvSpPr txBox="1">
            <a:spLocks noGrp="1"/>
          </p:cNvSpPr>
          <p:nvPr>
            <p:ph type="title" idx="2"/>
          </p:nvPr>
        </p:nvSpPr>
        <p:spPr>
          <a:xfrm>
            <a:off x="602574" y="379575"/>
            <a:ext cx="791731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IL PUNTO DI VISTA DELLO SPETTATORE E</a:t>
            </a:r>
            <a:br>
              <a:rPr lang="en" dirty="0"/>
            </a:br>
            <a:r>
              <a:rPr lang="en" dirty="0"/>
              <a:t>LA CREDIBILITÀ DEGLI EVENTI</a:t>
            </a:r>
            <a:endParaRPr sz="3000" dirty="0"/>
          </a:p>
        </p:txBody>
      </p:sp>
      <p:sp>
        <p:nvSpPr>
          <p:cNvPr id="2" name="CasellaDiTesto 1">
            <a:extLst>
              <a:ext uri="{FF2B5EF4-FFF2-40B4-BE49-F238E27FC236}">
                <a16:creationId xmlns:a16="http://schemas.microsoft.com/office/drawing/2014/main" id="{7B1F9157-92D1-1E59-CA39-445FCBEF4B3C}"/>
              </a:ext>
            </a:extLst>
          </p:cNvPr>
          <p:cNvSpPr txBox="1"/>
          <p:nvPr/>
        </p:nvSpPr>
        <p:spPr>
          <a:xfrm>
            <a:off x="457200" y="1017478"/>
            <a:ext cx="8229600" cy="738664"/>
          </a:xfrm>
          <a:prstGeom prst="rect">
            <a:avLst/>
          </a:prstGeom>
          <a:noFill/>
        </p:spPr>
        <p:txBody>
          <a:bodyPr wrap="square" rtlCol="0">
            <a:spAutoFit/>
          </a:bodyPr>
          <a:lstStyle/>
          <a:p>
            <a:pPr algn="just"/>
            <a:endParaRPr lang="it-IT" dirty="0">
              <a:solidFill>
                <a:schemeClr val="bg1"/>
              </a:solidFill>
            </a:endParaRPr>
          </a:p>
          <a:p>
            <a:pPr algn="just"/>
            <a:r>
              <a:rPr lang="it-IT" i="1" dirty="0">
                <a:solidFill>
                  <a:schemeClr val="bg1"/>
                </a:solidFill>
              </a:rPr>
              <a:t> </a:t>
            </a:r>
          </a:p>
          <a:p>
            <a:pPr algn="just"/>
            <a:endParaRPr lang="it-IT" dirty="0">
              <a:solidFill>
                <a:schemeClr val="bg1"/>
              </a:solidFill>
            </a:endParaRPr>
          </a:p>
        </p:txBody>
      </p:sp>
      <p:sp>
        <p:nvSpPr>
          <p:cNvPr id="3" name="CasellaDiTesto 2">
            <a:extLst>
              <a:ext uri="{FF2B5EF4-FFF2-40B4-BE49-F238E27FC236}">
                <a16:creationId xmlns:a16="http://schemas.microsoft.com/office/drawing/2014/main" id="{A706B689-8343-BE0D-8265-80CB929871EA}"/>
              </a:ext>
            </a:extLst>
          </p:cNvPr>
          <p:cNvSpPr txBox="1"/>
          <p:nvPr/>
        </p:nvSpPr>
        <p:spPr>
          <a:xfrm>
            <a:off x="457200" y="1224495"/>
            <a:ext cx="8229600" cy="2677656"/>
          </a:xfrm>
          <a:prstGeom prst="rect">
            <a:avLst/>
          </a:prstGeom>
          <a:noFill/>
        </p:spPr>
        <p:txBody>
          <a:bodyPr wrap="square" rtlCol="0">
            <a:spAutoFit/>
          </a:bodyPr>
          <a:lstStyle/>
          <a:p>
            <a:pPr marL="285750" indent="-285750" algn="just">
              <a:buFont typeface="Arial" panose="020B0604020202020204" pitchFamily="34" charset="0"/>
              <a:buChar char="•"/>
            </a:pPr>
            <a:r>
              <a:rPr lang="it-IT" dirty="0">
                <a:solidFill>
                  <a:schemeClr val="bg1"/>
                </a:solidFill>
              </a:rPr>
              <a:t>Dopo circa 1 h c’è il cambio del punto di vista: da Nash ad Alicia = da soggettivo a oggettivo</a:t>
            </a: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r>
              <a:rPr lang="it-IT" dirty="0">
                <a:solidFill>
                  <a:schemeClr val="bg1"/>
                </a:solidFill>
              </a:rPr>
              <a:t>Il film richiede un cambiamento mentale e una rielaborazione delle inferenze interpretative della storia</a:t>
            </a: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r>
              <a:rPr lang="it-IT" dirty="0">
                <a:solidFill>
                  <a:schemeClr val="bg1"/>
                </a:solidFill>
              </a:rPr>
              <a:t>Rovesciamento fra il profilmico e la realtà</a:t>
            </a: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endParaRPr lang="it-IT" dirty="0">
              <a:solidFill>
                <a:schemeClr val="bg1"/>
              </a:solidFill>
            </a:endParaRPr>
          </a:p>
          <a:p>
            <a:pPr algn="just"/>
            <a:r>
              <a:rPr lang="it-IT" i="1" dirty="0">
                <a:solidFill>
                  <a:schemeClr val="bg1"/>
                </a:solidFill>
              </a:rPr>
              <a:t> </a:t>
            </a:r>
          </a:p>
          <a:p>
            <a:pPr algn="just"/>
            <a:endParaRPr lang="it-IT" dirty="0">
              <a:solidFill>
                <a:schemeClr val="bg1"/>
              </a:solidFill>
            </a:endParaRPr>
          </a:p>
        </p:txBody>
      </p:sp>
      <p:pic>
        <p:nvPicPr>
          <p:cNvPr id="5" name="Immagine 4" descr="Immagine che contiene aria aperta, erba, albero, parco giochi&#10;&#10;Descrizione generata automaticamente">
            <a:extLst>
              <a:ext uri="{FF2B5EF4-FFF2-40B4-BE49-F238E27FC236}">
                <a16:creationId xmlns:a16="http://schemas.microsoft.com/office/drawing/2014/main" id="{6DD08245-6A0A-329C-158D-0A8D1E38156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397829" y="2395222"/>
            <a:ext cx="4412343" cy="2368703"/>
          </a:xfrm>
          <a:prstGeom prst="rect">
            <a:avLst/>
          </a:prstGeom>
        </p:spPr>
      </p:pic>
    </p:spTree>
    <p:extLst>
      <p:ext uri="{BB962C8B-B14F-4D97-AF65-F5344CB8AC3E}">
        <p14:creationId xmlns:p14="http://schemas.microsoft.com/office/powerpoint/2010/main" val="2478630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a:extLst>
            <a:ext uri="{FF2B5EF4-FFF2-40B4-BE49-F238E27FC236}">
              <a16:creationId xmlns:a16="http://schemas.microsoft.com/office/drawing/2014/main" id="{73AA6C04-BB3C-E6A7-AB1E-B84A6B9614E1}"/>
            </a:ext>
          </a:extLst>
        </p:cNvPr>
        <p:cNvGrpSpPr/>
        <p:nvPr/>
      </p:nvGrpSpPr>
      <p:grpSpPr>
        <a:xfrm>
          <a:off x="0" y="0"/>
          <a:ext cx="0" cy="0"/>
          <a:chOff x="0" y="0"/>
          <a:chExt cx="0" cy="0"/>
        </a:xfrm>
      </p:grpSpPr>
      <p:sp>
        <p:nvSpPr>
          <p:cNvPr id="895" name="Google Shape;895;p53">
            <a:extLst>
              <a:ext uri="{FF2B5EF4-FFF2-40B4-BE49-F238E27FC236}">
                <a16:creationId xmlns:a16="http://schemas.microsoft.com/office/drawing/2014/main" id="{BE6D75F5-17A1-BC59-EA56-DDCAB2229E18}"/>
              </a:ext>
            </a:extLst>
          </p:cNvPr>
          <p:cNvSpPr txBox="1">
            <a:spLocks noGrp="1"/>
          </p:cNvSpPr>
          <p:nvPr>
            <p:ph type="title" idx="2"/>
          </p:nvPr>
        </p:nvSpPr>
        <p:spPr>
          <a:xfrm>
            <a:off x="602574" y="379575"/>
            <a:ext cx="791731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IL PUNTO DI VISTA DELLO SPETTATORE E</a:t>
            </a:r>
            <a:br>
              <a:rPr lang="en" dirty="0"/>
            </a:br>
            <a:r>
              <a:rPr lang="en" dirty="0"/>
              <a:t>LA CREDIBILITÀ DEGLI EVENTI</a:t>
            </a:r>
            <a:endParaRPr sz="3000" dirty="0"/>
          </a:p>
        </p:txBody>
      </p:sp>
      <p:sp>
        <p:nvSpPr>
          <p:cNvPr id="2" name="CasellaDiTesto 1">
            <a:extLst>
              <a:ext uri="{FF2B5EF4-FFF2-40B4-BE49-F238E27FC236}">
                <a16:creationId xmlns:a16="http://schemas.microsoft.com/office/drawing/2014/main" id="{AD071E13-2088-B282-2657-82DD090BDA8F}"/>
              </a:ext>
            </a:extLst>
          </p:cNvPr>
          <p:cNvSpPr txBox="1"/>
          <p:nvPr/>
        </p:nvSpPr>
        <p:spPr>
          <a:xfrm>
            <a:off x="457200" y="1017478"/>
            <a:ext cx="8229600" cy="738664"/>
          </a:xfrm>
          <a:prstGeom prst="rect">
            <a:avLst/>
          </a:prstGeom>
          <a:noFill/>
        </p:spPr>
        <p:txBody>
          <a:bodyPr wrap="square" rtlCol="0">
            <a:spAutoFit/>
          </a:bodyPr>
          <a:lstStyle/>
          <a:p>
            <a:pPr algn="just"/>
            <a:endParaRPr lang="it-IT" dirty="0">
              <a:solidFill>
                <a:schemeClr val="bg1"/>
              </a:solidFill>
            </a:endParaRPr>
          </a:p>
          <a:p>
            <a:pPr algn="just"/>
            <a:r>
              <a:rPr lang="it-IT" i="1" dirty="0">
                <a:solidFill>
                  <a:schemeClr val="bg1"/>
                </a:solidFill>
              </a:rPr>
              <a:t> </a:t>
            </a:r>
          </a:p>
          <a:p>
            <a:pPr algn="just"/>
            <a:endParaRPr lang="it-IT" dirty="0">
              <a:solidFill>
                <a:schemeClr val="bg1"/>
              </a:solidFill>
            </a:endParaRPr>
          </a:p>
        </p:txBody>
      </p:sp>
      <p:pic>
        <p:nvPicPr>
          <p:cNvPr id="6" name="Immagine 5" descr="Immagine che contiene interno, persona, finestra, Viso umano&#10;&#10;Descrizione generata automaticamente">
            <a:extLst>
              <a:ext uri="{FF2B5EF4-FFF2-40B4-BE49-F238E27FC236}">
                <a16:creationId xmlns:a16="http://schemas.microsoft.com/office/drawing/2014/main" id="{99740325-D637-0671-873F-80F3EC212821}"/>
              </a:ext>
            </a:extLst>
          </p:cNvPr>
          <p:cNvPicPr>
            <a:picLocks noChangeAspect="1"/>
          </p:cNvPicPr>
          <p:nvPr/>
        </p:nvPicPr>
        <p:blipFill>
          <a:blip r:embed="rId3"/>
          <a:stretch>
            <a:fillRect/>
          </a:stretch>
        </p:blipFill>
        <p:spPr>
          <a:xfrm>
            <a:off x="4666341" y="1667531"/>
            <a:ext cx="4354286" cy="2345222"/>
          </a:xfrm>
          <a:prstGeom prst="rect">
            <a:avLst/>
          </a:prstGeom>
        </p:spPr>
      </p:pic>
      <p:pic>
        <p:nvPicPr>
          <p:cNvPr id="8" name="Immagine 7" descr="Immagine che contiene vestiti, muro, persona, interno&#10;&#10;Descrizione generata automaticamente">
            <a:extLst>
              <a:ext uri="{FF2B5EF4-FFF2-40B4-BE49-F238E27FC236}">
                <a16:creationId xmlns:a16="http://schemas.microsoft.com/office/drawing/2014/main" id="{D65F68DC-B321-4FA8-0D3C-1149D7A27482}"/>
              </a:ext>
            </a:extLst>
          </p:cNvPr>
          <p:cNvPicPr>
            <a:picLocks noChangeAspect="1"/>
          </p:cNvPicPr>
          <p:nvPr/>
        </p:nvPicPr>
        <p:blipFill>
          <a:blip r:embed="rId4"/>
          <a:stretch>
            <a:fillRect/>
          </a:stretch>
        </p:blipFill>
        <p:spPr>
          <a:xfrm>
            <a:off x="123373" y="1676203"/>
            <a:ext cx="4354286" cy="2327878"/>
          </a:xfrm>
          <a:prstGeom prst="rect">
            <a:avLst/>
          </a:prstGeom>
        </p:spPr>
      </p:pic>
    </p:spTree>
    <p:extLst>
      <p:ext uri="{BB962C8B-B14F-4D97-AF65-F5344CB8AC3E}">
        <p14:creationId xmlns:p14="http://schemas.microsoft.com/office/powerpoint/2010/main" val="2469121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a:extLst>
            <a:ext uri="{FF2B5EF4-FFF2-40B4-BE49-F238E27FC236}">
              <a16:creationId xmlns:a16="http://schemas.microsoft.com/office/drawing/2014/main" id="{D28F6181-3A17-1344-1DE6-246F85B6C40F}"/>
            </a:ext>
          </a:extLst>
        </p:cNvPr>
        <p:cNvGrpSpPr/>
        <p:nvPr/>
      </p:nvGrpSpPr>
      <p:grpSpPr>
        <a:xfrm>
          <a:off x="0" y="0"/>
          <a:ext cx="0" cy="0"/>
          <a:chOff x="0" y="0"/>
          <a:chExt cx="0" cy="0"/>
        </a:xfrm>
      </p:grpSpPr>
      <p:sp>
        <p:nvSpPr>
          <p:cNvPr id="895" name="Google Shape;895;p53">
            <a:extLst>
              <a:ext uri="{FF2B5EF4-FFF2-40B4-BE49-F238E27FC236}">
                <a16:creationId xmlns:a16="http://schemas.microsoft.com/office/drawing/2014/main" id="{85890A19-53DC-62CA-6B5F-70AD476B92F4}"/>
              </a:ext>
            </a:extLst>
          </p:cNvPr>
          <p:cNvSpPr txBox="1">
            <a:spLocks noGrp="1"/>
          </p:cNvSpPr>
          <p:nvPr>
            <p:ph type="title" idx="2"/>
          </p:nvPr>
        </p:nvSpPr>
        <p:spPr>
          <a:xfrm>
            <a:off x="602574" y="379575"/>
            <a:ext cx="791731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IL PUNTO DI VISTA DELLO SPETTATORE E</a:t>
            </a:r>
            <a:br>
              <a:rPr lang="en" dirty="0"/>
            </a:br>
            <a:r>
              <a:rPr lang="en" dirty="0"/>
              <a:t>LA CREDIBILITÀ DEGLI EVENTI</a:t>
            </a:r>
            <a:endParaRPr sz="3000" dirty="0"/>
          </a:p>
        </p:txBody>
      </p:sp>
      <p:sp>
        <p:nvSpPr>
          <p:cNvPr id="2" name="CasellaDiTesto 1">
            <a:extLst>
              <a:ext uri="{FF2B5EF4-FFF2-40B4-BE49-F238E27FC236}">
                <a16:creationId xmlns:a16="http://schemas.microsoft.com/office/drawing/2014/main" id="{B9EAEC88-19B2-6FC0-8EF1-5B08EA44D1BF}"/>
              </a:ext>
            </a:extLst>
          </p:cNvPr>
          <p:cNvSpPr txBox="1"/>
          <p:nvPr/>
        </p:nvSpPr>
        <p:spPr>
          <a:xfrm>
            <a:off x="457200" y="1017478"/>
            <a:ext cx="8229600" cy="738664"/>
          </a:xfrm>
          <a:prstGeom prst="rect">
            <a:avLst/>
          </a:prstGeom>
          <a:noFill/>
        </p:spPr>
        <p:txBody>
          <a:bodyPr wrap="square" rtlCol="0">
            <a:spAutoFit/>
          </a:bodyPr>
          <a:lstStyle/>
          <a:p>
            <a:pPr algn="just"/>
            <a:endParaRPr lang="it-IT" dirty="0">
              <a:solidFill>
                <a:schemeClr val="bg1"/>
              </a:solidFill>
            </a:endParaRPr>
          </a:p>
          <a:p>
            <a:pPr algn="just"/>
            <a:r>
              <a:rPr lang="it-IT" i="1" dirty="0">
                <a:solidFill>
                  <a:schemeClr val="bg1"/>
                </a:solidFill>
              </a:rPr>
              <a:t> </a:t>
            </a:r>
          </a:p>
          <a:p>
            <a:pPr algn="just"/>
            <a:endParaRPr lang="it-IT" dirty="0">
              <a:solidFill>
                <a:schemeClr val="bg1"/>
              </a:solidFill>
            </a:endParaRPr>
          </a:p>
        </p:txBody>
      </p:sp>
      <p:sp>
        <p:nvSpPr>
          <p:cNvPr id="3" name="CasellaDiTesto 2">
            <a:extLst>
              <a:ext uri="{FF2B5EF4-FFF2-40B4-BE49-F238E27FC236}">
                <a16:creationId xmlns:a16="http://schemas.microsoft.com/office/drawing/2014/main" id="{0310EFBD-3593-5C92-1FAF-4C8830CB66D4}"/>
              </a:ext>
            </a:extLst>
          </p:cNvPr>
          <p:cNvSpPr txBox="1"/>
          <p:nvPr/>
        </p:nvSpPr>
        <p:spPr>
          <a:xfrm>
            <a:off x="457200" y="1224495"/>
            <a:ext cx="8229600" cy="2246769"/>
          </a:xfrm>
          <a:prstGeom prst="rect">
            <a:avLst/>
          </a:prstGeom>
          <a:noFill/>
        </p:spPr>
        <p:txBody>
          <a:bodyPr wrap="square" rtlCol="0">
            <a:spAutoFit/>
          </a:bodyPr>
          <a:lstStyle/>
          <a:p>
            <a:pPr algn="just"/>
            <a:r>
              <a:rPr lang="it-IT" b="1" dirty="0">
                <a:solidFill>
                  <a:schemeClr val="bg1"/>
                </a:solidFill>
              </a:rPr>
              <a:t>Spostamento del punto di vista cognitivo ed emotivo</a:t>
            </a:r>
          </a:p>
          <a:p>
            <a:pPr algn="just"/>
            <a:r>
              <a:rPr lang="it-IT" dirty="0">
                <a:solidFill>
                  <a:schemeClr val="bg1"/>
                </a:solidFill>
              </a:rPr>
              <a:t>G. Dice che questo spostamento del punto di vista cognitivo sia facile da scrivere, ma che sia molto difficile metterlo in scena, perché bisogna sorvegliare accuratamente la recitazione, la credibilità dei personaggi, la coerenza della messinscena.</a:t>
            </a: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endParaRPr lang="it-IT" dirty="0">
              <a:solidFill>
                <a:schemeClr val="bg1"/>
              </a:solidFill>
            </a:endParaRPr>
          </a:p>
          <a:p>
            <a:pPr algn="just"/>
            <a:r>
              <a:rPr lang="it-IT" i="1" dirty="0">
                <a:solidFill>
                  <a:schemeClr val="bg1"/>
                </a:solidFill>
              </a:rPr>
              <a:t> </a:t>
            </a:r>
          </a:p>
          <a:p>
            <a:pPr algn="just"/>
            <a:endParaRPr lang="it-IT" dirty="0">
              <a:solidFill>
                <a:schemeClr val="bg1"/>
              </a:solidFill>
            </a:endParaRPr>
          </a:p>
        </p:txBody>
      </p:sp>
      <p:pic>
        <p:nvPicPr>
          <p:cNvPr id="6" name="Immagine 5" descr="Immagine che contiene Viso umano, vestiti, persona, uomo&#10;&#10;Descrizione generata automaticamente">
            <a:extLst>
              <a:ext uri="{FF2B5EF4-FFF2-40B4-BE49-F238E27FC236}">
                <a16:creationId xmlns:a16="http://schemas.microsoft.com/office/drawing/2014/main" id="{5F1A2132-A8AB-CE1E-1CAC-F36BEB59283C}"/>
              </a:ext>
            </a:extLst>
          </p:cNvPr>
          <p:cNvPicPr>
            <a:picLocks noChangeAspect="1"/>
          </p:cNvPicPr>
          <p:nvPr/>
        </p:nvPicPr>
        <p:blipFill>
          <a:blip r:embed="rId3"/>
          <a:stretch>
            <a:fillRect/>
          </a:stretch>
        </p:blipFill>
        <p:spPr>
          <a:xfrm>
            <a:off x="2276928" y="2373452"/>
            <a:ext cx="4590143" cy="2483880"/>
          </a:xfrm>
          <a:prstGeom prst="rect">
            <a:avLst/>
          </a:prstGeom>
        </p:spPr>
      </p:pic>
    </p:spTree>
    <p:extLst>
      <p:ext uri="{BB962C8B-B14F-4D97-AF65-F5344CB8AC3E}">
        <p14:creationId xmlns:p14="http://schemas.microsoft.com/office/powerpoint/2010/main" val="976115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a:extLst>
            <a:ext uri="{FF2B5EF4-FFF2-40B4-BE49-F238E27FC236}">
              <a16:creationId xmlns:a16="http://schemas.microsoft.com/office/drawing/2014/main" id="{3EB2605F-C022-BB3B-407C-5F23B90BB092}"/>
            </a:ext>
          </a:extLst>
        </p:cNvPr>
        <p:cNvGrpSpPr/>
        <p:nvPr/>
      </p:nvGrpSpPr>
      <p:grpSpPr>
        <a:xfrm>
          <a:off x="0" y="0"/>
          <a:ext cx="0" cy="0"/>
          <a:chOff x="0" y="0"/>
          <a:chExt cx="0" cy="0"/>
        </a:xfrm>
      </p:grpSpPr>
      <p:sp>
        <p:nvSpPr>
          <p:cNvPr id="895" name="Google Shape;895;p53">
            <a:extLst>
              <a:ext uri="{FF2B5EF4-FFF2-40B4-BE49-F238E27FC236}">
                <a16:creationId xmlns:a16="http://schemas.microsoft.com/office/drawing/2014/main" id="{63A83D5C-BEB8-B92B-3BB1-055F70B6F59C}"/>
              </a:ext>
            </a:extLst>
          </p:cNvPr>
          <p:cNvSpPr txBox="1">
            <a:spLocks noGrp="1"/>
          </p:cNvSpPr>
          <p:nvPr>
            <p:ph type="title" idx="2"/>
          </p:nvPr>
        </p:nvSpPr>
        <p:spPr>
          <a:xfrm>
            <a:off x="602575" y="379575"/>
            <a:ext cx="7821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dirty="0"/>
              <a:t>SINOSSI</a:t>
            </a:r>
            <a:endParaRPr sz="3000" dirty="0"/>
          </a:p>
        </p:txBody>
      </p:sp>
      <p:sp>
        <p:nvSpPr>
          <p:cNvPr id="2" name="CasellaDiTesto 1">
            <a:extLst>
              <a:ext uri="{FF2B5EF4-FFF2-40B4-BE49-F238E27FC236}">
                <a16:creationId xmlns:a16="http://schemas.microsoft.com/office/drawing/2014/main" id="{09650AE5-B180-F843-2DDE-870C7248607D}"/>
              </a:ext>
            </a:extLst>
          </p:cNvPr>
          <p:cNvSpPr txBox="1"/>
          <p:nvPr/>
        </p:nvSpPr>
        <p:spPr>
          <a:xfrm>
            <a:off x="457200" y="1017478"/>
            <a:ext cx="8229600" cy="4431983"/>
          </a:xfrm>
          <a:prstGeom prst="rect">
            <a:avLst/>
          </a:prstGeom>
          <a:noFill/>
        </p:spPr>
        <p:txBody>
          <a:bodyPr wrap="square" rtlCol="0">
            <a:spAutoFit/>
          </a:bodyPr>
          <a:lstStyle/>
          <a:p>
            <a:pPr algn="just"/>
            <a:r>
              <a:rPr lang="it-IT" sz="1200" dirty="0">
                <a:solidFill>
                  <a:schemeClr val="bg1"/>
                </a:solidFill>
              </a:rPr>
              <a:t>Anno 1947. Benché non sia rampollo di famiglia prestigiosa, il giovane John Forbes Nash jr. viene ammesso a Princeton per la specializzazione post </a:t>
            </a:r>
            <a:r>
              <a:rPr lang="it-IT" sz="1200" dirty="0" err="1">
                <a:solidFill>
                  <a:schemeClr val="bg1"/>
                </a:solidFill>
              </a:rPr>
              <a:t>lauream</a:t>
            </a:r>
            <a:r>
              <a:rPr lang="it-IT" sz="1200" dirty="0">
                <a:solidFill>
                  <a:schemeClr val="bg1"/>
                </a:solidFill>
              </a:rPr>
              <a:t> in matematica. Del resto i convenevoli sociali non hanno alcun significato per Nash, ed anche alle lezioni non si presenta. John è ossessionato da un solo pensiero: trovare un'idea veramente originale. Per lui questa è l'unica cosa che possa avere un valore. Una sera, mentre è in un bar con alcuni compagni, assiste al loro comportamento nei confronti di una bellissima bionda presente. Osserva gesti e modalità, e all'improvviso sente delinearsi nella mente quell'idea che inseguiva da tempo. La sua conseguente relazione sulla teoria dei giochi, la disciplina matematica che analizza il comportamento ottimale di individui, o coalizioni, in situazioni di interazione strategica, contraddice apertamente con le teorie di Adam Smith, il padre dell'economia moderna. Il pensiero di Smith dopo 150 anni appare improvvisamente superato. In seguito a questa scoperta, Nash riceve un posto di professore al MIT, ma soddisfazione ancora maggiore ricava quando un certo William </a:t>
            </a:r>
            <a:r>
              <a:rPr lang="it-IT" sz="1200" dirty="0" err="1">
                <a:solidFill>
                  <a:schemeClr val="bg1"/>
                </a:solidFill>
              </a:rPr>
              <a:t>Parcher</a:t>
            </a:r>
            <a:r>
              <a:rPr lang="it-IT" sz="1200" dirty="0">
                <a:solidFill>
                  <a:schemeClr val="bg1"/>
                </a:solidFill>
              </a:rPr>
              <a:t>, agente segreto, lo contatta per un incarico rischioso: siamo in piena guerra fredda, e a Nash viene chiesto di decodificare i codici segreti del nemico. Intanto al MIT Alicia, studentessa di fisica, riesce ad aprirgli anche la strada del cuore e dei sentimenti. I due si sposano in breve, ma Nash non dice alla moglie alcunché dei suoi lavori segreti. La troppa tensione, la fatica, il pericolo alla fine hanno il sopravvento: ossessionato da paranoie, visioni, incubi, Nash viene dichiarato affetto da schizofrenia e ricoverato in ospedale psichiatrico. Da quel momento la sua vita si svolge tra lunghi ricoveri e ritorni a casa. Sorretto dall'amore di Alicia, Nash sembra riuscire a scacciare le proprie allucinazioni. Nell'ottobre 1978 è di nuovo a Princeton. Nel marzo 1994, mentre è seduto al tavolo della biblioteca dove quasi 50 anni prima aveva ammirato i veterani dell'università, gli viene annunciato che l'accademia di Stoccolma gli ha assegnato il premio Nobel per la teoria dell'equilibrio nell'economia moderna. Nel dicembre 1994, Nash sale sul palco, ritira il premio e ringrazia la moglie in sala. "Tu sei tutte le mie ragioni" afferma, rivolgendosi a lei.</a:t>
            </a:r>
          </a:p>
          <a:p>
            <a:pPr marL="285750" indent="-285750" algn="just">
              <a:buFont typeface="Arial" panose="020B0604020202020204" pitchFamily="34" charset="0"/>
              <a:buChar char="•"/>
            </a:pPr>
            <a:endParaRPr lang="it-IT" dirty="0">
              <a:solidFill>
                <a:schemeClr val="bg1"/>
              </a:solidFill>
            </a:endParaRPr>
          </a:p>
          <a:p>
            <a:pPr algn="just"/>
            <a:r>
              <a:rPr lang="it-IT" i="1" dirty="0">
                <a:solidFill>
                  <a:schemeClr val="bg1"/>
                </a:solidFill>
              </a:rPr>
              <a:t> </a:t>
            </a:r>
          </a:p>
          <a:p>
            <a:pPr algn="just"/>
            <a:endParaRPr lang="it-IT" dirty="0">
              <a:solidFill>
                <a:schemeClr val="bg1"/>
              </a:solidFill>
            </a:endParaRPr>
          </a:p>
        </p:txBody>
      </p:sp>
    </p:spTree>
    <p:extLst>
      <p:ext uri="{BB962C8B-B14F-4D97-AF65-F5344CB8AC3E}">
        <p14:creationId xmlns:p14="http://schemas.microsoft.com/office/powerpoint/2010/main" val="2940760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a:extLst>
            <a:ext uri="{FF2B5EF4-FFF2-40B4-BE49-F238E27FC236}">
              <a16:creationId xmlns:a16="http://schemas.microsoft.com/office/drawing/2014/main" id="{E6EDBB62-9D9B-8D2B-CF1C-F48652C64817}"/>
            </a:ext>
          </a:extLst>
        </p:cNvPr>
        <p:cNvGrpSpPr/>
        <p:nvPr/>
      </p:nvGrpSpPr>
      <p:grpSpPr>
        <a:xfrm>
          <a:off x="0" y="0"/>
          <a:ext cx="0" cy="0"/>
          <a:chOff x="0" y="0"/>
          <a:chExt cx="0" cy="0"/>
        </a:xfrm>
      </p:grpSpPr>
      <p:sp>
        <p:nvSpPr>
          <p:cNvPr id="895" name="Google Shape;895;p53">
            <a:extLst>
              <a:ext uri="{FF2B5EF4-FFF2-40B4-BE49-F238E27FC236}">
                <a16:creationId xmlns:a16="http://schemas.microsoft.com/office/drawing/2014/main" id="{1D4EC936-AF1B-48D8-3531-1DED7819A6D7}"/>
              </a:ext>
            </a:extLst>
          </p:cNvPr>
          <p:cNvSpPr txBox="1">
            <a:spLocks noGrp="1"/>
          </p:cNvSpPr>
          <p:nvPr>
            <p:ph type="title" idx="2"/>
          </p:nvPr>
        </p:nvSpPr>
        <p:spPr>
          <a:xfrm>
            <a:off x="602574" y="379575"/>
            <a:ext cx="791731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SET-UP E PAYOFF</a:t>
            </a:r>
            <a:endParaRPr sz="3000" dirty="0"/>
          </a:p>
        </p:txBody>
      </p:sp>
      <p:sp>
        <p:nvSpPr>
          <p:cNvPr id="2" name="CasellaDiTesto 1">
            <a:extLst>
              <a:ext uri="{FF2B5EF4-FFF2-40B4-BE49-F238E27FC236}">
                <a16:creationId xmlns:a16="http://schemas.microsoft.com/office/drawing/2014/main" id="{9742A6D3-4E4C-F95D-2B24-2C3648E5DEC2}"/>
              </a:ext>
            </a:extLst>
          </p:cNvPr>
          <p:cNvSpPr txBox="1"/>
          <p:nvPr/>
        </p:nvSpPr>
        <p:spPr>
          <a:xfrm>
            <a:off x="457200" y="719053"/>
            <a:ext cx="8229600" cy="738664"/>
          </a:xfrm>
          <a:prstGeom prst="rect">
            <a:avLst/>
          </a:prstGeom>
          <a:noFill/>
        </p:spPr>
        <p:txBody>
          <a:bodyPr wrap="square" rtlCol="0">
            <a:spAutoFit/>
          </a:bodyPr>
          <a:lstStyle/>
          <a:p>
            <a:pPr algn="just"/>
            <a:endParaRPr lang="it-IT" dirty="0">
              <a:solidFill>
                <a:schemeClr val="bg1"/>
              </a:solidFill>
            </a:endParaRPr>
          </a:p>
          <a:p>
            <a:pPr algn="just"/>
            <a:r>
              <a:rPr lang="it-IT" i="1" dirty="0">
                <a:solidFill>
                  <a:schemeClr val="bg1"/>
                </a:solidFill>
              </a:rPr>
              <a:t> </a:t>
            </a:r>
          </a:p>
          <a:p>
            <a:pPr algn="just"/>
            <a:endParaRPr lang="it-IT" dirty="0">
              <a:solidFill>
                <a:schemeClr val="bg1"/>
              </a:solidFill>
            </a:endParaRPr>
          </a:p>
        </p:txBody>
      </p:sp>
      <p:sp>
        <p:nvSpPr>
          <p:cNvPr id="4" name="CasellaDiTesto 3">
            <a:extLst>
              <a:ext uri="{FF2B5EF4-FFF2-40B4-BE49-F238E27FC236}">
                <a16:creationId xmlns:a16="http://schemas.microsoft.com/office/drawing/2014/main" id="{56B01B26-9327-9BAF-6E3C-CA5C641B6E39}"/>
              </a:ext>
            </a:extLst>
          </p:cNvPr>
          <p:cNvSpPr txBox="1"/>
          <p:nvPr/>
        </p:nvSpPr>
        <p:spPr>
          <a:xfrm>
            <a:off x="446429" y="883409"/>
            <a:ext cx="8229600" cy="2677656"/>
          </a:xfrm>
          <a:prstGeom prst="rect">
            <a:avLst/>
          </a:prstGeom>
          <a:noFill/>
        </p:spPr>
        <p:txBody>
          <a:bodyPr wrap="square" rtlCol="0">
            <a:spAutoFit/>
          </a:bodyPr>
          <a:lstStyle/>
          <a:p>
            <a:pPr algn="just"/>
            <a:r>
              <a:rPr lang="it-IT" dirty="0">
                <a:solidFill>
                  <a:schemeClr val="bg1"/>
                </a:solidFill>
              </a:rPr>
              <a:t>Una sceneggiatura con numerose </a:t>
            </a:r>
            <a:r>
              <a:rPr lang="it-IT" b="1" dirty="0">
                <a:solidFill>
                  <a:schemeClr val="bg1"/>
                </a:solidFill>
              </a:rPr>
              <a:t>semine e raccolte</a:t>
            </a:r>
            <a:r>
              <a:rPr lang="it-IT" dirty="0">
                <a:solidFill>
                  <a:schemeClr val="bg1"/>
                </a:solidFill>
              </a:rPr>
              <a:t>, sia verbali sia visive: elementi, particolari che fanno emergere i significati delle cose, che solitamente vengono inseriti nel primo atto creando per lo spettatore un terreno facile da riconoscere e in cui possa sempre orientarsi man mano che la storia prosegue.</a:t>
            </a:r>
          </a:p>
          <a:p>
            <a:pPr algn="just"/>
            <a:r>
              <a:rPr lang="it-IT" dirty="0">
                <a:solidFill>
                  <a:schemeClr val="bg1"/>
                </a:solidFill>
              </a:rPr>
              <a:t>Lo stesso elemento, seminato e raccolto, inserito in un altro contesto, sottolinea il cambiamento avvenuto nel corso della storia.</a:t>
            </a: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endParaRPr lang="it-IT" dirty="0">
              <a:solidFill>
                <a:schemeClr val="bg1"/>
              </a:solidFill>
            </a:endParaRPr>
          </a:p>
          <a:p>
            <a:pPr algn="just"/>
            <a:r>
              <a:rPr lang="it-IT" i="1" dirty="0">
                <a:solidFill>
                  <a:schemeClr val="bg1"/>
                </a:solidFill>
              </a:rPr>
              <a:t> </a:t>
            </a:r>
          </a:p>
          <a:p>
            <a:pPr algn="just"/>
            <a:endParaRPr lang="it-IT" dirty="0">
              <a:solidFill>
                <a:schemeClr val="bg1"/>
              </a:solidFill>
            </a:endParaRPr>
          </a:p>
        </p:txBody>
      </p:sp>
    </p:spTree>
    <p:extLst>
      <p:ext uri="{BB962C8B-B14F-4D97-AF65-F5344CB8AC3E}">
        <p14:creationId xmlns:p14="http://schemas.microsoft.com/office/powerpoint/2010/main" val="3915614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a:extLst>
            <a:ext uri="{FF2B5EF4-FFF2-40B4-BE49-F238E27FC236}">
              <a16:creationId xmlns:a16="http://schemas.microsoft.com/office/drawing/2014/main" id="{095F4D0C-3AB6-7357-C376-D5BD61288EEA}"/>
            </a:ext>
          </a:extLst>
        </p:cNvPr>
        <p:cNvGrpSpPr/>
        <p:nvPr/>
      </p:nvGrpSpPr>
      <p:grpSpPr>
        <a:xfrm>
          <a:off x="0" y="0"/>
          <a:ext cx="0" cy="0"/>
          <a:chOff x="0" y="0"/>
          <a:chExt cx="0" cy="0"/>
        </a:xfrm>
      </p:grpSpPr>
      <p:sp>
        <p:nvSpPr>
          <p:cNvPr id="895" name="Google Shape;895;p53">
            <a:extLst>
              <a:ext uri="{FF2B5EF4-FFF2-40B4-BE49-F238E27FC236}">
                <a16:creationId xmlns:a16="http://schemas.microsoft.com/office/drawing/2014/main" id="{343C31F3-3791-6D24-23D3-3B82BC4D4238}"/>
              </a:ext>
            </a:extLst>
          </p:cNvPr>
          <p:cNvSpPr txBox="1">
            <a:spLocks noGrp="1"/>
          </p:cNvSpPr>
          <p:nvPr>
            <p:ph type="title" idx="2"/>
          </p:nvPr>
        </p:nvSpPr>
        <p:spPr>
          <a:xfrm>
            <a:off x="602574" y="379575"/>
            <a:ext cx="791731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SET-UP E PAYOFF</a:t>
            </a:r>
            <a:endParaRPr sz="3000" dirty="0"/>
          </a:p>
        </p:txBody>
      </p:sp>
      <p:sp>
        <p:nvSpPr>
          <p:cNvPr id="2" name="CasellaDiTesto 1">
            <a:extLst>
              <a:ext uri="{FF2B5EF4-FFF2-40B4-BE49-F238E27FC236}">
                <a16:creationId xmlns:a16="http://schemas.microsoft.com/office/drawing/2014/main" id="{F6E2F41C-09DF-8081-3436-149DA89FA09F}"/>
              </a:ext>
            </a:extLst>
          </p:cNvPr>
          <p:cNvSpPr txBox="1"/>
          <p:nvPr/>
        </p:nvSpPr>
        <p:spPr>
          <a:xfrm>
            <a:off x="457200" y="1017478"/>
            <a:ext cx="8229600" cy="738664"/>
          </a:xfrm>
          <a:prstGeom prst="rect">
            <a:avLst/>
          </a:prstGeom>
          <a:noFill/>
        </p:spPr>
        <p:txBody>
          <a:bodyPr wrap="square" rtlCol="0">
            <a:spAutoFit/>
          </a:bodyPr>
          <a:lstStyle/>
          <a:p>
            <a:pPr algn="just"/>
            <a:endParaRPr lang="it-IT" dirty="0">
              <a:solidFill>
                <a:schemeClr val="bg1"/>
              </a:solidFill>
            </a:endParaRPr>
          </a:p>
          <a:p>
            <a:pPr algn="just"/>
            <a:r>
              <a:rPr lang="it-IT" i="1" dirty="0">
                <a:solidFill>
                  <a:schemeClr val="bg1"/>
                </a:solidFill>
              </a:rPr>
              <a:t> </a:t>
            </a:r>
          </a:p>
          <a:p>
            <a:pPr algn="just"/>
            <a:endParaRPr lang="it-IT" dirty="0">
              <a:solidFill>
                <a:schemeClr val="bg1"/>
              </a:solidFill>
            </a:endParaRPr>
          </a:p>
        </p:txBody>
      </p:sp>
      <p:sp>
        <p:nvSpPr>
          <p:cNvPr id="4" name="CasellaDiTesto 3">
            <a:extLst>
              <a:ext uri="{FF2B5EF4-FFF2-40B4-BE49-F238E27FC236}">
                <a16:creationId xmlns:a16="http://schemas.microsoft.com/office/drawing/2014/main" id="{63452E63-0A43-AC46-E42D-F6BD62E526D0}"/>
              </a:ext>
            </a:extLst>
          </p:cNvPr>
          <p:cNvSpPr txBox="1"/>
          <p:nvPr/>
        </p:nvSpPr>
        <p:spPr>
          <a:xfrm>
            <a:off x="446429" y="883409"/>
            <a:ext cx="8229600" cy="1815882"/>
          </a:xfrm>
          <a:prstGeom prst="rect">
            <a:avLst/>
          </a:prstGeom>
          <a:noFill/>
        </p:spPr>
        <p:txBody>
          <a:bodyPr wrap="square" rtlCol="0">
            <a:spAutoFit/>
          </a:bodyPr>
          <a:lstStyle/>
          <a:p>
            <a:pPr algn="just"/>
            <a:r>
              <a:rPr lang="it-IT" dirty="0">
                <a:solidFill>
                  <a:schemeClr val="bg1"/>
                </a:solidFill>
              </a:rPr>
              <a:t>Set-up: elemento della narrazione che viene inserito prima di un altro elemento, o una scena che viene prima di un’altra, per preparare, rafforzandolo, il suo significato.</a:t>
            </a: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endParaRPr lang="it-IT" dirty="0">
              <a:solidFill>
                <a:schemeClr val="bg1"/>
              </a:solidFill>
            </a:endParaRPr>
          </a:p>
          <a:p>
            <a:pPr algn="just"/>
            <a:r>
              <a:rPr lang="it-IT" i="1" dirty="0">
                <a:solidFill>
                  <a:schemeClr val="bg1"/>
                </a:solidFill>
              </a:rPr>
              <a:t> </a:t>
            </a:r>
          </a:p>
          <a:p>
            <a:pPr algn="just"/>
            <a:endParaRPr lang="it-IT" dirty="0">
              <a:solidFill>
                <a:schemeClr val="bg1"/>
              </a:solidFill>
            </a:endParaRPr>
          </a:p>
        </p:txBody>
      </p:sp>
    </p:spTree>
    <p:extLst>
      <p:ext uri="{BB962C8B-B14F-4D97-AF65-F5344CB8AC3E}">
        <p14:creationId xmlns:p14="http://schemas.microsoft.com/office/powerpoint/2010/main" val="1210478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a:extLst>
            <a:ext uri="{FF2B5EF4-FFF2-40B4-BE49-F238E27FC236}">
              <a16:creationId xmlns:a16="http://schemas.microsoft.com/office/drawing/2014/main" id="{CBF071B7-FD46-73E0-C795-C67D8528F1D0}"/>
            </a:ext>
          </a:extLst>
        </p:cNvPr>
        <p:cNvGrpSpPr/>
        <p:nvPr/>
      </p:nvGrpSpPr>
      <p:grpSpPr>
        <a:xfrm>
          <a:off x="0" y="0"/>
          <a:ext cx="0" cy="0"/>
          <a:chOff x="0" y="0"/>
          <a:chExt cx="0" cy="0"/>
        </a:xfrm>
      </p:grpSpPr>
      <p:sp>
        <p:nvSpPr>
          <p:cNvPr id="895" name="Google Shape;895;p53">
            <a:extLst>
              <a:ext uri="{FF2B5EF4-FFF2-40B4-BE49-F238E27FC236}">
                <a16:creationId xmlns:a16="http://schemas.microsoft.com/office/drawing/2014/main" id="{003AF3D0-9448-B0E7-5844-651A44ABC4FA}"/>
              </a:ext>
            </a:extLst>
          </p:cNvPr>
          <p:cNvSpPr txBox="1">
            <a:spLocks noGrp="1"/>
          </p:cNvSpPr>
          <p:nvPr>
            <p:ph type="title" idx="2"/>
          </p:nvPr>
        </p:nvSpPr>
        <p:spPr>
          <a:xfrm>
            <a:off x="602574" y="379575"/>
            <a:ext cx="8018912"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LE COMPONENTI VISIVE E LE ALTRE COMPONENTI</a:t>
            </a:r>
            <a:br>
              <a:rPr lang="en" dirty="0"/>
            </a:br>
            <a:r>
              <a:rPr lang="en" dirty="0"/>
              <a:t>ARTISTICHE DELLA REALIZZAZIONE</a:t>
            </a:r>
            <a:endParaRPr sz="3000" dirty="0"/>
          </a:p>
        </p:txBody>
      </p:sp>
      <p:sp>
        <p:nvSpPr>
          <p:cNvPr id="2" name="CasellaDiTesto 1">
            <a:extLst>
              <a:ext uri="{FF2B5EF4-FFF2-40B4-BE49-F238E27FC236}">
                <a16:creationId xmlns:a16="http://schemas.microsoft.com/office/drawing/2014/main" id="{CAC0A639-C01B-0312-06E7-FB3255B01DD5}"/>
              </a:ext>
            </a:extLst>
          </p:cNvPr>
          <p:cNvSpPr txBox="1"/>
          <p:nvPr/>
        </p:nvSpPr>
        <p:spPr>
          <a:xfrm>
            <a:off x="457200" y="1017478"/>
            <a:ext cx="8229600" cy="738664"/>
          </a:xfrm>
          <a:prstGeom prst="rect">
            <a:avLst/>
          </a:prstGeom>
          <a:noFill/>
        </p:spPr>
        <p:txBody>
          <a:bodyPr wrap="square" rtlCol="0">
            <a:spAutoFit/>
          </a:bodyPr>
          <a:lstStyle/>
          <a:p>
            <a:pPr algn="just"/>
            <a:endParaRPr lang="it-IT" dirty="0">
              <a:solidFill>
                <a:schemeClr val="bg1"/>
              </a:solidFill>
            </a:endParaRPr>
          </a:p>
          <a:p>
            <a:pPr algn="just"/>
            <a:r>
              <a:rPr lang="it-IT" i="1" dirty="0">
                <a:solidFill>
                  <a:schemeClr val="bg1"/>
                </a:solidFill>
              </a:rPr>
              <a:t> </a:t>
            </a:r>
          </a:p>
          <a:p>
            <a:pPr algn="just"/>
            <a:endParaRPr lang="it-IT" dirty="0">
              <a:solidFill>
                <a:schemeClr val="bg1"/>
              </a:solidFill>
            </a:endParaRPr>
          </a:p>
        </p:txBody>
      </p:sp>
      <p:sp>
        <p:nvSpPr>
          <p:cNvPr id="3" name="CasellaDiTesto 2">
            <a:extLst>
              <a:ext uri="{FF2B5EF4-FFF2-40B4-BE49-F238E27FC236}">
                <a16:creationId xmlns:a16="http://schemas.microsoft.com/office/drawing/2014/main" id="{DACD6CE9-C5B0-697F-D681-18F1329B349C}"/>
              </a:ext>
            </a:extLst>
          </p:cNvPr>
          <p:cNvSpPr txBox="1"/>
          <p:nvPr/>
        </p:nvSpPr>
        <p:spPr>
          <a:xfrm>
            <a:off x="457200" y="1159181"/>
            <a:ext cx="8229600" cy="3539430"/>
          </a:xfrm>
          <a:prstGeom prst="rect">
            <a:avLst/>
          </a:prstGeom>
          <a:noFill/>
        </p:spPr>
        <p:txBody>
          <a:bodyPr wrap="square" rtlCol="0">
            <a:spAutoFit/>
          </a:bodyPr>
          <a:lstStyle/>
          <a:p>
            <a:pPr marL="285750" indent="-285750" algn="just">
              <a:buFont typeface="Arial" panose="020B0604020202020204" pitchFamily="34" charset="0"/>
              <a:buChar char="•"/>
            </a:pPr>
            <a:r>
              <a:rPr lang="it-IT" dirty="0">
                <a:solidFill>
                  <a:schemeClr val="bg1"/>
                </a:solidFill>
              </a:rPr>
              <a:t>Una regia totalmente al servizio della storia</a:t>
            </a: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r>
              <a:rPr lang="it-IT" dirty="0">
                <a:solidFill>
                  <a:schemeClr val="bg1"/>
                </a:solidFill>
              </a:rPr>
              <a:t>La regia del primo atto: tensione accentuata sul personaggio, molte soggettive, spostamento impercettibile del punto di vista</a:t>
            </a: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r>
              <a:rPr lang="it-IT" dirty="0">
                <a:solidFill>
                  <a:schemeClr val="bg1"/>
                </a:solidFill>
              </a:rPr>
              <a:t>La regia del secondo atto: meno soggettive, punto di vista più neutrale ed esterno (da Nash ad Alicia = entrambi ipotesi interpretative valide)</a:t>
            </a: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r>
              <a:rPr lang="it-IT" dirty="0">
                <a:solidFill>
                  <a:schemeClr val="bg1"/>
                </a:solidFill>
              </a:rPr>
              <a:t>Film girato in sequenza temporale</a:t>
            </a: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r>
              <a:rPr lang="it-IT" dirty="0">
                <a:solidFill>
                  <a:schemeClr val="bg1"/>
                </a:solidFill>
              </a:rPr>
              <a:t>La fotografia dei tre atti:</a:t>
            </a:r>
          </a:p>
          <a:p>
            <a:pPr marL="342900" indent="-342900" algn="just">
              <a:buFont typeface="+mj-lt"/>
              <a:buAutoNum type="arabicPeriod"/>
            </a:pPr>
            <a:r>
              <a:rPr lang="it-IT" dirty="0">
                <a:solidFill>
                  <a:schemeClr val="bg1"/>
                </a:solidFill>
              </a:rPr>
              <a:t>Primo atto: luci e colori caldi</a:t>
            </a:r>
          </a:p>
          <a:p>
            <a:pPr marL="342900" indent="-342900" algn="just">
              <a:buFont typeface="+mj-lt"/>
              <a:buAutoNum type="arabicPeriod"/>
            </a:pPr>
            <a:r>
              <a:rPr lang="it-IT" dirty="0">
                <a:solidFill>
                  <a:schemeClr val="bg1"/>
                </a:solidFill>
              </a:rPr>
              <a:t>Prima parte del secondo atto: luci e colori freddi</a:t>
            </a:r>
          </a:p>
          <a:p>
            <a:pPr marL="342900" indent="-342900" algn="just">
              <a:buFont typeface="+mj-lt"/>
              <a:buAutoNum type="arabicPeriod"/>
            </a:pPr>
            <a:r>
              <a:rPr lang="it-IT" dirty="0">
                <a:solidFill>
                  <a:schemeClr val="bg1"/>
                </a:solidFill>
              </a:rPr>
              <a:t>Ultima parte del secondo atto ed epilogo: luce morbida e diffusa con colori primaverili</a:t>
            </a:r>
          </a:p>
          <a:p>
            <a:pPr marL="285750" indent="-285750" algn="just">
              <a:buFont typeface="Arial" panose="020B0604020202020204" pitchFamily="34" charset="0"/>
              <a:buChar char="•"/>
            </a:pPr>
            <a:endParaRPr lang="it-IT" dirty="0">
              <a:solidFill>
                <a:schemeClr val="bg1"/>
              </a:solidFill>
            </a:endParaRPr>
          </a:p>
          <a:p>
            <a:pPr algn="just"/>
            <a:endParaRPr lang="it-IT" dirty="0">
              <a:solidFill>
                <a:schemeClr val="bg1"/>
              </a:solidFill>
            </a:endParaRPr>
          </a:p>
        </p:txBody>
      </p:sp>
    </p:spTree>
    <p:extLst>
      <p:ext uri="{BB962C8B-B14F-4D97-AF65-F5344CB8AC3E}">
        <p14:creationId xmlns:p14="http://schemas.microsoft.com/office/powerpoint/2010/main" val="5143205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a:extLst>
            <a:ext uri="{FF2B5EF4-FFF2-40B4-BE49-F238E27FC236}">
              <a16:creationId xmlns:a16="http://schemas.microsoft.com/office/drawing/2014/main" id="{B1E52698-944B-E5D3-477E-402D172CF341}"/>
            </a:ext>
          </a:extLst>
        </p:cNvPr>
        <p:cNvGrpSpPr/>
        <p:nvPr/>
      </p:nvGrpSpPr>
      <p:grpSpPr>
        <a:xfrm>
          <a:off x="0" y="0"/>
          <a:ext cx="0" cy="0"/>
          <a:chOff x="0" y="0"/>
          <a:chExt cx="0" cy="0"/>
        </a:xfrm>
      </p:grpSpPr>
      <p:sp>
        <p:nvSpPr>
          <p:cNvPr id="895" name="Google Shape;895;p53">
            <a:extLst>
              <a:ext uri="{FF2B5EF4-FFF2-40B4-BE49-F238E27FC236}">
                <a16:creationId xmlns:a16="http://schemas.microsoft.com/office/drawing/2014/main" id="{6234F9F0-538E-9020-9C5B-D9E2AA865059}"/>
              </a:ext>
            </a:extLst>
          </p:cNvPr>
          <p:cNvSpPr txBox="1">
            <a:spLocks noGrp="1"/>
          </p:cNvSpPr>
          <p:nvPr>
            <p:ph type="title" idx="2"/>
          </p:nvPr>
        </p:nvSpPr>
        <p:spPr>
          <a:xfrm>
            <a:off x="602574" y="379575"/>
            <a:ext cx="8018912"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UNA BIOGRAFIA POCO FEDELE?</a:t>
            </a:r>
            <a:endParaRPr sz="3000" dirty="0"/>
          </a:p>
        </p:txBody>
      </p:sp>
      <p:sp>
        <p:nvSpPr>
          <p:cNvPr id="2" name="CasellaDiTesto 1">
            <a:extLst>
              <a:ext uri="{FF2B5EF4-FFF2-40B4-BE49-F238E27FC236}">
                <a16:creationId xmlns:a16="http://schemas.microsoft.com/office/drawing/2014/main" id="{44282636-C3F4-F73C-D3B1-6355207EEB0F}"/>
              </a:ext>
            </a:extLst>
          </p:cNvPr>
          <p:cNvSpPr txBox="1"/>
          <p:nvPr/>
        </p:nvSpPr>
        <p:spPr>
          <a:xfrm>
            <a:off x="457200" y="1017478"/>
            <a:ext cx="8229600" cy="738664"/>
          </a:xfrm>
          <a:prstGeom prst="rect">
            <a:avLst/>
          </a:prstGeom>
          <a:noFill/>
        </p:spPr>
        <p:txBody>
          <a:bodyPr wrap="square" rtlCol="0">
            <a:spAutoFit/>
          </a:bodyPr>
          <a:lstStyle/>
          <a:p>
            <a:pPr algn="just"/>
            <a:endParaRPr lang="it-IT" dirty="0">
              <a:solidFill>
                <a:schemeClr val="bg1"/>
              </a:solidFill>
            </a:endParaRPr>
          </a:p>
          <a:p>
            <a:pPr algn="just"/>
            <a:r>
              <a:rPr lang="it-IT" i="1" dirty="0">
                <a:solidFill>
                  <a:schemeClr val="bg1"/>
                </a:solidFill>
              </a:rPr>
              <a:t> </a:t>
            </a:r>
          </a:p>
          <a:p>
            <a:pPr algn="just"/>
            <a:endParaRPr lang="it-IT" dirty="0">
              <a:solidFill>
                <a:schemeClr val="bg1"/>
              </a:solidFill>
            </a:endParaRPr>
          </a:p>
        </p:txBody>
      </p:sp>
      <p:sp>
        <p:nvSpPr>
          <p:cNvPr id="3" name="CasellaDiTesto 2">
            <a:extLst>
              <a:ext uri="{FF2B5EF4-FFF2-40B4-BE49-F238E27FC236}">
                <a16:creationId xmlns:a16="http://schemas.microsoft.com/office/drawing/2014/main" id="{7C1629D1-3E16-1B20-1542-1A40C26C4928}"/>
              </a:ext>
            </a:extLst>
          </p:cNvPr>
          <p:cNvSpPr txBox="1"/>
          <p:nvPr/>
        </p:nvSpPr>
        <p:spPr>
          <a:xfrm>
            <a:off x="457200" y="1050324"/>
            <a:ext cx="8229600" cy="3970318"/>
          </a:xfrm>
          <a:prstGeom prst="rect">
            <a:avLst/>
          </a:prstGeom>
          <a:noFill/>
        </p:spPr>
        <p:txBody>
          <a:bodyPr wrap="square" rtlCol="0">
            <a:spAutoFit/>
          </a:bodyPr>
          <a:lstStyle/>
          <a:p>
            <a:pPr marL="285750" indent="-285750" algn="just">
              <a:buFont typeface="Arial" panose="020B0604020202020204" pitchFamily="34" charset="0"/>
              <a:buChar char="•"/>
            </a:pPr>
            <a:r>
              <a:rPr lang="it-IT" dirty="0">
                <a:solidFill>
                  <a:schemeClr val="bg1"/>
                </a:solidFill>
              </a:rPr>
              <a:t>Abbellimento eccessivo della biografia</a:t>
            </a: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r>
              <a:rPr lang="it-IT" dirty="0">
                <a:solidFill>
                  <a:schemeClr val="bg1"/>
                </a:solidFill>
              </a:rPr>
              <a:t>Eccessiva sintesi di fatti e personaggi</a:t>
            </a: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r>
              <a:rPr lang="it-IT" dirty="0">
                <a:solidFill>
                  <a:schemeClr val="bg1"/>
                </a:solidFill>
              </a:rPr>
              <a:t>Il film inventa parti e personaggi = essenzializzazione</a:t>
            </a: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r>
              <a:rPr lang="it-IT" dirty="0">
                <a:solidFill>
                  <a:schemeClr val="bg1"/>
                </a:solidFill>
              </a:rPr>
              <a:t>La rimozione dell’esperienza omosessuale di Nash</a:t>
            </a: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r>
              <a:rPr lang="it-IT" dirty="0">
                <a:solidFill>
                  <a:schemeClr val="bg1"/>
                </a:solidFill>
              </a:rPr>
              <a:t>La rimozione della relazione tra Eleanor e il primo figlio</a:t>
            </a: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r>
              <a:rPr lang="it-IT" dirty="0">
                <a:solidFill>
                  <a:schemeClr val="bg1"/>
                </a:solidFill>
              </a:rPr>
              <a:t>La rimozione del divorzio da Alicia</a:t>
            </a: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r>
              <a:rPr lang="it-IT" dirty="0">
                <a:solidFill>
                  <a:schemeClr val="bg1"/>
                </a:solidFill>
              </a:rPr>
              <a:t>Discorso </a:t>
            </a:r>
            <a:r>
              <a:rPr lang="it-IT">
                <a:solidFill>
                  <a:schemeClr val="bg1"/>
                </a:solidFill>
              </a:rPr>
              <a:t>al Nobel</a:t>
            </a:r>
            <a:endParaRPr lang="it-IT" dirty="0">
              <a:solidFill>
                <a:schemeClr val="bg1"/>
              </a:solidFill>
            </a:endParaRP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endParaRPr lang="it-IT" dirty="0">
              <a:solidFill>
                <a:schemeClr val="bg1"/>
              </a:solidFill>
            </a:endParaRPr>
          </a:p>
          <a:p>
            <a:pPr algn="just"/>
            <a:r>
              <a:rPr lang="it-IT" i="1" dirty="0">
                <a:solidFill>
                  <a:schemeClr val="bg1"/>
                </a:solidFill>
              </a:rPr>
              <a:t> </a:t>
            </a:r>
          </a:p>
          <a:p>
            <a:pPr algn="just"/>
            <a:endParaRPr lang="it-IT" dirty="0">
              <a:solidFill>
                <a:schemeClr val="bg1"/>
              </a:solidFill>
            </a:endParaRPr>
          </a:p>
        </p:txBody>
      </p:sp>
      <p:pic>
        <p:nvPicPr>
          <p:cNvPr id="5" name="Immagine 4" descr="Immagine che contiene interno, persona, muro, arredo&#10;&#10;Descrizione generata automaticamente">
            <a:extLst>
              <a:ext uri="{FF2B5EF4-FFF2-40B4-BE49-F238E27FC236}">
                <a16:creationId xmlns:a16="http://schemas.microsoft.com/office/drawing/2014/main" id="{F92B62E6-41F4-6557-E7F1-878A5021DB8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275943" y="3091060"/>
            <a:ext cx="3737924" cy="2004231"/>
          </a:xfrm>
          <a:prstGeom prst="rect">
            <a:avLst/>
          </a:prstGeom>
        </p:spPr>
      </p:pic>
    </p:spTree>
    <p:extLst>
      <p:ext uri="{BB962C8B-B14F-4D97-AF65-F5344CB8AC3E}">
        <p14:creationId xmlns:p14="http://schemas.microsoft.com/office/powerpoint/2010/main" val="2715113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a:extLst>
            <a:ext uri="{FF2B5EF4-FFF2-40B4-BE49-F238E27FC236}">
              <a16:creationId xmlns:a16="http://schemas.microsoft.com/office/drawing/2014/main" id="{FC4DA4F0-52A9-0AEA-225E-A9CD1964EC31}"/>
            </a:ext>
          </a:extLst>
        </p:cNvPr>
        <p:cNvGrpSpPr/>
        <p:nvPr/>
      </p:nvGrpSpPr>
      <p:grpSpPr>
        <a:xfrm>
          <a:off x="0" y="0"/>
          <a:ext cx="0" cy="0"/>
          <a:chOff x="0" y="0"/>
          <a:chExt cx="0" cy="0"/>
        </a:xfrm>
      </p:grpSpPr>
      <p:sp>
        <p:nvSpPr>
          <p:cNvPr id="895" name="Google Shape;895;p53">
            <a:extLst>
              <a:ext uri="{FF2B5EF4-FFF2-40B4-BE49-F238E27FC236}">
                <a16:creationId xmlns:a16="http://schemas.microsoft.com/office/drawing/2014/main" id="{8AB6EFEC-248D-1F32-34D3-9DB314A50806}"/>
              </a:ext>
            </a:extLst>
          </p:cNvPr>
          <p:cNvSpPr txBox="1">
            <a:spLocks noGrp="1"/>
          </p:cNvSpPr>
          <p:nvPr>
            <p:ph type="title" idx="2"/>
          </p:nvPr>
        </p:nvSpPr>
        <p:spPr>
          <a:xfrm>
            <a:off x="602574" y="379575"/>
            <a:ext cx="8287426"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dirty="0"/>
              <a:t>FILM DA GUARDARE PER LA PROSSIMA SETTIMANA</a:t>
            </a:r>
            <a:endParaRPr sz="3000" dirty="0"/>
          </a:p>
        </p:txBody>
      </p:sp>
      <p:sp>
        <p:nvSpPr>
          <p:cNvPr id="2" name="CasellaDiTesto 1">
            <a:extLst>
              <a:ext uri="{FF2B5EF4-FFF2-40B4-BE49-F238E27FC236}">
                <a16:creationId xmlns:a16="http://schemas.microsoft.com/office/drawing/2014/main" id="{90B726ED-9980-EE99-E1F0-824A225ABA67}"/>
              </a:ext>
            </a:extLst>
          </p:cNvPr>
          <p:cNvSpPr txBox="1"/>
          <p:nvPr/>
        </p:nvSpPr>
        <p:spPr>
          <a:xfrm>
            <a:off x="457200" y="1017478"/>
            <a:ext cx="8229600" cy="738664"/>
          </a:xfrm>
          <a:prstGeom prst="rect">
            <a:avLst/>
          </a:prstGeom>
          <a:noFill/>
        </p:spPr>
        <p:txBody>
          <a:bodyPr wrap="square" rtlCol="0">
            <a:spAutoFit/>
          </a:bodyPr>
          <a:lstStyle/>
          <a:p>
            <a:pPr algn="just"/>
            <a:endParaRPr lang="it-IT" dirty="0">
              <a:solidFill>
                <a:schemeClr val="bg1"/>
              </a:solidFill>
            </a:endParaRPr>
          </a:p>
          <a:p>
            <a:pPr algn="just"/>
            <a:r>
              <a:rPr lang="it-IT" i="1" dirty="0">
                <a:solidFill>
                  <a:schemeClr val="bg1"/>
                </a:solidFill>
              </a:rPr>
              <a:t> </a:t>
            </a:r>
          </a:p>
          <a:p>
            <a:pPr algn="just"/>
            <a:endParaRPr lang="it-IT" dirty="0">
              <a:solidFill>
                <a:schemeClr val="bg1"/>
              </a:solidFill>
            </a:endParaRPr>
          </a:p>
        </p:txBody>
      </p:sp>
      <p:sp>
        <p:nvSpPr>
          <p:cNvPr id="4" name="CasellaDiTesto 3">
            <a:extLst>
              <a:ext uri="{FF2B5EF4-FFF2-40B4-BE49-F238E27FC236}">
                <a16:creationId xmlns:a16="http://schemas.microsoft.com/office/drawing/2014/main" id="{6F50DBB4-5AF3-52FF-337E-5BF9BF0FAAB2}"/>
              </a:ext>
            </a:extLst>
          </p:cNvPr>
          <p:cNvSpPr txBox="1"/>
          <p:nvPr/>
        </p:nvSpPr>
        <p:spPr>
          <a:xfrm>
            <a:off x="457200" y="1756142"/>
            <a:ext cx="8229600" cy="1015663"/>
          </a:xfrm>
          <a:prstGeom prst="rect">
            <a:avLst/>
          </a:prstGeom>
          <a:noFill/>
        </p:spPr>
        <p:txBody>
          <a:bodyPr wrap="square" rtlCol="0">
            <a:spAutoFit/>
          </a:bodyPr>
          <a:lstStyle/>
          <a:p>
            <a:pPr algn="just"/>
            <a:r>
              <a:rPr lang="it-IT" sz="2000" i="1" dirty="0">
                <a:solidFill>
                  <a:schemeClr val="bg1"/>
                </a:solidFill>
              </a:rPr>
              <a:t>The hours </a:t>
            </a:r>
            <a:r>
              <a:rPr lang="it-IT" sz="2000" dirty="0">
                <a:solidFill>
                  <a:schemeClr val="bg1"/>
                </a:solidFill>
              </a:rPr>
              <a:t>(S. </a:t>
            </a:r>
            <a:r>
              <a:rPr lang="it-IT" sz="2000" dirty="0" err="1">
                <a:solidFill>
                  <a:schemeClr val="bg1"/>
                </a:solidFill>
              </a:rPr>
              <a:t>Daldry</a:t>
            </a:r>
            <a:r>
              <a:rPr lang="it-IT" sz="2000" dirty="0">
                <a:solidFill>
                  <a:schemeClr val="bg1"/>
                </a:solidFill>
              </a:rPr>
              <a:t>, 2002) </a:t>
            </a:r>
          </a:p>
          <a:p>
            <a:pPr algn="just"/>
            <a:endParaRPr lang="it-IT" sz="2000" dirty="0">
              <a:solidFill>
                <a:schemeClr val="bg1"/>
              </a:solidFill>
            </a:endParaRPr>
          </a:p>
          <a:p>
            <a:pPr algn="just"/>
            <a:r>
              <a:rPr lang="it-IT" sz="2000" i="1" dirty="0" err="1">
                <a:solidFill>
                  <a:schemeClr val="bg1"/>
                </a:solidFill>
              </a:rPr>
              <a:t>Brokeback</a:t>
            </a:r>
            <a:r>
              <a:rPr lang="it-IT" sz="2000" i="1" dirty="0">
                <a:solidFill>
                  <a:schemeClr val="bg1"/>
                </a:solidFill>
              </a:rPr>
              <a:t> Mountain </a:t>
            </a:r>
            <a:r>
              <a:rPr lang="it-IT" sz="2000" dirty="0">
                <a:solidFill>
                  <a:schemeClr val="bg1"/>
                </a:solidFill>
              </a:rPr>
              <a:t>(</a:t>
            </a:r>
            <a:r>
              <a:rPr lang="it-IT" sz="2000" i="1" dirty="0">
                <a:solidFill>
                  <a:schemeClr val="bg1"/>
                </a:solidFill>
              </a:rPr>
              <a:t>I segreti di </a:t>
            </a:r>
            <a:r>
              <a:rPr lang="it-IT" sz="2000" i="1" dirty="0" err="1">
                <a:solidFill>
                  <a:schemeClr val="bg1"/>
                </a:solidFill>
              </a:rPr>
              <a:t>Brokeback</a:t>
            </a:r>
            <a:r>
              <a:rPr lang="it-IT" sz="2000" i="1" dirty="0">
                <a:solidFill>
                  <a:schemeClr val="bg1"/>
                </a:solidFill>
              </a:rPr>
              <a:t> Mountain</a:t>
            </a:r>
            <a:r>
              <a:rPr lang="it-IT" sz="2000" dirty="0">
                <a:solidFill>
                  <a:schemeClr val="bg1"/>
                </a:solidFill>
              </a:rPr>
              <a:t>, A. Lee, 2005)</a:t>
            </a:r>
          </a:p>
        </p:txBody>
      </p:sp>
    </p:spTree>
    <p:extLst>
      <p:ext uri="{BB962C8B-B14F-4D97-AF65-F5344CB8AC3E}">
        <p14:creationId xmlns:p14="http://schemas.microsoft.com/office/powerpoint/2010/main" val="2091490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a:extLst>
            <a:ext uri="{FF2B5EF4-FFF2-40B4-BE49-F238E27FC236}">
              <a16:creationId xmlns:a16="http://schemas.microsoft.com/office/drawing/2014/main" id="{0AE5D783-774B-34C9-1827-A143E45C4E0C}"/>
            </a:ext>
          </a:extLst>
        </p:cNvPr>
        <p:cNvGrpSpPr/>
        <p:nvPr/>
      </p:nvGrpSpPr>
      <p:grpSpPr>
        <a:xfrm>
          <a:off x="0" y="0"/>
          <a:ext cx="0" cy="0"/>
          <a:chOff x="0" y="0"/>
          <a:chExt cx="0" cy="0"/>
        </a:xfrm>
      </p:grpSpPr>
      <p:sp>
        <p:nvSpPr>
          <p:cNvPr id="895" name="Google Shape;895;p53">
            <a:extLst>
              <a:ext uri="{FF2B5EF4-FFF2-40B4-BE49-F238E27FC236}">
                <a16:creationId xmlns:a16="http://schemas.microsoft.com/office/drawing/2014/main" id="{D87BE946-0B4D-3A61-E77F-80F3DB642016}"/>
              </a:ext>
            </a:extLst>
          </p:cNvPr>
          <p:cNvSpPr txBox="1">
            <a:spLocks noGrp="1"/>
          </p:cNvSpPr>
          <p:nvPr>
            <p:ph type="title" idx="2"/>
          </p:nvPr>
        </p:nvSpPr>
        <p:spPr>
          <a:xfrm>
            <a:off x="602574" y="379575"/>
            <a:ext cx="791731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dirty="0"/>
              <a:t>LA VITA DI NASH: I PROBLEMI PER FARE UN FILM</a:t>
            </a:r>
            <a:endParaRPr sz="3000" dirty="0"/>
          </a:p>
        </p:txBody>
      </p:sp>
      <p:sp>
        <p:nvSpPr>
          <p:cNvPr id="2" name="CasellaDiTesto 1">
            <a:extLst>
              <a:ext uri="{FF2B5EF4-FFF2-40B4-BE49-F238E27FC236}">
                <a16:creationId xmlns:a16="http://schemas.microsoft.com/office/drawing/2014/main" id="{94424A0C-39AE-F4C6-D050-025F3477AE21}"/>
              </a:ext>
            </a:extLst>
          </p:cNvPr>
          <p:cNvSpPr txBox="1"/>
          <p:nvPr/>
        </p:nvSpPr>
        <p:spPr>
          <a:xfrm>
            <a:off x="457200" y="1017478"/>
            <a:ext cx="8229600" cy="2893100"/>
          </a:xfrm>
          <a:prstGeom prst="rect">
            <a:avLst/>
          </a:prstGeom>
          <a:noFill/>
        </p:spPr>
        <p:txBody>
          <a:bodyPr wrap="square" rtlCol="0">
            <a:spAutoFit/>
          </a:bodyPr>
          <a:lstStyle/>
          <a:p>
            <a:pPr marL="285750" indent="-285750" algn="just">
              <a:buFont typeface="Arial" panose="020B0604020202020204" pitchFamily="34" charset="0"/>
              <a:buChar char="•"/>
            </a:pPr>
            <a:r>
              <a:rPr lang="it-IT" dirty="0">
                <a:solidFill>
                  <a:schemeClr val="bg1"/>
                </a:solidFill>
              </a:rPr>
              <a:t>Una biografia piena di fatti e personaggi, che copriva un arco temporale molto ampio (dall’arrivo di Nash a Princeton - 1948 – fino al Nobel – 1994).</a:t>
            </a: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r>
              <a:rPr lang="it-IT" dirty="0">
                <a:solidFill>
                  <a:schemeClr val="bg1"/>
                </a:solidFill>
              </a:rPr>
              <a:t>Vicende lavorative + Numerosi viaggi + Malattia + Vicende sentimentali</a:t>
            </a: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r>
              <a:rPr lang="it-IT" dirty="0">
                <a:solidFill>
                  <a:schemeClr val="bg1"/>
                </a:solidFill>
              </a:rPr>
              <a:t>I retroscena del Nobel</a:t>
            </a: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r>
              <a:rPr lang="it-IT" dirty="0">
                <a:solidFill>
                  <a:schemeClr val="bg1"/>
                </a:solidFill>
              </a:rPr>
              <a:t>Punti di difficoltà dell’adattamento: poco interesse per la matematica</a:t>
            </a: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r>
              <a:rPr lang="it-IT" dirty="0">
                <a:solidFill>
                  <a:schemeClr val="bg1"/>
                </a:solidFill>
              </a:rPr>
              <a:t>L’adattamento di Goldman: minor interesse per i fatti lavorati, maggiore per la malattia di Nash | finalità etiche di sensibilizzazione del pubblico</a:t>
            </a:r>
          </a:p>
          <a:p>
            <a:pPr algn="just"/>
            <a:r>
              <a:rPr lang="it-IT" i="1" dirty="0">
                <a:solidFill>
                  <a:schemeClr val="bg1"/>
                </a:solidFill>
              </a:rPr>
              <a:t> </a:t>
            </a:r>
          </a:p>
          <a:p>
            <a:pPr algn="just"/>
            <a:endParaRPr lang="it-IT" dirty="0">
              <a:solidFill>
                <a:schemeClr val="bg1"/>
              </a:solidFill>
            </a:endParaRPr>
          </a:p>
        </p:txBody>
      </p:sp>
    </p:spTree>
    <p:extLst>
      <p:ext uri="{BB962C8B-B14F-4D97-AF65-F5344CB8AC3E}">
        <p14:creationId xmlns:p14="http://schemas.microsoft.com/office/powerpoint/2010/main" val="1803102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a:extLst>
            <a:ext uri="{FF2B5EF4-FFF2-40B4-BE49-F238E27FC236}">
              <a16:creationId xmlns:a16="http://schemas.microsoft.com/office/drawing/2014/main" id="{644BF604-BDE9-3231-6087-068DE19B7697}"/>
            </a:ext>
          </a:extLst>
        </p:cNvPr>
        <p:cNvGrpSpPr/>
        <p:nvPr/>
      </p:nvGrpSpPr>
      <p:grpSpPr>
        <a:xfrm>
          <a:off x="0" y="0"/>
          <a:ext cx="0" cy="0"/>
          <a:chOff x="0" y="0"/>
          <a:chExt cx="0" cy="0"/>
        </a:xfrm>
      </p:grpSpPr>
      <p:sp>
        <p:nvSpPr>
          <p:cNvPr id="895" name="Google Shape;895;p53">
            <a:extLst>
              <a:ext uri="{FF2B5EF4-FFF2-40B4-BE49-F238E27FC236}">
                <a16:creationId xmlns:a16="http://schemas.microsoft.com/office/drawing/2014/main" id="{112628B7-13AD-10D5-FCFC-16408A5B240D}"/>
              </a:ext>
            </a:extLst>
          </p:cNvPr>
          <p:cNvSpPr txBox="1">
            <a:spLocks noGrp="1"/>
          </p:cNvSpPr>
          <p:nvPr>
            <p:ph type="title" idx="2"/>
          </p:nvPr>
        </p:nvSpPr>
        <p:spPr>
          <a:xfrm>
            <a:off x="602574" y="379575"/>
            <a:ext cx="791731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dirty="0"/>
              <a:t>LE SCELTE STRATEGICHE FONDAMENTALI</a:t>
            </a:r>
            <a:endParaRPr sz="3000" dirty="0"/>
          </a:p>
        </p:txBody>
      </p:sp>
      <p:sp>
        <p:nvSpPr>
          <p:cNvPr id="2" name="CasellaDiTesto 1">
            <a:extLst>
              <a:ext uri="{FF2B5EF4-FFF2-40B4-BE49-F238E27FC236}">
                <a16:creationId xmlns:a16="http://schemas.microsoft.com/office/drawing/2014/main" id="{03E6BD36-4149-DB21-6F01-94E159952174}"/>
              </a:ext>
            </a:extLst>
          </p:cNvPr>
          <p:cNvSpPr txBox="1"/>
          <p:nvPr/>
        </p:nvSpPr>
        <p:spPr>
          <a:xfrm>
            <a:off x="446429" y="886849"/>
            <a:ext cx="8229600" cy="4401205"/>
          </a:xfrm>
          <a:prstGeom prst="rect">
            <a:avLst/>
          </a:prstGeom>
          <a:noFill/>
        </p:spPr>
        <p:txBody>
          <a:bodyPr wrap="square" rtlCol="0">
            <a:spAutoFit/>
          </a:bodyPr>
          <a:lstStyle/>
          <a:p>
            <a:pPr algn="just"/>
            <a:r>
              <a:rPr lang="it-IT" b="1" dirty="0">
                <a:solidFill>
                  <a:schemeClr val="bg1"/>
                </a:solidFill>
              </a:rPr>
              <a:t>Metodo di lavoro di </a:t>
            </a:r>
            <a:r>
              <a:rPr lang="it-IT" b="1" dirty="0" err="1">
                <a:solidFill>
                  <a:schemeClr val="bg1"/>
                </a:solidFill>
              </a:rPr>
              <a:t>Goldsman</a:t>
            </a:r>
            <a:r>
              <a:rPr lang="it-IT" b="1" dirty="0">
                <a:solidFill>
                  <a:schemeClr val="bg1"/>
                </a:solidFill>
              </a:rPr>
              <a:t>: </a:t>
            </a:r>
            <a:r>
              <a:rPr lang="it-IT" dirty="0">
                <a:solidFill>
                  <a:schemeClr val="bg1"/>
                </a:solidFill>
              </a:rPr>
              <a:t>legge i romanzo da cui trarre l’adattamento 2 o tre volte; la prima stesura della sceneggiatura viene fatta senza più guardare il libro; in questa prima statura cerca le chiavi fondamentali su cui elaborare la storia.</a:t>
            </a:r>
          </a:p>
          <a:p>
            <a:pPr algn="just"/>
            <a:endParaRPr lang="it-IT" dirty="0">
              <a:solidFill>
                <a:schemeClr val="bg1"/>
              </a:solidFill>
            </a:endParaRPr>
          </a:p>
          <a:p>
            <a:pPr algn="just"/>
            <a:r>
              <a:rPr lang="it-IT" b="1" dirty="0">
                <a:solidFill>
                  <a:schemeClr val="bg1"/>
                </a:solidFill>
              </a:rPr>
              <a:t>La prima chiave: </a:t>
            </a:r>
            <a:r>
              <a:rPr lang="it-IT" dirty="0">
                <a:solidFill>
                  <a:schemeClr val="bg1"/>
                </a:solidFill>
              </a:rPr>
              <a:t>«Questa è la storia di John Forbes Nash Junior. È la storia del mistero della mente umana </a:t>
            </a:r>
            <a:r>
              <a:rPr lang="it-IT" u="sng" dirty="0">
                <a:solidFill>
                  <a:schemeClr val="bg1"/>
                </a:solidFill>
              </a:rPr>
              <a:t>in tre atti</a:t>
            </a:r>
            <a:r>
              <a:rPr lang="it-IT" dirty="0">
                <a:solidFill>
                  <a:schemeClr val="bg1"/>
                </a:solidFill>
              </a:rPr>
              <a:t>: genio, pazzia e risveglio»</a:t>
            </a:r>
            <a:r>
              <a:rPr lang="it-IT" i="1" dirty="0">
                <a:solidFill>
                  <a:schemeClr val="bg1"/>
                </a:solidFill>
              </a:rPr>
              <a:t> </a:t>
            </a:r>
            <a:r>
              <a:rPr lang="it-IT" dirty="0">
                <a:solidFill>
                  <a:schemeClr val="bg1"/>
                </a:solidFill>
              </a:rPr>
              <a:t>(S. Nasar).</a:t>
            </a:r>
          </a:p>
          <a:p>
            <a:pPr algn="just"/>
            <a:r>
              <a:rPr lang="it-IT" dirty="0">
                <a:solidFill>
                  <a:schemeClr val="bg1"/>
                </a:solidFill>
              </a:rPr>
              <a:t>Questa struttura in 3 atti viene adottata nel film. Ma i 3 atti sono così ben distinti da creare problemi al </a:t>
            </a:r>
            <a:r>
              <a:rPr lang="it-IT" b="1" dirty="0">
                <a:solidFill>
                  <a:schemeClr val="bg1"/>
                </a:solidFill>
              </a:rPr>
              <a:t>climax</a:t>
            </a:r>
            <a:r>
              <a:rPr lang="it-IT" dirty="0">
                <a:solidFill>
                  <a:schemeClr val="bg1"/>
                </a:solidFill>
              </a:rPr>
              <a:t> della storia.</a:t>
            </a:r>
          </a:p>
          <a:p>
            <a:pPr algn="just"/>
            <a:endParaRPr lang="it-IT" dirty="0">
              <a:solidFill>
                <a:schemeClr val="bg1"/>
              </a:solidFill>
            </a:endParaRPr>
          </a:p>
          <a:p>
            <a:pPr algn="just"/>
            <a:r>
              <a:rPr lang="it-IT" b="1" dirty="0">
                <a:solidFill>
                  <a:schemeClr val="bg1"/>
                </a:solidFill>
              </a:rPr>
              <a:t>Climax del film: </a:t>
            </a:r>
            <a:r>
              <a:rPr lang="it-IT" dirty="0">
                <a:solidFill>
                  <a:schemeClr val="bg1"/>
                </a:solidFill>
              </a:rPr>
              <a:t>3 climax, 1 per ogni atto e l’ultimo, diversamente dal solito e come è bene che avvenga, non è il più importante.</a:t>
            </a:r>
          </a:p>
          <a:p>
            <a:pPr algn="just"/>
            <a:endParaRPr lang="it-IT" dirty="0">
              <a:solidFill>
                <a:schemeClr val="bg1"/>
              </a:solidFill>
            </a:endParaRPr>
          </a:p>
          <a:p>
            <a:pPr algn="just"/>
            <a:r>
              <a:rPr lang="it-IT" b="1" dirty="0">
                <a:solidFill>
                  <a:schemeClr val="bg1"/>
                </a:solidFill>
              </a:rPr>
              <a:t>Scelte drastiche del materiale narrativo a causa dell’ampio arco temporale della storia: </a:t>
            </a:r>
            <a:r>
              <a:rPr lang="it-IT" dirty="0">
                <a:solidFill>
                  <a:schemeClr val="bg1"/>
                </a:solidFill>
              </a:rPr>
              <a:t>meno eventi, meno personaggi, meno location, riduzione di scene scritte e girate (durata 135’ - durata con scene eliminate 155’).</a:t>
            </a:r>
          </a:p>
          <a:p>
            <a:pPr algn="just"/>
            <a:endParaRPr lang="it-IT" dirty="0">
              <a:solidFill>
                <a:schemeClr val="bg1"/>
              </a:solidFill>
            </a:endParaRPr>
          </a:p>
          <a:p>
            <a:pPr algn="just"/>
            <a:r>
              <a:rPr lang="it-IT" dirty="0">
                <a:solidFill>
                  <a:schemeClr val="bg1"/>
                </a:solidFill>
              </a:rPr>
              <a:t>G. Ha inserito la vita di Nash in uno schema narrativo efficace al cinema e per il pubblico = sceneggiatura equilibrata, organica, fluida, aiuta lo spettatore a capire fatti ed eventi in realtà molto complessi.</a:t>
            </a:r>
          </a:p>
          <a:p>
            <a:pPr algn="just"/>
            <a:endParaRPr lang="it-IT" dirty="0">
              <a:solidFill>
                <a:schemeClr val="bg1"/>
              </a:solidFill>
            </a:endParaRPr>
          </a:p>
        </p:txBody>
      </p:sp>
    </p:spTree>
    <p:extLst>
      <p:ext uri="{BB962C8B-B14F-4D97-AF65-F5344CB8AC3E}">
        <p14:creationId xmlns:p14="http://schemas.microsoft.com/office/powerpoint/2010/main" val="3639144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a:extLst>
            <a:ext uri="{FF2B5EF4-FFF2-40B4-BE49-F238E27FC236}">
              <a16:creationId xmlns:a16="http://schemas.microsoft.com/office/drawing/2014/main" id="{D8BDCD5D-1A53-07EE-D60C-95BFBD34B0B5}"/>
            </a:ext>
          </a:extLst>
        </p:cNvPr>
        <p:cNvGrpSpPr/>
        <p:nvPr/>
      </p:nvGrpSpPr>
      <p:grpSpPr>
        <a:xfrm>
          <a:off x="0" y="0"/>
          <a:ext cx="0" cy="0"/>
          <a:chOff x="0" y="0"/>
          <a:chExt cx="0" cy="0"/>
        </a:xfrm>
      </p:grpSpPr>
      <p:sp>
        <p:nvSpPr>
          <p:cNvPr id="895" name="Google Shape;895;p53">
            <a:extLst>
              <a:ext uri="{FF2B5EF4-FFF2-40B4-BE49-F238E27FC236}">
                <a16:creationId xmlns:a16="http://schemas.microsoft.com/office/drawing/2014/main" id="{0B13F917-656C-8353-16E2-703854D653BE}"/>
              </a:ext>
            </a:extLst>
          </p:cNvPr>
          <p:cNvSpPr txBox="1">
            <a:spLocks noGrp="1"/>
          </p:cNvSpPr>
          <p:nvPr>
            <p:ph type="title" idx="2"/>
          </p:nvPr>
        </p:nvSpPr>
        <p:spPr>
          <a:xfrm>
            <a:off x="602574" y="379575"/>
            <a:ext cx="791731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dirty="0"/>
              <a:t>LE SCELTE STRATEGICHE FONDAMENTALI</a:t>
            </a:r>
            <a:endParaRPr sz="3000" dirty="0"/>
          </a:p>
        </p:txBody>
      </p:sp>
      <p:sp>
        <p:nvSpPr>
          <p:cNvPr id="2" name="CasellaDiTesto 1">
            <a:extLst>
              <a:ext uri="{FF2B5EF4-FFF2-40B4-BE49-F238E27FC236}">
                <a16:creationId xmlns:a16="http://schemas.microsoft.com/office/drawing/2014/main" id="{91DA0C6F-6BDB-1A1D-603C-F225289AB78A}"/>
              </a:ext>
            </a:extLst>
          </p:cNvPr>
          <p:cNvSpPr txBox="1"/>
          <p:nvPr/>
        </p:nvSpPr>
        <p:spPr>
          <a:xfrm>
            <a:off x="446429" y="886849"/>
            <a:ext cx="8229600" cy="4185761"/>
          </a:xfrm>
          <a:prstGeom prst="rect">
            <a:avLst/>
          </a:prstGeom>
          <a:noFill/>
        </p:spPr>
        <p:txBody>
          <a:bodyPr wrap="square" rtlCol="0">
            <a:spAutoFit/>
          </a:bodyPr>
          <a:lstStyle/>
          <a:p>
            <a:pPr algn="just"/>
            <a:r>
              <a:rPr lang="it-IT" sz="1200" b="1" dirty="0">
                <a:solidFill>
                  <a:schemeClr val="bg1"/>
                </a:solidFill>
              </a:rPr>
              <a:t>La seconda chiave: </a:t>
            </a:r>
            <a:r>
              <a:rPr lang="it-IT" sz="1200" dirty="0">
                <a:solidFill>
                  <a:schemeClr val="bg1"/>
                </a:solidFill>
              </a:rPr>
              <a:t>far condividere allo spettatore la malattia mentale di Nash (molto poco nella biografia vs. moltissimo nel film = G. ha avuto carta bianca per costruire questo aspetto fondamentale del film). </a:t>
            </a:r>
          </a:p>
          <a:p>
            <a:pPr algn="just"/>
            <a:r>
              <a:rPr lang="it-IT" sz="1200" dirty="0">
                <a:solidFill>
                  <a:schemeClr val="bg1"/>
                </a:solidFill>
              </a:rPr>
              <a:t>Film sulla malattia mentale offrono una visione dall’esterno, su ciò che accade al personaggio. </a:t>
            </a:r>
            <a:r>
              <a:rPr lang="it-IT" sz="1200" i="1" dirty="0">
                <a:solidFill>
                  <a:schemeClr val="bg1"/>
                </a:solidFill>
              </a:rPr>
              <a:t>A beautiful mind </a:t>
            </a:r>
            <a:r>
              <a:rPr lang="it-IT" sz="1200" dirty="0">
                <a:solidFill>
                  <a:schemeClr val="bg1"/>
                </a:solidFill>
              </a:rPr>
              <a:t>propone una visione dall’interno, insieme al personaggio.</a:t>
            </a:r>
          </a:p>
          <a:p>
            <a:pPr algn="just"/>
            <a:r>
              <a:rPr lang="it-IT" sz="1200" dirty="0">
                <a:solidFill>
                  <a:schemeClr val="bg1"/>
                </a:solidFill>
              </a:rPr>
              <a:t>Funziona la prima volta che vediamo il film (es. </a:t>
            </a:r>
            <a:r>
              <a:rPr lang="it-IT" sz="1200" i="1" dirty="0">
                <a:solidFill>
                  <a:schemeClr val="bg1"/>
                </a:solidFill>
              </a:rPr>
              <a:t>Il sesto senso</a:t>
            </a:r>
            <a:r>
              <a:rPr lang="it-IT" sz="1200" dirty="0">
                <a:solidFill>
                  <a:schemeClr val="bg1"/>
                </a:solidFill>
              </a:rPr>
              <a:t>), ma nelle visioni successive ci si rende conto del fatto che potevamo capire che quelle del personaggio sono allucinazioni.</a:t>
            </a:r>
          </a:p>
          <a:p>
            <a:pPr algn="just"/>
            <a:endParaRPr lang="it-IT" sz="1200" dirty="0">
              <a:solidFill>
                <a:schemeClr val="bg1"/>
              </a:solidFill>
            </a:endParaRPr>
          </a:p>
          <a:p>
            <a:pPr algn="just"/>
            <a:r>
              <a:rPr lang="it-IT" sz="1200" b="1" dirty="0">
                <a:solidFill>
                  <a:schemeClr val="bg1"/>
                </a:solidFill>
              </a:rPr>
              <a:t>La terza chiave: </a:t>
            </a:r>
            <a:r>
              <a:rPr lang="it-IT" sz="1200" dirty="0">
                <a:solidFill>
                  <a:schemeClr val="bg1"/>
                </a:solidFill>
              </a:rPr>
              <a:t>l’elemento romantico (il personaggio di Alicia)</a:t>
            </a:r>
          </a:p>
          <a:p>
            <a:pPr algn="just"/>
            <a:endParaRPr lang="it-IT" sz="1200" dirty="0">
              <a:solidFill>
                <a:schemeClr val="bg1"/>
              </a:solidFill>
            </a:endParaRPr>
          </a:p>
          <a:p>
            <a:pPr algn="just"/>
            <a:r>
              <a:rPr lang="it-IT" sz="1200" dirty="0">
                <a:solidFill>
                  <a:schemeClr val="bg1"/>
                </a:solidFill>
              </a:rPr>
              <a:t>La quarta chiave: l’elemento umoristico.</a:t>
            </a:r>
          </a:p>
          <a:p>
            <a:pPr algn="just"/>
            <a:r>
              <a:rPr lang="it-IT" sz="1200" dirty="0">
                <a:solidFill>
                  <a:schemeClr val="bg1"/>
                </a:solidFill>
              </a:rPr>
              <a:t>In un dramma dal forte impatto emotivo bisogna risollevare la storia con battute ad effetto, elementi che alleggeriscono il tono, dettagli curiosi, sfumature divertenti.</a:t>
            </a:r>
          </a:p>
          <a:p>
            <a:pPr algn="just"/>
            <a:r>
              <a:rPr lang="it-IT" sz="1200" dirty="0">
                <a:solidFill>
                  <a:schemeClr val="bg1"/>
                </a:solidFill>
              </a:rPr>
              <a:t>Suggerito dallo stesso Crowe e poi elaborati dallo sceneggiatore e dal regista.</a:t>
            </a:r>
          </a:p>
          <a:p>
            <a:pPr algn="just"/>
            <a:endParaRPr lang="it-IT" sz="1200" dirty="0">
              <a:solidFill>
                <a:schemeClr val="bg1"/>
              </a:solidFill>
            </a:endParaRPr>
          </a:p>
          <a:p>
            <a:pPr algn="just"/>
            <a:r>
              <a:rPr lang="it-IT" sz="1200" b="1" dirty="0">
                <a:solidFill>
                  <a:schemeClr val="bg1"/>
                </a:solidFill>
              </a:rPr>
              <a:t>Netta struttura in 3 atti</a:t>
            </a:r>
          </a:p>
          <a:p>
            <a:pPr algn="just"/>
            <a:r>
              <a:rPr lang="it-IT" sz="1200" b="1" dirty="0">
                <a:solidFill>
                  <a:schemeClr val="bg1"/>
                </a:solidFill>
              </a:rPr>
              <a:t>Primo atto: </a:t>
            </a:r>
            <a:r>
              <a:rPr lang="it-IT" sz="1200" dirty="0">
                <a:solidFill>
                  <a:schemeClr val="bg1"/>
                </a:solidFill>
              </a:rPr>
              <a:t>Nash fa la scoperta che lo renderà famoso;</a:t>
            </a:r>
          </a:p>
          <a:p>
            <a:pPr algn="just"/>
            <a:r>
              <a:rPr lang="it-IT" sz="1200" b="1" dirty="0">
                <a:solidFill>
                  <a:schemeClr val="bg1"/>
                </a:solidFill>
              </a:rPr>
              <a:t>Secondo atto: </a:t>
            </a:r>
            <a:r>
              <a:rPr lang="it-IT" sz="1200" dirty="0">
                <a:solidFill>
                  <a:schemeClr val="bg1"/>
                </a:solidFill>
              </a:rPr>
              <a:t>storia d’amore + complotti + allucinazioni esistenti + crisi con Alicia + risoluzione scegliendo di farsi curare;</a:t>
            </a:r>
          </a:p>
          <a:p>
            <a:pPr algn="just"/>
            <a:r>
              <a:rPr lang="it-IT" sz="1200" b="1" dirty="0">
                <a:solidFill>
                  <a:schemeClr val="bg1"/>
                </a:solidFill>
              </a:rPr>
              <a:t>Terzo atto: </a:t>
            </a:r>
            <a:r>
              <a:rPr lang="it-IT" sz="1200" dirty="0">
                <a:solidFill>
                  <a:schemeClr val="bg1"/>
                </a:solidFill>
              </a:rPr>
              <a:t>rientro nella normalità e premio Nobel;</a:t>
            </a:r>
          </a:p>
          <a:p>
            <a:pPr algn="just"/>
            <a:endParaRPr lang="it-IT" sz="1200" dirty="0">
              <a:solidFill>
                <a:schemeClr val="bg1"/>
              </a:solidFill>
            </a:endParaRPr>
          </a:p>
          <a:p>
            <a:pPr algn="just"/>
            <a:r>
              <a:rPr lang="it-IT" sz="1200" b="1" dirty="0">
                <a:solidFill>
                  <a:schemeClr val="bg1"/>
                </a:solidFill>
              </a:rPr>
              <a:t>Secondo Climax, quello del secondo atto, diviso in due tempi: </a:t>
            </a:r>
          </a:p>
          <a:p>
            <a:pPr algn="just"/>
            <a:endParaRPr lang="it-IT" dirty="0">
              <a:solidFill>
                <a:schemeClr val="bg1"/>
              </a:solidFill>
            </a:endParaRPr>
          </a:p>
        </p:txBody>
      </p:sp>
    </p:spTree>
    <p:extLst>
      <p:ext uri="{BB962C8B-B14F-4D97-AF65-F5344CB8AC3E}">
        <p14:creationId xmlns:p14="http://schemas.microsoft.com/office/powerpoint/2010/main" val="2020689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a:extLst>
            <a:ext uri="{FF2B5EF4-FFF2-40B4-BE49-F238E27FC236}">
              <a16:creationId xmlns:a16="http://schemas.microsoft.com/office/drawing/2014/main" id="{644BF604-BDE9-3231-6087-068DE19B7697}"/>
            </a:ext>
          </a:extLst>
        </p:cNvPr>
        <p:cNvGrpSpPr/>
        <p:nvPr/>
      </p:nvGrpSpPr>
      <p:grpSpPr>
        <a:xfrm>
          <a:off x="0" y="0"/>
          <a:ext cx="0" cy="0"/>
          <a:chOff x="0" y="0"/>
          <a:chExt cx="0" cy="0"/>
        </a:xfrm>
      </p:grpSpPr>
      <p:sp>
        <p:nvSpPr>
          <p:cNvPr id="895" name="Google Shape;895;p53">
            <a:extLst>
              <a:ext uri="{FF2B5EF4-FFF2-40B4-BE49-F238E27FC236}">
                <a16:creationId xmlns:a16="http://schemas.microsoft.com/office/drawing/2014/main" id="{112628B7-13AD-10D5-FCFC-16408A5B240D}"/>
              </a:ext>
            </a:extLst>
          </p:cNvPr>
          <p:cNvSpPr txBox="1">
            <a:spLocks noGrp="1"/>
          </p:cNvSpPr>
          <p:nvPr>
            <p:ph type="title" idx="2"/>
          </p:nvPr>
        </p:nvSpPr>
        <p:spPr>
          <a:xfrm>
            <a:off x="602574" y="379575"/>
            <a:ext cx="791731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dirty="0"/>
              <a:t>LE SCELTE STRATEGICHE FONDAMENTALI</a:t>
            </a:r>
            <a:endParaRPr sz="3000" dirty="0"/>
          </a:p>
        </p:txBody>
      </p:sp>
      <p:sp>
        <p:nvSpPr>
          <p:cNvPr id="2" name="CasellaDiTesto 1">
            <a:extLst>
              <a:ext uri="{FF2B5EF4-FFF2-40B4-BE49-F238E27FC236}">
                <a16:creationId xmlns:a16="http://schemas.microsoft.com/office/drawing/2014/main" id="{03E6BD36-4149-DB21-6F01-94E159952174}"/>
              </a:ext>
            </a:extLst>
          </p:cNvPr>
          <p:cNvSpPr txBox="1"/>
          <p:nvPr/>
        </p:nvSpPr>
        <p:spPr>
          <a:xfrm>
            <a:off x="457200" y="1017478"/>
            <a:ext cx="8229600" cy="738664"/>
          </a:xfrm>
          <a:prstGeom prst="rect">
            <a:avLst/>
          </a:prstGeom>
          <a:noFill/>
        </p:spPr>
        <p:txBody>
          <a:bodyPr wrap="square" rtlCol="0">
            <a:spAutoFit/>
          </a:bodyPr>
          <a:lstStyle/>
          <a:p>
            <a:pPr algn="just"/>
            <a:endParaRPr lang="it-IT" dirty="0">
              <a:solidFill>
                <a:schemeClr val="bg1"/>
              </a:solidFill>
            </a:endParaRPr>
          </a:p>
          <a:p>
            <a:pPr algn="just"/>
            <a:r>
              <a:rPr lang="it-IT" i="1" dirty="0">
                <a:solidFill>
                  <a:schemeClr val="bg1"/>
                </a:solidFill>
              </a:rPr>
              <a:t> </a:t>
            </a:r>
          </a:p>
          <a:p>
            <a:pPr algn="just"/>
            <a:endParaRPr lang="it-IT" dirty="0">
              <a:solidFill>
                <a:schemeClr val="bg1"/>
              </a:solidFill>
            </a:endParaRPr>
          </a:p>
        </p:txBody>
      </p:sp>
    </p:spTree>
    <p:extLst>
      <p:ext uri="{BB962C8B-B14F-4D97-AF65-F5344CB8AC3E}">
        <p14:creationId xmlns:p14="http://schemas.microsoft.com/office/powerpoint/2010/main" val="3442265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a:extLst>
            <a:ext uri="{FF2B5EF4-FFF2-40B4-BE49-F238E27FC236}">
              <a16:creationId xmlns:a16="http://schemas.microsoft.com/office/drawing/2014/main" id="{8913E0D8-D887-4F5C-40B0-A604D1DD964A}"/>
            </a:ext>
          </a:extLst>
        </p:cNvPr>
        <p:cNvGrpSpPr/>
        <p:nvPr/>
      </p:nvGrpSpPr>
      <p:grpSpPr>
        <a:xfrm>
          <a:off x="0" y="0"/>
          <a:ext cx="0" cy="0"/>
          <a:chOff x="0" y="0"/>
          <a:chExt cx="0" cy="0"/>
        </a:xfrm>
      </p:grpSpPr>
      <p:sp>
        <p:nvSpPr>
          <p:cNvPr id="895" name="Google Shape;895;p53">
            <a:extLst>
              <a:ext uri="{FF2B5EF4-FFF2-40B4-BE49-F238E27FC236}">
                <a16:creationId xmlns:a16="http://schemas.microsoft.com/office/drawing/2014/main" id="{3BEDE68E-980D-CB79-B604-F3880EBD614D}"/>
              </a:ext>
            </a:extLst>
          </p:cNvPr>
          <p:cNvSpPr txBox="1">
            <a:spLocks noGrp="1"/>
          </p:cNvSpPr>
          <p:nvPr>
            <p:ph type="title" idx="2"/>
          </p:nvPr>
        </p:nvSpPr>
        <p:spPr>
          <a:xfrm>
            <a:off x="602574" y="379575"/>
            <a:ext cx="791731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dirty="0"/>
              <a:t>LE SCELTE STRATEGICHE FONDAMENTALI</a:t>
            </a:r>
            <a:endParaRPr sz="3000" dirty="0"/>
          </a:p>
        </p:txBody>
      </p:sp>
      <p:sp>
        <p:nvSpPr>
          <p:cNvPr id="2" name="CasellaDiTesto 1">
            <a:extLst>
              <a:ext uri="{FF2B5EF4-FFF2-40B4-BE49-F238E27FC236}">
                <a16:creationId xmlns:a16="http://schemas.microsoft.com/office/drawing/2014/main" id="{E74B7F72-3762-26DF-355A-1C769C500ADD}"/>
              </a:ext>
            </a:extLst>
          </p:cNvPr>
          <p:cNvSpPr txBox="1"/>
          <p:nvPr/>
        </p:nvSpPr>
        <p:spPr>
          <a:xfrm>
            <a:off x="446429" y="886849"/>
            <a:ext cx="8229600" cy="1046440"/>
          </a:xfrm>
          <a:prstGeom prst="rect">
            <a:avLst/>
          </a:prstGeom>
          <a:noFill/>
        </p:spPr>
        <p:txBody>
          <a:bodyPr wrap="square" rtlCol="0">
            <a:spAutoFit/>
          </a:bodyPr>
          <a:lstStyle/>
          <a:p>
            <a:pPr algn="just"/>
            <a:r>
              <a:rPr lang="it-IT" sz="1200" b="1" dirty="0">
                <a:solidFill>
                  <a:schemeClr val="bg1"/>
                </a:solidFill>
              </a:rPr>
              <a:t>Terzo atto (20’’): </a:t>
            </a:r>
            <a:r>
              <a:rPr lang="it-IT" sz="1200" dirty="0">
                <a:solidFill>
                  <a:schemeClr val="bg1"/>
                </a:solidFill>
              </a:rPr>
              <a:t>consegna delle penne + Nobel; non c’è un forte crescendo emotivo;</a:t>
            </a:r>
          </a:p>
          <a:p>
            <a:pPr algn="just"/>
            <a:endParaRPr lang="it-IT" sz="1200" dirty="0">
              <a:solidFill>
                <a:schemeClr val="bg1"/>
              </a:solidFill>
            </a:endParaRPr>
          </a:p>
          <a:p>
            <a:pPr algn="just"/>
            <a:r>
              <a:rPr lang="it-IT" sz="1200" dirty="0">
                <a:solidFill>
                  <a:schemeClr val="bg1"/>
                </a:solidFill>
              </a:rPr>
              <a:t>Le strutture emotivi più forti si hanno, insolitamente, alla fine del secondo atto, quando mancano ancora 20’’ alla fine del film.</a:t>
            </a:r>
          </a:p>
          <a:p>
            <a:pPr algn="just"/>
            <a:endParaRPr lang="it-IT" dirty="0">
              <a:solidFill>
                <a:schemeClr val="bg1"/>
              </a:solidFill>
            </a:endParaRPr>
          </a:p>
        </p:txBody>
      </p:sp>
    </p:spTree>
    <p:extLst>
      <p:ext uri="{BB962C8B-B14F-4D97-AF65-F5344CB8AC3E}">
        <p14:creationId xmlns:p14="http://schemas.microsoft.com/office/powerpoint/2010/main" val="4145392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
          <a:extLst>
            <a:ext uri="{FF2B5EF4-FFF2-40B4-BE49-F238E27FC236}">
              <a16:creationId xmlns:a16="http://schemas.microsoft.com/office/drawing/2014/main" id="{E9E51F27-D890-E201-1605-6CDBF2732659}"/>
            </a:ext>
          </a:extLst>
        </p:cNvPr>
        <p:cNvGrpSpPr/>
        <p:nvPr/>
      </p:nvGrpSpPr>
      <p:grpSpPr>
        <a:xfrm>
          <a:off x="0" y="0"/>
          <a:ext cx="0" cy="0"/>
          <a:chOff x="0" y="0"/>
          <a:chExt cx="0" cy="0"/>
        </a:xfrm>
      </p:grpSpPr>
      <p:sp>
        <p:nvSpPr>
          <p:cNvPr id="895" name="Google Shape;895;p53">
            <a:extLst>
              <a:ext uri="{FF2B5EF4-FFF2-40B4-BE49-F238E27FC236}">
                <a16:creationId xmlns:a16="http://schemas.microsoft.com/office/drawing/2014/main" id="{F1775BC0-E40A-9DA9-A03C-13A3624C0444}"/>
              </a:ext>
            </a:extLst>
          </p:cNvPr>
          <p:cNvSpPr txBox="1">
            <a:spLocks noGrp="1"/>
          </p:cNvSpPr>
          <p:nvPr>
            <p:ph type="title" idx="2"/>
          </p:nvPr>
        </p:nvSpPr>
        <p:spPr>
          <a:xfrm>
            <a:off x="602574" y="379575"/>
            <a:ext cx="7917311"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L’EMPATIA VERSO IL PROTAGONISTA:</a:t>
            </a:r>
            <a:br>
              <a:rPr lang="en" dirty="0"/>
            </a:br>
            <a:r>
              <a:rPr lang="en" dirty="0"/>
              <a:t>LE STRATEGIE DEL PRIMO ATTO</a:t>
            </a:r>
            <a:endParaRPr sz="3000" dirty="0"/>
          </a:p>
        </p:txBody>
      </p:sp>
      <p:sp>
        <p:nvSpPr>
          <p:cNvPr id="2" name="CasellaDiTesto 1">
            <a:extLst>
              <a:ext uri="{FF2B5EF4-FFF2-40B4-BE49-F238E27FC236}">
                <a16:creationId xmlns:a16="http://schemas.microsoft.com/office/drawing/2014/main" id="{F6F9BF4D-0C31-3434-99E9-D8E7D94D2606}"/>
              </a:ext>
            </a:extLst>
          </p:cNvPr>
          <p:cNvSpPr txBox="1"/>
          <p:nvPr/>
        </p:nvSpPr>
        <p:spPr>
          <a:xfrm>
            <a:off x="457200" y="1017478"/>
            <a:ext cx="8229600" cy="1815882"/>
          </a:xfrm>
          <a:prstGeom prst="rect">
            <a:avLst/>
          </a:prstGeom>
          <a:noFill/>
        </p:spPr>
        <p:txBody>
          <a:bodyPr wrap="square" rtlCol="0">
            <a:spAutoFit/>
          </a:bodyPr>
          <a:lstStyle/>
          <a:p>
            <a:pPr algn="just"/>
            <a:endParaRPr lang="it-IT" dirty="0">
              <a:solidFill>
                <a:schemeClr val="bg1"/>
              </a:solidFill>
            </a:endParaRPr>
          </a:p>
          <a:p>
            <a:pPr algn="just"/>
            <a:r>
              <a:rPr lang="it-IT" i="1" dirty="0">
                <a:solidFill>
                  <a:schemeClr val="bg1"/>
                </a:solidFill>
              </a:rPr>
              <a:t> </a:t>
            </a:r>
            <a:r>
              <a:rPr lang="it-IT" dirty="0">
                <a:solidFill>
                  <a:schemeClr val="bg1"/>
                </a:solidFill>
              </a:rPr>
              <a:t>Rendere simpatico un personaggio che sulla carta non sembrava esserlo affatto: rischio di allontanare empaticamente lo spettatore.</a:t>
            </a:r>
          </a:p>
          <a:p>
            <a:pPr algn="just"/>
            <a:endParaRPr lang="it-IT" i="1" dirty="0">
              <a:solidFill>
                <a:schemeClr val="bg1"/>
              </a:solidFill>
            </a:endParaRPr>
          </a:p>
          <a:p>
            <a:pPr algn="just"/>
            <a:r>
              <a:rPr lang="it-IT" dirty="0">
                <a:solidFill>
                  <a:schemeClr val="bg1"/>
                </a:solidFill>
              </a:rPr>
              <a:t>G. Scrive le prime scene per farci comprendere benissimo non solo le qualità </a:t>
            </a:r>
            <a:r>
              <a:rPr lang="it-IT" dirty="0" err="1">
                <a:solidFill>
                  <a:schemeClr val="bg1"/>
                </a:solidFill>
              </a:rPr>
              <a:t>intelletuali</a:t>
            </a:r>
            <a:r>
              <a:rPr lang="it-IT" dirty="0">
                <a:solidFill>
                  <a:schemeClr val="bg1"/>
                </a:solidFill>
              </a:rPr>
              <a:t>, geniali di Nash (quelle ipoteticamente respingenti), ma di far comprendere allo spettatore il suo cuore, le sue ansie, le sue paure.</a:t>
            </a:r>
          </a:p>
          <a:p>
            <a:pPr algn="just"/>
            <a:endParaRPr lang="it-IT" dirty="0">
              <a:solidFill>
                <a:schemeClr val="bg1"/>
              </a:solidFill>
            </a:endParaRPr>
          </a:p>
        </p:txBody>
      </p:sp>
    </p:spTree>
    <p:extLst>
      <p:ext uri="{BB962C8B-B14F-4D97-AF65-F5344CB8AC3E}">
        <p14:creationId xmlns:p14="http://schemas.microsoft.com/office/powerpoint/2010/main" val="4052172774"/>
      </p:ext>
    </p:extLst>
  </p:cSld>
  <p:clrMapOvr>
    <a:masterClrMapping/>
  </p:clrMapOvr>
</p:sld>
</file>

<file path=ppt/theme/theme1.xml><?xml version="1.0" encoding="utf-8"?>
<a:theme xmlns:a="http://schemas.openxmlformats.org/drawingml/2006/main" name="Series Screenwriter Portfolio by Slidesgo">
  <a:themeElements>
    <a:clrScheme name="Simple Light">
      <a:dk1>
        <a:srgbClr val="141414"/>
      </a:dk1>
      <a:lt1>
        <a:srgbClr val="FFFFFF"/>
      </a:lt1>
      <a:dk2>
        <a:srgbClr val="9589BD"/>
      </a:dk2>
      <a:lt2>
        <a:srgbClr val="543D3D"/>
      </a:lt2>
      <a:accent1>
        <a:srgbClr val="EF9C42"/>
      </a:accent1>
      <a:accent2>
        <a:srgbClr val="FCB364"/>
      </a:accent2>
      <a:accent3>
        <a:srgbClr val="CC6474"/>
      </a:accent3>
      <a:accent4>
        <a:srgbClr val="97CFA4"/>
      </a:accent4>
      <a:accent5>
        <a:srgbClr val="84BEDF"/>
      </a:accent5>
      <a:accent6>
        <a:srgbClr val="D2D33F"/>
      </a:accent6>
      <a:hlink>
        <a:srgbClr val="14141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400</TotalTime>
  <Words>2330</Words>
  <Application>Microsoft Office PowerPoint</Application>
  <PresentationFormat>Presentazione su schermo (16:9)</PresentationFormat>
  <Paragraphs>271</Paragraphs>
  <Slides>34</Slides>
  <Notes>34</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34</vt:i4>
      </vt:variant>
    </vt:vector>
  </HeadingPairs>
  <TitlesOfParts>
    <vt:vector size="38" baseType="lpstr">
      <vt:lpstr>Roboto</vt:lpstr>
      <vt:lpstr>Roboto Condensed</vt:lpstr>
      <vt:lpstr>Arial</vt:lpstr>
      <vt:lpstr>Series Screenwriter Portfolio by Slidesgo</vt:lpstr>
      <vt:lpstr>ELEMENTI DI SCENEGGIATURA PER L’AUDIOVISIVO</vt:lpstr>
      <vt:lpstr>DA UN LIBRO DI FATTI A UN FILM INTERIORE</vt:lpstr>
      <vt:lpstr>SINOSSI</vt:lpstr>
      <vt:lpstr>LA VITA DI NASH: I PROBLEMI PER FARE UN FILM</vt:lpstr>
      <vt:lpstr>LE SCELTE STRATEGICHE FONDAMENTALI</vt:lpstr>
      <vt:lpstr>LE SCELTE STRATEGICHE FONDAMENTALI</vt:lpstr>
      <vt:lpstr>LE SCELTE STRATEGICHE FONDAMENTALI</vt:lpstr>
      <vt:lpstr>LE SCELTE STRATEGICHE FONDAMENTALI</vt:lpstr>
      <vt:lpstr>L’EMPATIA VERSO IL PROTAGONISTA: LE STRATEGIE DEL PRIMO ATTO</vt:lpstr>
      <vt:lpstr>L’EMPATIA VERSO IL PROTAGONISTA: LE STRATEGIE DEL PRIMO ATTO</vt:lpstr>
      <vt:lpstr>L’EMPATIA VERSO IL PROTAGONISTA: LE STRATEGIE DEL PRIMO ATTO</vt:lpstr>
      <vt:lpstr>L’EMPATIA VERSO IL PROTAGONISTA: LE STRATEGIE DEL PRIMO ATTO</vt:lpstr>
      <vt:lpstr>L’EMPATIA VERSO IL PROTAGONISTA: LE STRATEGIE DEL PRIMO ATTO</vt:lpstr>
      <vt:lpstr>L’EMPATIA VERSO IL PROTAGONISTA: LE STRATEGIE DEL PRIMO ATTO</vt:lpstr>
      <vt:lpstr>L’EMPATIA VERSO IL PROTAGONISTA: LE STRATEGIE DEL PRIMO ATTO</vt:lpstr>
      <vt:lpstr>L’EMPATIA VERSO IL PROTAGONISTA: LE STRATEGIE DEL PRIMO ATTO</vt:lpstr>
      <vt:lpstr>L’EMPATIA VERSO IL PROTAGONISTA: LE STRATEGIE DEL PRIMO ATTO</vt:lpstr>
      <vt:lpstr>L’EMPATIA VERSO IL PROTAGONISTA: LE STRATEGIE DEL PRIMO ATTO</vt:lpstr>
      <vt:lpstr>L’EMPATIA VERSO IL PROTAGONISTA: LE STRATEGIE DEL PRIMO ATTO</vt:lpstr>
      <vt:lpstr>PERSONAGGI, AMICI, ANTAGONISTI</vt:lpstr>
      <vt:lpstr>PERSONAGGI, AMICI, ANTAGONISTI</vt:lpstr>
      <vt:lpstr>PERSONAGGI, AMICI, ANTAGONISTI</vt:lpstr>
      <vt:lpstr>PERSONAGGI, AMICI, ANTAGONISTI</vt:lpstr>
      <vt:lpstr>PERSONAGGI, AMICI, ANTAGONISTI</vt:lpstr>
      <vt:lpstr>PERSONAGGI, AMICI, ANTAGONISTI</vt:lpstr>
      <vt:lpstr>VISUALIZZARE IL PENSIERO, ESSENZIALIZZARE LE SCENE</vt:lpstr>
      <vt:lpstr>IL PUNTO DI VISTA DELLO SPETTATORE E LA CREDIBILITÀ DEGLI EVENTI</vt:lpstr>
      <vt:lpstr>IL PUNTO DI VISTA DELLO SPETTATORE E LA CREDIBILITÀ DEGLI EVENTI</vt:lpstr>
      <vt:lpstr>IL PUNTO DI VISTA DELLO SPETTATORE E LA CREDIBILITÀ DEGLI EVENTI</vt:lpstr>
      <vt:lpstr>SET-UP E PAYOFF</vt:lpstr>
      <vt:lpstr>SET-UP E PAYOFF</vt:lpstr>
      <vt:lpstr>LE COMPONENTI VISIVE E LE ALTRE COMPONENTI ARTISTICHE DELLA REALIZZAZIONE</vt:lpstr>
      <vt:lpstr>UNA BIOGRAFIA POCO FEDELE?</vt:lpstr>
      <vt:lpstr>FILM DA GUARDARE PER LA PROSSIMA SETTIMANA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VINCENZO ALTOBELLI</cp:lastModifiedBy>
  <cp:revision>6</cp:revision>
  <dcterms:modified xsi:type="dcterms:W3CDTF">2024-11-22T10:42:31Z</dcterms:modified>
</cp:coreProperties>
</file>