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63" r:id="rId4"/>
    <p:sldId id="264" r:id="rId5"/>
    <p:sldId id="265" r:id="rId6"/>
    <p:sldId id="261" r:id="rId7"/>
    <p:sldId id="266" r:id="rId8"/>
    <p:sldId id="271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F2B"/>
    <a:srgbClr val="3488A0"/>
    <a:srgbClr val="5CC6D6"/>
    <a:srgbClr val="F8D22F"/>
    <a:srgbClr val="57903F"/>
    <a:srgbClr val="344529"/>
    <a:srgbClr val="2B3922"/>
    <a:srgbClr val="2E3722"/>
    <a:srgbClr val="FCF7F1"/>
    <a:srgbClr val="B8D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4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MIGLIORAMENTO DELL’ACCESSO AI BENI E AI SERVIZI DIGITALI PER CONSUMATORI E IMPRESE 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CREAZIONE DI contesto FAVOREVOLE ALLA CRESCITA DELLE RETI DIGITALI E DEI SERVIZI INNOVATIVI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" dirty="0"/>
            <a:t>CRESCITA DELL’ECONOMIA DIGITALE EUROPEA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" sz="1300" kern="1200" dirty="0"/>
            <a:t>MIGLIORAMENTO DELL’ACCESSO AI BENI E AI SERVIZI DIGITALI PER CONSUMATORI E IMPRESE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" sz="1300" kern="1200" dirty="0"/>
            <a:t>CREAZIONE DI contesto FAVOREVOLE ALLA CRESCITA DELLE RETI DIGITALI E DEI SERVIZI INNOVATIVI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" sz="1300" kern="1200" dirty="0"/>
            <a:t>CRESCITA DELL’ECONOMIA DIGITALE EUROPEA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t>03/12/2020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t>03/12/2020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t>03/12/2020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t>03/12/2020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t>03/12/2020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t>03/12/2020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t>03/12/2020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t>03/12/2020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t>03/12/2020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t>03/12/2020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t>03/12/2020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t>03/12/2020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t>03/12/2020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it" sz="4400" dirty="0">
                <a:solidFill>
                  <a:schemeClr val="tx1"/>
                </a:solidFill>
              </a:rPr>
              <a:t>IL MERCATO UNICO DIGITALE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dirty="0">
                <a:solidFill>
                  <a:schemeClr val="tx1"/>
                </a:solidFill>
              </a:rPr>
              <a:t>Lezione</a:t>
            </a:r>
            <a:r>
              <a:rPr lang="it" dirty="0">
                <a:solidFill>
                  <a:schemeClr val="tx1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generale sulla protezione dei dati personali (GDPR) 2016/679</a:t>
            </a:r>
            <a:endParaRPr lang="nl-NL" sz="3600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marL="274320" lvl="1" indent="0" algn="ctr">
              <a:buNone/>
            </a:pPr>
            <a:r>
              <a:rPr lang="it-IT" sz="2800" b="1" dirty="0">
                <a:solidFill>
                  <a:srgbClr val="F03F2B"/>
                </a:solidFill>
                <a:latin typeface="Bradley Hand ITC" panose="03070402050302030203" pitchFamily="66" charset="0"/>
              </a:rPr>
              <a:t>La peculiarità dell’approccio europeo</a:t>
            </a:r>
          </a:p>
          <a:p>
            <a:pPr marL="274320" lvl="1" indent="0" algn="ctr">
              <a:buNone/>
            </a:pPr>
            <a:r>
              <a:rPr lang="it-IT" sz="2800" b="1" dirty="0">
                <a:solidFill>
                  <a:srgbClr val="F03F2B"/>
                </a:solidFill>
                <a:latin typeface="Bradley Hand ITC" panose="03070402050302030203" pitchFamily="66" charset="0"/>
              </a:rPr>
              <a:t>Tutela privacy/dati personali vs. libertà di iniziativa economica </a:t>
            </a:r>
          </a:p>
          <a:p>
            <a:pPr lvl="1"/>
            <a:endParaRPr lang="it-IT" dirty="0">
              <a:solidFill>
                <a:srgbClr val="FF0000"/>
              </a:solidFill>
            </a:endParaRPr>
          </a:p>
          <a:p>
            <a:pPr lvl="1"/>
            <a:r>
              <a:rPr lang="it-IT" dirty="0">
                <a:solidFill>
                  <a:srgbClr val="3488A0"/>
                </a:solidFill>
              </a:rPr>
              <a:t>Iter di approvazione iniziato </a:t>
            </a:r>
            <a:r>
              <a:rPr lang="it-IT" u="sng" dirty="0">
                <a:solidFill>
                  <a:srgbClr val="3488A0"/>
                </a:solidFill>
              </a:rPr>
              <a:t>prima</a:t>
            </a:r>
            <a:r>
              <a:rPr lang="it-IT" dirty="0">
                <a:solidFill>
                  <a:srgbClr val="3488A0"/>
                </a:solidFill>
              </a:rPr>
              <a:t> della Strategia 2015 (precedente: direttiva 95/46/CE), MA PIENA APPARTENENZA AL «SECONDO PILASTRO»</a:t>
            </a:r>
          </a:p>
          <a:p>
            <a:pPr lvl="1"/>
            <a:r>
              <a:rPr lang="it-IT" dirty="0">
                <a:solidFill>
                  <a:srgbClr val="3488A0"/>
                </a:solidFill>
              </a:rPr>
              <a:t>Scelta dello strumento giuridico (diritto uniforme)</a:t>
            </a:r>
          </a:p>
          <a:p>
            <a:pPr lvl="1"/>
            <a:r>
              <a:rPr lang="it-IT" dirty="0">
                <a:solidFill>
                  <a:srgbClr val="3488A0"/>
                </a:solidFill>
              </a:rPr>
              <a:t>Contesto della protezione/obiettivo della disciplina: </a:t>
            </a:r>
            <a:r>
              <a:rPr lang="it-IT" b="1" dirty="0">
                <a:solidFill>
                  <a:srgbClr val="3488A0"/>
                </a:solidFill>
              </a:rPr>
              <a:t>agevole circolazione dei dati personali</a:t>
            </a:r>
          </a:p>
          <a:p>
            <a:pPr marL="274320" lvl="1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marL="274320" lvl="1" indent="0">
              <a:buNone/>
            </a:pPr>
            <a:r>
              <a:rPr lang="it-IT" u="sng" dirty="0">
                <a:solidFill>
                  <a:srgbClr val="3488A0"/>
                </a:solidFill>
              </a:rPr>
              <a:t>Definizione di DATI PERSONALI: </a:t>
            </a:r>
            <a:r>
              <a:rPr lang="it-IT" dirty="0">
                <a:solidFill>
                  <a:srgbClr val="3488A0"/>
                </a:solidFill>
              </a:rPr>
              <a:t>qualsiasi informazione riguardante una persona fisica identificata o identificabile</a:t>
            </a:r>
          </a:p>
          <a:p>
            <a:pPr marL="274320" lvl="1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marL="274320" lvl="1" indent="0">
              <a:buNone/>
            </a:pPr>
            <a:r>
              <a:rPr lang="it-IT" u="sng" dirty="0">
                <a:solidFill>
                  <a:srgbClr val="3488A0"/>
                </a:solidFill>
              </a:rPr>
              <a:t>Definizione di TRATTAMENTO:</a:t>
            </a:r>
            <a:r>
              <a:rPr lang="it-IT" dirty="0">
                <a:solidFill>
                  <a:srgbClr val="3488A0"/>
                </a:solidFill>
              </a:rPr>
              <a:t> qualsiasi operazione, o insieme di operazioni, compiute con o senza l’ausilio di processi automatizzati e applicate ai dati personali, come la raccolta, la registrazione, l’organizzazione, la strutturazione, la conservazione, l’adattamento o la modifica, l’estrazione, la consultazione, l’uso, la comunicazione mediante trasmissione, diffusione o qualsiasi altra forma di messa a disposizione, il raffronto, l’interconnessione, la limitazione, la cancellazione, la distruzione</a:t>
            </a:r>
            <a:endParaRPr lang="it-IT" u="sng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8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GDPR</a:t>
            </a:r>
            <a:r>
              <a:rPr lang="it-IT" sz="3600" dirty="0">
                <a:solidFill>
                  <a:srgbClr val="5CC6D6"/>
                </a:solidFill>
              </a:rPr>
              <a:t>/2</a:t>
            </a:r>
            <a:endParaRPr lang="nl-NL" sz="3600" dirty="0">
              <a:solidFill>
                <a:srgbClr val="5CC6D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 fontScale="92500" lnSpcReduction="10000"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marL="274320" lvl="1" indent="0" algn="ctr">
              <a:buNone/>
            </a:pPr>
            <a:r>
              <a:rPr lang="it-IT" sz="2400" dirty="0">
                <a:solidFill>
                  <a:srgbClr val="FF0000"/>
                </a:solidFill>
              </a:rPr>
              <a:t>Perno della disciplina: RISK-BASED APPROACH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IDEA DI FONDO: qualità/livello di protezione dei dati </a:t>
            </a:r>
            <a:r>
              <a:rPr lang="it-IT" b="1" dirty="0">
                <a:solidFill>
                  <a:srgbClr val="3488A0"/>
                </a:solidFill>
              </a:rPr>
              <a:t>determinano la reputazione delle imprese</a:t>
            </a:r>
            <a:endParaRPr lang="it-IT" dirty="0">
              <a:solidFill>
                <a:srgbClr val="3488A0"/>
              </a:solidFill>
            </a:endParaRP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→ RESPONSABILIZZAZIONE dei soggetti che trattano i dati personali 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F03F2B"/>
                </a:solidFill>
              </a:rPr>
              <a:t>Obiettivo: modulare gli obblighi dei titolari del trattamento al rischio concreto dei titolari</a:t>
            </a:r>
          </a:p>
          <a:p>
            <a:pPr marL="548640" lvl="2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lvl="3"/>
            <a:r>
              <a:rPr lang="it-IT" dirty="0">
                <a:solidFill>
                  <a:srgbClr val="3488A0"/>
                </a:solidFill>
              </a:rPr>
              <a:t>IL </a:t>
            </a:r>
            <a:r>
              <a:rPr lang="it-IT" u="sng" dirty="0">
                <a:solidFill>
                  <a:srgbClr val="3488A0"/>
                </a:solidFill>
              </a:rPr>
              <a:t>CONSENSO DELL’INTERESSATO</a:t>
            </a:r>
            <a:r>
              <a:rPr lang="it-IT" dirty="0">
                <a:solidFill>
                  <a:srgbClr val="3488A0"/>
                </a:solidFill>
              </a:rPr>
              <a:t> è LA </a:t>
            </a:r>
            <a:r>
              <a:rPr lang="it-IT" b="1" dirty="0">
                <a:solidFill>
                  <a:srgbClr val="3488A0"/>
                </a:solidFill>
              </a:rPr>
              <a:t>BASE GIURIDICA PER ECCELLENZA </a:t>
            </a:r>
            <a:r>
              <a:rPr lang="it-IT" dirty="0">
                <a:solidFill>
                  <a:srgbClr val="3488A0"/>
                </a:solidFill>
              </a:rPr>
              <a:t>che delimita l’ambito entro cui è consentito trattare i dati personali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Libero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Informato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Specifico e granulare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Informativa adeguata e esaustiva, che include le finalità del trattamento</a:t>
            </a:r>
          </a:p>
          <a:p>
            <a:pPr lvl="3"/>
            <a:r>
              <a:rPr lang="it-IT" b="1" dirty="0">
                <a:solidFill>
                  <a:srgbClr val="3488A0"/>
                </a:solidFill>
              </a:rPr>
              <a:t>Per certi dati (origine razziale/etnica, opinioni politiche, convinzioni religiose o filosofiche) il consenso deve essere esplicito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  <a:p>
            <a:pPr lvl="2"/>
            <a:r>
              <a:rPr lang="it-IT" b="1" dirty="0">
                <a:solidFill>
                  <a:srgbClr val="3488A0"/>
                </a:solidFill>
              </a:rPr>
              <a:t>ALTRE BASI GIURIDICHE </a:t>
            </a:r>
            <a:r>
              <a:rPr lang="it-IT" dirty="0">
                <a:solidFill>
                  <a:srgbClr val="3488A0"/>
                </a:solidFill>
              </a:rPr>
              <a:t>che delimitano l’ambito entro cui è consentito trattare i dati personali: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Esecuzione di un contratto di cui l’interessato è parte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Adempimento di obbligo legale dell’interessato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Salvaguardia interessi vitali dell’interessato o di altra persona fisica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Esecuzione di compito di interesse pubblico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Legittimo interesse del titolare del trattamento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3488A0"/>
                </a:solidFill>
              </a:rPr>
              <a:t>Regolamento GDPR</a:t>
            </a:r>
            <a:r>
              <a:rPr lang="it-IT" sz="3600" dirty="0">
                <a:solidFill>
                  <a:srgbClr val="5CC6D6"/>
                </a:solidFill>
              </a:rPr>
              <a:t>/3</a:t>
            </a:r>
            <a:endParaRPr lang="nl-NL" sz="3600" dirty="0">
              <a:solidFill>
                <a:srgbClr val="5CC6D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endParaRPr lang="it-IT" dirty="0">
              <a:solidFill>
                <a:srgbClr val="FF0000"/>
              </a:solidFill>
            </a:endParaRPr>
          </a:p>
          <a:p>
            <a:pPr lvl="2"/>
            <a:r>
              <a:rPr lang="it-IT" dirty="0">
                <a:solidFill>
                  <a:srgbClr val="3488A0"/>
                </a:solidFill>
              </a:rPr>
              <a:t>PRINCIPI DEL TRATTAMENTO DEI DATI:</a:t>
            </a:r>
          </a:p>
          <a:p>
            <a:pPr marL="548640" lvl="2" indent="0">
              <a:buNone/>
            </a:pPr>
            <a:r>
              <a:rPr lang="it-IT" dirty="0">
                <a:solidFill>
                  <a:srgbClr val="3488A0"/>
                </a:solidFill>
              </a:rPr>
              <a:t>Limitazione delle finalità, minimizzazione, limitazione nel tempo, riservatezza</a:t>
            </a:r>
          </a:p>
          <a:p>
            <a:pPr marL="548640" lvl="2" indent="0">
              <a:buNone/>
            </a:pPr>
            <a:endParaRPr lang="it-IT" dirty="0">
              <a:solidFill>
                <a:srgbClr val="3488A0"/>
              </a:solidFill>
            </a:endParaRPr>
          </a:p>
          <a:p>
            <a:pPr lvl="2"/>
            <a:r>
              <a:rPr lang="it-IT" dirty="0">
                <a:solidFill>
                  <a:srgbClr val="3488A0"/>
                </a:solidFill>
              </a:rPr>
              <a:t>DIRITTI DELL’INTERESSATO NEI CONFRONTI DEL TITOLARE DEL TRATTAMENTO: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di accesso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di rettifica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alla cancellazione (oblio)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Diritto alla limitazione del trattamento</a:t>
            </a:r>
          </a:p>
          <a:p>
            <a:pPr lvl="3"/>
            <a:r>
              <a:rPr lang="it-IT" dirty="0">
                <a:solidFill>
                  <a:srgbClr val="3488A0"/>
                </a:solidFill>
              </a:rPr>
              <a:t>Legittimo interesse del titolare del trattamento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Strategia per il mercato unico digitale in Europa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4825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Neo-insediata Commissione Juncker (maggio 2015)</a:t>
            </a:r>
          </a:p>
          <a:p>
            <a:r>
              <a:rPr lang="it-IT" dirty="0">
                <a:solidFill>
                  <a:srgbClr val="FF0000"/>
                </a:solidFill>
              </a:rPr>
              <a:t>Orientamenti politici della nuova Commissione: prioritaria la costruzione di un «mercato unico del digitale connesso»</a:t>
            </a:r>
          </a:p>
          <a:p>
            <a:r>
              <a:rPr lang="it-IT" dirty="0">
                <a:solidFill>
                  <a:srgbClr val="FF0000"/>
                </a:solidFill>
              </a:rPr>
              <a:t>DEFINIZIONE «MERCATO UNICO DIGITALE»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«un mercato in cui, indipendentemente dalla cittadinanza o dal luogo di residenza, persone e imprese non incontrano ostacoli all'accesso e all'esercizio delle attività online, in condizioni di concorrenza leale e con un livello elevato di protezione dei consumatori e dei dati personali»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→ il «SOGNO» del mercato unico!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→ specificità nell’attenzione ai diritti individuali</a:t>
            </a:r>
          </a:p>
          <a:p>
            <a:pPr marL="0" indent="0">
              <a:buNone/>
            </a:pPr>
            <a:r>
              <a:rPr lang="it-IT" dirty="0">
                <a:solidFill>
                  <a:srgbClr val="57903F"/>
                </a:solidFill>
              </a:rPr>
              <a:t>Previsione: la realizzazione del mercato unico digitale potrebbe determinare un aumento del PIL europeo di 415 miliardi di euro, creando opportunità per nuove start-up e stimolando la crescita delle imprese esistenti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Strategia per il mercato unico digitale in Europa</a:t>
            </a:r>
            <a:r>
              <a:rPr lang="it-IT" dirty="0">
                <a:solidFill>
                  <a:srgbClr val="FF0000"/>
                </a:solidFill>
              </a:rPr>
              <a:t>/2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fontScale="92500" lnSpcReduction="10000"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OBIETTIVO 1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la realizzazione di </a:t>
            </a:r>
            <a:r>
              <a:rPr lang="it-IT" b="1" u="sng" dirty="0">
                <a:solidFill>
                  <a:srgbClr val="FF0000"/>
                </a:solidFill>
              </a:rPr>
              <a:t>RETI AD ALTA VELOCITÀ </a:t>
            </a:r>
            <a:r>
              <a:rPr lang="it-IT" dirty="0">
                <a:solidFill>
                  <a:srgbClr val="FF0000"/>
                </a:solidFill>
              </a:rPr>
              <a:t>efficienti, affidabili ed economicamente accessibili, che al contempo tutelino il consumatore sul piano della protezione dei dati personali</a:t>
            </a:r>
          </a:p>
          <a:p>
            <a:pPr marL="274320" lvl="1" indent="0">
              <a:buNone/>
            </a:pPr>
            <a:r>
              <a:rPr lang="it-IT" dirty="0">
                <a:solidFill>
                  <a:srgbClr val="57903F"/>
                </a:solidFill>
              </a:rPr>
              <a:t>obiettivi di connettività Internet per il 2025: accesso per tutte le famiglie europee a connessioni internet di almeno 100 Mbps, tramite reti di accesso di nuova generazione (NGA), e la copertura 5G per tutte le aree urbane e le principali vie di trasporto terrestre. </a:t>
            </a:r>
          </a:p>
          <a:p>
            <a:r>
              <a:rPr lang="it-IT" b="1" u="sng" dirty="0">
                <a:solidFill>
                  <a:srgbClr val="FF0000"/>
                </a:solidFill>
              </a:rPr>
              <a:t>OBIETTIVO 2</a:t>
            </a:r>
          </a:p>
          <a:p>
            <a:pPr marL="0" indent="0">
              <a:buNone/>
            </a:pPr>
            <a:r>
              <a:rPr lang="it-IT" b="1" u="sng" dirty="0">
                <a:solidFill>
                  <a:srgbClr val="FF0000"/>
                </a:solidFill>
              </a:rPr>
              <a:t>ABBATTERE LE BARRIERE CHE BLOCCANO L'ATTIVITÀ ONLINE TRANSFRONTALIERA</a:t>
            </a:r>
            <a:r>
              <a:rPr lang="it-IT" dirty="0">
                <a:solidFill>
                  <a:srgbClr val="FF0000"/>
                </a:solidFill>
              </a:rPr>
              <a:t>, tra cui le differenze normative tra gli Stati membri in materia di contratti e di diritto d'autore, nonché la diversa incidenza dell'onere dell'IVA</a:t>
            </a:r>
          </a:p>
          <a:p>
            <a:r>
              <a:rPr lang="it-IT" b="1" u="sng" dirty="0">
                <a:solidFill>
                  <a:srgbClr val="FF0000"/>
                </a:solidFill>
              </a:rPr>
              <a:t>OBIETTIVO 3</a:t>
            </a:r>
          </a:p>
          <a:p>
            <a:pPr marL="0" indent="0">
              <a:buNone/>
            </a:pPr>
            <a:r>
              <a:rPr lang="it-IT" b="1" u="sng" dirty="0">
                <a:solidFill>
                  <a:srgbClr val="FF0000"/>
                </a:solidFill>
              </a:rPr>
              <a:t>OTTIMIZZARE IL VALORE AGGIUNTO DELL'ECONOMIA DIGITALE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dati della Commissione europea: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solo l'11,7% delle imprese dell'UE utilizza le tecnologie digitali avanzate in tutte le loro possibilità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il 41% delle imprese dell'UE non usa alcune tecnologi digitale</a:t>
            </a:r>
          </a:p>
          <a:p>
            <a:pPr marL="274320" lvl="1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3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Stimolo agli investimenti per realizzare gli obiettivi di connettività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57903F"/>
                </a:solidFill>
              </a:rPr>
              <a:t>Fondi strutturali e di investimento europei </a:t>
            </a:r>
            <a:r>
              <a:rPr lang="it-IT" dirty="0">
                <a:solidFill>
                  <a:srgbClr val="57903F"/>
                </a:solidFill>
              </a:rPr>
              <a:t>(circa 6 miliardi di euro fino al 2020 per offrire a oltre 14,5 milioni di famiglie l'accesso alla banda larga ad alta velocità);</a:t>
            </a:r>
          </a:p>
          <a:p>
            <a:r>
              <a:rPr lang="it-IT" dirty="0">
                <a:solidFill>
                  <a:srgbClr val="57903F"/>
                </a:solidFill>
              </a:rPr>
              <a:t> </a:t>
            </a:r>
            <a:r>
              <a:rPr lang="it-IT" b="1" dirty="0">
                <a:solidFill>
                  <a:srgbClr val="57903F"/>
                </a:solidFill>
              </a:rPr>
              <a:t>Fondo europeo per gli investimenti strategici </a:t>
            </a:r>
            <a:r>
              <a:rPr lang="it-IT" dirty="0">
                <a:solidFill>
                  <a:srgbClr val="57903F"/>
                </a:solidFill>
              </a:rPr>
              <a:t>(circa 1 miliardo di euro per progetti relativi alla banda larga, che ha generato circa 3,2 miliardi di euro di investimenti pubblici e privati);</a:t>
            </a:r>
          </a:p>
          <a:p>
            <a:r>
              <a:rPr lang="it-IT" dirty="0">
                <a:solidFill>
                  <a:srgbClr val="57903F"/>
                </a:solidFill>
              </a:rPr>
              <a:t>il </a:t>
            </a:r>
            <a:r>
              <a:rPr lang="it-IT" b="1" dirty="0">
                <a:solidFill>
                  <a:srgbClr val="57903F"/>
                </a:solidFill>
              </a:rPr>
              <a:t>meccanismo</a:t>
            </a:r>
            <a:r>
              <a:rPr lang="it-IT" dirty="0">
                <a:solidFill>
                  <a:srgbClr val="57903F"/>
                </a:solidFill>
              </a:rPr>
              <a:t> per collegare l'Europa, con un'allocazione di 1,04 milioni di euro per il periodo 2014-2020 per la realizzazione di reti a banda larga veloci e ultraveloci e servizi digitali paneuropei.</a:t>
            </a:r>
          </a:p>
          <a:p>
            <a:r>
              <a:rPr lang="it-IT" b="1" dirty="0">
                <a:solidFill>
                  <a:srgbClr val="57903F"/>
                </a:solidFill>
              </a:rPr>
              <a:t>Fondo per la banda larga per collegare l'Europa (</a:t>
            </a:r>
            <a:r>
              <a:rPr lang="it-IT" b="1" dirty="0" err="1">
                <a:solidFill>
                  <a:srgbClr val="57903F"/>
                </a:solidFill>
              </a:rPr>
              <a:t>Connecting</a:t>
            </a:r>
            <a:r>
              <a:rPr lang="it-IT" b="1" dirty="0">
                <a:solidFill>
                  <a:srgbClr val="57903F"/>
                </a:solidFill>
              </a:rPr>
              <a:t> Europe Broadband Fund), </a:t>
            </a:r>
            <a:r>
              <a:rPr lang="it-IT" dirty="0">
                <a:solidFill>
                  <a:srgbClr val="57903F"/>
                </a:solidFill>
              </a:rPr>
              <a:t>nel quadro del FEIS, con la partecipazione anche della Cassa depositi e prestiti italiana, che dovrebbe condurre alla costituzione di una piattaforma di investimenti pubblici e privati per sostenere le infrastrutture delle reti digitali nelle zone insufficientemente servite, con l'obiettivo di mobilitare un investimento supplementare di 1,7 miliardi di euro fino al 2021.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0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Strumenti legislativi proposti (35)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 lvl="1"/>
            <a:r>
              <a:rPr lang="it-IT" dirty="0">
                <a:solidFill>
                  <a:srgbClr val="FF0000"/>
                </a:solidFill>
              </a:rPr>
              <a:t>abolizione delle tariffe di roaming (a partire dal 15 giugno 2017)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obbligo di rendere disponibile la banda di frequenza 700 MHz per la banda larga senza fili entro il 2020, con possibilità di deroga fino al 2022 per giustificati motivi </a:t>
            </a:r>
            <a:r>
              <a:rPr lang="it-IT" dirty="0">
                <a:solidFill>
                  <a:srgbClr val="57903F"/>
                </a:solidFill>
              </a:rPr>
              <a:t>(in Italia la banda in questione è quasi interamente occupata dai servizi audiovisivi del digitale terrestre)</a:t>
            </a:r>
            <a:r>
              <a:rPr lang="it-IT" dirty="0">
                <a:solidFill>
                  <a:srgbClr val="FF0000"/>
                </a:solidFill>
              </a:rPr>
              <a:t>. </a:t>
            </a:r>
            <a:r>
              <a:rPr lang="it-IT" strike="sngStrike" dirty="0">
                <a:solidFill>
                  <a:srgbClr val="FF0000"/>
                </a:solidFill>
              </a:rPr>
              <a:t>Il coordinamento transfrontaliero in materia di spettro radio è una componente essenziale della Strategia per il passaggio alla connettività mobile 5G e ai nuovi servizi ad essa collegati (automobili connesse, assistenza sanitaria a distanza, smart cities, streaming video in movimento). In particolare, il 5G dovrebbe essere in grado di: trasmettere quantità notevolmente superiori di dati in tempi ridottissimi; garantire ovunque trasmissioni sicure ed affidabili; essere più efficiente, riducendo il costo per unità dei dati trasmessi; consentire a miliardi di utenti e oggetti intelligenti nell'Internet of </a:t>
            </a:r>
            <a:r>
              <a:rPr lang="it-IT" strike="sngStrike" dirty="0" err="1">
                <a:solidFill>
                  <a:srgbClr val="FF0000"/>
                </a:solidFill>
              </a:rPr>
              <a:t>Things</a:t>
            </a:r>
            <a:r>
              <a:rPr lang="it-IT" strike="sngStrike" dirty="0">
                <a:solidFill>
                  <a:srgbClr val="FF0000"/>
                </a:solidFill>
              </a:rPr>
              <a:t> (IoT) di connettersi alle reti; offrire supporto per densità di dispositivi fino a 100 dispositivi/m2. Paesi come USA, Corea del Sud, Giappone e Cina, che si sono concentrati su range di spettro alternativi, sia sotto che sopra 6 GHz, sono molto più avanti dell'UE nella transizione al 5G;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la portabilità transfrontaliera dei contenuti digitali, che consente l'accesso dall'estero a servizi di contenuti digitali senza costi supplementari a partire dal 2018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l'abolizione dei blocchi geografici (</a:t>
            </a:r>
            <a:r>
              <a:rPr lang="it-IT" dirty="0" err="1">
                <a:solidFill>
                  <a:srgbClr val="FF0000"/>
                </a:solidFill>
              </a:rPr>
              <a:t>geoblocking</a:t>
            </a:r>
            <a:r>
              <a:rPr lang="it-IT" dirty="0">
                <a:solidFill>
                  <a:srgbClr val="FF0000"/>
                </a:solidFill>
              </a:rPr>
              <a:t>), ovvero delle restrizioni dirette e indirette poste in essere dai venditori in base alla nazionalità, al luogo di residenza o di connessione dell'utente, in particolare quando si effettuano acquisti online transfrontalieri.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it" dirty="0"/>
              <a:t>3 pilastri di intervento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41807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03F2B"/>
                </a:solidFill>
              </a:rPr>
              <a:t>Le piattaforme e i servizi</a:t>
            </a:r>
            <a:endParaRPr lang="nl-NL" dirty="0">
              <a:solidFill>
                <a:srgbClr val="F03F2B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r>
              <a:rPr lang="it-IT" dirty="0">
                <a:solidFill>
                  <a:srgbClr val="FF0000"/>
                </a:solidFill>
              </a:rPr>
              <a:t>Direttiva 2000/31/CE (</a:t>
            </a:r>
            <a:r>
              <a:rPr lang="it-IT" i="1" dirty="0">
                <a:solidFill>
                  <a:srgbClr val="FF0000"/>
                </a:solidFill>
              </a:rPr>
              <a:t>e-commerce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Direttiva 2015/1535 (procedura d'informazione nel settore delle regolamentazioni tecniche e delle</a:t>
            </a:r>
          </a:p>
          <a:p>
            <a:pPr marL="274320" lvl="1" indent="0">
              <a:buNone/>
            </a:pPr>
            <a:r>
              <a:rPr lang="it-IT" dirty="0">
                <a:solidFill>
                  <a:srgbClr val="FF0000"/>
                </a:solidFill>
              </a:rPr>
              <a:t>regole relative ai servizi della società dell'informazione)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Regolamento (UE) 2018/322 (</a:t>
            </a:r>
            <a:r>
              <a:rPr lang="it-IT" i="1" dirty="0" err="1">
                <a:solidFill>
                  <a:srgbClr val="FF0000"/>
                </a:solidFill>
              </a:rPr>
              <a:t>geoblocking</a:t>
            </a:r>
            <a:r>
              <a:rPr lang="it-IT">
                <a:solidFill>
                  <a:srgbClr val="FF0000"/>
                </a:solidFill>
              </a:rPr>
              <a:t>)</a:t>
            </a:r>
            <a:r>
              <a:rPr lang="it-IT" b="1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3488A0"/>
                </a:solidFill>
              </a:rPr>
              <a:t>Regolamento 2015/2120 «Internet»</a:t>
            </a:r>
            <a:endParaRPr lang="nl-NL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 lnSpcReduction="10000"/>
          </a:bodyPr>
          <a:lstStyle/>
          <a:p>
            <a:pPr lvl="1"/>
            <a:r>
              <a:rPr lang="it-IT" dirty="0">
                <a:solidFill>
                  <a:srgbClr val="FF0000"/>
                </a:solidFill>
              </a:rPr>
              <a:t>IN GENERALE: quadro di norme comuni per garantire un trattamento equo e non discriminatorio del traffico nella </a:t>
            </a:r>
            <a:r>
              <a:rPr lang="it-IT" b="1" dirty="0">
                <a:solidFill>
                  <a:srgbClr val="FF0000"/>
                </a:solidFill>
              </a:rPr>
              <a:t>fornitura di servizi di accesso a Internet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b="1" dirty="0">
                <a:solidFill>
                  <a:srgbClr val="FF0000"/>
                </a:solidFill>
              </a:rPr>
              <a:t>tutelare i relativi diritti degli utenti finali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PRINCIPI AFFERMATI</a:t>
            </a:r>
          </a:p>
          <a:p>
            <a:pPr lvl="2"/>
            <a:r>
              <a:rPr lang="it-IT" b="1" dirty="0">
                <a:solidFill>
                  <a:srgbClr val="3488A0"/>
                </a:solidFill>
              </a:rPr>
              <a:t>principio della neutralità tecnologica:</a:t>
            </a:r>
            <a:r>
              <a:rPr lang="it-IT" dirty="0">
                <a:solidFill>
                  <a:srgbClr val="3488A0"/>
                </a:solidFill>
              </a:rPr>
              <a:t> le norme non impongono né favoriscono l'utilizzo di un determinato tipo di tecnologia</a:t>
            </a:r>
          </a:p>
          <a:p>
            <a:pPr lvl="2"/>
            <a:r>
              <a:rPr lang="it-IT" b="1" dirty="0">
                <a:solidFill>
                  <a:srgbClr val="3488A0"/>
                </a:solidFill>
              </a:rPr>
              <a:t>principio dell’unicità di Internet</a:t>
            </a:r>
            <a:r>
              <a:rPr lang="it-IT" dirty="0">
                <a:solidFill>
                  <a:srgbClr val="3488A0"/>
                </a:solidFill>
              </a:rPr>
              <a:t>: i fornitori di servizi di accesso a Internet </a:t>
            </a:r>
            <a:r>
              <a:rPr lang="it-IT" b="1" dirty="0">
                <a:solidFill>
                  <a:srgbClr val="3488A0"/>
                </a:solidFill>
              </a:rPr>
              <a:t>non devono limitare la connettività </a:t>
            </a:r>
            <a:r>
              <a:rPr lang="it-IT" dirty="0">
                <a:solidFill>
                  <a:srgbClr val="3488A0"/>
                </a:solidFill>
              </a:rPr>
              <a:t>ad alcun punto finale accessibile di Internet, ma devono fornire la connettività a praticamente tutti i punti finali di Internet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DIRITTI DEGLI UTENTI FINALI</a:t>
            </a:r>
          </a:p>
          <a:p>
            <a:pPr lvl="2"/>
            <a:r>
              <a:rPr lang="it-IT" dirty="0">
                <a:solidFill>
                  <a:srgbClr val="3488A0"/>
                </a:solidFill>
              </a:rPr>
              <a:t> libertà di scelta tra i </a:t>
            </a:r>
            <a:r>
              <a:rPr lang="it-IT" b="1" dirty="0">
                <a:solidFill>
                  <a:srgbClr val="3488A0"/>
                </a:solidFill>
              </a:rPr>
              <a:t>vari tipi di apparecchiature terminali</a:t>
            </a:r>
          </a:p>
          <a:p>
            <a:pPr lvl="2"/>
            <a:r>
              <a:rPr lang="it-IT" dirty="0">
                <a:solidFill>
                  <a:srgbClr val="3488A0"/>
                </a:solidFill>
              </a:rPr>
              <a:t>diritto, fatta salva la liceità dei contenuti pubblicati (che non è oggetto di regolamentazione nell'ambito del Regolamento), </a:t>
            </a:r>
            <a:r>
              <a:rPr lang="it-IT" b="1" dirty="0">
                <a:solidFill>
                  <a:srgbClr val="3488A0"/>
                </a:solidFill>
              </a:rPr>
              <a:t>di accedere a informazioni e contenuti</a:t>
            </a:r>
            <a:r>
              <a:rPr lang="it-IT" dirty="0">
                <a:solidFill>
                  <a:srgbClr val="3488A0"/>
                </a:solidFill>
              </a:rPr>
              <a:t> e di </a:t>
            </a:r>
            <a:r>
              <a:rPr lang="it-IT" b="1" dirty="0">
                <a:solidFill>
                  <a:srgbClr val="3488A0"/>
                </a:solidFill>
              </a:rPr>
              <a:t>diffonderli</a:t>
            </a:r>
            <a:r>
              <a:rPr lang="it-IT" dirty="0">
                <a:solidFill>
                  <a:srgbClr val="3488A0"/>
                </a:solidFill>
              </a:rPr>
              <a:t>, nonché di utilizzare e fornire applicazioni e servizi senza discriminazioni, tramite il servizio di accesso a Internet</a:t>
            </a:r>
          </a:p>
          <a:p>
            <a:pPr lvl="2"/>
            <a:r>
              <a:rPr lang="it-IT" dirty="0">
                <a:solidFill>
                  <a:srgbClr val="3488A0"/>
                </a:solidFill>
              </a:rPr>
              <a:t>possibilità di concordare con i fornitori di servizi di accesso a Internet le </a:t>
            </a:r>
            <a:r>
              <a:rPr lang="it-IT" b="1" dirty="0">
                <a:solidFill>
                  <a:srgbClr val="3488A0"/>
                </a:solidFill>
              </a:rPr>
              <a:t>tariffe</a:t>
            </a:r>
            <a:r>
              <a:rPr lang="it-IT" dirty="0">
                <a:solidFill>
                  <a:srgbClr val="3488A0"/>
                </a:solidFill>
              </a:rPr>
              <a:t> corrispondenti a </a:t>
            </a:r>
            <a:r>
              <a:rPr lang="it-IT" b="1" dirty="0">
                <a:solidFill>
                  <a:srgbClr val="3488A0"/>
                </a:solidFill>
              </a:rPr>
              <a:t>volumi di dati e velocità specifici</a:t>
            </a:r>
            <a:r>
              <a:rPr lang="it-IT" dirty="0">
                <a:solidFill>
                  <a:srgbClr val="3488A0"/>
                </a:solidFill>
              </a:rPr>
              <a:t> del servizio di accesso a Internet, in modo tale da evitare pratiche commerciali che eludano le disposizioni del regolamento che proteggono l'accesso a Internet aperto</a:t>
            </a:r>
          </a:p>
          <a:p>
            <a:pPr lvl="2"/>
            <a:r>
              <a:rPr lang="it-IT" dirty="0">
                <a:solidFill>
                  <a:srgbClr val="3488A0"/>
                </a:solidFill>
              </a:rPr>
              <a:t>Essere informati con chiarezza (dai fornitori di servizi di accesso a Internet) su come le pratiche di gestione del traffico impiegate potrebbero avere un impatto sulla qualità dei servizi di accesso a Internet, sulla vita privata degli utenti finali e sulla protezione dei dati personali, nonché sul possibile impatto dei servizi diversi da quelli di accesso a Internet a cui sono abbonati, sulla qualità e sulla disponibilità dei rispettivi servizi di accesso a Internet. → </a:t>
            </a:r>
            <a:r>
              <a:rPr lang="it-IT" b="1" dirty="0">
                <a:solidFill>
                  <a:srgbClr val="3488A0"/>
                </a:solidFill>
              </a:rPr>
              <a:t>i fornitori di servizi di accesso a Internet sono tenuti a informare gli utenti finali nel contratto della velocità che sono realmente in grado di offrire</a:t>
            </a:r>
          </a:p>
          <a:p>
            <a:pPr lvl="2"/>
            <a:r>
              <a:rPr lang="it-IT" b="1" dirty="0">
                <a:solidFill>
                  <a:srgbClr val="3488A0"/>
                </a:solidFill>
              </a:rPr>
              <a:t>(CONTINUA)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1CF5F-F732-4D02-B9A2-8F5AF7CC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3488A0"/>
                </a:solidFill>
              </a:rPr>
              <a:t>Regolamento 2015/2120 «Internet»</a:t>
            </a:r>
            <a:endParaRPr lang="nl-NL" dirty="0">
              <a:solidFill>
                <a:srgbClr val="3488A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4AE42-7DFB-41C4-95CD-82C4CF9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373"/>
            <a:ext cx="10058400" cy="4436033"/>
          </a:xfrm>
        </p:spPr>
        <p:txBody>
          <a:bodyPr>
            <a:normAutofit/>
          </a:bodyPr>
          <a:lstStyle/>
          <a:p>
            <a:pPr lvl="1"/>
            <a:r>
              <a:rPr lang="it-IT" dirty="0">
                <a:solidFill>
                  <a:srgbClr val="FF0000"/>
                </a:solidFill>
              </a:rPr>
              <a:t>ANCORA SUI FORNITORI DI SERVIZI DI ACCESSO A INTERNET</a:t>
            </a:r>
          </a:p>
          <a:p>
            <a:pPr lvl="2"/>
            <a:r>
              <a:rPr lang="it-IT" dirty="0">
                <a:solidFill>
                  <a:srgbClr val="3488A0"/>
                </a:solidFill>
              </a:rPr>
              <a:t>OBBLIGO di trattare tutto il traffico allo stesso modo, </a:t>
            </a:r>
            <a:r>
              <a:rPr lang="it-IT" b="1" dirty="0">
                <a:solidFill>
                  <a:srgbClr val="3488A0"/>
                </a:solidFill>
              </a:rPr>
              <a:t>senza discriminazioni, r</a:t>
            </a:r>
            <a:r>
              <a:rPr lang="it-IT" dirty="0">
                <a:solidFill>
                  <a:srgbClr val="3488A0"/>
                </a:solidFill>
              </a:rPr>
              <a:t>estrizioni o interferenze, a prescindere dalla fonte o dalla destinazione, dai contenuti, dalle applicazioni o dai servizi, o dalle apparecchiature terminali.</a:t>
            </a:r>
          </a:p>
          <a:p>
            <a:pPr lvl="2"/>
            <a:endParaRPr lang="it-IT" dirty="0">
              <a:solidFill>
                <a:srgbClr val="3488A0"/>
              </a:solidFill>
            </a:endParaRPr>
          </a:p>
          <a:p>
            <a:pPr lvl="2"/>
            <a:r>
              <a:rPr lang="it-IT" dirty="0">
                <a:solidFill>
                  <a:srgbClr val="3488A0"/>
                </a:solidFill>
              </a:rPr>
              <a:t>DIRITTO di attuare misure di gestione del traffico che </a:t>
            </a:r>
            <a:r>
              <a:rPr lang="it-IT" b="1" dirty="0">
                <a:solidFill>
                  <a:srgbClr val="3488A0"/>
                </a:solidFill>
              </a:rPr>
              <a:t>distinguono tra categorie di traffico obiettivamente distinte al fine di ottimizzare la qualità complessiva della trasmissione.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68B8CA-81BC-48F0-8DC2-0B1680C3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03/12/2020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5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{4902E09B-6DF4-40D9-B1D8-BA472FFD7A9B}tf78438558_win32</Template>
  <TotalTime>437</TotalTime>
  <Words>1629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Bradley Hand ITC</vt:lpstr>
      <vt:lpstr>Calibri</vt:lpstr>
      <vt:lpstr>Century Gothic</vt:lpstr>
      <vt:lpstr>Garamond</vt:lpstr>
      <vt:lpstr>SavonVTI</vt:lpstr>
      <vt:lpstr>IL MERCATO UNICO DIGITALE</vt:lpstr>
      <vt:lpstr>Strategia per il mercato unico digitale in Europa</vt:lpstr>
      <vt:lpstr>Strategia per il mercato unico digitale in Europa/2</vt:lpstr>
      <vt:lpstr>Stimolo agli investimenti per realizzare gli obiettivi di connettività</vt:lpstr>
      <vt:lpstr>Strumenti legislativi proposti (35)</vt:lpstr>
      <vt:lpstr>3 pilastri di intervento</vt:lpstr>
      <vt:lpstr>Le piattaforme e i servizi</vt:lpstr>
      <vt:lpstr>Regolamento 2015/2120 «Internet»</vt:lpstr>
      <vt:lpstr>Regolamento 2015/2120 «Internet»</vt:lpstr>
      <vt:lpstr>Regolamento generale sulla protezione dei dati personali (GDPR) 2016/679</vt:lpstr>
      <vt:lpstr>Regolamento GDPR/2</vt:lpstr>
      <vt:lpstr>Regolamento GDPR/3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 UNICO DIGITALE</dc:title>
  <dc:creator>Emanuela Pistoia</dc:creator>
  <cp:lastModifiedBy>Emanuela Pistoia</cp:lastModifiedBy>
  <cp:revision>14</cp:revision>
  <dcterms:created xsi:type="dcterms:W3CDTF">2020-12-02T18:27:22Z</dcterms:created>
  <dcterms:modified xsi:type="dcterms:W3CDTF">2020-12-03T10:01:02Z</dcterms:modified>
</cp:coreProperties>
</file>