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sldIdLst>
    <p:sldId id="457" r:id="rId2"/>
    <p:sldId id="414" r:id="rId3"/>
    <p:sldId id="416" r:id="rId4"/>
    <p:sldId id="339" r:id="rId5"/>
    <p:sldId id="466" r:id="rId6"/>
    <p:sldId id="453" r:id="rId7"/>
    <p:sldId id="452" r:id="rId8"/>
    <p:sldId id="454" r:id="rId9"/>
    <p:sldId id="458" r:id="rId10"/>
    <p:sldId id="455" r:id="rId11"/>
    <p:sldId id="459" r:id="rId12"/>
    <p:sldId id="460" r:id="rId13"/>
    <p:sldId id="456" r:id="rId14"/>
    <p:sldId id="461" r:id="rId15"/>
    <p:sldId id="462" r:id="rId16"/>
    <p:sldId id="463" r:id="rId17"/>
    <p:sldId id="464" r:id="rId18"/>
    <p:sldId id="465" r:id="rId19"/>
    <p:sldId id="467" r:id="rId20"/>
    <p:sldId id="468" r:id="rId21"/>
  </p:sldIdLst>
  <p:sldSz cx="9144000" cy="6858000" type="screen4x3"/>
  <p:notesSz cx="6858000" cy="9144000"/>
  <p:custShowLst>
    <p:custShow name="longobardi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336600"/>
    <a:srgbClr val="0066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8FF8C3-A989-F44F-B2E3-9BC3C06D0F87}" type="datetimeFigureOut">
              <a:rPr lang="it-IT"/>
              <a:pPr>
                <a:defRPr/>
              </a:pPr>
              <a:t>26/04/22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C8EFACE-E2DC-2C4A-868F-6986359E0F7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7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8EFACE-E2DC-2C4A-868F-6986359E0F7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52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1DB9673-F222-0043-BF7A-95AC24BA810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F2A5-C0DE-0940-917D-F5CD54E0A61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76F1-E690-0744-8994-D8888D78A22D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8CD1-4DDE-9C4D-B3A0-A5E6797C3FE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A5ED-FF30-EF4A-82B9-D3FFFE25530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7FBF-219C-A24D-B671-FC9770DA456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19875" y="380797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833F-FC30-4F4D-8751-784041F6E6E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6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0164" y="38020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84A3-AAB6-AB41-9552-7731E75ADB3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4F34-5779-D142-ACEF-1D0DADA608B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19885" y="380691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CAB1-5F45-CB49-9708-D19E02C6EAE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2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19F8-0240-9A49-A58A-4157751FFD3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7EE8-95C6-F64F-9854-7E8FC0312DE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8337-EA4A-BC46-AD33-DD5216AC577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08E8F3C6-D246-F64E-ABF4-43734685551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A2E8-479F-F049-9167-BA9DB460C54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CC4B-6EE1-9947-A9D9-E625AB74957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1194" y="380390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4F7E-DF0E-7643-B66A-372EDBCDCBB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1ABA-0208-9F40-820C-B8D3DE24C98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89B1-A109-8A48-8206-33782A41829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B970-C3AD-1E4F-888C-9CF33A9A125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89871815-14F4-6444-B5C9-04A96197BE2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67" r:id="rId4"/>
    <p:sldLayoutId id="2147483768" r:id="rId5"/>
    <p:sldLayoutId id="2147483769" r:id="rId6"/>
    <p:sldLayoutId id="2147483758" r:id="rId7"/>
    <p:sldLayoutId id="2147483770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1008112"/>
          </a:xfrm>
        </p:spPr>
        <p:txBody>
          <a:bodyPr/>
          <a:lstStyle/>
          <a:p>
            <a:r>
              <a:rPr lang="it-IT" sz="2800" b="1" dirty="0">
                <a:latin typeface="Times New Roman" charset="0"/>
              </a:rPr>
              <a:t>La Gran Contessa e il giurista </a:t>
            </a:r>
            <a:br>
              <a:rPr lang="it-IT" sz="2800" b="1" dirty="0">
                <a:latin typeface="Times New Roman" charset="0"/>
              </a:rPr>
            </a:br>
            <a:r>
              <a:rPr lang="it-IT" sz="2400" dirty="0">
                <a:latin typeface="Times New Roman" charset="0"/>
              </a:rPr>
              <a:t> </a:t>
            </a:r>
            <a:r>
              <a:rPr lang="it-IT" sz="2000" dirty="0">
                <a:latin typeface="Times New Roman" charset="0"/>
              </a:rPr>
              <a:t>Luca </a:t>
            </a:r>
            <a:r>
              <a:rPr lang="it-IT" sz="2000" dirty="0" smtClean="0">
                <a:latin typeface="Times New Roman" charset="0"/>
              </a:rPr>
              <a:t>Loschiavo (Università </a:t>
            </a:r>
            <a:r>
              <a:rPr lang="it-IT" sz="2000" dirty="0">
                <a:latin typeface="Times New Roman" charset="0"/>
              </a:rPr>
              <a:t>di Teramo)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40188" r="-40188"/>
          <a:stretch>
            <a:fillRect/>
          </a:stretch>
        </p:blipFill>
        <p:spPr>
          <a:xfrm>
            <a:off x="-1331913" y="1268413"/>
            <a:ext cx="8207376" cy="51133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268759"/>
            <a:ext cx="3558388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txBody>
          <a:bodyPr/>
          <a:lstStyle/>
          <a:p>
            <a:r>
              <a:rPr lang="it-IT" sz="4000" dirty="0" smtClean="0"/>
              <a:t>Tra papato e impero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8457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Nel </a:t>
            </a:r>
            <a:r>
              <a:rPr lang="it-IT" b="1" dirty="0">
                <a:solidFill>
                  <a:srgbClr val="0000FF"/>
                </a:solidFill>
              </a:rPr>
              <a:t>1076</a:t>
            </a:r>
            <a:r>
              <a:rPr lang="it-IT" dirty="0"/>
              <a:t>, due mesi prima della madre, Matilde aveva perso anche il marito (Goffredo viene assassinato). A 30 anni, si ritrova sola al governo di una gran parte dell’Italia proprio nel momento in cui la lotta per le investiture entra nella sua fase più acuta.</a:t>
            </a:r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b="1" dirty="0" smtClean="0">
                <a:solidFill>
                  <a:srgbClr val="0000FF"/>
                </a:solidFill>
              </a:rPr>
              <a:t>1077</a:t>
            </a:r>
            <a:r>
              <a:rPr lang="it-IT" dirty="0" smtClean="0"/>
              <a:t>, quando </a:t>
            </a:r>
            <a:r>
              <a:rPr lang="it-IT" b="1" dirty="0" smtClean="0"/>
              <a:t>Enrico IV </a:t>
            </a:r>
            <a:r>
              <a:rPr lang="it-IT" dirty="0" smtClean="0"/>
              <a:t>scende in Italia per convincere il papa a revocare la scomunica, Gregorio chiede protezione a Matilde che lo accoglie nel castello di Canossa. </a:t>
            </a:r>
          </a:p>
          <a:p>
            <a:pPr marL="0" indent="0">
              <a:buNone/>
            </a:pPr>
            <a:r>
              <a:rPr lang="it-IT" dirty="0" smtClean="0"/>
              <a:t>Presto alle porte del castello arriva anche l’imperatore (in abiti da penitente). Enrico sa bene di essere più forte. Vuole però evitare lo scontro … e per questo </a:t>
            </a:r>
            <a:r>
              <a:rPr lang="it-IT" dirty="0" smtClean="0"/>
              <a:t>si convince a chiedere il perdono e cioè </a:t>
            </a:r>
            <a:r>
              <a:rPr lang="mr-IN" dirty="0" smtClean="0"/>
              <a:t>–</a:t>
            </a:r>
            <a:r>
              <a:rPr lang="it-IT" dirty="0" smtClean="0"/>
              <a:t> con espressione che da allora si è imposta nell’uso comune </a:t>
            </a:r>
            <a:r>
              <a:rPr lang="mr-IN" dirty="0" smtClean="0"/>
              <a:t>–</a:t>
            </a:r>
            <a:r>
              <a:rPr lang="it-IT" dirty="0" smtClean="0"/>
              <a:t> ad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7158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720080"/>
          </a:xfrm>
        </p:spPr>
        <p:txBody>
          <a:bodyPr/>
          <a:lstStyle/>
          <a:p>
            <a:r>
              <a:rPr lang="it-IT" dirty="0" smtClean="0"/>
              <a:t>‘… andare a Canossa’</a:t>
            </a:r>
            <a:endParaRPr lang="it-IT" dirty="0"/>
          </a:p>
        </p:txBody>
      </p:sp>
      <p:pic>
        <p:nvPicPr>
          <p:cNvPr id="4" name="Segnaposto contenuto 3" descr="matilde_di_canoss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6" r="-41506"/>
          <a:stretch>
            <a:fillRect/>
          </a:stretch>
        </p:blipFill>
        <p:spPr>
          <a:xfrm>
            <a:off x="-1332656" y="1052513"/>
            <a:ext cx="8064896" cy="5689600"/>
          </a:xfrm>
        </p:spPr>
      </p:pic>
      <p:sp>
        <p:nvSpPr>
          <p:cNvPr id="6" name="CasellaDiTesto 5"/>
          <p:cNvSpPr txBox="1"/>
          <p:nvPr/>
        </p:nvSpPr>
        <p:spPr>
          <a:xfrm>
            <a:off x="5292080" y="1052737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castello di Canossa, </a:t>
            </a:r>
          </a:p>
          <a:p>
            <a:r>
              <a:rPr lang="it-IT" dirty="0" smtClean="0"/>
              <a:t>a </a:t>
            </a:r>
            <a:r>
              <a:rPr lang="it-IT" dirty="0"/>
              <a:t>seguito di una difficile e tesa mediazione in cui </a:t>
            </a:r>
            <a:r>
              <a:rPr lang="it-IT" dirty="0" smtClean="0">
                <a:solidFill>
                  <a:srgbClr val="0000FF"/>
                </a:solidFill>
              </a:rPr>
              <a:t>Matilde</a:t>
            </a:r>
            <a:r>
              <a:rPr lang="it-IT" dirty="0" smtClean="0"/>
              <a:t> e l’abate </a:t>
            </a:r>
            <a:r>
              <a:rPr lang="it-IT" dirty="0" smtClean="0">
                <a:solidFill>
                  <a:srgbClr val="0000FF"/>
                </a:solidFill>
              </a:rPr>
              <a:t>Ugo di Cluny</a:t>
            </a:r>
            <a:r>
              <a:rPr lang="it-IT" dirty="0" smtClean="0"/>
              <a:t> giocano </a:t>
            </a:r>
            <a:r>
              <a:rPr lang="it-IT" dirty="0"/>
              <a:t>un ruolo </a:t>
            </a:r>
            <a:r>
              <a:rPr lang="it-IT" dirty="0" smtClean="0"/>
              <a:t>fondamentale intercedendo per l’imperatore,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Enrico </a:t>
            </a:r>
            <a:r>
              <a:rPr lang="it-IT" dirty="0"/>
              <a:t>ottiene la revoca della </a:t>
            </a:r>
            <a:r>
              <a:rPr lang="it-IT" dirty="0" smtClean="0"/>
              <a:t>scomunica (non prima di aver sottoscritto una dichiarazione giurata di obbedienza al papa).  </a:t>
            </a:r>
          </a:p>
        </p:txBody>
      </p:sp>
    </p:spTree>
    <p:extLst>
      <p:ext uri="{BB962C8B-B14F-4D97-AF65-F5344CB8AC3E}">
        <p14:creationId xmlns:p14="http://schemas.microsoft.com/office/powerpoint/2010/main" val="291764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3613" cy="504056"/>
          </a:xfrm>
        </p:spPr>
        <p:txBody>
          <a:bodyPr/>
          <a:lstStyle/>
          <a:p>
            <a:r>
              <a:rPr lang="it-IT" dirty="0" smtClean="0"/>
              <a:t>Il confronto con Enrico IV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776864" cy="525658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conflitto è però lontano dall’essere risolto</a:t>
            </a:r>
            <a:r>
              <a:rPr lang="it-IT" dirty="0" smtClean="0"/>
              <a:t>. Matilde continua ad appoggiare Gregorio VII e, </a:t>
            </a:r>
            <a:r>
              <a:rPr lang="it-IT" dirty="0"/>
              <a:t>n</a:t>
            </a:r>
            <a:r>
              <a:rPr lang="it-IT" dirty="0" smtClean="0"/>
              <a:t>el </a:t>
            </a:r>
            <a:r>
              <a:rPr lang="it-IT" b="1" dirty="0" smtClean="0">
                <a:solidFill>
                  <a:srgbClr val="0000FF"/>
                </a:solidFill>
              </a:rPr>
              <a:t>1079</a:t>
            </a:r>
            <a:r>
              <a:rPr lang="it-IT" dirty="0" smtClean="0"/>
              <a:t>,  </a:t>
            </a:r>
            <a:r>
              <a:rPr lang="it-IT" u="sng" dirty="0"/>
              <a:t>dona alla chiesa di Roma tutti i suoi domini italiani </a:t>
            </a:r>
            <a:r>
              <a:rPr lang="it-IT" dirty="0" smtClean="0"/>
              <a:t>(mantenendone l’usufrutto). </a:t>
            </a:r>
          </a:p>
          <a:p>
            <a:pPr marL="0" indent="0">
              <a:buNone/>
            </a:pPr>
            <a:r>
              <a:rPr lang="it-IT" dirty="0" smtClean="0"/>
              <a:t>Infuriato, </a:t>
            </a:r>
            <a:r>
              <a:rPr lang="it-IT" dirty="0"/>
              <a:t>nel </a:t>
            </a:r>
            <a:r>
              <a:rPr lang="it-IT" b="1" dirty="0">
                <a:solidFill>
                  <a:srgbClr val="0000FF"/>
                </a:solidFill>
              </a:rPr>
              <a:t>1080</a:t>
            </a:r>
            <a:r>
              <a:rPr lang="it-IT" dirty="0"/>
              <a:t>, </a:t>
            </a:r>
            <a:r>
              <a:rPr lang="it-IT" dirty="0" smtClean="0"/>
              <a:t>Enrico IV </a:t>
            </a:r>
            <a:r>
              <a:rPr lang="it-IT" dirty="0"/>
              <a:t>depone Matilde privandola dei suoi diritti di feudataria dell’impero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 smtClean="0"/>
              <a:t>Lo </a:t>
            </a:r>
            <a:r>
              <a:rPr lang="it-IT" dirty="0"/>
              <a:t>stesso </a:t>
            </a:r>
            <a:r>
              <a:rPr lang="it-IT" dirty="0" smtClean="0"/>
              <a:t>anno, l’imperatore </a:t>
            </a:r>
            <a:r>
              <a:rPr lang="it-IT" dirty="0"/>
              <a:t>nomina un antipapa (</a:t>
            </a:r>
            <a:r>
              <a:rPr lang="it-IT" dirty="0">
                <a:solidFill>
                  <a:srgbClr val="800000"/>
                </a:solidFill>
              </a:rPr>
              <a:t>Clemente III </a:t>
            </a:r>
            <a:r>
              <a:rPr lang="it-IT" dirty="0"/>
              <a:t>- </a:t>
            </a:r>
            <a:r>
              <a:rPr lang="it-IT" dirty="0" err="1" smtClean="0">
                <a:solidFill>
                  <a:srgbClr val="800000"/>
                </a:solidFill>
              </a:rPr>
              <a:t>Ghiberto</a:t>
            </a:r>
            <a:r>
              <a:rPr lang="it-IT" dirty="0" smtClean="0"/>
              <a:t> </a:t>
            </a:r>
            <a:r>
              <a:rPr lang="it-IT" dirty="0"/>
              <a:t>vescovo di Ravenna) e scende con l’esercito in Italia. Matilde </a:t>
            </a:r>
            <a:r>
              <a:rPr lang="it-IT" dirty="0" smtClean="0"/>
              <a:t>reagisce: sotto </a:t>
            </a:r>
            <a:r>
              <a:rPr lang="it-IT" dirty="0"/>
              <a:t>le insegne di Gregorio </a:t>
            </a:r>
            <a:r>
              <a:rPr lang="it-IT" dirty="0" smtClean="0"/>
              <a:t>VII, </a:t>
            </a:r>
            <a:r>
              <a:rPr lang="it-IT" dirty="0"/>
              <a:t>raduna il suo esercito</a:t>
            </a:r>
            <a:r>
              <a:rPr lang="it-IT" dirty="0" smtClean="0"/>
              <a:t> </a:t>
            </a:r>
            <a:r>
              <a:rPr lang="it-IT" dirty="0"/>
              <a:t>e lo guida </a:t>
            </a:r>
            <a:r>
              <a:rPr lang="it-IT" dirty="0" smtClean="0"/>
              <a:t>personalmente.</a:t>
            </a:r>
          </a:p>
          <a:p>
            <a:pPr marL="0" indent="0">
              <a:buNone/>
            </a:pPr>
            <a:r>
              <a:rPr lang="it-IT" dirty="0" smtClean="0"/>
              <a:t>Viene però </a:t>
            </a:r>
            <a:r>
              <a:rPr lang="it-IT" dirty="0"/>
              <a:t>sconfitta (Volta </a:t>
            </a:r>
            <a:r>
              <a:rPr lang="it-IT" dirty="0" smtClean="0"/>
              <a:t>Mantovana, </a:t>
            </a:r>
            <a:r>
              <a:rPr lang="it-IT" b="1" dirty="0">
                <a:solidFill>
                  <a:srgbClr val="0000FF"/>
                </a:solidFill>
              </a:rPr>
              <a:t>1080</a:t>
            </a:r>
            <a:r>
              <a:rPr lang="it-IT" dirty="0"/>
              <a:t>) e deve ritirarsi nei suoi domini appenninici</a:t>
            </a:r>
            <a:r>
              <a:rPr lang="it-IT" dirty="0" smtClean="0"/>
              <a:t>.</a:t>
            </a:r>
            <a:r>
              <a:rPr lang="it-IT" b="1" dirty="0"/>
              <a:t> </a:t>
            </a:r>
            <a:r>
              <a:rPr lang="it-IT" dirty="0" smtClean="0"/>
              <a:t>Gregorio VII le invia </a:t>
            </a:r>
            <a:r>
              <a:rPr lang="it-IT" dirty="0"/>
              <a:t>quale padre spirituale il canonista </a:t>
            </a:r>
            <a:r>
              <a:rPr lang="it-IT" dirty="0">
                <a:solidFill>
                  <a:srgbClr val="0000FF"/>
                </a:solidFill>
              </a:rPr>
              <a:t>Anselmo da Lucca (</a:t>
            </a:r>
            <a:r>
              <a:rPr lang="it-IT" dirty="0"/>
              <a:t>†</a:t>
            </a:r>
            <a:r>
              <a:rPr lang="en-US" dirty="0"/>
              <a:t> 1086 a </a:t>
            </a:r>
            <a:r>
              <a:rPr lang="en-US" dirty="0" err="1"/>
              <a:t>Polirone</a:t>
            </a:r>
            <a:r>
              <a:rPr lang="en-US" dirty="0"/>
              <a:t>).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08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648072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Per avere un erede …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7260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L’avanzata di Enrico costringe Gregorio VII a lasciare Roma e a rifugiarsi a Salerno.</a:t>
            </a:r>
          </a:p>
          <a:p>
            <a:pPr marL="0" indent="0">
              <a:buNone/>
            </a:pPr>
            <a:r>
              <a:rPr lang="it-IT" dirty="0" smtClean="0"/>
              <a:t>Matilde invece continua a resistere e in una nuova battaglia, </a:t>
            </a:r>
            <a:r>
              <a:rPr lang="it-IT" dirty="0"/>
              <a:t>vicino </a:t>
            </a:r>
            <a:r>
              <a:rPr lang="it-IT" dirty="0" smtClean="0"/>
              <a:t>Modena nel </a:t>
            </a:r>
            <a:r>
              <a:rPr lang="it-IT" b="1" dirty="0" smtClean="0">
                <a:solidFill>
                  <a:srgbClr val="0000FF"/>
                </a:solidFill>
              </a:rPr>
              <a:t>1084</a:t>
            </a:r>
            <a:r>
              <a:rPr lang="it-IT" dirty="0" smtClean="0"/>
              <a:t>, riesce a prevalere sulle truppe imperiali.</a:t>
            </a:r>
          </a:p>
          <a:p>
            <a:pPr marL="0" indent="0">
              <a:buNone/>
            </a:pPr>
            <a:r>
              <a:rPr lang="it-IT" dirty="0" smtClean="0"/>
              <a:t>Enrico prende tempo ma si prepara a tornare minacciosamente in Italia. Gregorio VII muore in esilio </a:t>
            </a:r>
            <a:r>
              <a:rPr lang="it-IT" dirty="0"/>
              <a:t>(</a:t>
            </a:r>
            <a:r>
              <a:rPr lang="it-IT" dirty="0" smtClean="0"/>
              <a:t>1085)</a:t>
            </a:r>
            <a:r>
              <a:rPr lang="en-US" dirty="0" smtClean="0"/>
              <a:t> </a:t>
            </a:r>
            <a:r>
              <a:rPr lang="it-IT" dirty="0" smtClean="0"/>
              <a:t>e gli succede Urbano II.</a:t>
            </a:r>
          </a:p>
          <a:p>
            <a:pPr marL="0" indent="0">
              <a:buNone/>
            </a:pPr>
            <a:r>
              <a:rPr lang="it-IT" dirty="0" smtClean="0"/>
              <a:t>Matilde ritiene di doversi rafforzare e nel </a:t>
            </a:r>
            <a:r>
              <a:rPr lang="it-IT" b="1" dirty="0" smtClean="0">
                <a:solidFill>
                  <a:srgbClr val="0000FF"/>
                </a:solidFill>
              </a:rPr>
              <a:t>1089</a:t>
            </a:r>
            <a:r>
              <a:rPr lang="it-IT" dirty="0" smtClean="0"/>
              <a:t> si decide a concludere un nuovo </a:t>
            </a:r>
            <a:r>
              <a:rPr lang="it-IT" dirty="0"/>
              <a:t>matrimonio. Matilde ha 44 </a:t>
            </a:r>
            <a:r>
              <a:rPr lang="it-IT" dirty="0" smtClean="0"/>
              <a:t>anni ma, più che un marito, quel che vuole è </a:t>
            </a:r>
            <a:r>
              <a:rPr lang="it-IT" b="1" dirty="0" smtClean="0">
                <a:solidFill>
                  <a:srgbClr val="008000"/>
                </a:solidFill>
              </a:rPr>
              <a:t>un erede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smtClean="0"/>
              <a:t>La scelta cade sul giovane </a:t>
            </a:r>
            <a:r>
              <a:rPr lang="it-IT" b="1" dirty="0" smtClean="0">
                <a:solidFill>
                  <a:srgbClr val="0000FF"/>
                </a:solidFill>
              </a:rPr>
              <a:t>Guelfo</a:t>
            </a:r>
            <a:r>
              <a:rPr lang="it-IT" dirty="0" smtClean="0"/>
              <a:t> (un sedicenne destinato a ereditare il ducato di Baviera). È però un tragico errore. Non ci sarà alcun erede e il matrimonio viene annullato 6 anni dopo.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804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313613" cy="720080"/>
          </a:xfrm>
        </p:spPr>
        <p:txBody>
          <a:bodyPr/>
          <a:lstStyle/>
          <a:p>
            <a:r>
              <a:rPr lang="it-IT" dirty="0" smtClean="0"/>
              <a:t>La resa dei 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47260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Matilde cerca allora alleati importanti in Italia e prova a sobillare i figli dell’imperatore perché si ribellino al padre.</a:t>
            </a:r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b="1" dirty="0" smtClean="0">
                <a:solidFill>
                  <a:srgbClr val="0000FF"/>
                </a:solidFill>
              </a:rPr>
              <a:t>1090</a:t>
            </a:r>
            <a:r>
              <a:rPr lang="it-IT" dirty="0" smtClean="0"/>
              <a:t> Enrico si decide a una nuova discesa in Italia deciso a riprendere il controllo sul papato e su Matilde. Giunto a </a:t>
            </a:r>
            <a:r>
              <a:rPr lang="it-IT" b="1" dirty="0" smtClean="0">
                <a:solidFill>
                  <a:schemeClr val="accent1"/>
                </a:solidFill>
              </a:rPr>
              <a:t>Mantova</a:t>
            </a:r>
            <a:r>
              <a:rPr lang="it-IT" dirty="0" smtClean="0"/>
              <a:t>, assedia la città. Matilde cerca di assicurarsi la fedeltà degli abitanti con dei privilegi. Enrico però promette di più e i Mantovani tradiscono la loro signora che si arrocca nei suoi castelli sugli Appennini. La situazione è grave e Matilde è chiamata a decidere se arrendersi o combattere.</a:t>
            </a:r>
          </a:p>
          <a:p>
            <a:pPr marL="0" indent="0">
              <a:buNone/>
            </a:pPr>
            <a:r>
              <a:rPr lang="it-IT" dirty="0" smtClean="0"/>
              <a:t>Fidando nella lealtà dei suoi feudatari sceglie di combattere (</a:t>
            </a:r>
            <a:r>
              <a:rPr lang="it-IT" b="1" dirty="0" smtClean="0">
                <a:solidFill>
                  <a:srgbClr val="0000FF"/>
                </a:solidFill>
              </a:rPr>
              <a:t>1092</a:t>
            </a:r>
            <a:r>
              <a:rPr lang="it-IT" dirty="0" smtClean="0"/>
              <a:t>). Sui monti l’imponente esercito imperiale è in forte difficoltà. Enrico alla fine sceglie di ritirarsi … subito le città padane si decidono a ribellarsi all’imperatore.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53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30008" cy="864096"/>
          </a:xfrm>
        </p:spPr>
        <p:txBody>
          <a:bodyPr/>
          <a:lstStyle/>
          <a:p>
            <a:r>
              <a:rPr lang="it-IT" dirty="0" smtClean="0"/>
              <a:t>Gli ultimi anni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Enrico IV muore nel 1106 ma già l’anno prima il figlio </a:t>
            </a:r>
            <a:r>
              <a:rPr lang="it-IT" dirty="0" smtClean="0">
                <a:solidFill>
                  <a:srgbClr val="800000"/>
                </a:solidFill>
              </a:rPr>
              <a:t>Enrico V </a:t>
            </a:r>
            <a:r>
              <a:rPr lang="it-IT" dirty="0" smtClean="0"/>
              <a:t>l’aveva costretto a rinunciare al potere.</a:t>
            </a:r>
          </a:p>
          <a:p>
            <a:pPr marL="0" indent="0">
              <a:buNone/>
            </a:pPr>
            <a:r>
              <a:rPr lang="it-IT" dirty="0" smtClean="0"/>
              <a:t>Il nuovo imperatore prosegue la politica antipapale e continua a investire nuovi vescovi. Nel </a:t>
            </a:r>
            <a:r>
              <a:rPr lang="it-IT" b="1" dirty="0" smtClean="0">
                <a:solidFill>
                  <a:srgbClr val="0000FF"/>
                </a:solidFill>
              </a:rPr>
              <a:t>1111</a:t>
            </a:r>
            <a:r>
              <a:rPr lang="it-IT" dirty="0" smtClean="0"/>
              <a:t>, sceso in Italia con un esercito imponente, Enrico V si fa incoronare a Roma. Matilde questa volta non può opporsi e quando, rientrando in Germania, Enrico si ferma per incontrarla nel castello di </a:t>
            </a:r>
            <a:r>
              <a:rPr lang="it-IT" dirty="0" err="1" smtClean="0"/>
              <a:t>Bianello</a:t>
            </a:r>
            <a:r>
              <a:rPr lang="it-IT" dirty="0"/>
              <a:t> </a:t>
            </a:r>
            <a:r>
              <a:rPr lang="it-IT" dirty="0" smtClean="0"/>
              <a:t>e si giunge a una riconciliazione formale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Matilde governa ancora sino alla morte che arriva nel </a:t>
            </a:r>
            <a:r>
              <a:rPr lang="it-IT" b="1" dirty="0" smtClean="0">
                <a:solidFill>
                  <a:srgbClr val="0000FF"/>
                </a:solidFill>
              </a:rPr>
              <a:t>1115</a:t>
            </a:r>
            <a:r>
              <a:rPr lang="it-IT" dirty="0" smtClean="0"/>
              <a:t> quando ha 69 anni. </a:t>
            </a:r>
          </a:p>
          <a:p>
            <a:pPr marL="0" indent="0">
              <a:buNone/>
            </a:pPr>
            <a:r>
              <a:rPr lang="it-IT" dirty="0" smtClean="0"/>
              <a:t>Pochi anni prima Matilde incontra Irnerio e gli rivolge la famosa </a:t>
            </a:r>
            <a:r>
              <a:rPr lang="it-IT" i="1" dirty="0" err="1"/>
              <a:t>petitio</a:t>
            </a:r>
            <a:r>
              <a:rPr lang="it-IT" i="1" dirty="0"/>
              <a:t>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8896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3613" cy="792088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Il segreto di Matilde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60851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Donna, per lo più </a:t>
            </a:r>
            <a:r>
              <a:rPr lang="it-IT" dirty="0" smtClean="0"/>
              <a:t>sola – nonostante due matrimoni – e senza nemmeno un erede, Matilde </a:t>
            </a:r>
            <a:r>
              <a:rPr lang="it-IT" dirty="0"/>
              <a:t>ha tenuto il potere per 40 anni. </a:t>
            </a:r>
          </a:p>
          <a:p>
            <a:pPr marL="0" indent="0">
              <a:buNone/>
            </a:pPr>
            <a:r>
              <a:rPr lang="it-IT" dirty="0" smtClean="0"/>
              <a:t>È un </a:t>
            </a:r>
            <a:r>
              <a:rPr lang="it-IT" i="1" dirty="0" smtClean="0"/>
              <a:t>unicum</a:t>
            </a:r>
            <a:r>
              <a:rPr lang="it-IT" dirty="0" smtClean="0"/>
              <a:t> nella storia … non solo in quella medievale. Come si spiega ?  </a:t>
            </a:r>
          </a:p>
          <a:p>
            <a:pPr marL="0" indent="0">
              <a:buNone/>
            </a:pPr>
            <a:r>
              <a:rPr lang="it-IT" dirty="0" smtClean="0"/>
              <a:t>Come mai nemmeno l’imperatore è riuscita  a piegarla ?</a:t>
            </a:r>
          </a:p>
          <a:p>
            <a:pPr marL="0" indent="0">
              <a:buNone/>
            </a:pPr>
            <a:r>
              <a:rPr lang="it-IT" dirty="0" smtClean="0"/>
              <a:t>Come mai nessuno dei suoi vassalli ha provato a rovesciarla e anzi – nell’ora più buia – tutti le si sono stretti intorno e l’hanno seguita in battaglia ?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860908"/>
                </a:solidFill>
              </a:rPr>
              <a:t>Matilde ha imparato molto dalla madre Beatrice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400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648072"/>
          </a:xfrm>
        </p:spPr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Il placito di </a:t>
            </a:r>
            <a:r>
              <a:rPr lang="it-IT" dirty="0" err="1" smtClean="0">
                <a:solidFill>
                  <a:srgbClr val="800000"/>
                </a:solidFill>
              </a:rPr>
              <a:t>Marturi</a:t>
            </a:r>
            <a:r>
              <a:rPr lang="it-IT" dirty="0" smtClean="0">
                <a:solidFill>
                  <a:srgbClr val="800000"/>
                </a:solidFill>
              </a:rPr>
              <a:t> (a. 1076)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 smtClean="0"/>
              <a:t>monastero di S. Michele agisce in rivendica contro </a:t>
            </a:r>
            <a:r>
              <a:rPr lang="it-IT" dirty="0" err="1" smtClean="0"/>
              <a:t>Sigizione</a:t>
            </a:r>
            <a:r>
              <a:rPr lang="it-IT" dirty="0" smtClean="0"/>
              <a:t> da Firenze per riavere alcuni beni e produce un </a:t>
            </a:r>
            <a:r>
              <a:rPr lang="it-IT" b="1" dirty="0" smtClean="0">
                <a:solidFill>
                  <a:srgbClr val="0000FF"/>
                </a:solidFill>
              </a:rPr>
              <a:t>documento</a:t>
            </a:r>
            <a:r>
              <a:rPr lang="it-IT" dirty="0" smtClean="0"/>
              <a:t> (</a:t>
            </a:r>
            <a:r>
              <a:rPr lang="it-IT" i="1" dirty="0" err="1" smtClean="0"/>
              <a:t>chartula</a:t>
            </a:r>
            <a:r>
              <a:rPr lang="it-IT" dirty="0" smtClean="0"/>
              <a:t>) da cui risultava che i medesimi beni erano stati ceduti al predetto monastero dal </a:t>
            </a:r>
            <a:r>
              <a:rPr lang="it-IT" dirty="0"/>
              <a:t>marchese </a:t>
            </a:r>
            <a:r>
              <a:rPr lang="it-IT" dirty="0" smtClean="0"/>
              <a:t>Ugo di Toscana. Al </a:t>
            </a:r>
            <a:r>
              <a:rPr lang="it-IT" dirty="0" smtClean="0"/>
              <a:t>documento </a:t>
            </a:r>
            <a:r>
              <a:rPr lang="it-IT" dirty="0" err="1" smtClean="0"/>
              <a:t>Sigizio</a:t>
            </a:r>
            <a:r>
              <a:rPr lang="it-IT" dirty="0" smtClean="0"/>
              <a:t> oppone il </a:t>
            </a:r>
            <a:r>
              <a:rPr lang="it-IT" b="1" dirty="0" smtClean="0">
                <a:solidFill>
                  <a:srgbClr val="0000FF"/>
                </a:solidFill>
              </a:rPr>
              <a:t>possesso quarantennale </a:t>
            </a:r>
            <a:r>
              <a:rPr lang="it-IT" dirty="0" smtClean="0"/>
              <a:t>che suo padre e lui hanno avuto ininterrotto. </a:t>
            </a:r>
            <a:r>
              <a:rPr lang="it-IT" dirty="0" smtClean="0"/>
              <a:t>Il </a:t>
            </a:r>
            <a:r>
              <a:rPr lang="it-IT" dirty="0" smtClean="0"/>
              <a:t>monastero eccepisce di poter provare con</a:t>
            </a:r>
            <a:r>
              <a:rPr lang="it-IT" b="1" dirty="0" smtClean="0">
                <a:solidFill>
                  <a:srgbClr val="0000FF"/>
                </a:solidFill>
              </a:rPr>
              <a:t> testimoni </a:t>
            </a:r>
            <a:r>
              <a:rPr lang="it-IT" dirty="0" smtClean="0"/>
              <a:t>che, durante quel periodo, gli abati avevano provato in due occasioni a esperire l’azione di rivendica rivolgendosi al marchese Bonifacio e quindi al duca Goffredo e rimanendo però inascoltati.</a:t>
            </a:r>
          </a:p>
          <a:p>
            <a:pPr marL="0" indent="0">
              <a:buNone/>
            </a:pPr>
            <a:r>
              <a:rPr lang="it-IT" dirty="0" smtClean="0"/>
              <a:t>Il giudice </a:t>
            </a:r>
            <a:r>
              <a:rPr lang="it-IT" dirty="0" err="1" smtClean="0"/>
              <a:t>Nordilo</a:t>
            </a:r>
            <a:r>
              <a:rPr lang="it-IT" dirty="0" smtClean="0"/>
              <a:t>, considerata la norma del Digesto secondo cui ‘</a:t>
            </a:r>
            <a:r>
              <a:rPr lang="it-IT" dirty="0" smtClean="0">
                <a:solidFill>
                  <a:srgbClr val="0000FF"/>
                </a:solidFill>
              </a:rPr>
              <a:t>il pretore accorda la</a:t>
            </a:r>
            <a:r>
              <a:rPr lang="it-IT" dirty="0" smtClean="0"/>
              <a:t> </a:t>
            </a:r>
            <a:r>
              <a:rPr lang="it-IT" i="1" dirty="0" err="1" smtClean="0">
                <a:solidFill>
                  <a:srgbClr val="800000"/>
                </a:solidFill>
              </a:rPr>
              <a:t>restitutio</a:t>
            </a:r>
            <a:r>
              <a:rPr lang="it-IT" i="1" dirty="0" smtClean="0">
                <a:solidFill>
                  <a:srgbClr val="800000"/>
                </a:solidFill>
              </a:rPr>
              <a:t> in </a:t>
            </a:r>
            <a:r>
              <a:rPr lang="it-IT" i="1" dirty="0" err="1" smtClean="0">
                <a:solidFill>
                  <a:srgbClr val="800000"/>
                </a:solidFill>
              </a:rPr>
              <a:t>integrum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a coloro che non abbiano potuto ottenere udienza dal magistrato</a:t>
            </a:r>
            <a:r>
              <a:rPr lang="it-IT" dirty="0" smtClean="0"/>
              <a:t>’ (D. 4.6.26), rimette nei termini il monastero e accoglie l’istanza di rivendica.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18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576064"/>
          </a:xfrm>
        </p:spPr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Il placito di </a:t>
            </a:r>
            <a:r>
              <a:rPr lang="it-IT" dirty="0" err="1" smtClean="0">
                <a:solidFill>
                  <a:srgbClr val="800000"/>
                </a:solidFill>
              </a:rPr>
              <a:t>Garfagnolo</a:t>
            </a:r>
            <a:r>
              <a:rPr lang="it-IT" dirty="0" smtClean="0">
                <a:solidFill>
                  <a:srgbClr val="800000"/>
                </a:solidFill>
              </a:rPr>
              <a:t> (1098)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76064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L’abate del monastero di S. Prospero accusa certi ‘uomini di Valle’ di detenere ingiustamente alcune terre del monastero. </a:t>
            </a:r>
            <a:r>
              <a:rPr lang="it-IT" dirty="0"/>
              <a:t> </a:t>
            </a:r>
            <a:r>
              <a:rPr lang="it-IT" dirty="0" smtClean="0"/>
              <a:t> Il giudice </a:t>
            </a:r>
            <a:r>
              <a:rPr lang="it-IT" b="1" dirty="0" smtClean="0">
                <a:solidFill>
                  <a:srgbClr val="800000"/>
                </a:solidFill>
              </a:rPr>
              <a:t>Ubaldo di Carpineti </a:t>
            </a:r>
            <a:r>
              <a:rPr lang="it-IT" dirty="0" smtClean="0"/>
              <a:t>esamina la questione e sulla base di tre </a:t>
            </a:r>
            <a:r>
              <a:rPr lang="it-IT" dirty="0" smtClean="0">
                <a:solidFill>
                  <a:srgbClr val="0000FF"/>
                </a:solidFill>
              </a:rPr>
              <a:t>testimonianze giurate </a:t>
            </a:r>
            <a:r>
              <a:rPr lang="it-IT" dirty="0" smtClean="0"/>
              <a:t>uomini, reintegra la chiesa nel possesso. </a:t>
            </a:r>
          </a:p>
          <a:p>
            <a:pPr marL="0" indent="0">
              <a:buNone/>
            </a:pPr>
            <a:r>
              <a:rPr lang="it-IT" dirty="0" smtClean="0"/>
              <a:t>I ‘valligiani’ fanno </a:t>
            </a:r>
            <a:r>
              <a:rPr lang="it-IT" dirty="0" smtClean="0">
                <a:solidFill>
                  <a:srgbClr val="0000FF"/>
                </a:solidFill>
              </a:rPr>
              <a:t>appello</a:t>
            </a:r>
            <a:r>
              <a:rPr lang="it-IT" dirty="0" smtClean="0"/>
              <a:t> alla contessa Matilde la quale impone ai giudici Bono di Nonantola e lo stesso Ubaldo di riaprire il giudizio per deciderlo in base all’esito di un </a:t>
            </a:r>
            <a:r>
              <a:rPr lang="it-IT" dirty="0" smtClean="0">
                <a:solidFill>
                  <a:srgbClr val="0000FF"/>
                </a:solidFill>
              </a:rPr>
              <a:t>duello giudiziario </a:t>
            </a:r>
            <a:r>
              <a:rPr lang="it-IT" dirty="0" smtClean="0"/>
              <a:t>tra le parti.</a:t>
            </a:r>
          </a:p>
          <a:p>
            <a:pPr marL="0" indent="0">
              <a:buNone/>
            </a:pPr>
            <a:r>
              <a:rPr lang="it-IT" dirty="0" smtClean="0"/>
              <a:t>Gli avvocati del monastero si oppongono al duello allegando </a:t>
            </a:r>
            <a:r>
              <a:rPr lang="it-IT" dirty="0" smtClean="0">
                <a:solidFill>
                  <a:srgbClr val="0000FF"/>
                </a:solidFill>
              </a:rPr>
              <a:t>documenti di proprietà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0000FF"/>
                </a:solidFill>
              </a:rPr>
              <a:t>norme giustinianee</a:t>
            </a:r>
            <a:r>
              <a:rPr lang="it-IT" dirty="0"/>
              <a:t> </a:t>
            </a:r>
            <a:r>
              <a:rPr lang="it-IT" dirty="0" smtClean="0"/>
              <a:t>(del Codice e delle Istituzioni). Ma i giudici respingono le obiezioni e impongono il duello. Pur di non procedere col duello la chiesa si offre di </a:t>
            </a:r>
            <a:r>
              <a:rPr lang="it-IT" dirty="0" smtClean="0">
                <a:solidFill>
                  <a:srgbClr val="0000FF"/>
                </a:solidFill>
              </a:rPr>
              <a:t>rinunciare alle terre contese</a:t>
            </a:r>
            <a:r>
              <a:rPr lang="it-IT" dirty="0" smtClean="0"/>
              <a:t>. Gli uomini di Valle però rifiutano l’offerta. </a:t>
            </a:r>
          </a:p>
          <a:p>
            <a:pPr marL="0" indent="0">
              <a:buNone/>
            </a:pPr>
            <a:r>
              <a:rPr lang="it-IT" dirty="0" smtClean="0"/>
              <a:t>Il duello si trasforma in una rissa e nessuna sentenza viene emessa.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86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104" y="764704"/>
            <a:ext cx="3240360" cy="5026496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Ms. Pistoia</a:t>
            </a:r>
            <a:r>
              <a:rPr lang="it-IT" sz="3200" dirty="0">
                <a:solidFill>
                  <a:srgbClr val="0000FF"/>
                </a:solidFill>
              </a:rPr>
              <a:t>, </a:t>
            </a:r>
            <a:r>
              <a:rPr lang="it-IT" sz="3200" i="1" dirty="0">
                <a:solidFill>
                  <a:srgbClr val="0000FF"/>
                </a:solidFill>
              </a:rPr>
              <a:t>Archivio Capitolare</a:t>
            </a:r>
            <a:r>
              <a:rPr lang="it-IT" sz="3200" dirty="0">
                <a:solidFill>
                  <a:srgbClr val="0000FF"/>
                </a:solidFill>
              </a:rPr>
              <a:t>, C. </a:t>
            </a:r>
            <a:r>
              <a:rPr lang="it-IT" sz="3200" dirty="0" smtClean="0">
                <a:solidFill>
                  <a:srgbClr val="0000FF"/>
                </a:solidFill>
              </a:rPr>
              <a:t>106</a:t>
            </a:r>
            <a:endParaRPr lang="it-IT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3200" i="1" dirty="0" err="1">
                <a:solidFill>
                  <a:srgbClr val="0000FF"/>
                </a:solidFill>
              </a:rPr>
              <a:t>Codex</a:t>
            </a:r>
            <a:r>
              <a:rPr lang="it-IT" sz="3200" i="1" dirty="0">
                <a:solidFill>
                  <a:srgbClr val="0000FF"/>
                </a:solidFill>
              </a:rPr>
              <a:t> </a:t>
            </a:r>
            <a:r>
              <a:rPr lang="it-IT" sz="3200" i="1" dirty="0" err="1">
                <a:solidFill>
                  <a:srgbClr val="0000FF"/>
                </a:solidFill>
              </a:rPr>
              <a:t>epitomatus</a:t>
            </a:r>
            <a:r>
              <a:rPr lang="it-IT" sz="3200" i="1" dirty="0">
                <a:solidFill>
                  <a:srgbClr val="0000FF"/>
                </a:solidFill>
              </a:rPr>
              <a:t> </a:t>
            </a:r>
            <a:endParaRPr lang="it-IT" sz="3200" dirty="0"/>
          </a:p>
          <a:p>
            <a:pPr marL="0" indent="0"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(post 1050)</a:t>
            </a:r>
            <a:endParaRPr lang="it-IT" sz="3200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 descr="unnamed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2" r="-33512"/>
          <a:stretch>
            <a:fillRect/>
          </a:stretch>
        </p:blipFill>
        <p:spPr>
          <a:xfrm>
            <a:off x="-1116632" y="12311"/>
            <a:ext cx="7478648" cy="68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568952" cy="720079"/>
          </a:xfrm>
        </p:spPr>
        <p:txBody>
          <a:bodyPr/>
          <a:lstStyle/>
          <a:p>
            <a:pPr eaLnBrk="1" hangingPunct="1"/>
            <a:r>
              <a:rPr lang="it-IT" sz="3600" dirty="0" smtClean="0">
                <a:solidFill>
                  <a:srgbClr val="3333CC"/>
                </a:solidFill>
                <a:latin typeface="Goudy Old Style" charset="0"/>
              </a:rPr>
              <a:t>Il </a:t>
            </a:r>
            <a:r>
              <a:rPr lang="it-IT" sz="3600" i="1" dirty="0" err="1" smtClean="0">
                <a:solidFill>
                  <a:srgbClr val="3333CC"/>
                </a:solidFill>
                <a:latin typeface="Goudy Old Style" charset="0"/>
              </a:rPr>
              <a:t>Chronicon</a:t>
            </a:r>
            <a:r>
              <a:rPr lang="it-IT" sz="3600" dirty="0" smtClean="0">
                <a:solidFill>
                  <a:srgbClr val="3333CC"/>
                </a:solidFill>
                <a:latin typeface="Goudy Old Style" charset="0"/>
              </a:rPr>
              <a:t> di </a:t>
            </a:r>
            <a:r>
              <a:rPr lang="it-IT" sz="3600" dirty="0" err="1" smtClean="0">
                <a:solidFill>
                  <a:srgbClr val="3333CC"/>
                </a:solidFill>
                <a:latin typeface="Goudy Old Style" charset="0"/>
              </a:rPr>
              <a:t>Burcardo</a:t>
            </a:r>
            <a:r>
              <a:rPr lang="it-IT" sz="3600" dirty="0" smtClean="0">
                <a:solidFill>
                  <a:srgbClr val="3333CC"/>
                </a:solidFill>
                <a:latin typeface="Goudy Old Style" charset="0"/>
              </a:rPr>
              <a:t> di </a:t>
            </a:r>
            <a:r>
              <a:rPr lang="it-IT" sz="3600" dirty="0" err="1" smtClean="0">
                <a:solidFill>
                  <a:srgbClr val="3333CC"/>
                </a:solidFill>
                <a:latin typeface="Goudy Old Style" charset="0"/>
              </a:rPr>
              <a:t>Ursperg</a:t>
            </a:r>
            <a:r>
              <a:rPr lang="it-IT" sz="3600" dirty="0" smtClean="0">
                <a:solidFill>
                  <a:srgbClr val="3333CC"/>
                </a:solidFill>
                <a:latin typeface="Goudy Old Style" charset="0"/>
              </a:rPr>
              <a:t> (</a:t>
            </a:r>
            <a:r>
              <a:rPr lang="it-IT" sz="3600" dirty="0" err="1" smtClean="0">
                <a:solidFill>
                  <a:srgbClr val="3333CC"/>
                </a:solidFill>
                <a:latin typeface="Goudy Old Style" charset="0"/>
              </a:rPr>
              <a:t>ca</a:t>
            </a:r>
            <a:r>
              <a:rPr lang="it-IT" sz="3600" dirty="0" smtClean="0">
                <a:solidFill>
                  <a:srgbClr val="3333CC"/>
                </a:solidFill>
                <a:latin typeface="Goudy Old Style" charset="0"/>
              </a:rPr>
              <a:t>. 1220)</a:t>
            </a:r>
            <a:endParaRPr lang="it-IT" sz="3600" dirty="0">
              <a:solidFill>
                <a:srgbClr val="3333CC"/>
              </a:solidFill>
              <a:latin typeface="Goudy Old Style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3200" dirty="0"/>
              <a:t>… A quei tempi </a:t>
            </a:r>
            <a:r>
              <a:rPr lang="it-IT" sz="3200" dirty="0" smtClean="0"/>
              <a:t>[1125–1137] il </a:t>
            </a:r>
            <a:r>
              <a:rPr lang="it-IT" sz="3200" i="1" dirty="0" err="1" smtClean="0"/>
              <a:t>magister</a:t>
            </a:r>
            <a:r>
              <a:rPr lang="it-IT" sz="3200" dirty="0" smtClean="0"/>
              <a:t> </a:t>
            </a:r>
            <a:r>
              <a:rPr lang="it-IT" sz="3200" dirty="0"/>
              <a:t>Graziano raccolse in un’opera </a:t>
            </a:r>
            <a:r>
              <a:rPr lang="it-IT" sz="3200" dirty="0" smtClean="0"/>
              <a:t>unica </a:t>
            </a:r>
            <a:r>
              <a:rPr lang="it-IT" sz="3200" dirty="0"/>
              <a:t>i canoni e </a:t>
            </a:r>
            <a:r>
              <a:rPr lang="it-IT" sz="3200" dirty="0" smtClean="0"/>
              <a:t>i decreti </a:t>
            </a:r>
            <a:r>
              <a:rPr lang="it-IT" sz="3200" dirty="0"/>
              <a:t>che erano sparsi in vari libri e, </a:t>
            </a:r>
            <a:r>
              <a:rPr lang="it-IT" sz="3200" dirty="0" smtClean="0"/>
              <a:t>aggiungendovi </a:t>
            </a:r>
            <a:r>
              <a:rPr lang="it-IT" sz="3200" dirty="0"/>
              <a:t>le opinioni autorevoli dei santi padri secondo convenienti </a:t>
            </a:r>
            <a:r>
              <a:rPr lang="it-IT" sz="3200" dirty="0" smtClean="0"/>
              <a:t>principi, </a:t>
            </a:r>
            <a:r>
              <a:rPr lang="it-IT" sz="3200" dirty="0"/>
              <a:t>suddivise il suo lavoro in maniera abbastanza ragionevole</a:t>
            </a:r>
            <a:r>
              <a:rPr lang="it-IT" sz="3200" dirty="0" smtClean="0"/>
              <a:t>. </a:t>
            </a:r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quegli stessi tempi, anche il</a:t>
            </a:r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dominus </a:t>
            </a:r>
            <a:r>
              <a:rPr lang="it-IT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Wernerius</a:t>
            </a:r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su richiesta (</a:t>
            </a:r>
            <a:r>
              <a:rPr lang="it-IT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 </a:t>
            </a:r>
            <a:r>
              <a:rPr lang="it-IT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petitionem</a:t>
            </a:r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della </a:t>
            </a:r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contessa Matilde</a:t>
            </a:r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rinnovò i libri delle leggi, che fino ad allora erano stati dimenticati e sui quali più nessuno aveva studiato, e li suddivise secondo il modo in cui a suo tempo li aveva compilati l’imperatore Giustiniano di divina memoria, aggiungendo qui e li poche parole</a:t>
            </a:r>
            <a:r>
              <a:rPr lang="it-IT" sz="3200" dirty="0" smtClean="0">
                <a:solidFill>
                  <a:schemeClr val="accent1"/>
                </a:solidFill>
              </a:rPr>
              <a:t>.</a:t>
            </a:r>
            <a:r>
              <a:rPr lang="it-IT" sz="3200" dirty="0" smtClean="0"/>
              <a:t> I quali libri </a:t>
            </a:r>
            <a:r>
              <a:rPr lang="it-IT" sz="3200" dirty="0"/>
              <a:t>contengono le </a:t>
            </a:r>
            <a:r>
              <a:rPr lang="it-IT" sz="3200" i="1" dirty="0"/>
              <a:t>Istituzioni </a:t>
            </a:r>
            <a:r>
              <a:rPr lang="it-IT" sz="3200" dirty="0"/>
              <a:t>del predetto imperatore, quasi principio e introduzione del diritto </a:t>
            </a:r>
            <a:r>
              <a:rPr lang="it-IT" sz="3200" dirty="0" smtClean="0"/>
              <a:t>civile; </a:t>
            </a:r>
            <a:r>
              <a:rPr lang="it-IT" sz="3200" dirty="0"/>
              <a:t>gli editti dei pretori e degli edili curuli, che attribuiscono al diritto civile ragionevolezza e stabilità e che sono contenuti nel </a:t>
            </a:r>
            <a:r>
              <a:rPr lang="it-IT" sz="3200" i="1" dirty="0"/>
              <a:t>libro delle Pandette</a:t>
            </a:r>
            <a:r>
              <a:rPr lang="it-IT" sz="3200" dirty="0"/>
              <a:t> vale a dire nei </a:t>
            </a:r>
            <a:r>
              <a:rPr lang="it-IT" sz="3200" i="1" dirty="0"/>
              <a:t>Digesta</a:t>
            </a:r>
            <a:r>
              <a:rPr lang="it-IT" sz="3200" dirty="0"/>
              <a:t>; a questi si aggiunge poi il </a:t>
            </a:r>
            <a:r>
              <a:rPr lang="it-IT" sz="3200" i="1" dirty="0"/>
              <a:t>libro del Codice</a:t>
            </a:r>
            <a:r>
              <a:rPr lang="it-IT" sz="3200" dirty="0"/>
              <a:t> nel quale sono riprodotte le delibere degli imperatori; quarto anche il </a:t>
            </a:r>
            <a:r>
              <a:rPr lang="it-IT" sz="3200" i="1" dirty="0"/>
              <a:t>libro delle Autentiche </a:t>
            </a:r>
            <a:r>
              <a:rPr lang="it-IT" sz="3200" dirty="0" smtClean="0"/>
              <a:t>che </a:t>
            </a:r>
            <a:r>
              <a:rPr lang="it-IT" sz="3200" dirty="0"/>
              <a:t>il predetto Giustiniano aggiunse per completare e correggere le leggi imperiali</a:t>
            </a:r>
            <a:r>
              <a:rPr lang="it-IT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35138"/>
            <a:ext cx="3024336" cy="4056062"/>
          </a:xfrm>
        </p:spPr>
        <p:txBody>
          <a:bodyPr/>
          <a:lstStyle/>
          <a:p>
            <a:endParaRPr lang="it-IT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800000"/>
                </a:solidFill>
              </a:rPr>
              <a:t>Ms. Pesaro</a:t>
            </a:r>
            <a:r>
              <a:rPr lang="it-IT" sz="3200" dirty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it-IT" sz="3200" dirty="0" err="1">
                <a:solidFill>
                  <a:srgbClr val="800000"/>
                </a:solidFill>
              </a:rPr>
              <a:t>Bibl</a:t>
            </a:r>
            <a:r>
              <a:rPr lang="it-IT" sz="3200" dirty="0">
                <a:solidFill>
                  <a:srgbClr val="800000"/>
                </a:solidFill>
              </a:rPr>
              <a:t>. </a:t>
            </a:r>
            <a:r>
              <a:rPr lang="it-IT" sz="3200" dirty="0" err="1">
                <a:solidFill>
                  <a:srgbClr val="800000"/>
                </a:solidFill>
              </a:rPr>
              <a:t>Oliveriana</a:t>
            </a:r>
            <a:r>
              <a:rPr lang="it-IT" sz="3200" dirty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800000"/>
                </a:solidFill>
              </a:rPr>
              <a:t>ms. </a:t>
            </a:r>
            <a:r>
              <a:rPr lang="it-IT" sz="3200" dirty="0" smtClean="0">
                <a:solidFill>
                  <a:srgbClr val="800000"/>
                </a:solidFill>
              </a:rPr>
              <a:t>26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800000"/>
                </a:solidFill>
              </a:rPr>
              <a:t>(1090-1120)</a:t>
            </a:r>
            <a:endParaRPr lang="it-IT" sz="3200" dirty="0"/>
          </a:p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/>
          <a:srcRect l="-34129" r="-34129"/>
          <a:stretch>
            <a:fillRect/>
          </a:stretch>
        </p:blipFill>
        <p:spPr>
          <a:xfrm>
            <a:off x="2339752" y="116632"/>
            <a:ext cx="755379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914400" y="260351"/>
            <a:ext cx="7313613" cy="648370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chemeClr val="accent1"/>
                </a:solidFill>
                <a:latin typeface="Goudy Old Style" charset="0"/>
              </a:rPr>
              <a:t>Il placito di </a:t>
            </a:r>
            <a:r>
              <a:rPr lang="it-IT" sz="3600" b="1" dirty="0" err="1" smtClean="0">
                <a:solidFill>
                  <a:schemeClr val="accent1"/>
                </a:solidFill>
                <a:latin typeface="Goudy Old Style" charset="0"/>
              </a:rPr>
              <a:t>Baviana</a:t>
            </a:r>
            <a:r>
              <a:rPr lang="it-IT" sz="3600" b="1" dirty="0" smtClean="0">
                <a:solidFill>
                  <a:schemeClr val="accent1"/>
                </a:solidFill>
                <a:latin typeface="Goudy Old Style" charset="0"/>
              </a:rPr>
              <a:t> – a. 1113</a:t>
            </a:r>
            <a:endParaRPr lang="it-IT" sz="3600" b="1" dirty="0">
              <a:solidFill>
                <a:schemeClr val="accent1"/>
              </a:solidFill>
              <a:latin typeface="Goudy Old Style" charset="0"/>
            </a:endParaRPr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395536" y="1124743"/>
            <a:ext cx="8424936" cy="547260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it-IT" sz="3200" dirty="0" smtClean="0">
                <a:latin typeface="Goudy Old Style" charset="0"/>
              </a:rPr>
              <a:t>Nell’anno del Signore </a:t>
            </a:r>
            <a:r>
              <a:rPr lang="it-IT" sz="3200" dirty="0" err="1" smtClean="0">
                <a:latin typeface="Goudy Old Style" charset="0"/>
              </a:rPr>
              <a:t>millecentotredici</a:t>
            </a:r>
            <a:r>
              <a:rPr lang="it-IT" sz="3200" dirty="0" smtClean="0">
                <a:latin typeface="Goudy Old Style" charset="0"/>
              </a:rPr>
              <a:t>, nel mese di maggio … essendo presente </a:t>
            </a:r>
            <a:r>
              <a:rPr lang="it-IT" sz="3200" b="1" dirty="0" smtClean="0">
                <a:solidFill>
                  <a:srgbClr val="0000FF"/>
                </a:solidFill>
                <a:latin typeface="Goudy Old Style" charset="0"/>
              </a:rPr>
              <a:t>la signora </a:t>
            </a:r>
            <a:r>
              <a:rPr lang="it-IT" sz="3200" b="1" dirty="0" err="1" smtClean="0">
                <a:solidFill>
                  <a:srgbClr val="0000FF"/>
                </a:solidFill>
                <a:latin typeface="Goudy Old Style" charset="0"/>
              </a:rPr>
              <a:t>Matilda</a:t>
            </a:r>
            <a:r>
              <a:rPr lang="it-IT" sz="3200" dirty="0" smtClean="0">
                <a:latin typeface="Goudy Old Style" charset="0"/>
              </a:rPr>
              <a:t>, per grazia di Dio duchessa e contessa, figlia del marchese Bonifacio, in località </a:t>
            </a:r>
            <a:r>
              <a:rPr lang="it-IT" sz="3200" dirty="0" err="1" smtClean="0">
                <a:latin typeface="Goudy Old Style" charset="0"/>
              </a:rPr>
              <a:t>Baviana</a:t>
            </a:r>
            <a:r>
              <a:rPr lang="it-IT" sz="3200" dirty="0" smtClean="0">
                <a:latin typeface="Goudy Old Style" charset="0"/>
              </a:rPr>
              <a:t>, e trovandosi con lei presenti anche </a:t>
            </a:r>
            <a:r>
              <a:rPr lang="it-IT" sz="3200" b="1" dirty="0" smtClean="0">
                <a:solidFill>
                  <a:srgbClr val="860908"/>
                </a:solidFill>
                <a:latin typeface="Goudy Old Style" charset="0"/>
              </a:rPr>
              <a:t>Ubaldo giudice</a:t>
            </a:r>
            <a:r>
              <a:rPr lang="it-IT" sz="3200" dirty="0" smtClean="0">
                <a:solidFill>
                  <a:srgbClr val="860908"/>
                </a:solidFill>
                <a:latin typeface="Goudy Old Style" charset="0"/>
              </a:rPr>
              <a:t> </a:t>
            </a:r>
            <a:r>
              <a:rPr lang="it-IT" sz="3200" dirty="0" smtClean="0">
                <a:latin typeface="Goudy Old Style" charset="0"/>
              </a:rPr>
              <a:t>e </a:t>
            </a:r>
            <a:r>
              <a:rPr lang="it-IT" sz="3200" b="1" dirty="0" smtClean="0">
                <a:solidFill>
                  <a:srgbClr val="800000"/>
                </a:solidFill>
                <a:latin typeface="Goudy Old Style" charset="0"/>
              </a:rPr>
              <a:t>Bono giudice</a:t>
            </a:r>
            <a:r>
              <a:rPr lang="it-IT" sz="3200" dirty="0" smtClean="0">
                <a:latin typeface="Goudy Old Style" charset="0"/>
              </a:rPr>
              <a:t>, Alberto di </a:t>
            </a:r>
            <a:r>
              <a:rPr lang="it-IT" sz="3200" dirty="0" err="1" smtClean="0">
                <a:latin typeface="Goudy Old Style" charset="0"/>
              </a:rPr>
              <a:t>Adigerio</a:t>
            </a:r>
            <a:r>
              <a:rPr lang="it-IT" sz="3200" dirty="0" smtClean="0">
                <a:latin typeface="Goudy Old Style" charset="0"/>
              </a:rPr>
              <a:t> e Pietro giudici e </a:t>
            </a:r>
            <a:r>
              <a:rPr lang="it-IT" sz="3200" dirty="0" err="1" smtClean="0">
                <a:latin typeface="Goudy Old Style" charset="0"/>
              </a:rPr>
              <a:t>Sigenfredo</a:t>
            </a:r>
            <a:r>
              <a:rPr lang="it-IT" sz="3200" dirty="0" smtClean="0">
                <a:latin typeface="Goudy Old Style" charset="0"/>
              </a:rPr>
              <a:t> giudice e inoltre i causidici </a:t>
            </a:r>
            <a:r>
              <a:rPr lang="it-IT" sz="3200" b="1" dirty="0" err="1" smtClean="0">
                <a:solidFill>
                  <a:srgbClr val="0000FF"/>
                </a:solidFill>
                <a:latin typeface="Goudy Old Style" charset="0"/>
              </a:rPr>
              <a:t>Varnerio</a:t>
            </a:r>
            <a:r>
              <a:rPr lang="it-IT" sz="3200" b="1" dirty="0" smtClean="0">
                <a:solidFill>
                  <a:srgbClr val="0000FF"/>
                </a:solidFill>
                <a:latin typeface="Goudy Old Style" charset="0"/>
              </a:rPr>
              <a:t> di Bologna</a:t>
            </a:r>
            <a:r>
              <a:rPr lang="it-IT" sz="3200" dirty="0" smtClean="0">
                <a:latin typeface="Goudy Old Style" charset="0"/>
              </a:rPr>
              <a:t>, Lamberto e Alberto …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sz="3200" dirty="0" smtClean="0">
                <a:latin typeface="Goudy Old Style" charset="0"/>
              </a:rPr>
              <a:t>… la summenzionata signora contessa M. come udì tali cose e con il consiglio dei giudici, per mezzo di una bacchetta (</a:t>
            </a:r>
            <a:r>
              <a:rPr lang="it-IT" sz="3200" i="1" dirty="0" smtClean="0">
                <a:solidFill>
                  <a:srgbClr val="800000"/>
                </a:solidFill>
                <a:latin typeface="Goudy Old Style" charset="0"/>
              </a:rPr>
              <a:t>per </a:t>
            </a:r>
            <a:r>
              <a:rPr lang="it-IT" sz="3200" i="1" dirty="0" err="1" smtClean="0">
                <a:solidFill>
                  <a:srgbClr val="800000"/>
                </a:solidFill>
                <a:latin typeface="Goudy Old Style" charset="0"/>
              </a:rPr>
              <a:t>fustem</a:t>
            </a:r>
            <a:r>
              <a:rPr lang="it-IT" sz="3200" dirty="0" smtClean="0">
                <a:latin typeface="Goudy Old Style" charset="0"/>
              </a:rPr>
              <a:t>) che teneva nelle sue mani, concesse a </a:t>
            </a:r>
            <a:r>
              <a:rPr lang="it-IT" sz="3200" dirty="0" err="1" smtClean="0">
                <a:latin typeface="Goudy Old Style" charset="0"/>
              </a:rPr>
              <a:t>Sichelmo</a:t>
            </a:r>
            <a:r>
              <a:rPr lang="it-IT" sz="3200" dirty="0" smtClean="0">
                <a:latin typeface="Goudy Old Style" charset="0"/>
              </a:rPr>
              <a:t> il diritto (</a:t>
            </a:r>
            <a:r>
              <a:rPr lang="it-IT" sz="3200" i="1" dirty="0" err="1" smtClean="0">
                <a:solidFill>
                  <a:srgbClr val="800000"/>
                </a:solidFill>
                <a:latin typeface="Goudy Old Style" charset="0"/>
              </a:rPr>
              <a:t>misit</a:t>
            </a:r>
            <a:r>
              <a:rPr lang="it-IT" sz="3200" i="1" dirty="0" smtClean="0">
                <a:solidFill>
                  <a:srgbClr val="800000"/>
                </a:solidFill>
                <a:latin typeface="Goudy Old Style" charset="0"/>
              </a:rPr>
              <a:t> </a:t>
            </a:r>
            <a:r>
              <a:rPr lang="it-IT" sz="3200" i="1" dirty="0" err="1" smtClean="0">
                <a:solidFill>
                  <a:srgbClr val="800000"/>
                </a:solidFill>
                <a:latin typeface="Goudy Old Style" charset="0"/>
              </a:rPr>
              <a:t>bannum</a:t>
            </a:r>
            <a:r>
              <a:rPr lang="it-IT" sz="3200" dirty="0" smtClean="0">
                <a:latin typeface="Goudy Old Style" charset="0"/>
              </a:rPr>
              <a:t>) sul predetto bene …</a:t>
            </a:r>
            <a:endParaRPr lang="it-IT" sz="3200" dirty="0">
              <a:latin typeface="Goudy Old Styl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1944216" cy="1728191"/>
          </a:xfrm>
        </p:spPr>
        <p:txBody>
          <a:bodyPr/>
          <a:lstStyle/>
          <a:p>
            <a:pPr algn="l" eaLnBrk="1" hangingPunct="1"/>
            <a:r>
              <a:rPr lang="it-IT" sz="2800" b="1" dirty="0" smtClean="0">
                <a:solidFill>
                  <a:srgbClr val="006600"/>
                </a:solidFill>
                <a:latin typeface="Times New Roman" charset="0"/>
              </a:rPr>
              <a:t>I territori canossiani</a:t>
            </a:r>
            <a:endParaRPr lang="it-IT" sz="2800" b="1" dirty="0">
              <a:solidFill>
                <a:srgbClr val="006600"/>
              </a:solidFill>
              <a:latin typeface="Times New Roman" charset="0"/>
            </a:endParaRPr>
          </a:p>
        </p:txBody>
      </p:sp>
      <p:pic>
        <p:nvPicPr>
          <p:cNvPr id="3" name="Segnaposto contenuto 2" descr="matilde+I++suoi+possediment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23" r="-27023"/>
          <a:stretch>
            <a:fillRect/>
          </a:stretch>
        </p:blipFill>
        <p:spPr>
          <a:xfrm>
            <a:off x="539552" y="116632"/>
            <a:ext cx="8604448" cy="662473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720080"/>
          </a:xfrm>
        </p:spPr>
        <p:txBody>
          <a:bodyPr/>
          <a:lstStyle/>
          <a:p>
            <a:r>
              <a:rPr lang="it-IT" sz="4800" b="1" dirty="0">
                <a:solidFill>
                  <a:srgbClr val="006600"/>
                </a:solidFill>
                <a:latin typeface="Times New Roman" charset="0"/>
              </a:rPr>
              <a:t>La rocca di Canossa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-248" b="-248"/>
          <a:stretch>
            <a:fillRect/>
          </a:stretch>
        </p:blipFill>
        <p:spPr>
          <a:xfrm>
            <a:off x="34926" y="1628800"/>
            <a:ext cx="5654320" cy="5229200"/>
          </a:xfrm>
        </p:spPr>
      </p:pic>
      <p:pic>
        <p:nvPicPr>
          <p:cNvPr id="7" name="Immagine 6" descr="2jrU6Y_sdztE2YZIEfJBBttr_EKKJ8Jy7QjEGFLh0ryp-GeGjtsZ8MUosaoHOKqFGmIc-SauaPfMB2vN5LJzTnjU5KL5Xeehg7DupGeNcOYfP9sDS-vGVcfVjYHTH5l_CH6_c7EKyFA5pU1QCcmzWdUwdqMUFbnJN7QMc1rmzRCVwT63Aaq_9t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124744"/>
            <a:ext cx="4320481" cy="37444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96137" y="494116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8000"/>
                </a:solidFill>
              </a:rPr>
              <a:t>Il castello fu costruito da Adalberto Atto (bisnonno di Matilde) intorno al 940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91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92088"/>
          </a:xfrm>
        </p:spPr>
        <p:txBody>
          <a:bodyPr/>
          <a:lstStyle/>
          <a:p>
            <a:r>
              <a:rPr lang="it-IT" sz="4000" dirty="0" smtClean="0">
                <a:solidFill>
                  <a:srgbClr val="3366FF"/>
                </a:solidFill>
              </a:rPr>
              <a:t>Bonifacio (III) di Canossa (985 ?-1052)</a:t>
            </a:r>
            <a:endParaRPr lang="it-IT" sz="4000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Alla morte del padre </a:t>
            </a:r>
            <a:r>
              <a:rPr lang="it-IT" dirty="0" err="1" smtClean="0"/>
              <a:t>Tedaldo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3366FF"/>
                </a:solidFill>
              </a:rPr>
              <a:t>1007</a:t>
            </a:r>
            <a:r>
              <a:rPr lang="it-IT" dirty="0" smtClean="0"/>
              <a:t>, Bonifacio si trova a reggere una imponente serie di territori messi insieme dai predecessori. </a:t>
            </a:r>
          </a:p>
          <a:p>
            <a:pPr marL="0" indent="0">
              <a:buNone/>
            </a:pPr>
            <a:r>
              <a:rPr lang="it-IT" dirty="0" smtClean="0"/>
              <a:t>Egli stesso prosegue la politica di rafforzamento della sua signoria con metodi che più d’uno giudica violenti (è soprannominato ‘il </a:t>
            </a:r>
            <a:r>
              <a:rPr lang="it-IT" dirty="0" err="1" smtClean="0"/>
              <a:t>tiranno’</a:t>
            </a:r>
            <a:r>
              <a:rPr lang="it-IT" dirty="0" smtClean="0"/>
              <a:t>). Sposta la ‘capitale’ a </a:t>
            </a:r>
            <a:r>
              <a:rPr lang="it-IT" b="1" dirty="0" smtClean="0"/>
              <a:t>Mantova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Con alcune azioni coraggiose si guadagna il favore dell’imperatore Corrado II il Salico che favorisce il matrimonio (in seconde nozze) con Beatrice di Lorena (</a:t>
            </a:r>
            <a:r>
              <a:rPr lang="it-IT" b="1" dirty="0" smtClean="0">
                <a:solidFill>
                  <a:srgbClr val="3366FF"/>
                </a:solidFill>
              </a:rPr>
              <a:t>1037</a:t>
            </a:r>
            <a:r>
              <a:rPr lang="it-IT" dirty="0" smtClean="0"/>
              <a:t>). Con le proprietà che Beatrice porta in dote, la sua famiglia è tra le più potenti del continente. </a:t>
            </a:r>
          </a:p>
          <a:p>
            <a:pPr marL="0" indent="0">
              <a:buNone/>
            </a:pPr>
            <a:r>
              <a:rPr lang="it-IT" dirty="0" smtClean="0"/>
              <a:t>Mantiene buone relazioni con i papi dell’epoca (Leone IX), ma entra presto in contrasto con il nuovo imperatore Enrico III. Muore nel </a:t>
            </a:r>
            <a:r>
              <a:rPr lang="it-IT" b="1" dirty="0" smtClean="0">
                <a:solidFill>
                  <a:srgbClr val="3366FF"/>
                </a:solidFill>
              </a:rPr>
              <a:t>1052</a:t>
            </a:r>
            <a:r>
              <a:rPr lang="it-IT" dirty="0" smtClean="0"/>
              <a:t>, ucciso in un incidente di caccia.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34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648072"/>
          </a:xfrm>
        </p:spPr>
        <p:txBody>
          <a:bodyPr/>
          <a:lstStyle/>
          <a:p>
            <a:r>
              <a:rPr lang="it-IT" dirty="0" smtClean="0">
                <a:solidFill>
                  <a:srgbClr val="3366FF"/>
                </a:solidFill>
              </a:rPr>
              <a:t>Beatrice di Lorena (1019-1076)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54461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Appartiene a una nobilissima famiglia (è cugina per parte di madre dell’imperatore Corrado II il Salico), terzogenita del duca di Lorena.</a:t>
            </a:r>
          </a:p>
          <a:p>
            <a:pPr marL="0" indent="0">
              <a:buNone/>
            </a:pPr>
            <a:r>
              <a:rPr lang="it-IT" dirty="0" smtClean="0"/>
              <a:t>A 18 anni (</a:t>
            </a:r>
            <a:r>
              <a:rPr lang="it-IT" b="1" dirty="0" smtClean="0">
                <a:solidFill>
                  <a:schemeClr val="accent1"/>
                </a:solidFill>
              </a:rPr>
              <a:t>1037</a:t>
            </a:r>
            <a:r>
              <a:rPr lang="it-IT" b="1" dirty="0" smtClean="0"/>
              <a:t>)</a:t>
            </a:r>
            <a:r>
              <a:rPr lang="it-IT" dirty="0" smtClean="0"/>
              <a:t> va in sposa a </a:t>
            </a:r>
            <a:r>
              <a:rPr lang="it-IT" b="1" dirty="0" smtClean="0">
                <a:solidFill>
                  <a:srgbClr val="800000"/>
                </a:solidFill>
              </a:rPr>
              <a:t>Bonifacio di Toscana</a:t>
            </a:r>
            <a:r>
              <a:rPr lang="it-IT" dirty="0" smtClean="0"/>
              <a:t>. Avrà tre figli. Matilde è l’ultima (1046). A 33 anni rimane vedova (</a:t>
            </a:r>
            <a:r>
              <a:rPr lang="it-IT" b="1" dirty="0" smtClean="0">
                <a:solidFill>
                  <a:srgbClr val="860908"/>
                </a:solidFill>
              </a:rPr>
              <a:t>1052</a:t>
            </a:r>
            <a:r>
              <a:rPr lang="it-IT" dirty="0" smtClean="0"/>
              <a:t>) e governa come reggente per il figlio minore che però muore poco dopo. </a:t>
            </a:r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b="1" dirty="0" smtClean="0">
                <a:solidFill>
                  <a:srgbClr val="860908"/>
                </a:solidFill>
              </a:rPr>
              <a:t>1054</a:t>
            </a:r>
            <a:r>
              <a:rPr lang="it-IT" dirty="0" smtClean="0"/>
              <a:t> sposa </a:t>
            </a:r>
            <a:r>
              <a:rPr lang="it-IT" b="1" dirty="0" smtClean="0">
                <a:solidFill>
                  <a:srgbClr val="800000"/>
                </a:solidFill>
              </a:rPr>
              <a:t>Goffredo il Barbuto </a:t>
            </a:r>
            <a:r>
              <a:rPr lang="it-IT" dirty="0" smtClean="0"/>
              <a:t>(duca di Lorena, vedovo </a:t>
            </a:r>
            <a:r>
              <a:rPr lang="it-IT" dirty="0"/>
              <a:t>e con un figlio) </a:t>
            </a:r>
            <a:r>
              <a:rPr lang="it-IT" dirty="0" smtClean="0"/>
              <a:t>da tempo in urto con Enrico III (il nuovo imperatore). Nel </a:t>
            </a:r>
            <a:r>
              <a:rPr lang="it-IT" b="1" dirty="0" smtClean="0">
                <a:solidFill>
                  <a:schemeClr val="accent1"/>
                </a:solidFill>
              </a:rPr>
              <a:t>1055</a:t>
            </a:r>
            <a:r>
              <a:rPr lang="it-IT" dirty="0" smtClean="0"/>
              <a:t>, Beatrice e Matilde (l’unica figlia rimasta) sono portate in ostaggio in Germania e trattenute per quasi un anno.</a:t>
            </a:r>
          </a:p>
          <a:p>
            <a:pPr marL="0" indent="0">
              <a:buNone/>
            </a:pPr>
            <a:r>
              <a:rPr lang="it-IT" dirty="0" smtClean="0"/>
              <a:t>Morto Enrico III, </a:t>
            </a:r>
            <a:r>
              <a:rPr lang="it-IT" dirty="0"/>
              <a:t>nel </a:t>
            </a:r>
            <a:r>
              <a:rPr lang="it-IT" b="1" dirty="0" smtClean="0">
                <a:solidFill>
                  <a:srgbClr val="860908"/>
                </a:solidFill>
              </a:rPr>
              <a:t>1056,</a:t>
            </a:r>
            <a:r>
              <a:rPr lang="it-IT" dirty="0" smtClean="0"/>
              <a:t> Beatrice e si ricongiunge con Goffredo.  I Canossa si legano ancor più ai pontefici sposando la causa della Riforma. Nuovamente vedova nel </a:t>
            </a:r>
            <a:r>
              <a:rPr lang="it-IT" b="1" dirty="0" smtClean="0">
                <a:solidFill>
                  <a:srgbClr val="860908"/>
                </a:solidFill>
              </a:rPr>
              <a:t>1069</a:t>
            </a:r>
            <a:r>
              <a:rPr lang="it-IT" dirty="0"/>
              <a:t>,</a:t>
            </a:r>
            <a:r>
              <a:rPr lang="it-IT" dirty="0" smtClean="0"/>
              <a:t> mantiene da sola il governo sino alla morte (</a:t>
            </a:r>
            <a:r>
              <a:rPr lang="it-IT" b="1" dirty="0" smtClean="0">
                <a:solidFill>
                  <a:srgbClr val="860908"/>
                </a:solidFill>
              </a:rPr>
              <a:t>1076</a:t>
            </a:r>
            <a:r>
              <a:rPr lang="it-IT" b="1" dirty="0" smtClean="0">
                <a:solidFill>
                  <a:srgbClr val="000000"/>
                </a:solidFill>
              </a:rPr>
              <a:t>)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79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576064"/>
          </a:xfrm>
        </p:spPr>
        <p:txBody>
          <a:bodyPr/>
          <a:lstStyle/>
          <a:p>
            <a:r>
              <a:rPr lang="it-IT" dirty="0" smtClean="0"/>
              <a:t>La giovinezza di Matilde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Nata a Mantova nel </a:t>
            </a:r>
            <a:r>
              <a:rPr lang="it-IT" b="1" dirty="0" smtClean="0">
                <a:solidFill>
                  <a:srgbClr val="860908"/>
                </a:solidFill>
              </a:rPr>
              <a:t>1046</a:t>
            </a:r>
            <a:r>
              <a:rPr lang="it-IT" dirty="0" smtClean="0"/>
              <a:t>, Matilde rimane l’unica figlia di Beatrice a </a:t>
            </a:r>
            <a:r>
              <a:rPr lang="it-IT" dirty="0"/>
              <a:t>6</a:t>
            </a:r>
            <a:r>
              <a:rPr lang="it-IT" dirty="0" smtClean="0"/>
              <a:t> anni (1052). Viene educata con ogni cura. Conosce le arti, è capace di parlare più lingue e apprende le logiche e gli strumenti della politica internazionale (l’importanza del mecenatismo e dell’alleanza con i monasteri e i vescovadi).</a:t>
            </a:r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b="1" dirty="0" smtClean="0">
                <a:solidFill>
                  <a:srgbClr val="860908"/>
                </a:solidFill>
              </a:rPr>
              <a:t>1069</a:t>
            </a:r>
            <a:r>
              <a:rPr lang="it-IT" dirty="0" smtClean="0"/>
              <a:t> per volontà del patrigno sposa il fratellastro	 </a:t>
            </a:r>
            <a:r>
              <a:rPr lang="it-IT" b="1" dirty="0" smtClean="0">
                <a:solidFill>
                  <a:srgbClr val="0000FF"/>
                </a:solidFill>
              </a:rPr>
              <a:t>Goffredo il Gobbo </a:t>
            </a:r>
            <a:r>
              <a:rPr lang="it-IT" dirty="0" smtClean="0"/>
              <a:t>(di Lorena) e lo segue al nord. </a:t>
            </a:r>
            <a:r>
              <a:rPr lang="it-IT" dirty="0"/>
              <a:t>C</a:t>
            </a:r>
            <a:r>
              <a:rPr lang="it-IT" dirty="0" smtClean="0"/>
              <a:t>oncepisce un figlio (una bambina) che però muore quasi subito (1071). In disaccordo con il marito, nel </a:t>
            </a:r>
            <a:r>
              <a:rPr lang="it-IT" b="1" dirty="0" smtClean="0">
                <a:solidFill>
                  <a:srgbClr val="860908"/>
                </a:solidFill>
              </a:rPr>
              <a:t>1072</a:t>
            </a:r>
            <a:r>
              <a:rPr lang="it-IT" dirty="0" smtClean="0"/>
              <a:t> </a:t>
            </a:r>
            <a:r>
              <a:rPr lang="it-IT" dirty="0"/>
              <a:t>torna in Italia e </a:t>
            </a:r>
            <a:r>
              <a:rPr lang="it-IT" dirty="0" smtClean="0"/>
              <a:t>affianca Beatrice nel governo sino alla morte di questa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Già da prima la </a:t>
            </a:r>
            <a:r>
              <a:rPr lang="it-IT" dirty="0"/>
              <a:t>signore di Canossa avevano scelto di appoggiare la causa della riforma della chiesa. Si erano legate, in particolare, al principale esponente di quel partito, </a:t>
            </a:r>
            <a:r>
              <a:rPr lang="it-IT" b="1" dirty="0"/>
              <a:t>Ildebrando di Soana </a:t>
            </a:r>
            <a:r>
              <a:rPr lang="it-IT" dirty="0"/>
              <a:t>che nel </a:t>
            </a:r>
            <a:r>
              <a:rPr lang="it-IT" b="1" dirty="0">
                <a:solidFill>
                  <a:srgbClr val="0000FF"/>
                </a:solidFill>
              </a:rPr>
              <a:t>1073</a:t>
            </a:r>
            <a:r>
              <a:rPr lang="it-IT" dirty="0"/>
              <a:t> diviene papa col nome di </a:t>
            </a:r>
            <a:r>
              <a:rPr lang="it-IT" b="1" dirty="0">
                <a:solidFill>
                  <a:srgbClr val="0000FF"/>
                </a:solidFill>
              </a:rPr>
              <a:t>Gregorio VII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2374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3613" cy="720080"/>
          </a:xfrm>
        </p:spPr>
        <p:txBody>
          <a:bodyPr/>
          <a:lstStyle/>
          <a:p>
            <a:r>
              <a:rPr lang="it-IT" i="1" dirty="0" smtClean="0"/>
              <a:t>The </a:t>
            </a:r>
            <a:r>
              <a:rPr lang="it-IT" i="1" dirty="0" err="1" smtClean="0"/>
              <a:t>Papal</a:t>
            </a:r>
            <a:r>
              <a:rPr lang="it-IT" i="1" dirty="0" smtClean="0"/>
              <a:t> </a:t>
            </a:r>
            <a:r>
              <a:rPr lang="it-IT" i="1" dirty="0" err="1" smtClean="0"/>
              <a:t>Revolution</a:t>
            </a:r>
            <a:r>
              <a:rPr lang="it-IT" dirty="0" smtClean="0"/>
              <a:t> (1075)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4888" r="-104888"/>
          <a:stretch>
            <a:fillRect/>
          </a:stretch>
        </p:blipFill>
        <p:spPr>
          <a:xfrm>
            <a:off x="-2844824" y="1196752"/>
            <a:ext cx="9875201" cy="5400600"/>
          </a:xfrm>
        </p:spPr>
      </p:pic>
      <p:sp>
        <p:nvSpPr>
          <p:cNvPr id="6" name="CasellaDiTesto 5"/>
          <p:cNvSpPr txBox="1"/>
          <p:nvPr/>
        </p:nvSpPr>
        <p:spPr>
          <a:xfrm>
            <a:off x="3995936" y="1196752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…</a:t>
            </a:r>
          </a:p>
          <a:p>
            <a:r>
              <a:rPr lang="it-IT" sz="2000" dirty="0" smtClean="0"/>
              <a:t>8. Che solo il papa può disporre delle insegne imperiali.</a:t>
            </a:r>
          </a:p>
          <a:p>
            <a:r>
              <a:rPr lang="it-IT" sz="2000" dirty="0" smtClean="0"/>
              <a:t>9. Che tutti i prìncipi devono baciare i piedi del solo papa.</a:t>
            </a:r>
          </a:p>
          <a:p>
            <a:r>
              <a:rPr lang="it-IT" sz="2000" dirty="0" smtClean="0"/>
              <a:t>…</a:t>
            </a:r>
          </a:p>
          <a:p>
            <a:r>
              <a:rPr lang="it-IT" sz="2000" dirty="0" smtClean="0"/>
              <a:t>12. </a:t>
            </a:r>
            <a:r>
              <a:rPr lang="it-IT" sz="2000" dirty="0" smtClean="0">
                <a:solidFill>
                  <a:srgbClr val="FF0000"/>
                </a:solidFill>
              </a:rPr>
              <a:t>Che il papa può deporre gli imperatori.</a:t>
            </a:r>
          </a:p>
          <a:p>
            <a:r>
              <a:rPr lang="it-IT" sz="2000" dirty="0" smtClean="0"/>
              <a:t>…</a:t>
            </a:r>
          </a:p>
          <a:p>
            <a:r>
              <a:rPr lang="it-IT" sz="2000" dirty="0" smtClean="0"/>
              <a:t>19. Che il papa non deve essere giudicato da alcuno.</a:t>
            </a:r>
          </a:p>
          <a:p>
            <a:r>
              <a:rPr lang="it-IT" sz="2000" dirty="0" smtClean="0"/>
              <a:t>…</a:t>
            </a:r>
          </a:p>
          <a:p>
            <a:r>
              <a:rPr lang="it-IT" sz="2000" dirty="0" smtClean="0"/>
              <a:t>26. Che non è considerato cattolico chi è in disaccordo con la chiesa romana.</a:t>
            </a:r>
          </a:p>
          <a:p>
            <a:r>
              <a:rPr lang="it-IT" sz="2000" dirty="0" smtClean="0"/>
              <a:t>27. </a:t>
            </a:r>
            <a:r>
              <a:rPr lang="it-IT" sz="2000" dirty="0" smtClean="0">
                <a:solidFill>
                  <a:srgbClr val="FF0000"/>
                </a:solidFill>
              </a:rPr>
              <a:t>Che il papa può assolvere i sudditi dall’obbligo di fedeltà verso (i sovrani) iniqui.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8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lamaio">
  <a:themeElements>
    <a:clrScheme name="Calamai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alamai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lama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Calamaio.thmx</Template>
  <TotalTime>8880</TotalTime>
  <Words>2029</Words>
  <Application>Microsoft Macintosh PowerPoint</Application>
  <PresentationFormat>Presentazione su schermo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  <vt:variant>
        <vt:lpstr>Presentazioni personalizzate</vt:lpstr>
      </vt:variant>
      <vt:variant>
        <vt:i4>1</vt:i4>
      </vt:variant>
    </vt:vector>
  </HeadingPairs>
  <TitlesOfParts>
    <vt:vector size="22" baseType="lpstr">
      <vt:lpstr>Calamaio</vt:lpstr>
      <vt:lpstr>La Gran Contessa e il giurista   Luca Loschiavo (Università di Teramo)</vt:lpstr>
      <vt:lpstr>Il Chronicon di Burcardo di Ursperg (ca. 1220)</vt:lpstr>
      <vt:lpstr>Il placito di Baviana – a. 1113</vt:lpstr>
      <vt:lpstr>I territori canossiani</vt:lpstr>
      <vt:lpstr>La rocca di Canossa</vt:lpstr>
      <vt:lpstr>Bonifacio (III) di Canossa (985 ?-1052)</vt:lpstr>
      <vt:lpstr>Beatrice di Lorena (1019-1076)</vt:lpstr>
      <vt:lpstr>La giovinezza di Matilde</vt:lpstr>
      <vt:lpstr>The Papal Revolution (1075)</vt:lpstr>
      <vt:lpstr>Tra papato e impero</vt:lpstr>
      <vt:lpstr>‘… andare a Canossa’</vt:lpstr>
      <vt:lpstr>Il confronto con Enrico IV</vt:lpstr>
      <vt:lpstr>Per avere un erede …</vt:lpstr>
      <vt:lpstr>La resa dei conti</vt:lpstr>
      <vt:lpstr>Gli ultimi anni</vt:lpstr>
      <vt:lpstr>Il segreto di Matilde</vt:lpstr>
      <vt:lpstr>Il placito di Marturi (a. 1076)</vt:lpstr>
      <vt:lpstr>Il placito di Garfagnolo (1098)</vt:lpstr>
      <vt:lpstr>Presentazione di PowerPoint</vt:lpstr>
      <vt:lpstr>Presentazione di PowerPoint</vt:lpstr>
      <vt:lpstr>longobardi</vt:lpstr>
    </vt:vector>
  </TitlesOfParts>
  <Company>Università di Catania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L’ITALIA LONGOBARDA</dc:title>
  <dc:creator>Seminario Giuridico</dc:creator>
  <cp:lastModifiedBy>Luca Loschiavo</cp:lastModifiedBy>
  <cp:revision>302</cp:revision>
  <dcterms:created xsi:type="dcterms:W3CDTF">1998-04-07T10:55:46Z</dcterms:created>
  <dcterms:modified xsi:type="dcterms:W3CDTF">2022-04-26T10:20:56Z</dcterms:modified>
</cp:coreProperties>
</file>