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85" r:id="rId2"/>
    <p:sldId id="387" r:id="rId3"/>
    <p:sldId id="386" r:id="rId4"/>
    <p:sldId id="459" r:id="rId5"/>
    <p:sldId id="389" r:id="rId6"/>
    <p:sldId id="394" r:id="rId7"/>
    <p:sldId id="396" r:id="rId8"/>
    <p:sldId id="398" r:id="rId9"/>
    <p:sldId id="397" r:id="rId10"/>
    <p:sldId id="400" r:id="rId11"/>
    <p:sldId id="413" r:id="rId12"/>
    <p:sldId id="417" r:id="rId13"/>
    <p:sldId id="418" r:id="rId14"/>
    <p:sldId id="424" r:id="rId15"/>
    <p:sldId id="425" r:id="rId16"/>
    <p:sldId id="464" r:id="rId17"/>
    <p:sldId id="428" r:id="rId18"/>
    <p:sldId id="438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7" r:id="rId27"/>
    <p:sldId id="439" r:id="rId28"/>
    <p:sldId id="465" r:id="rId29"/>
    <p:sldId id="440" r:id="rId30"/>
    <p:sldId id="447" r:id="rId31"/>
    <p:sldId id="441" r:id="rId32"/>
    <p:sldId id="443" r:id="rId33"/>
    <p:sldId id="448" r:id="rId34"/>
    <p:sldId id="444" r:id="rId35"/>
    <p:sldId id="44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8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7621C-8BDE-45A9-B038-B0A0277BB4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476AB4-1021-4721-9529-326BA78D7FC9}">
      <dgm:prSet/>
      <dgm:spPr/>
      <dgm:t>
        <a:bodyPr/>
        <a:lstStyle/>
        <a:p>
          <a:pPr algn="ctr"/>
          <a:r>
            <a:rPr lang="it-IT" dirty="0"/>
            <a:t>La prima è che consente di comunicare </a:t>
          </a:r>
          <a:r>
            <a:rPr lang="it-IT" i="1" dirty="0"/>
            <a:t>direttamente</a:t>
          </a:r>
          <a:r>
            <a:rPr lang="it-IT" dirty="0"/>
            <a:t> </a:t>
          </a:r>
          <a:r>
            <a:rPr lang="it-IT" u="sng" dirty="0"/>
            <a:t>con i clienti </a:t>
          </a:r>
          <a:r>
            <a:rPr lang="it-IT" dirty="0"/>
            <a:t>attraverso molteplici strumenti, tra cui le </a:t>
          </a:r>
          <a:r>
            <a:rPr lang="it-IT" b="1" dirty="0">
              <a:solidFill>
                <a:schemeClr val="accent1"/>
              </a:solidFill>
            </a:rPr>
            <a:t>e-mail </a:t>
          </a:r>
          <a:r>
            <a:rPr lang="it-IT" dirty="0"/>
            <a:t>e                                    il </a:t>
          </a:r>
          <a:r>
            <a:rPr lang="it-IT" b="1" dirty="0">
              <a:solidFill>
                <a:schemeClr val="accent1"/>
              </a:solidFill>
            </a:rPr>
            <a:t>tele-marketing.</a:t>
          </a:r>
          <a:r>
            <a:rPr lang="it-IT" dirty="0"/>
            <a:t> </a:t>
          </a:r>
          <a:endParaRPr lang="en-US" dirty="0"/>
        </a:p>
      </dgm:t>
    </dgm:pt>
    <dgm:pt modelId="{EAFDD63D-0337-41E9-BBEC-320DB24062CB}" type="parTrans" cxnId="{118184C1-ED38-40E0-ADF4-1074F42B72F5}">
      <dgm:prSet/>
      <dgm:spPr/>
      <dgm:t>
        <a:bodyPr/>
        <a:lstStyle/>
        <a:p>
          <a:endParaRPr lang="en-US"/>
        </a:p>
      </dgm:t>
    </dgm:pt>
    <dgm:pt modelId="{2948FBFC-C442-4C57-9B47-70325C747C97}" type="sibTrans" cxnId="{118184C1-ED38-40E0-ADF4-1074F42B72F5}">
      <dgm:prSet/>
      <dgm:spPr/>
      <dgm:t>
        <a:bodyPr/>
        <a:lstStyle/>
        <a:p>
          <a:endParaRPr lang="en-US"/>
        </a:p>
      </dgm:t>
    </dgm:pt>
    <dgm:pt modelId="{DE1668F1-1F36-45C8-BF65-9AA29E124FA5}">
      <dgm:prSet/>
      <dgm:spPr/>
      <dgm:t>
        <a:bodyPr/>
        <a:lstStyle/>
        <a:p>
          <a:r>
            <a:rPr lang="it-IT" dirty="0"/>
            <a:t>La seconda è che richiede che il cliente risponda in un modo che consenta all'azienda di agire (contattandolo </a:t>
          </a:r>
          <a:r>
            <a:rPr lang="it-IT" b="1" dirty="0"/>
            <a:t>telefonicamente</a:t>
          </a:r>
          <a:r>
            <a:rPr lang="it-IT" dirty="0"/>
            <a:t>, inviandogli pubblicazioni od organizzando visite di vendita). </a:t>
          </a:r>
          <a:endParaRPr lang="en-US" dirty="0"/>
        </a:p>
      </dgm:t>
    </dgm:pt>
    <dgm:pt modelId="{D9D0A341-AFA0-464C-BE7E-218488F48E5B}" type="parTrans" cxnId="{D3B6B9EC-466C-4885-ACF4-EDC7AEB2B9E1}">
      <dgm:prSet/>
      <dgm:spPr/>
      <dgm:t>
        <a:bodyPr/>
        <a:lstStyle/>
        <a:p>
          <a:endParaRPr lang="en-US"/>
        </a:p>
      </dgm:t>
    </dgm:pt>
    <dgm:pt modelId="{D3132B5F-829B-46D5-9750-2F764A902995}" type="sibTrans" cxnId="{D3B6B9EC-466C-4885-ACF4-EDC7AEB2B9E1}">
      <dgm:prSet/>
      <dgm:spPr/>
      <dgm:t>
        <a:bodyPr/>
        <a:lstStyle/>
        <a:p>
          <a:endParaRPr lang="en-US"/>
        </a:p>
      </dgm:t>
    </dgm:pt>
    <dgm:pt modelId="{7B78B7FD-89BF-4209-B838-1E8DA1FCC224}">
      <dgm:prSet/>
      <dgm:spPr/>
      <dgm:t>
        <a:bodyPr/>
        <a:lstStyle/>
        <a:p>
          <a:pPr algn="ctr"/>
          <a:r>
            <a:rPr lang="it-IT" dirty="0"/>
            <a:t>La terza è che si deve poter risalire dalla risposta alla </a:t>
          </a:r>
          <a:r>
            <a:rPr lang="it-IT" b="1" dirty="0">
              <a:solidFill>
                <a:schemeClr val="accent1"/>
              </a:solidFill>
            </a:rPr>
            <a:t>comunicazione originale</a:t>
          </a:r>
          <a:r>
            <a:rPr lang="it-IT" dirty="0"/>
            <a:t>. Il potenziale del database marketing è enorme.</a:t>
          </a:r>
          <a:endParaRPr lang="en-US" dirty="0"/>
        </a:p>
      </dgm:t>
    </dgm:pt>
    <dgm:pt modelId="{BD44A74D-9E2E-46F0-AC60-39B931B3F9A5}" type="parTrans" cxnId="{1A6FECF6-C1A1-4A98-B839-D1A7F0F5EE21}">
      <dgm:prSet/>
      <dgm:spPr/>
      <dgm:t>
        <a:bodyPr/>
        <a:lstStyle/>
        <a:p>
          <a:endParaRPr lang="en-US"/>
        </a:p>
      </dgm:t>
    </dgm:pt>
    <dgm:pt modelId="{DA50F408-1381-474D-9640-A32966BD4DEA}" type="sibTrans" cxnId="{1A6FECF6-C1A1-4A98-B839-D1A7F0F5EE21}">
      <dgm:prSet/>
      <dgm:spPr/>
      <dgm:t>
        <a:bodyPr/>
        <a:lstStyle/>
        <a:p>
          <a:endParaRPr lang="en-US"/>
        </a:p>
      </dgm:t>
    </dgm:pt>
    <dgm:pt modelId="{E80B5C8B-41BA-4D6A-A328-2C01130BC354}" type="pres">
      <dgm:prSet presAssocID="{F7E7621C-8BDE-45A9-B038-B0A0277BB4FA}" presName="root" presStyleCnt="0">
        <dgm:presLayoutVars>
          <dgm:dir/>
          <dgm:resizeHandles val="exact"/>
        </dgm:presLayoutVars>
      </dgm:prSet>
      <dgm:spPr/>
    </dgm:pt>
    <dgm:pt modelId="{DD4E299F-2CE2-4C14-B0C8-98D02E551131}" type="pres">
      <dgm:prSet presAssocID="{9C476AB4-1021-4721-9529-326BA78D7FC9}" presName="compNode" presStyleCnt="0"/>
      <dgm:spPr/>
    </dgm:pt>
    <dgm:pt modelId="{2614F8E4-3A66-4D40-BFC2-479F2FB6AF15}" type="pres">
      <dgm:prSet presAssocID="{9C476AB4-1021-4721-9529-326BA78D7FC9}" presName="bgRect" presStyleLbl="bgShp" presStyleIdx="0" presStyleCnt="3"/>
      <dgm:spPr/>
    </dgm:pt>
    <dgm:pt modelId="{CE6843CC-6C1A-40E8-8902-BAB8C778C1FE}" type="pres">
      <dgm:prSet presAssocID="{9C476AB4-1021-4721-9529-326BA78D7F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9928379-2614-4175-8C20-042D957D14CB}" type="pres">
      <dgm:prSet presAssocID="{9C476AB4-1021-4721-9529-326BA78D7FC9}" presName="spaceRect" presStyleCnt="0"/>
      <dgm:spPr/>
    </dgm:pt>
    <dgm:pt modelId="{ED647EE8-8028-48C2-BEE5-9369A16F0866}" type="pres">
      <dgm:prSet presAssocID="{9C476AB4-1021-4721-9529-326BA78D7FC9}" presName="parTx" presStyleLbl="revTx" presStyleIdx="0" presStyleCnt="3">
        <dgm:presLayoutVars>
          <dgm:chMax val="0"/>
          <dgm:chPref val="0"/>
        </dgm:presLayoutVars>
      </dgm:prSet>
      <dgm:spPr/>
    </dgm:pt>
    <dgm:pt modelId="{E793ED64-30A0-4CCC-ACDE-E8A73398F60C}" type="pres">
      <dgm:prSet presAssocID="{2948FBFC-C442-4C57-9B47-70325C747C97}" presName="sibTrans" presStyleCnt="0"/>
      <dgm:spPr/>
    </dgm:pt>
    <dgm:pt modelId="{B797D319-F5AA-4E81-B3FA-859C6E8D62C2}" type="pres">
      <dgm:prSet presAssocID="{DE1668F1-1F36-45C8-BF65-9AA29E124FA5}" presName="compNode" presStyleCnt="0"/>
      <dgm:spPr/>
    </dgm:pt>
    <dgm:pt modelId="{131E7E25-5509-4CE4-9A76-9233AAEB0817}" type="pres">
      <dgm:prSet presAssocID="{DE1668F1-1F36-45C8-BF65-9AA29E124FA5}" presName="bgRect" presStyleLbl="bgShp" presStyleIdx="1" presStyleCnt="3"/>
      <dgm:spPr/>
    </dgm:pt>
    <dgm:pt modelId="{C6BDFB27-FA79-4BA9-B7B2-D2A3714A0B7C}" type="pres">
      <dgm:prSet presAssocID="{DE1668F1-1F36-45C8-BF65-9AA29E124F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E619383A-E0EA-4D76-9379-F3232008AB58}" type="pres">
      <dgm:prSet presAssocID="{DE1668F1-1F36-45C8-BF65-9AA29E124FA5}" presName="spaceRect" presStyleCnt="0"/>
      <dgm:spPr/>
    </dgm:pt>
    <dgm:pt modelId="{C6F0B5C5-C381-49BE-8904-DBB4CC27C9BE}" type="pres">
      <dgm:prSet presAssocID="{DE1668F1-1F36-45C8-BF65-9AA29E124FA5}" presName="parTx" presStyleLbl="revTx" presStyleIdx="1" presStyleCnt="3">
        <dgm:presLayoutVars>
          <dgm:chMax val="0"/>
          <dgm:chPref val="0"/>
        </dgm:presLayoutVars>
      </dgm:prSet>
      <dgm:spPr/>
    </dgm:pt>
    <dgm:pt modelId="{288466CA-F3FE-4999-B8EF-32DAB36B7E92}" type="pres">
      <dgm:prSet presAssocID="{D3132B5F-829B-46D5-9750-2F764A902995}" presName="sibTrans" presStyleCnt="0"/>
      <dgm:spPr/>
    </dgm:pt>
    <dgm:pt modelId="{D40F0547-0B7C-434C-BF66-931B94F46279}" type="pres">
      <dgm:prSet presAssocID="{7B78B7FD-89BF-4209-B838-1E8DA1FCC224}" presName="compNode" presStyleCnt="0"/>
      <dgm:spPr/>
    </dgm:pt>
    <dgm:pt modelId="{97A66E7C-327A-4B7A-AA13-C9CC3E448D65}" type="pres">
      <dgm:prSet presAssocID="{7B78B7FD-89BF-4209-B838-1E8DA1FCC224}" presName="bgRect" presStyleLbl="bgShp" presStyleIdx="2" presStyleCnt="3"/>
      <dgm:spPr/>
    </dgm:pt>
    <dgm:pt modelId="{CE39049A-373F-4CDA-A961-CB764B346045}" type="pres">
      <dgm:prSet presAssocID="{7B78B7FD-89BF-4209-B838-1E8DA1FCC2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1DB202B-1F10-4BC8-A73E-D355AD397798}" type="pres">
      <dgm:prSet presAssocID="{7B78B7FD-89BF-4209-B838-1E8DA1FCC224}" presName="spaceRect" presStyleCnt="0"/>
      <dgm:spPr/>
    </dgm:pt>
    <dgm:pt modelId="{12F7A38B-FFA1-4152-AEA2-2388CF3DC07A}" type="pres">
      <dgm:prSet presAssocID="{7B78B7FD-89BF-4209-B838-1E8DA1FCC2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BDD35B-A110-4091-9C4D-23CF8343AE7F}" type="presOf" srcId="{7B78B7FD-89BF-4209-B838-1E8DA1FCC224}" destId="{12F7A38B-FFA1-4152-AEA2-2388CF3DC07A}" srcOrd="0" destOrd="0" presId="urn:microsoft.com/office/officeart/2018/2/layout/IconVerticalSolidList"/>
    <dgm:cxn modelId="{7E01078A-CD79-4DED-A2EA-241D81958DE7}" type="presOf" srcId="{9C476AB4-1021-4721-9529-326BA78D7FC9}" destId="{ED647EE8-8028-48C2-BEE5-9369A16F0866}" srcOrd="0" destOrd="0" presId="urn:microsoft.com/office/officeart/2018/2/layout/IconVerticalSolidList"/>
    <dgm:cxn modelId="{118184C1-ED38-40E0-ADF4-1074F42B72F5}" srcId="{F7E7621C-8BDE-45A9-B038-B0A0277BB4FA}" destId="{9C476AB4-1021-4721-9529-326BA78D7FC9}" srcOrd="0" destOrd="0" parTransId="{EAFDD63D-0337-41E9-BBEC-320DB24062CB}" sibTransId="{2948FBFC-C442-4C57-9B47-70325C747C97}"/>
    <dgm:cxn modelId="{8248D7DF-ECDD-4BA6-9E11-D55AF0EEE26A}" type="presOf" srcId="{F7E7621C-8BDE-45A9-B038-B0A0277BB4FA}" destId="{E80B5C8B-41BA-4D6A-A328-2C01130BC354}" srcOrd="0" destOrd="0" presId="urn:microsoft.com/office/officeart/2018/2/layout/IconVerticalSolidList"/>
    <dgm:cxn modelId="{D3B6B9EC-466C-4885-ACF4-EDC7AEB2B9E1}" srcId="{F7E7621C-8BDE-45A9-B038-B0A0277BB4FA}" destId="{DE1668F1-1F36-45C8-BF65-9AA29E124FA5}" srcOrd="1" destOrd="0" parTransId="{D9D0A341-AFA0-464C-BE7E-218488F48E5B}" sibTransId="{D3132B5F-829B-46D5-9750-2F764A902995}"/>
    <dgm:cxn modelId="{1A6FECF6-C1A1-4A98-B839-D1A7F0F5EE21}" srcId="{F7E7621C-8BDE-45A9-B038-B0A0277BB4FA}" destId="{7B78B7FD-89BF-4209-B838-1E8DA1FCC224}" srcOrd="2" destOrd="0" parTransId="{BD44A74D-9E2E-46F0-AC60-39B931B3F9A5}" sibTransId="{DA50F408-1381-474D-9640-A32966BD4DEA}"/>
    <dgm:cxn modelId="{0E86FDFE-2154-4ACC-97E2-F367154196D5}" type="presOf" srcId="{DE1668F1-1F36-45C8-BF65-9AA29E124FA5}" destId="{C6F0B5C5-C381-49BE-8904-DBB4CC27C9BE}" srcOrd="0" destOrd="0" presId="urn:microsoft.com/office/officeart/2018/2/layout/IconVerticalSolidList"/>
    <dgm:cxn modelId="{ED6D208B-283A-43D0-9B22-8B7D0CACF4D3}" type="presParOf" srcId="{E80B5C8B-41BA-4D6A-A328-2C01130BC354}" destId="{DD4E299F-2CE2-4C14-B0C8-98D02E551131}" srcOrd="0" destOrd="0" presId="urn:microsoft.com/office/officeart/2018/2/layout/IconVerticalSolidList"/>
    <dgm:cxn modelId="{8FBFAEA5-B3B0-4636-BBD5-BC6582E235E2}" type="presParOf" srcId="{DD4E299F-2CE2-4C14-B0C8-98D02E551131}" destId="{2614F8E4-3A66-4D40-BFC2-479F2FB6AF15}" srcOrd="0" destOrd="0" presId="urn:microsoft.com/office/officeart/2018/2/layout/IconVerticalSolidList"/>
    <dgm:cxn modelId="{0677605F-B3AE-41EA-80C7-70666ABADA23}" type="presParOf" srcId="{DD4E299F-2CE2-4C14-B0C8-98D02E551131}" destId="{CE6843CC-6C1A-40E8-8902-BAB8C778C1FE}" srcOrd="1" destOrd="0" presId="urn:microsoft.com/office/officeart/2018/2/layout/IconVerticalSolidList"/>
    <dgm:cxn modelId="{F4DAE87C-2543-41D9-82B0-1F5D007705CC}" type="presParOf" srcId="{DD4E299F-2CE2-4C14-B0C8-98D02E551131}" destId="{F9928379-2614-4175-8C20-042D957D14CB}" srcOrd="2" destOrd="0" presId="urn:microsoft.com/office/officeart/2018/2/layout/IconVerticalSolidList"/>
    <dgm:cxn modelId="{2E6EA1F6-00E3-4598-912B-CBA42378A947}" type="presParOf" srcId="{DD4E299F-2CE2-4C14-B0C8-98D02E551131}" destId="{ED647EE8-8028-48C2-BEE5-9369A16F0866}" srcOrd="3" destOrd="0" presId="urn:microsoft.com/office/officeart/2018/2/layout/IconVerticalSolidList"/>
    <dgm:cxn modelId="{79A59681-E49D-45A4-BEC4-1E7B9A5913D1}" type="presParOf" srcId="{E80B5C8B-41BA-4D6A-A328-2C01130BC354}" destId="{E793ED64-30A0-4CCC-ACDE-E8A73398F60C}" srcOrd="1" destOrd="0" presId="urn:microsoft.com/office/officeart/2018/2/layout/IconVerticalSolidList"/>
    <dgm:cxn modelId="{476D3D42-F824-4C8C-A0E9-CF92393BFFCA}" type="presParOf" srcId="{E80B5C8B-41BA-4D6A-A328-2C01130BC354}" destId="{B797D319-F5AA-4E81-B3FA-859C6E8D62C2}" srcOrd="2" destOrd="0" presId="urn:microsoft.com/office/officeart/2018/2/layout/IconVerticalSolidList"/>
    <dgm:cxn modelId="{E1303DB2-4953-45BE-92D4-3363CCF25EE5}" type="presParOf" srcId="{B797D319-F5AA-4E81-B3FA-859C6E8D62C2}" destId="{131E7E25-5509-4CE4-9A76-9233AAEB0817}" srcOrd="0" destOrd="0" presId="urn:microsoft.com/office/officeart/2018/2/layout/IconVerticalSolidList"/>
    <dgm:cxn modelId="{FA8FD1D4-5ADE-482E-B674-50734973F71A}" type="presParOf" srcId="{B797D319-F5AA-4E81-B3FA-859C6E8D62C2}" destId="{C6BDFB27-FA79-4BA9-B7B2-D2A3714A0B7C}" srcOrd="1" destOrd="0" presId="urn:microsoft.com/office/officeart/2018/2/layout/IconVerticalSolidList"/>
    <dgm:cxn modelId="{DAC04BE0-29CF-4721-92AA-1BF367437AB2}" type="presParOf" srcId="{B797D319-F5AA-4E81-B3FA-859C6E8D62C2}" destId="{E619383A-E0EA-4D76-9379-F3232008AB58}" srcOrd="2" destOrd="0" presId="urn:microsoft.com/office/officeart/2018/2/layout/IconVerticalSolidList"/>
    <dgm:cxn modelId="{C73765A1-25C6-45F3-9194-F08D2F4AE0C7}" type="presParOf" srcId="{B797D319-F5AA-4E81-B3FA-859C6E8D62C2}" destId="{C6F0B5C5-C381-49BE-8904-DBB4CC27C9BE}" srcOrd="3" destOrd="0" presId="urn:microsoft.com/office/officeart/2018/2/layout/IconVerticalSolidList"/>
    <dgm:cxn modelId="{D95047C5-8CF0-4DA9-9342-FFA78DBC9781}" type="presParOf" srcId="{E80B5C8B-41BA-4D6A-A328-2C01130BC354}" destId="{288466CA-F3FE-4999-B8EF-32DAB36B7E92}" srcOrd="3" destOrd="0" presId="urn:microsoft.com/office/officeart/2018/2/layout/IconVerticalSolidList"/>
    <dgm:cxn modelId="{AC0704C0-ED1A-405B-87D2-2BEBBE1271D5}" type="presParOf" srcId="{E80B5C8B-41BA-4D6A-A328-2C01130BC354}" destId="{D40F0547-0B7C-434C-BF66-931B94F46279}" srcOrd="4" destOrd="0" presId="urn:microsoft.com/office/officeart/2018/2/layout/IconVerticalSolidList"/>
    <dgm:cxn modelId="{5D626A4D-7717-4AF3-B497-2A463B6B5A66}" type="presParOf" srcId="{D40F0547-0B7C-434C-BF66-931B94F46279}" destId="{97A66E7C-327A-4B7A-AA13-C9CC3E448D65}" srcOrd="0" destOrd="0" presId="urn:microsoft.com/office/officeart/2018/2/layout/IconVerticalSolidList"/>
    <dgm:cxn modelId="{B519ACEF-1FCC-4019-A49F-293D065D2354}" type="presParOf" srcId="{D40F0547-0B7C-434C-BF66-931B94F46279}" destId="{CE39049A-373F-4CDA-A961-CB764B346045}" srcOrd="1" destOrd="0" presId="urn:microsoft.com/office/officeart/2018/2/layout/IconVerticalSolidList"/>
    <dgm:cxn modelId="{354E7A5F-032D-482D-A7A6-2A9C91CB0D6D}" type="presParOf" srcId="{D40F0547-0B7C-434C-BF66-931B94F46279}" destId="{81DB202B-1F10-4BC8-A73E-D355AD397798}" srcOrd="2" destOrd="0" presId="urn:microsoft.com/office/officeart/2018/2/layout/IconVerticalSolidList"/>
    <dgm:cxn modelId="{529DE179-E76D-43CF-B30C-F98E81B948A8}" type="presParOf" srcId="{D40F0547-0B7C-434C-BF66-931B94F46279}" destId="{12F7A38B-FFA1-4152-AEA2-2388CF3DC0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E4520-2C9C-465E-9171-197810C663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BECF7F-A9DD-480D-BA30-4F78F97DA9A3}">
      <dgm:prSet/>
      <dgm:spPr/>
      <dgm:t>
        <a:bodyPr/>
        <a:lstStyle/>
        <a:p>
          <a:pPr algn="ctr"/>
          <a:r>
            <a:rPr lang="it-IT" b="1" dirty="0">
              <a:solidFill>
                <a:schemeClr val="accent1"/>
              </a:solidFill>
            </a:rPr>
            <a:t>E-mail marketing:                                                                                                </a:t>
          </a:r>
          <a:r>
            <a:rPr lang="it-IT" dirty="0"/>
            <a:t>un database può essere utilizzato per selezionare i clienti per l'invio di offerte, annunci ecc.</a:t>
          </a:r>
          <a:endParaRPr lang="en-US" dirty="0"/>
        </a:p>
      </dgm:t>
    </dgm:pt>
    <dgm:pt modelId="{F73DD5DA-4E66-495D-B608-B0627FBF0DFB}" type="parTrans" cxnId="{36DED697-A016-4B20-93F6-8539E864909C}">
      <dgm:prSet/>
      <dgm:spPr/>
      <dgm:t>
        <a:bodyPr/>
        <a:lstStyle/>
        <a:p>
          <a:endParaRPr lang="en-US"/>
        </a:p>
      </dgm:t>
    </dgm:pt>
    <dgm:pt modelId="{EE983EE2-ECA1-4365-A60A-AC060B4EF034}" type="sibTrans" cxnId="{36DED697-A016-4B20-93F6-8539E864909C}">
      <dgm:prSet/>
      <dgm:spPr/>
      <dgm:t>
        <a:bodyPr/>
        <a:lstStyle/>
        <a:p>
          <a:endParaRPr lang="en-US"/>
        </a:p>
      </dgm:t>
    </dgm:pt>
    <dgm:pt modelId="{9ABF7AD2-13FD-481C-A89E-749177794216}">
      <dgm:prSet/>
      <dgm:spPr/>
      <dgm:t>
        <a:bodyPr/>
        <a:lstStyle/>
        <a:p>
          <a:pPr algn="ctr"/>
          <a:r>
            <a:rPr lang="it-IT" b="1" dirty="0">
              <a:solidFill>
                <a:schemeClr val="accent1"/>
              </a:solidFill>
            </a:rPr>
            <a:t>Telemarketing</a:t>
          </a:r>
          <a:r>
            <a:rPr lang="it-IT" dirty="0"/>
            <a:t>: un database può memorizzare i numeri di telefono dei clienti da contattare.</a:t>
          </a:r>
          <a:endParaRPr lang="en-US" dirty="0"/>
        </a:p>
      </dgm:t>
    </dgm:pt>
    <dgm:pt modelId="{BA1F7C52-975E-41ED-8CFD-782463B85303}" type="parTrans" cxnId="{A29B7A29-7119-44F9-AC0E-01CABF23FF68}">
      <dgm:prSet/>
      <dgm:spPr/>
      <dgm:t>
        <a:bodyPr/>
        <a:lstStyle/>
        <a:p>
          <a:endParaRPr lang="en-US"/>
        </a:p>
      </dgm:t>
    </dgm:pt>
    <dgm:pt modelId="{E2E6FD62-BFB4-49B5-B81E-4B37A478C293}" type="sibTrans" cxnId="{A29B7A29-7119-44F9-AC0E-01CABF23FF68}">
      <dgm:prSet/>
      <dgm:spPr/>
      <dgm:t>
        <a:bodyPr/>
        <a:lstStyle/>
        <a:p>
          <a:endParaRPr lang="en-US"/>
        </a:p>
      </dgm:t>
    </dgm:pt>
    <dgm:pt modelId="{99864B1C-C327-42F5-A958-9267444EDBD8}">
      <dgm:prSet/>
      <dgm:spPr/>
      <dgm:t>
        <a:bodyPr/>
        <a:lstStyle/>
        <a:p>
          <a:pPr algn="ctr"/>
          <a:r>
            <a:rPr lang="it-IT" dirty="0"/>
            <a:t>Sistemi di </a:t>
          </a:r>
          <a:r>
            <a:rPr lang="it-IT" b="1" dirty="0">
              <a:solidFill>
                <a:schemeClr val="accent1"/>
              </a:solidFill>
            </a:rPr>
            <a:t>gestione dei distributori</a:t>
          </a:r>
          <a:r>
            <a:rPr lang="it-IT" dirty="0"/>
            <a:t>:                                                                  un database può essere lo strumento tramite cui si forniscono informazioni ai distributori e si monitorano le loro prestazioni.</a:t>
          </a:r>
          <a:endParaRPr lang="en-US" dirty="0"/>
        </a:p>
      </dgm:t>
    </dgm:pt>
    <dgm:pt modelId="{12426978-6474-4CB6-8F0B-9D453F6C89B1}" type="parTrans" cxnId="{FE59A24B-E9C9-47FD-9286-C59F9D87C30D}">
      <dgm:prSet/>
      <dgm:spPr/>
      <dgm:t>
        <a:bodyPr/>
        <a:lstStyle/>
        <a:p>
          <a:endParaRPr lang="en-US"/>
        </a:p>
      </dgm:t>
    </dgm:pt>
    <dgm:pt modelId="{425A5662-125B-4F1E-8D79-752AD3C8F2C8}" type="sibTrans" cxnId="{FE59A24B-E9C9-47FD-9286-C59F9D87C30D}">
      <dgm:prSet/>
      <dgm:spPr/>
      <dgm:t>
        <a:bodyPr/>
        <a:lstStyle/>
        <a:p>
          <a:endParaRPr lang="en-US"/>
        </a:p>
      </dgm:t>
    </dgm:pt>
    <dgm:pt modelId="{C4814C9D-CC52-4091-97F4-B9F6F3C9F44A}">
      <dgm:prSet/>
      <dgm:spPr/>
      <dgm:t>
        <a:bodyPr/>
        <a:lstStyle/>
        <a:p>
          <a:pPr algn="ctr"/>
          <a:r>
            <a:rPr lang="it-IT" b="1" dirty="0">
              <a:solidFill>
                <a:schemeClr val="accent1"/>
              </a:solidFill>
            </a:rPr>
            <a:t>Loyalty marketing</a:t>
          </a:r>
          <a:r>
            <a:rPr lang="it-IT" dirty="0"/>
            <a:t>:                                                                                                                   si possono selezionare i clienti fedeli dal database per offrire loro un trattamento speciale come premio per la loro fedeltà.</a:t>
          </a:r>
          <a:endParaRPr lang="en-US" dirty="0"/>
        </a:p>
      </dgm:t>
    </dgm:pt>
    <dgm:pt modelId="{0A93CECA-4C7F-4FD6-90CE-3C9736BC9D84}" type="parTrans" cxnId="{476EC79A-3E2E-466A-A257-5CEBAC8551F2}">
      <dgm:prSet/>
      <dgm:spPr/>
      <dgm:t>
        <a:bodyPr/>
        <a:lstStyle/>
        <a:p>
          <a:endParaRPr lang="en-US"/>
        </a:p>
      </dgm:t>
    </dgm:pt>
    <dgm:pt modelId="{87DEEE95-5E2E-45FD-983A-DA1FB4F36C92}" type="sibTrans" cxnId="{476EC79A-3E2E-466A-A257-5CEBAC8551F2}">
      <dgm:prSet/>
      <dgm:spPr/>
      <dgm:t>
        <a:bodyPr/>
        <a:lstStyle/>
        <a:p>
          <a:endParaRPr lang="en-US"/>
        </a:p>
      </dgm:t>
    </dgm:pt>
    <dgm:pt modelId="{754ACA57-CBC8-4D47-813B-AF3E30DC555E}">
      <dgm:prSet/>
      <dgm:spPr/>
      <dgm:t>
        <a:bodyPr/>
        <a:lstStyle/>
        <a:p>
          <a:pPr algn="ctr"/>
          <a:r>
            <a:rPr lang="it-IT" b="1" dirty="0">
              <a:solidFill>
                <a:schemeClr val="accent1"/>
              </a:solidFill>
            </a:rPr>
            <a:t>Target marketing:                                                                                                      </a:t>
          </a:r>
          <a:r>
            <a:rPr lang="it-IT" dirty="0"/>
            <a:t>ci si può rivolgere a specifici gruppi d'individui o aziende specifiche in seguito all'analisi dei dati del database.</a:t>
          </a:r>
          <a:endParaRPr lang="en-US" dirty="0"/>
        </a:p>
      </dgm:t>
    </dgm:pt>
    <dgm:pt modelId="{68AE2577-BBA5-430F-A059-C46CECAFC559}" type="parTrans" cxnId="{790D0192-EBBF-413B-899A-1B82C9B84208}">
      <dgm:prSet/>
      <dgm:spPr/>
      <dgm:t>
        <a:bodyPr/>
        <a:lstStyle/>
        <a:p>
          <a:endParaRPr lang="en-US"/>
        </a:p>
      </dgm:t>
    </dgm:pt>
    <dgm:pt modelId="{9425FF7F-38B2-4749-A366-6F25BECDD803}" type="sibTrans" cxnId="{790D0192-EBBF-413B-899A-1B82C9B84208}">
      <dgm:prSet/>
      <dgm:spPr/>
      <dgm:t>
        <a:bodyPr/>
        <a:lstStyle/>
        <a:p>
          <a:endParaRPr lang="en-US"/>
        </a:p>
      </dgm:t>
    </dgm:pt>
    <dgm:pt modelId="{8BBB42D3-F819-4157-A706-7917B56654AE}" type="pres">
      <dgm:prSet presAssocID="{76BE4520-2C9C-465E-9171-197810C6637E}" presName="root" presStyleCnt="0">
        <dgm:presLayoutVars>
          <dgm:dir/>
          <dgm:resizeHandles val="exact"/>
        </dgm:presLayoutVars>
      </dgm:prSet>
      <dgm:spPr/>
    </dgm:pt>
    <dgm:pt modelId="{80A27079-01C1-4E9D-9E96-FECCFA2BF45F}" type="pres">
      <dgm:prSet presAssocID="{56BECF7F-A9DD-480D-BA30-4F78F97DA9A3}" presName="compNode" presStyleCnt="0"/>
      <dgm:spPr/>
    </dgm:pt>
    <dgm:pt modelId="{A90BDB53-5E46-487E-96C1-9914BABCBF71}" type="pres">
      <dgm:prSet presAssocID="{56BECF7F-A9DD-480D-BA30-4F78F97DA9A3}" presName="bgRect" presStyleLbl="bgShp" presStyleIdx="0" presStyleCnt="5"/>
      <dgm:spPr/>
    </dgm:pt>
    <dgm:pt modelId="{E2AEA28C-B75A-4A39-B303-2C65E7AC1D99}" type="pres">
      <dgm:prSet presAssocID="{56BECF7F-A9DD-480D-BA30-4F78F97DA9A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ta"/>
        </a:ext>
      </dgm:extLst>
    </dgm:pt>
    <dgm:pt modelId="{CC7CF0AC-1174-446A-B9DC-744DEAEB8316}" type="pres">
      <dgm:prSet presAssocID="{56BECF7F-A9DD-480D-BA30-4F78F97DA9A3}" presName="spaceRect" presStyleCnt="0"/>
      <dgm:spPr/>
    </dgm:pt>
    <dgm:pt modelId="{33BA56B1-DCE9-4924-A66B-3B25178F2C76}" type="pres">
      <dgm:prSet presAssocID="{56BECF7F-A9DD-480D-BA30-4F78F97DA9A3}" presName="parTx" presStyleLbl="revTx" presStyleIdx="0" presStyleCnt="5">
        <dgm:presLayoutVars>
          <dgm:chMax val="0"/>
          <dgm:chPref val="0"/>
        </dgm:presLayoutVars>
      </dgm:prSet>
      <dgm:spPr/>
    </dgm:pt>
    <dgm:pt modelId="{FE3E2E72-7B48-4BA9-A286-D5FF61CA5C7E}" type="pres">
      <dgm:prSet presAssocID="{EE983EE2-ECA1-4365-A60A-AC060B4EF034}" presName="sibTrans" presStyleCnt="0"/>
      <dgm:spPr/>
    </dgm:pt>
    <dgm:pt modelId="{E8BD19A9-52E3-4BED-AB02-C09D6BC6E80A}" type="pres">
      <dgm:prSet presAssocID="{9ABF7AD2-13FD-481C-A89E-749177794216}" presName="compNode" presStyleCnt="0"/>
      <dgm:spPr/>
    </dgm:pt>
    <dgm:pt modelId="{31F144A7-15D5-4077-8E23-9935315B1BCD}" type="pres">
      <dgm:prSet presAssocID="{9ABF7AD2-13FD-481C-A89E-749177794216}" presName="bgRect" presStyleLbl="bgShp" presStyleIdx="1" presStyleCnt="5"/>
      <dgm:spPr/>
    </dgm:pt>
    <dgm:pt modelId="{22CDB9EE-3E54-4670-B9A4-563E74BE2045}" type="pres">
      <dgm:prSet presAssocID="{9ABF7AD2-13FD-481C-A89E-7491777942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8DAF89F-B0D5-4BA4-AB9C-B203DD193470}" type="pres">
      <dgm:prSet presAssocID="{9ABF7AD2-13FD-481C-A89E-749177794216}" presName="spaceRect" presStyleCnt="0"/>
      <dgm:spPr/>
    </dgm:pt>
    <dgm:pt modelId="{2B28CAFB-464E-46DD-9ECE-4DAF808770FD}" type="pres">
      <dgm:prSet presAssocID="{9ABF7AD2-13FD-481C-A89E-749177794216}" presName="parTx" presStyleLbl="revTx" presStyleIdx="1" presStyleCnt="5">
        <dgm:presLayoutVars>
          <dgm:chMax val="0"/>
          <dgm:chPref val="0"/>
        </dgm:presLayoutVars>
      </dgm:prSet>
      <dgm:spPr/>
    </dgm:pt>
    <dgm:pt modelId="{A29E0FE5-4914-447A-A130-E38822B24019}" type="pres">
      <dgm:prSet presAssocID="{E2E6FD62-BFB4-49B5-B81E-4B37A478C293}" presName="sibTrans" presStyleCnt="0"/>
      <dgm:spPr/>
    </dgm:pt>
    <dgm:pt modelId="{1CA42F7C-086D-4E00-A707-BAA396C9158D}" type="pres">
      <dgm:prSet presAssocID="{99864B1C-C327-42F5-A958-9267444EDBD8}" presName="compNode" presStyleCnt="0"/>
      <dgm:spPr/>
    </dgm:pt>
    <dgm:pt modelId="{DC88CD99-78DF-4622-87F9-D418036E41FD}" type="pres">
      <dgm:prSet presAssocID="{99864B1C-C327-42F5-A958-9267444EDBD8}" presName="bgRect" presStyleLbl="bgShp" presStyleIdx="2" presStyleCnt="5"/>
      <dgm:spPr/>
    </dgm:pt>
    <dgm:pt modelId="{29E3CAB9-FD02-4AA7-B5DF-D2A0AB1974C6}" type="pres">
      <dgm:prSet presAssocID="{99864B1C-C327-42F5-A958-9267444EDBD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0A370BC-0684-4FFD-B70A-C8E618A25DA2}" type="pres">
      <dgm:prSet presAssocID="{99864B1C-C327-42F5-A958-9267444EDBD8}" presName="spaceRect" presStyleCnt="0"/>
      <dgm:spPr/>
    </dgm:pt>
    <dgm:pt modelId="{80CBBB13-5A31-4A3F-BD16-4B7F79FD2A80}" type="pres">
      <dgm:prSet presAssocID="{99864B1C-C327-42F5-A958-9267444EDBD8}" presName="parTx" presStyleLbl="revTx" presStyleIdx="2" presStyleCnt="5">
        <dgm:presLayoutVars>
          <dgm:chMax val="0"/>
          <dgm:chPref val="0"/>
        </dgm:presLayoutVars>
      </dgm:prSet>
      <dgm:spPr/>
    </dgm:pt>
    <dgm:pt modelId="{EDCDCB57-5E7B-498D-82BA-08DAB8C91EC4}" type="pres">
      <dgm:prSet presAssocID="{425A5662-125B-4F1E-8D79-752AD3C8F2C8}" presName="sibTrans" presStyleCnt="0"/>
      <dgm:spPr/>
    </dgm:pt>
    <dgm:pt modelId="{201499F7-25E7-4718-B12F-BDB90FB46E83}" type="pres">
      <dgm:prSet presAssocID="{C4814C9D-CC52-4091-97F4-B9F6F3C9F44A}" presName="compNode" presStyleCnt="0"/>
      <dgm:spPr/>
    </dgm:pt>
    <dgm:pt modelId="{F4CF929A-7107-4A4C-84D8-7D5BA0F29BC3}" type="pres">
      <dgm:prSet presAssocID="{C4814C9D-CC52-4091-97F4-B9F6F3C9F44A}" presName="bgRect" presStyleLbl="bgShp" presStyleIdx="3" presStyleCnt="5"/>
      <dgm:spPr/>
    </dgm:pt>
    <dgm:pt modelId="{564EA180-6561-4310-88E8-415E71430990}" type="pres">
      <dgm:prSet presAssocID="{C4814C9D-CC52-4091-97F4-B9F6F3C9F4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28D09544-2DBD-4245-A92A-565279AFABA6}" type="pres">
      <dgm:prSet presAssocID="{C4814C9D-CC52-4091-97F4-B9F6F3C9F44A}" presName="spaceRect" presStyleCnt="0"/>
      <dgm:spPr/>
    </dgm:pt>
    <dgm:pt modelId="{01187160-B1B2-44BC-9AA3-393A5A39C547}" type="pres">
      <dgm:prSet presAssocID="{C4814C9D-CC52-4091-97F4-B9F6F3C9F44A}" presName="parTx" presStyleLbl="revTx" presStyleIdx="3" presStyleCnt="5">
        <dgm:presLayoutVars>
          <dgm:chMax val="0"/>
          <dgm:chPref val="0"/>
        </dgm:presLayoutVars>
      </dgm:prSet>
      <dgm:spPr/>
    </dgm:pt>
    <dgm:pt modelId="{9909CB4D-79B6-4EF6-8686-6949AF0873C0}" type="pres">
      <dgm:prSet presAssocID="{87DEEE95-5E2E-45FD-983A-DA1FB4F36C92}" presName="sibTrans" presStyleCnt="0"/>
      <dgm:spPr/>
    </dgm:pt>
    <dgm:pt modelId="{1C6CBEF0-1034-40D6-8F5B-7E24F05A5A77}" type="pres">
      <dgm:prSet presAssocID="{754ACA57-CBC8-4D47-813B-AF3E30DC555E}" presName="compNode" presStyleCnt="0"/>
      <dgm:spPr/>
    </dgm:pt>
    <dgm:pt modelId="{6EC952C6-FCBC-41F4-8633-3E208B19DDAE}" type="pres">
      <dgm:prSet presAssocID="{754ACA57-CBC8-4D47-813B-AF3E30DC555E}" presName="bgRect" presStyleLbl="bgShp" presStyleIdx="4" presStyleCnt="5"/>
      <dgm:spPr/>
    </dgm:pt>
    <dgm:pt modelId="{3F4ED5CD-1B33-4392-98F2-87E944FDD715}" type="pres">
      <dgm:prSet presAssocID="{754ACA57-CBC8-4D47-813B-AF3E30DC555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CD003B05-C448-4941-B8F9-76F6B828DDEC}" type="pres">
      <dgm:prSet presAssocID="{754ACA57-CBC8-4D47-813B-AF3E30DC555E}" presName="spaceRect" presStyleCnt="0"/>
      <dgm:spPr/>
    </dgm:pt>
    <dgm:pt modelId="{BC301166-4ECE-465D-8828-DE96A12AA843}" type="pres">
      <dgm:prSet presAssocID="{754ACA57-CBC8-4D47-813B-AF3E30DC555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4EAF00-C3C4-4EFB-A431-002F7B3985F8}" type="presOf" srcId="{754ACA57-CBC8-4D47-813B-AF3E30DC555E}" destId="{BC301166-4ECE-465D-8828-DE96A12AA843}" srcOrd="0" destOrd="0" presId="urn:microsoft.com/office/officeart/2018/2/layout/IconVerticalSolidList"/>
    <dgm:cxn modelId="{D6AACA14-586B-48B3-85F9-D86C7D15C539}" type="presOf" srcId="{9ABF7AD2-13FD-481C-A89E-749177794216}" destId="{2B28CAFB-464E-46DD-9ECE-4DAF808770FD}" srcOrd="0" destOrd="0" presId="urn:microsoft.com/office/officeart/2018/2/layout/IconVerticalSolidList"/>
    <dgm:cxn modelId="{A29B7A29-7119-44F9-AC0E-01CABF23FF68}" srcId="{76BE4520-2C9C-465E-9171-197810C6637E}" destId="{9ABF7AD2-13FD-481C-A89E-749177794216}" srcOrd="1" destOrd="0" parTransId="{BA1F7C52-975E-41ED-8CFD-782463B85303}" sibTransId="{E2E6FD62-BFB4-49B5-B81E-4B37A478C293}"/>
    <dgm:cxn modelId="{17F3605E-9E01-480A-9AC1-10E336BB083D}" type="presOf" srcId="{56BECF7F-A9DD-480D-BA30-4F78F97DA9A3}" destId="{33BA56B1-DCE9-4924-A66B-3B25178F2C76}" srcOrd="0" destOrd="0" presId="urn:microsoft.com/office/officeart/2018/2/layout/IconVerticalSolidList"/>
    <dgm:cxn modelId="{B30CE143-2578-4C67-A251-189BB597BDA3}" type="presOf" srcId="{76BE4520-2C9C-465E-9171-197810C6637E}" destId="{8BBB42D3-F819-4157-A706-7917B56654AE}" srcOrd="0" destOrd="0" presId="urn:microsoft.com/office/officeart/2018/2/layout/IconVerticalSolidList"/>
    <dgm:cxn modelId="{FE59A24B-E9C9-47FD-9286-C59F9D87C30D}" srcId="{76BE4520-2C9C-465E-9171-197810C6637E}" destId="{99864B1C-C327-42F5-A958-9267444EDBD8}" srcOrd="2" destOrd="0" parTransId="{12426978-6474-4CB6-8F0B-9D453F6C89B1}" sibTransId="{425A5662-125B-4F1E-8D79-752AD3C8F2C8}"/>
    <dgm:cxn modelId="{E0C9C352-7E38-4358-B6B3-4C25F93F811C}" type="presOf" srcId="{C4814C9D-CC52-4091-97F4-B9F6F3C9F44A}" destId="{01187160-B1B2-44BC-9AA3-393A5A39C547}" srcOrd="0" destOrd="0" presId="urn:microsoft.com/office/officeart/2018/2/layout/IconVerticalSolidList"/>
    <dgm:cxn modelId="{790D0192-EBBF-413B-899A-1B82C9B84208}" srcId="{76BE4520-2C9C-465E-9171-197810C6637E}" destId="{754ACA57-CBC8-4D47-813B-AF3E30DC555E}" srcOrd="4" destOrd="0" parTransId="{68AE2577-BBA5-430F-A059-C46CECAFC559}" sibTransId="{9425FF7F-38B2-4749-A366-6F25BECDD803}"/>
    <dgm:cxn modelId="{36DED697-A016-4B20-93F6-8539E864909C}" srcId="{76BE4520-2C9C-465E-9171-197810C6637E}" destId="{56BECF7F-A9DD-480D-BA30-4F78F97DA9A3}" srcOrd="0" destOrd="0" parTransId="{F73DD5DA-4E66-495D-B608-B0627FBF0DFB}" sibTransId="{EE983EE2-ECA1-4365-A60A-AC060B4EF034}"/>
    <dgm:cxn modelId="{476EC79A-3E2E-466A-A257-5CEBAC8551F2}" srcId="{76BE4520-2C9C-465E-9171-197810C6637E}" destId="{C4814C9D-CC52-4091-97F4-B9F6F3C9F44A}" srcOrd="3" destOrd="0" parTransId="{0A93CECA-4C7F-4FD6-90CE-3C9736BC9D84}" sibTransId="{87DEEE95-5E2E-45FD-983A-DA1FB4F36C92}"/>
    <dgm:cxn modelId="{1C3D69B9-5D28-413B-8B8A-E60F788EA970}" type="presOf" srcId="{99864B1C-C327-42F5-A958-9267444EDBD8}" destId="{80CBBB13-5A31-4A3F-BD16-4B7F79FD2A80}" srcOrd="0" destOrd="0" presId="urn:microsoft.com/office/officeart/2018/2/layout/IconVerticalSolidList"/>
    <dgm:cxn modelId="{F001F6CC-3324-4E1E-8585-0016570AFFDB}" type="presParOf" srcId="{8BBB42D3-F819-4157-A706-7917B56654AE}" destId="{80A27079-01C1-4E9D-9E96-FECCFA2BF45F}" srcOrd="0" destOrd="0" presId="urn:microsoft.com/office/officeart/2018/2/layout/IconVerticalSolidList"/>
    <dgm:cxn modelId="{F4921D4D-842B-42BC-A10E-4D4F65D818D7}" type="presParOf" srcId="{80A27079-01C1-4E9D-9E96-FECCFA2BF45F}" destId="{A90BDB53-5E46-487E-96C1-9914BABCBF71}" srcOrd="0" destOrd="0" presId="urn:microsoft.com/office/officeart/2018/2/layout/IconVerticalSolidList"/>
    <dgm:cxn modelId="{0095E959-3341-4AED-A30D-7EB17ACD791F}" type="presParOf" srcId="{80A27079-01C1-4E9D-9E96-FECCFA2BF45F}" destId="{E2AEA28C-B75A-4A39-B303-2C65E7AC1D99}" srcOrd="1" destOrd="0" presId="urn:microsoft.com/office/officeart/2018/2/layout/IconVerticalSolidList"/>
    <dgm:cxn modelId="{20F4CD6E-8E6E-4D8D-B200-56C134581139}" type="presParOf" srcId="{80A27079-01C1-4E9D-9E96-FECCFA2BF45F}" destId="{CC7CF0AC-1174-446A-B9DC-744DEAEB8316}" srcOrd="2" destOrd="0" presId="urn:microsoft.com/office/officeart/2018/2/layout/IconVerticalSolidList"/>
    <dgm:cxn modelId="{F2B6DB25-FACE-4828-AD42-9B8AC414A2E9}" type="presParOf" srcId="{80A27079-01C1-4E9D-9E96-FECCFA2BF45F}" destId="{33BA56B1-DCE9-4924-A66B-3B25178F2C76}" srcOrd="3" destOrd="0" presId="urn:microsoft.com/office/officeart/2018/2/layout/IconVerticalSolidList"/>
    <dgm:cxn modelId="{1194FBE6-19A0-4AAD-95AF-A8F1F6EB525B}" type="presParOf" srcId="{8BBB42D3-F819-4157-A706-7917B56654AE}" destId="{FE3E2E72-7B48-4BA9-A286-D5FF61CA5C7E}" srcOrd="1" destOrd="0" presId="urn:microsoft.com/office/officeart/2018/2/layout/IconVerticalSolidList"/>
    <dgm:cxn modelId="{DAD9C2F2-E3B7-4E54-B49C-7D7804493EF7}" type="presParOf" srcId="{8BBB42D3-F819-4157-A706-7917B56654AE}" destId="{E8BD19A9-52E3-4BED-AB02-C09D6BC6E80A}" srcOrd="2" destOrd="0" presId="urn:microsoft.com/office/officeart/2018/2/layout/IconVerticalSolidList"/>
    <dgm:cxn modelId="{E5ED06DF-AAA5-489E-A595-68DE1C35C6AE}" type="presParOf" srcId="{E8BD19A9-52E3-4BED-AB02-C09D6BC6E80A}" destId="{31F144A7-15D5-4077-8E23-9935315B1BCD}" srcOrd="0" destOrd="0" presId="urn:microsoft.com/office/officeart/2018/2/layout/IconVerticalSolidList"/>
    <dgm:cxn modelId="{7737BD55-BB85-4AC6-87D8-AB991191BD14}" type="presParOf" srcId="{E8BD19A9-52E3-4BED-AB02-C09D6BC6E80A}" destId="{22CDB9EE-3E54-4670-B9A4-563E74BE2045}" srcOrd="1" destOrd="0" presId="urn:microsoft.com/office/officeart/2018/2/layout/IconVerticalSolidList"/>
    <dgm:cxn modelId="{FE39816E-4F23-4A02-8FE5-88164D813F0D}" type="presParOf" srcId="{E8BD19A9-52E3-4BED-AB02-C09D6BC6E80A}" destId="{D8DAF89F-B0D5-4BA4-AB9C-B203DD193470}" srcOrd="2" destOrd="0" presId="urn:microsoft.com/office/officeart/2018/2/layout/IconVerticalSolidList"/>
    <dgm:cxn modelId="{6FDA1264-41EC-4A1E-A9E7-B40B07FAB56B}" type="presParOf" srcId="{E8BD19A9-52E3-4BED-AB02-C09D6BC6E80A}" destId="{2B28CAFB-464E-46DD-9ECE-4DAF808770FD}" srcOrd="3" destOrd="0" presId="urn:microsoft.com/office/officeart/2018/2/layout/IconVerticalSolidList"/>
    <dgm:cxn modelId="{5A992D1B-51F0-450A-B29F-E7B69EFBC2D6}" type="presParOf" srcId="{8BBB42D3-F819-4157-A706-7917B56654AE}" destId="{A29E0FE5-4914-447A-A130-E38822B24019}" srcOrd="3" destOrd="0" presId="urn:microsoft.com/office/officeart/2018/2/layout/IconVerticalSolidList"/>
    <dgm:cxn modelId="{9456FF87-21FB-4EE2-8DB5-98FDC972FBC6}" type="presParOf" srcId="{8BBB42D3-F819-4157-A706-7917B56654AE}" destId="{1CA42F7C-086D-4E00-A707-BAA396C9158D}" srcOrd="4" destOrd="0" presId="urn:microsoft.com/office/officeart/2018/2/layout/IconVerticalSolidList"/>
    <dgm:cxn modelId="{74347708-AAC5-44A5-9FF8-C85925544E2C}" type="presParOf" srcId="{1CA42F7C-086D-4E00-A707-BAA396C9158D}" destId="{DC88CD99-78DF-4622-87F9-D418036E41FD}" srcOrd="0" destOrd="0" presId="urn:microsoft.com/office/officeart/2018/2/layout/IconVerticalSolidList"/>
    <dgm:cxn modelId="{E633F82C-1BC6-497F-B022-C74E3E4849E4}" type="presParOf" srcId="{1CA42F7C-086D-4E00-A707-BAA396C9158D}" destId="{29E3CAB9-FD02-4AA7-B5DF-D2A0AB1974C6}" srcOrd="1" destOrd="0" presId="urn:microsoft.com/office/officeart/2018/2/layout/IconVerticalSolidList"/>
    <dgm:cxn modelId="{A58EEB5E-3E76-472F-A089-F2C2CD2F7919}" type="presParOf" srcId="{1CA42F7C-086D-4E00-A707-BAA396C9158D}" destId="{60A370BC-0684-4FFD-B70A-C8E618A25DA2}" srcOrd="2" destOrd="0" presId="urn:microsoft.com/office/officeart/2018/2/layout/IconVerticalSolidList"/>
    <dgm:cxn modelId="{667FD7F5-A793-4386-A697-AE9240FEAC8D}" type="presParOf" srcId="{1CA42F7C-086D-4E00-A707-BAA396C9158D}" destId="{80CBBB13-5A31-4A3F-BD16-4B7F79FD2A80}" srcOrd="3" destOrd="0" presId="urn:microsoft.com/office/officeart/2018/2/layout/IconVerticalSolidList"/>
    <dgm:cxn modelId="{45AF876D-7CEF-422A-AC27-B3956D7993E2}" type="presParOf" srcId="{8BBB42D3-F819-4157-A706-7917B56654AE}" destId="{EDCDCB57-5E7B-498D-82BA-08DAB8C91EC4}" srcOrd="5" destOrd="0" presId="urn:microsoft.com/office/officeart/2018/2/layout/IconVerticalSolidList"/>
    <dgm:cxn modelId="{6BB8E1F2-78AC-44E6-B46F-836B76B56D4F}" type="presParOf" srcId="{8BBB42D3-F819-4157-A706-7917B56654AE}" destId="{201499F7-25E7-4718-B12F-BDB90FB46E83}" srcOrd="6" destOrd="0" presId="urn:microsoft.com/office/officeart/2018/2/layout/IconVerticalSolidList"/>
    <dgm:cxn modelId="{360719E4-89B9-4401-AC72-6255BFE22267}" type="presParOf" srcId="{201499F7-25E7-4718-B12F-BDB90FB46E83}" destId="{F4CF929A-7107-4A4C-84D8-7D5BA0F29BC3}" srcOrd="0" destOrd="0" presId="urn:microsoft.com/office/officeart/2018/2/layout/IconVerticalSolidList"/>
    <dgm:cxn modelId="{72D4FE77-1694-4D21-B140-E4E0D1BA3669}" type="presParOf" srcId="{201499F7-25E7-4718-B12F-BDB90FB46E83}" destId="{564EA180-6561-4310-88E8-415E71430990}" srcOrd="1" destOrd="0" presId="urn:microsoft.com/office/officeart/2018/2/layout/IconVerticalSolidList"/>
    <dgm:cxn modelId="{F987A665-3012-4A3D-991E-B834029FBB3F}" type="presParOf" srcId="{201499F7-25E7-4718-B12F-BDB90FB46E83}" destId="{28D09544-2DBD-4245-A92A-565279AFABA6}" srcOrd="2" destOrd="0" presId="urn:microsoft.com/office/officeart/2018/2/layout/IconVerticalSolidList"/>
    <dgm:cxn modelId="{E82B8A5A-3818-4EC1-988A-9E2C26249EE7}" type="presParOf" srcId="{201499F7-25E7-4718-B12F-BDB90FB46E83}" destId="{01187160-B1B2-44BC-9AA3-393A5A39C547}" srcOrd="3" destOrd="0" presId="urn:microsoft.com/office/officeart/2018/2/layout/IconVerticalSolidList"/>
    <dgm:cxn modelId="{68CA96E1-AD7D-4188-950B-1010380A0077}" type="presParOf" srcId="{8BBB42D3-F819-4157-A706-7917B56654AE}" destId="{9909CB4D-79B6-4EF6-8686-6949AF0873C0}" srcOrd="7" destOrd="0" presId="urn:microsoft.com/office/officeart/2018/2/layout/IconVerticalSolidList"/>
    <dgm:cxn modelId="{2A410F1F-91DE-4795-9F89-625F92BAF56D}" type="presParOf" srcId="{8BBB42D3-F819-4157-A706-7917B56654AE}" destId="{1C6CBEF0-1034-40D6-8F5B-7E24F05A5A77}" srcOrd="8" destOrd="0" presId="urn:microsoft.com/office/officeart/2018/2/layout/IconVerticalSolidList"/>
    <dgm:cxn modelId="{3551343D-AD7E-4F17-9FC9-F9CCDAC6D90F}" type="presParOf" srcId="{1C6CBEF0-1034-40D6-8F5B-7E24F05A5A77}" destId="{6EC952C6-FCBC-41F4-8633-3E208B19DDAE}" srcOrd="0" destOrd="0" presId="urn:microsoft.com/office/officeart/2018/2/layout/IconVerticalSolidList"/>
    <dgm:cxn modelId="{801ADC4F-394C-4452-9915-FDF0BDAF797B}" type="presParOf" srcId="{1C6CBEF0-1034-40D6-8F5B-7E24F05A5A77}" destId="{3F4ED5CD-1B33-4392-98F2-87E944FDD715}" srcOrd="1" destOrd="0" presId="urn:microsoft.com/office/officeart/2018/2/layout/IconVerticalSolidList"/>
    <dgm:cxn modelId="{16E9D207-E355-4746-A43F-4B653DD4FB34}" type="presParOf" srcId="{1C6CBEF0-1034-40D6-8F5B-7E24F05A5A77}" destId="{CD003B05-C448-4941-B8F9-76F6B828DDEC}" srcOrd="2" destOrd="0" presId="urn:microsoft.com/office/officeart/2018/2/layout/IconVerticalSolidList"/>
    <dgm:cxn modelId="{E8A60B20-746C-4653-B281-4E70CB0E9FBA}" type="presParOf" srcId="{1C6CBEF0-1034-40D6-8F5B-7E24F05A5A77}" destId="{BC301166-4ECE-465D-8828-DE96A12AA8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6CA5FC-B40E-4BC1-9F05-2D4464C6758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2042DB-92E0-4121-9AA2-888C7BC9E47D}">
      <dgm:prSet custT="1"/>
      <dgm:spPr/>
      <dgm:t>
        <a:bodyPr/>
        <a:lstStyle/>
        <a:p>
          <a:pPr algn="ctr"/>
          <a:r>
            <a:rPr lang="it-IT" sz="1600" b="1" dirty="0">
              <a:solidFill>
                <a:schemeClr val="tx1"/>
              </a:solidFill>
            </a:rPr>
            <a:t>targeting</a:t>
          </a:r>
          <a:r>
            <a:rPr lang="it-IT" sz="1200" dirty="0"/>
            <a:t> - rivolgersi a gruppi di clienti  potenziali con proposte di valore definite;</a:t>
          </a:r>
          <a:endParaRPr lang="en-US" sz="1200" dirty="0"/>
        </a:p>
      </dgm:t>
    </dgm:pt>
    <dgm:pt modelId="{F1D2932E-013B-4108-B645-4446E442C69B}" type="parTrans" cxnId="{A59A72C7-4D83-4EC3-8AC3-B95B1D8F30F4}">
      <dgm:prSet/>
      <dgm:spPr/>
      <dgm:t>
        <a:bodyPr/>
        <a:lstStyle/>
        <a:p>
          <a:endParaRPr lang="en-US"/>
        </a:p>
      </dgm:t>
    </dgm:pt>
    <dgm:pt modelId="{D2C6B4C2-4E68-452F-B3DA-8F32E532687B}" type="sibTrans" cxnId="{A59A72C7-4D83-4EC3-8AC3-B95B1D8F30F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0DE4EDB-D694-4574-BC8F-A015B74DF41E}">
      <dgm:prSet custT="1"/>
      <dgm:spPr/>
      <dgm:t>
        <a:bodyPr/>
        <a:lstStyle/>
        <a:p>
          <a:pPr algn="ctr"/>
          <a:r>
            <a:rPr lang="it-IT" sz="1400" b="1" dirty="0"/>
            <a:t>gestione delle richieste                            </a:t>
          </a:r>
          <a:r>
            <a:rPr lang="it-IT" sz="1100" dirty="0"/>
            <a:t>inizia non appena un individuo esprime un interesse e continua la gestione dello sviluppo e la segnalazione dei risultati;</a:t>
          </a:r>
          <a:endParaRPr lang="en-US" sz="1100" dirty="0"/>
        </a:p>
      </dgm:t>
    </dgm:pt>
    <dgm:pt modelId="{DA6BE88E-B3B4-4948-A1A2-1B9F958D50E2}" type="parTrans" cxnId="{026C66FE-AB65-440F-A34F-3B0970D70C84}">
      <dgm:prSet/>
      <dgm:spPr/>
      <dgm:t>
        <a:bodyPr/>
        <a:lstStyle/>
        <a:p>
          <a:endParaRPr lang="en-US"/>
        </a:p>
      </dgm:t>
    </dgm:pt>
    <dgm:pt modelId="{179A8CC0-0AD8-4BC4-80FC-6E13A2827DB8}" type="sibTrans" cxnId="{026C66FE-AB65-440F-A34F-3B0970D70C8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CBD7AD-CEC0-4AC7-9AD9-B18FE8EDA850}">
      <dgm:prSet custT="1"/>
      <dgm:spPr/>
      <dgm:t>
        <a:bodyPr/>
        <a:lstStyle/>
        <a:p>
          <a:pPr algn="ctr"/>
          <a:r>
            <a:rPr lang="it-IT" sz="1600" b="1" dirty="0"/>
            <a:t>accoglienza</a:t>
          </a:r>
          <a:r>
            <a:rPr lang="it-IT" sz="1200" dirty="0"/>
            <a:t> - riguarda i nuovi clienti; si estende dai semplici messaggi di "ringraziamento" alle sofisticate strategie di contatto;</a:t>
          </a:r>
          <a:endParaRPr lang="en-US" sz="1200" dirty="0"/>
        </a:p>
      </dgm:t>
    </dgm:pt>
    <dgm:pt modelId="{5F0EC368-2125-42E8-BFBD-9BD8BD8680AE}" type="parTrans" cxnId="{F91AA642-139C-4FB7-B300-BA77E140FDEE}">
      <dgm:prSet/>
      <dgm:spPr/>
      <dgm:t>
        <a:bodyPr/>
        <a:lstStyle/>
        <a:p>
          <a:endParaRPr lang="en-US"/>
        </a:p>
      </dgm:t>
    </dgm:pt>
    <dgm:pt modelId="{8F10A998-8B27-415A-ACE0-306F0DAA4CE2}" type="sibTrans" cxnId="{F91AA642-139C-4FB7-B300-BA77E140FDE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374C633-8C68-4BA6-A02C-E669E0C5D0F5}">
      <dgm:prSet custT="1"/>
      <dgm:spPr/>
      <dgm:t>
        <a:bodyPr/>
        <a:lstStyle/>
        <a:p>
          <a:pPr algn="ctr"/>
          <a:r>
            <a:rPr lang="it-IT" sz="1400" b="1" dirty="0"/>
            <a:t>familiarizzazione</a:t>
          </a:r>
          <a:r>
            <a:rPr lang="it-IT" sz="1200" dirty="0"/>
            <a:t> i clienti devono essere convinti dell'importanza di fornire informazioni personali; queste sono archiviate, e utilizzate; </a:t>
          </a:r>
          <a:endParaRPr lang="en-US" sz="1200" dirty="0"/>
        </a:p>
      </dgm:t>
    </dgm:pt>
    <dgm:pt modelId="{AD014D25-5C8C-4B97-A6F7-5E807D536B27}" type="parTrans" cxnId="{40511EB5-AFE1-4AA0-9851-86F49FEFD2E2}">
      <dgm:prSet/>
      <dgm:spPr/>
      <dgm:t>
        <a:bodyPr/>
        <a:lstStyle/>
        <a:p>
          <a:endParaRPr lang="en-US"/>
        </a:p>
      </dgm:t>
    </dgm:pt>
    <dgm:pt modelId="{C3F2749D-3F75-4AC5-8DD2-05B652A375B0}" type="sibTrans" cxnId="{40511EB5-AFE1-4AA0-9851-86F49FEFD2E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12B9C25-E987-4920-A0AB-550320FF5416}">
      <dgm:prSet custT="1"/>
      <dgm:spPr/>
      <dgm:t>
        <a:bodyPr/>
        <a:lstStyle/>
        <a:p>
          <a:pPr algn="ctr"/>
          <a:r>
            <a:rPr lang="it-IT" sz="1400" b="1" dirty="0"/>
            <a:t>sviluppo del portafoglio clienti </a:t>
          </a:r>
          <a:r>
            <a:rPr lang="it-IT" sz="1200" dirty="0"/>
            <a:t>- si deve decidere quali rapporti con i clienti debbano essere sviluppati attraverso gestione delle relazioni.</a:t>
          </a:r>
          <a:endParaRPr lang="en-US" sz="1200" dirty="0"/>
        </a:p>
      </dgm:t>
    </dgm:pt>
    <dgm:pt modelId="{B2F26F07-BC6E-48FA-B297-E121D887D503}" type="parTrans" cxnId="{8D1D4B5E-FBED-4FF5-A2BF-F5D6EDDA6885}">
      <dgm:prSet/>
      <dgm:spPr/>
      <dgm:t>
        <a:bodyPr/>
        <a:lstStyle/>
        <a:p>
          <a:endParaRPr lang="en-US"/>
        </a:p>
      </dgm:t>
    </dgm:pt>
    <dgm:pt modelId="{077F35C4-BDEC-457B-A148-C477BAF9B59E}" type="sibTrans" cxnId="{8D1D4B5E-FBED-4FF5-A2BF-F5D6EDDA688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FF25998-D59A-494E-8E94-9939F0405854}">
      <dgm:prSet custT="1"/>
      <dgm:spPr/>
      <dgm:t>
        <a:bodyPr/>
        <a:lstStyle/>
        <a:p>
          <a:pPr algn="ctr"/>
          <a:r>
            <a:rPr lang="it-IT" sz="1400" b="1" dirty="0"/>
            <a:t>gestione dei problemi </a:t>
          </a:r>
          <a:r>
            <a:rPr lang="it-IT" sz="1200" dirty="0"/>
            <a:t>-                   implica l'identificazione tempestiva dei problemi, la gestione delle cause principali che possono generare difficoltà a clienti;</a:t>
          </a:r>
          <a:endParaRPr lang="en-US" sz="1200" dirty="0"/>
        </a:p>
      </dgm:t>
    </dgm:pt>
    <dgm:pt modelId="{78CF627B-D35F-4359-8F40-BEBA7427DDD6}" type="parTrans" cxnId="{EB246155-3D08-43F2-9347-53FB139A1BC1}">
      <dgm:prSet/>
      <dgm:spPr/>
      <dgm:t>
        <a:bodyPr/>
        <a:lstStyle/>
        <a:p>
          <a:endParaRPr lang="en-US"/>
        </a:p>
      </dgm:t>
    </dgm:pt>
    <dgm:pt modelId="{F6097E81-1AFB-4175-8448-D87FD7A250C4}" type="sibTrans" cxnId="{EB246155-3D08-43F2-9347-53FB139A1BC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654FC43A-D091-4E6C-B8AE-4E28A50EF25E}">
      <dgm:prSet custT="1"/>
      <dgm:spPr/>
      <dgm:t>
        <a:bodyPr/>
        <a:lstStyle/>
        <a:p>
          <a:pPr algn="ctr"/>
          <a:r>
            <a:rPr lang="it-IT" sz="1400" b="1" dirty="0" err="1"/>
            <a:t>win</a:t>
          </a:r>
          <a:r>
            <a:rPr lang="it-IT" sz="1400" b="1" dirty="0"/>
            <a:t>-back -                </a:t>
          </a:r>
          <a:r>
            <a:rPr lang="it-IT" sz="1200" dirty="0"/>
            <a:t>queste attività includono la comprensione delle ragioni della perdita dei clienti, la decisione relativa a quali clienti provare a riconquistare.</a:t>
          </a:r>
          <a:endParaRPr lang="en-US" sz="1200" dirty="0"/>
        </a:p>
      </dgm:t>
    </dgm:pt>
    <dgm:pt modelId="{ED13F6E4-141F-44E9-BF80-3C2DFBAC522F}" type="parTrans" cxnId="{EE4434E8-8BA1-4A94-8E05-DB89B12F35DA}">
      <dgm:prSet/>
      <dgm:spPr/>
      <dgm:t>
        <a:bodyPr/>
        <a:lstStyle/>
        <a:p>
          <a:endParaRPr lang="en-US"/>
        </a:p>
      </dgm:t>
    </dgm:pt>
    <dgm:pt modelId="{9D58D879-F0E8-4B7C-8787-A83AADF7148A}" type="sibTrans" cxnId="{EE4434E8-8BA1-4A94-8E05-DB89B12F35DA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68D15C55-FF09-4251-9264-BA412FB0DC43}" type="pres">
      <dgm:prSet presAssocID="{356CA5FC-B40E-4BC1-9F05-2D4464C67583}" presName="linearFlow" presStyleCnt="0">
        <dgm:presLayoutVars>
          <dgm:dir/>
          <dgm:animLvl val="lvl"/>
          <dgm:resizeHandles val="exact"/>
        </dgm:presLayoutVars>
      </dgm:prSet>
      <dgm:spPr/>
    </dgm:pt>
    <dgm:pt modelId="{74CCFEA1-DD48-4596-A564-766B4B82BF07}" type="pres">
      <dgm:prSet presAssocID="{462042DB-92E0-4121-9AA2-888C7BC9E47D}" presName="compositeNode" presStyleCnt="0"/>
      <dgm:spPr/>
    </dgm:pt>
    <dgm:pt modelId="{3A1478BA-803B-45D1-B81C-19F33CC71F3B}" type="pres">
      <dgm:prSet presAssocID="{462042DB-92E0-4121-9AA2-888C7BC9E47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FB0C223-311D-4ABB-AB20-5CF341605B36}" type="pres">
      <dgm:prSet presAssocID="{462042DB-92E0-4121-9AA2-888C7BC9E47D}" presName="parSh" presStyleCnt="0"/>
      <dgm:spPr/>
    </dgm:pt>
    <dgm:pt modelId="{B6F8C976-89C3-40E5-9623-F0E179B59CF8}" type="pres">
      <dgm:prSet presAssocID="{462042DB-92E0-4121-9AA2-888C7BC9E47D}" presName="lineNode" presStyleLbl="alignAccFollowNode1" presStyleIdx="0" presStyleCnt="21"/>
      <dgm:spPr/>
    </dgm:pt>
    <dgm:pt modelId="{3C41DBD5-772C-4A91-9C7C-AC6A4B272309}" type="pres">
      <dgm:prSet presAssocID="{462042DB-92E0-4121-9AA2-888C7BC9E47D}" presName="lineArrowNode" presStyleLbl="alignAccFollowNode1" presStyleIdx="1" presStyleCnt="21"/>
      <dgm:spPr/>
    </dgm:pt>
    <dgm:pt modelId="{16EDFBAC-6FF6-4B5B-B2C8-8C1F46F6C940}" type="pres">
      <dgm:prSet presAssocID="{D2C6B4C2-4E68-452F-B3DA-8F32E532687B}" presName="sibTransNodeCircle" presStyleLbl="alignNode1" presStyleIdx="0" presStyleCnt="7">
        <dgm:presLayoutVars>
          <dgm:chMax val="0"/>
          <dgm:bulletEnabled/>
        </dgm:presLayoutVars>
      </dgm:prSet>
      <dgm:spPr/>
    </dgm:pt>
    <dgm:pt modelId="{3EBF8359-0BD5-44D2-AB9E-93F794BE9687}" type="pres">
      <dgm:prSet presAssocID="{D2C6B4C2-4E68-452F-B3DA-8F32E532687B}" presName="spacerBetweenCircleAndCallout" presStyleCnt="0">
        <dgm:presLayoutVars/>
      </dgm:prSet>
      <dgm:spPr/>
    </dgm:pt>
    <dgm:pt modelId="{BA764BC8-1C59-4606-B1A1-7B8E890C2CA6}" type="pres">
      <dgm:prSet presAssocID="{462042DB-92E0-4121-9AA2-888C7BC9E47D}" presName="nodeText" presStyleLbl="alignAccFollowNode1" presStyleIdx="2" presStyleCnt="21">
        <dgm:presLayoutVars>
          <dgm:bulletEnabled val="1"/>
        </dgm:presLayoutVars>
      </dgm:prSet>
      <dgm:spPr/>
    </dgm:pt>
    <dgm:pt modelId="{E787D203-19C2-4601-BA92-F9A0647C3CC3}" type="pres">
      <dgm:prSet presAssocID="{D2C6B4C2-4E68-452F-B3DA-8F32E532687B}" presName="sibTransComposite" presStyleCnt="0"/>
      <dgm:spPr/>
    </dgm:pt>
    <dgm:pt modelId="{31DC4AA4-9429-4378-9F8C-DC692A09540E}" type="pres">
      <dgm:prSet presAssocID="{90DE4EDB-D694-4574-BC8F-A015B74DF41E}" presName="compositeNode" presStyleCnt="0"/>
      <dgm:spPr/>
    </dgm:pt>
    <dgm:pt modelId="{3327D189-09A2-4184-BAFA-E1E391C87A83}" type="pres">
      <dgm:prSet presAssocID="{90DE4EDB-D694-4574-BC8F-A015B74DF41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D556706-04D9-4357-A1A8-F22A0681D942}" type="pres">
      <dgm:prSet presAssocID="{90DE4EDB-D694-4574-BC8F-A015B74DF41E}" presName="parSh" presStyleCnt="0"/>
      <dgm:spPr/>
    </dgm:pt>
    <dgm:pt modelId="{713AF836-6DF4-4B50-A35E-DAF5C424EF7C}" type="pres">
      <dgm:prSet presAssocID="{90DE4EDB-D694-4574-BC8F-A015B74DF41E}" presName="lineNode" presStyleLbl="alignAccFollowNode1" presStyleIdx="3" presStyleCnt="21"/>
      <dgm:spPr/>
    </dgm:pt>
    <dgm:pt modelId="{999A188F-A868-4B9F-ACBE-C7E0C7880180}" type="pres">
      <dgm:prSet presAssocID="{90DE4EDB-D694-4574-BC8F-A015B74DF41E}" presName="lineArrowNode" presStyleLbl="alignAccFollowNode1" presStyleIdx="4" presStyleCnt="21"/>
      <dgm:spPr/>
    </dgm:pt>
    <dgm:pt modelId="{11C25743-E977-4A8F-A621-17B84F17380A}" type="pres">
      <dgm:prSet presAssocID="{179A8CC0-0AD8-4BC4-80FC-6E13A2827DB8}" presName="sibTransNodeCircle" presStyleLbl="alignNode1" presStyleIdx="1" presStyleCnt="7">
        <dgm:presLayoutVars>
          <dgm:chMax val="0"/>
          <dgm:bulletEnabled/>
        </dgm:presLayoutVars>
      </dgm:prSet>
      <dgm:spPr/>
    </dgm:pt>
    <dgm:pt modelId="{7121ACA1-C02C-48B8-86B4-68EFE0698A20}" type="pres">
      <dgm:prSet presAssocID="{179A8CC0-0AD8-4BC4-80FC-6E13A2827DB8}" presName="spacerBetweenCircleAndCallout" presStyleCnt="0">
        <dgm:presLayoutVars/>
      </dgm:prSet>
      <dgm:spPr/>
    </dgm:pt>
    <dgm:pt modelId="{E13D00F0-FEC4-4D96-B077-50E6636FCD2E}" type="pres">
      <dgm:prSet presAssocID="{90DE4EDB-D694-4574-BC8F-A015B74DF41E}" presName="nodeText" presStyleLbl="alignAccFollowNode1" presStyleIdx="5" presStyleCnt="21" custLinFactNeighborY="2161">
        <dgm:presLayoutVars>
          <dgm:bulletEnabled val="1"/>
        </dgm:presLayoutVars>
      </dgm:prSet>
      <dgm:spPr/>
    </dgm:pt>
    <dgm:pt modelId="{5F3800AD-20F4-48EA-BDFB-5E8A306647EA}" type="pres">
      <dgm:prSet presAssocID="{179A8CC0-0AD8-4BC4-80FC-6E13A2827DB8}" presName="sibTransComposite" presStyleCnt="0"/>
      <dgm:spPr/>
    </dgm:pt>
    <dgm:pt modelId="{019407DE-E222-4FD4-89D7-2CB32EF8E3F0}" type="pres">
      <dgm:prSet presAssocID="{31CBD7AD-CEC0-4AC7-9AD9-B18FE8EDA850}" presName="compositeNode" presStyleCnt="0"/>
      <dgm:spPr/>
    </dgm:pt>
    <dgm:pt modelId="{388C8E79-A61B-44AF-A399-83DB3AE5BC43}" type="pres">
      <dgm:prSet presAssocID="{31CBD7AD-CEC0-4AC7-9AD9-B18FE8EDA85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857D7DC-3324-4B31-9BF6-3B857F129053}" type="pres">
      <dgm:prSet presAssocID="{31CBD7AD-CEC0-4AC7-9AD9-B18FE8EDA850}" presName="parSh" presStyleCnt="0"/>
      <dgm:spPr/>
    </dgm:pt>
    <dgm:pt modelId="{AA063C5A-9720-4DAB-BE28-B2396098EE31}" type="pres">
      <dgm:prSet presAssocID="{31CBD7AD-CEC0-4AC7-9AD9-B18FE8EDA850}" presName="lineNode" presStyleLbl="alignAccFollowNode1" presStyleIdx="6" presStyleCnt="21"/>
      <dgm:spPr/>
    </dgm:pt>
    <dgm:pt modelId="{8FE35DB8-F2E6-4F28-9E24-C7EABE1B28C4}" type="pres">
      <dgm:prSet presAssocID="{31CBD7AD-CEC0-4AC7-9AD9-B18FE8EDA850}" presName="lineArrowNode" presStyleLbl="alignAccFollowNode1" presStyleIdx="7" presStyleCnt="21"/>
      <dgm:spPr/>
    </dgm:pt>
    <dgm:pt modelId="{50C0E735-58C2-4F87-A399-8E50DDC93B62}" type="pres">
      <dgm:prSet presAssocID="{8F10A998-8B27-415A-ACE0-306F0DAA4CE2}" presName="sibTransNodeCircle" presStyleLbl="alignNode1" presStyleIdx="2" presStyleCnt="7">
        <dgm:presLayoutVars>
          <dgm:chMax val="0"/>
          <dgm:bulletEnabled/>
        </dgm:presLayoutVars>
      </dgm:prSet>
      <dgm:spPr/>
    </dgm:pt>
    <dgm:pt modelId="{E2D8EA2E-E4EE-4A15-A447-FFB30FFB2918}" type="pres">
      <dgm:prSet presAssocID="{8F10A998-8B27-415A-ACE0-306F0DAA4CE2}" presName="spacerBetweenCircleAndCallout" presStyleCnt="0">
        <dgm:presLayoutVars/>
      </dgm:prSet>
      <dgm:spPr/>
    </dgm:pt>
    <dgm:pt modelId="{159137F6-41C6-440F-9548-A21A01E70603}" type="pres">
      <dgm:prSet presAssocID="{31CBD7AD-CEC0-4AC7-9AD9-B18FE8EDA850}" presName="nodeText" presStyleLbl="alignAccFollowNode1" presStyleIdx="8" presStyleCnt="21">
        <dgm:presLayoutVars>
          <dgm:bulletEnabled val="1"/>
        </dgm:presLayoutVars>
      </dgm:prSet>
      <dgm:spPr/>
    </dgm:pt>
    <dgm:pt modelId="{491A238D-EF2A-4BC8-9541-A82D50EB582B}" type="pres">
      <dgm:prSet presAssocID="{8F10A998-8B27-415A-ACE0-306F0DAA4CE2}" presName="sibTransComposite" presStyleCnt="0"/>
      <dgm:spPr/>
    </dgm:pt>
    <dgm:pt modelId="{679A1CC4-DA5E-4E9C-8249-46020FB18042}" type="pres">
      <dgm:prSet presAssocID="{0374C633-8C68-4BA6-A02C-E669E0C5D0F5}" presName="compositeNode" presStyleCnt="0"/>
      <dgm:spPr/>
    </dgm:pt>
    <dgm:pt modelId="{49D7625F-4423-4705-9DB4-EB19C0997A0E}" type="pres">
      <dgm:prSet presAssocID="{0374C633-8C68-4BA6-A02C-E669E0C5D0F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4B9DB8B-FD37-458C-87E8-9276D47BCDCE}" type="pres">
      <dgm:prSet presAssocID="{0374C633-8C68-4BA6-A02C-E669E0C5D0F5}" presName="parSh" presStyleCnt="0"/>
      <dgm:spPr/>
    </dgm:pt>
    <dgm:pt modelId="{D37C3CDC-EC58-47C1-A460-C97CFBC10E40}" type="pres">
      <dgm:prSet presAssocID="{0374C633-8C68-4BA6-A02C-E669E0C5D0F5}" presName="lineNode" presStyleLbl="alignAccFollowNode1" presStyleIdx="9" presStyleCnt="21"/>
      <dgm:spPr/>
    </dgm:pt>
    <dgm:pt modelId="{F4166283-BD04-4917-BE87-DEE7179AC103}" type="pres">
      <dgm:prSet presAssocID="{0374C633-8C68-4BA6-A02C-E669E0C5D0F5}" presName="lineArrowNode" presStyleLbl="alignAccFollowNode1" presStyleIdx="10" presStyleCnt="21"/>
      <dgm:spPr/>
    </dgm:pt>
    <dgm:pt modelId="{71DD543F-4E85-4DE1-B1A6-B28912B3C729}" type="pres">
      <dgm:prSet presAssocID="{C3F2749D-3F75-4AC5-8DD2-05B652A375B0}" presName="sibTransNodeCircle" presStyleLbl="alignNode1" presStyleIdx="3" presStyleCnt="7">
        <dgm:presLayoutVars>
          <dgm:chMax val="0"/>
          <dgm:bulletEnabled/>
        </dgm:presLayoutVars>
      </dgm:prSet>
      <dgm:spPr/>
    </dgm:pt>
    <dgm:pt modelId="{00107BE2-E2E6-4A5D-A874-32858B7797DB}" type="pres">
      <dgm:prSet presAssocID="{C3F2749D-3F75-4AC5-8DD2-05B652A375B0}" presName="spacerBetweenCircleAndCallout" presStyleCnt="0">
        <dgm:presLayoutVars/>
      </dgm:prSet>
      <dgm:spPr/>
    </dgm:pt>
    <dgm:pt modelId="{59CD2D1E-45B5-4CEC-9E69-2B0EA012F8D8}" type="pres">
      <dgm:prSet presAssocID="{0374C633-8C68-4BA6-A02C-E669E0C5D0F5}" presName="nodeText" presStyleLbl="alignAccFollowNode1" presStyleIdx="11" presStyleCnt="21">
        <dgm:presLayoutVars>
          <dgm:bulletEnabled val="1"/>
        </dgm:presLayoutVars>
      </dgm:prSet>
      <dgm:spPr/>
    </dgm:pt>
    <dgm:pt modelId="{F2D23001-92D0-4E74-B982-546D62A2EDA7}" type="pres">
      <dgm:prSet presAssocID="{C3F2749D-3F75-4AC5-8DD2-05B652A375B0}" presName="sibTransComposite" presStyleCnt="0"/>
      <dgm:spPr/>
    </dgm:pt>
    <dgm:pt modelId="{81FAA968-C0B0-4E02-91A2-9EC2FFAAEF22}" type="pres">
      <dgm:prSet presAssocID="{712B9C25-E987-4920-A0AB-550320FF5416}" presName="compositeNode" presStyleCnt="0"/>
      <dgm:spPr/>
    </dgm:pt>
    <dgm:pt modelId="{5400BA64-BA92-4854-BA17-7896FF798DE3}" type="pres">
      <dgm:prSet presAssocID="{712B9C25-E987-4920-A0AB-550320FF541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52F85E9-8464-4508-8BAB-378EEEEEA2C3}" type="pres">
      <dgm:prSet presAssocID="{712B9C25-E987-4920-A0AB-550320FF5416}" presName="parSh" presStyleCnt="0"/>
      <dgm:spPr/>
    </dgm:pt>
    <dgm:pt modelId="{72D7F70B-C802-4A3B-A4A3-D4497488D30C}" type="pres">
      <dgm:prSet presAssocID="{712B9C25-E987-4920-A0AB-550320FF5416}" presName="lineNode" presStyleLbl="alignAccFollowNode1" presStyleIdx="12" presStyleCnt="21"/>
      <dgm:spPr/>
    </dgm:pt>
    <dgm:pt modelId="{7ED90BC1-C818-42B2-AFD6-15F3A409E853}" type="pres">
      <dgm:prSet presAssocID="{712B9C25-E987-4920-A0AB-550320FF5416}" presName="lineArrowNode" presStyleLbl="alignAccFollowNode1" presStyleIdx="13" presStyleCnt="21"/>
      <dgm:spPr/>
    </dgm:pt>
    <dgm:pt modelId="{1AF7C83A-7301-40A9-A962-FEED103375F6}" type="pres">
      <dgm:prSet presAssocID="{077F35C4-BDEC-457B-A148-C477BAF9B59E}" presName="sibTransNodeCircle" presStyleLbl="alignNode1" presStyleIdx="4" presStyleCnt="7">
        <dgm:presLayoutVars>
          <dgm:chMax val="0"/>
          <dgm:bulletEnabled/>
        </dgm:presLayoutVars>
      </dgm:prSet>
      <dgm:spPr/>
    </dgm:pt>
    <dgm:pt modelId="{ED1E1DB0-A820-401C-9781-5BD28C034D90}" type="pres">
      <dgm:prSet presAssocID="{077F35C4-BDEC-457B-A148-C477BAF9B59E}" presName="spacerBetweenCircleAndCallout" presStyleCnt="0">
        <dgm:presLayoutVars/>
      </dgm:prSet>
      <dgm:spPr/>
    </dgm:pt>
    <dgm:pt modelId="{6C1A1E29-98E2-46BC-BEB5-C2F25515EEA1}" type="pres">
      <dgm:prSet presAssocID="{712B9C25-E987-4920-A0AB-550320FF5416}" presName="nodeText" presStyleLbl="alignAccFollowNode1" presStyleIdx="14" presStyleCnt="21" custScaleX="112464">
        <dgm:presLayoutVars>
          <dgm:bulletEnabled val="1"/>
        </dgm:presLayoutVars>
      </dgm:prSet>
      <dgm:spPr/>
    </dgm:pt>
    <dgm:pt modelId="{CCCDEF91-827E-4E90-BDA7-F725E4D60405}" type="pres">
      <dgm:prSet presAssocID="{077F35C4-BDEC-457B-A148-C477BAF9B59E}" presName="sibTransComposite" presStyleCnt="0"/>
      <dgm:spPr/>
    </dgm:pt>
    <dgm:pt modelId="{02446A3E-4CEB-4C39-AE1C-B1485F8A7FF8}" type="pres">
      <dgm:prSet presAssocID="{DFF25998-D59A-494E-8E94-9939F0405854}" presName="compositeNode" presStyleCnt="0"/>
      <dgm:spPr/>
    </dgm:pt>
    <dgm:pt modelId="{30EF5562-D7B8-434C-B95E-B169EE2E3198}" type="pres">
      <dgm:prSet presAssocID="{DFF25998-D59A-494E-8E94-9939F040585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E06312-501F-4132-BDA4-DC6F9C2B8F6F}" type="pres">
      <dgm:prSet presAssocID="{DFF25998-D59A-494E-8E94-9939F0405854}" presName="parSh" presStyleCnt="0"/>
      <dgm:spPr/>
    </dgm:pt>
    <dgm:pt modelId="{6C799FE8-A802-42EF-9D4F-D71AEE91034C}" type="pres">
      <dgm:prSet presAssocID="{DFF25998-D59A-494E-8E94-9939F0405854}" presName="lineNode" presStyleLbl="alignAccFollowNode1" presStyleIdx="15" presStyleCnt="21"/>
      <dgm:spPr/>
    </dgm:pt>
    <dgm:pt modelId="{9D89E768-8459-430B-9F15-DB410BF6A39A}" type="pres">
      <dgm:prSet presAssocID="{DFF25998-D59A-494E-8E94-9939F0405854}" presName="lineArrowNode" presStyleLbl="alignAccFollowNode1" presStyleIdx="16" presStyleCnt="21"/>
      <dgm:spPr/>
    </dgm:pt>
    <dgm:pt modelId="{8D33DA37-DD66-4D60-A891-CED84A3CB46D}" type="pres">
      <dgm:prSet presAssocID="{F6097E81-1AFB-4175-8448-D87FD7A250C4}" presName="sibTransNodeCircle" presStyleLbl="alignNode1" presStyleIdx="5" presStyleCnt="7">
        <dgm:presLayoutVars>
          <dgm:chMax val="0"/>
          <dgm:bulletEnabled/>
        </dgm:presLayoutVars>
      </dgm:prSet>
      <dgm:spPr/>
    </dgm:pt>
    <dgm:pt modelId="{53D79300-5DA7-47E0-9F92-A879693381F1}" type="pres">
      <dgm:prSet presAssocID="{F6097E81-1AFB-4175-8448-D87FD7A250C4}" presName="spacerBetweenCircleAndCallout" presStyleCnt="0">
        <dgm:presLayoutVars/>
      </dgm:prSet>
      <dgm:spPr/>
    </dgm:pt>
    <dgm:pt modelId="{5D986B2A-2D02-4FBD-A5B7-35A63B39EF32}" type="pres">
      <dgm:prSet presAssocID="{DFF25998-D59A-494E-8E94-9939F0405854}" presName="nodeText" presStyleLbl="alignAccFollowNode1" presStyleIdx="17" presStyleCnt="21" custScaleX="114514" custScaleY="100000">
        <dgm:presLayoutVars>
          <dgm:bulletEnabled val="1"/>
        </dgm:presLayoutVars>
      </dgm:prSet>
      <dgm:spPr/>
    </dgm:pt>
    <dgm:pt modelId="{AADB2139-E307-406E-A5ED-947BCA1F4966}" type="pres">
      <dgm:prSet presAssocID="{F6097E81-1AFB-4175-8448-D87FD7A250C4}" presName="sibTransComposite" presStyleCnt="0"/>
      <dgm:spPr/>
    </dgm:pt>
    <dgm:pt modelId="{DCBF0470-CB4A-4E86-875E-DB6E6299AEE2}" type="pres">
      <dgm:prSet presAssocID="{654FC43A-D091-4E6C-B8AE-4E28A50EF25E}" presName="compositeNode" presStyleCnt="0"/>
      <dgm:spPr/>
    </dgm:pt>
    <dgm:pt modelId="{C5F00006-83D9-4A80-8DE5-A4E66A1A59E5}" type="pres">
      <dgm:prSet presAssocID="{654FC43A-D091-4E6C-B8AE-4E28A50EF2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EF9C354-ECE2-4B20-AE8E-ECE13CDF7A1D}" type="pres">
      <dgm:prSet presAssocID="{654FC43A-D091-4E6C-B8AE-4E28A50EF25E}" presName="parSh" presStyleCnt="0"/>
      <dgm:spPr/>
    </dgm:pt>
    <dgm:pt modelId="{6E9AD700-46EB-4A5E-BE9A-2F53781CE4DE}" type="pres">
      <dgm:prSet presAssocID="{654FC43A-D091-4E6C-B8AE-4E28A50EF25E}" presName="lineNode" presStyleLbl="alignAccFollowNode1" presStyleIdx="18" presStyleCnt="21"/>
      <dgm:spPr/>
    </dgm:pt>
    <dgm:pt modelId="{509C1FA2-BA32-4675-8668-736BA7B7F107}" type="pres">
      <dgm:prSet presAssocID="{654FC43A-D091-4E6C-B8AE-4E28A50EF25E}" presName="lineArrowNode" presStyleLbl="alignAccFollowNode1" presStyleIdx="19" presStyleCnt="21"/>
      <dgm:spPr/>
    </dgm:pt>
    <dgm:pt modelId="{33025451-0108-487C-A06F-DCE91202A800}" type="pres">
      <dgm:prSet presAssocID="{9D58D879-F0E8-4B7C-8787-A83AADF7148A}" presName="sibTransNodeCircle" presStyleLbl="alignNode1" presStyleIdx="6" presStyleCnt="7">
        <dgm:presLayoutVars>
          <dgm:chMax val="0"/>
          <dgm:bulletEnabled/>
        </dgm:presLayoutVars>
      </dgm:prSet>
      <dgm:spPr/>
    </dgm:pt>
    <dgm:pt modelId="{B4EDAEE8-A150-4244-BE63-425027240B89}" type="pres">
      <dgm:prSet presAssocID="{9D58D879-F0E8-4B7C-8787-A83AADF7148A}" presName="spacerBetweenCircleAndCallout" presStyleCnt="0">
        <dgm:presLayoutVars/>
      </dgm:prSet>
      <dgm:spPr/>
    </dgm:pt>
    <dgm:pt modelId="{642534E2-B631-4C24-A601-E41E87198D76}" type="pres">
      <dgm:prSet presAssocID="{654FC43A-D091-4E6C-B8AE-4E28A50EF25E}" presName="nodeText" presStyleLbl="alignAccFollowNode1" presStyleIdx="20" presStyleCnt="21" custScaleX="110508" custScaleY="104186">
        <dgm:presLayoutVars>
          <dgm:bulletEnabled val="1"/>
        </dgm:presLayoutVars>
      </dgm:prSet>
      <dgm:spPr/>
    </dgm:pt>
  </dgm:ptLst>
  <dgm:cxnLst>
    <dgm:cxn modelId="{E5D5C60E-C9E4-4A76-864C-F47453F3C3D8}" type="presOf" srcId="{0374C633-8C68-4BA6-A02C-E669E0C5D0F5}" destId="{59CD2D1E-45B5-4CEC-9E69-2B0EA012F8D8}" srcOrd="0" destOrd="0" presId="urn:microsoft.com/office/officeart/2016/7/layout/LinearArrowProcessNumbered"/>
    <dgm:cxn modelId="{A95AD80E-2506-44A6-A4A8-788A3FA6EDE0}" type="presOf" srcId="{654FC43A-D091-4E6C-B8AE-4E28A50EF25E}" destId="{642534E2-B631-4C24-A601-E41E87198D76}" srcOrd="0" destOrd="0" presId="urn:microsoft.com/office/officeart/2016/7/layout/LinearArrowProcessNumbered"/>
    <dgm:cxn modelId="{98FA5E0F-D67A-4F7D-8B93-158F3F0AECD4}" type="presOf" srcId="{C3F2749D-3F75-4AC5-8DD2-05B652A375B0}" destId="{71DD543F-4E85-4DE1-B1A6-B28912B3C729}" srcOrd="0" destOrd="0" presId="urn:microsoft.com/office/officeart/2016/7/layout/LinearArrowProcessNumbered"/>
    <dgm:cxn modelId="{78575325-7225-4747-9409-70F65CACA521}" type="presOf" srcId="{8F10A998-8B27-415A-ACE0-306F0DAA4CE2}" destId="{50C0E735-58C2-4F87-A399-8E50DDC93B62}" srcOrd="0" destOrd="0" presId="urn:microsoft.com/office/officeart/2016/7/layout/LinearArrowProcessNumbered"/>
    <dgm:cxn modelId="{D51AC727-5F6E-4B51-8AEB-D5B1577FB8CB}" type="presOf" srcId="{712B9C25-E987-4920-A0AB-550320FF5416}" destId="{6C1A1E29-98E2-46BC-BEB5-C2F25515EEA1}" srcOrd="0" destOrd="0" presId="urn:microsoft.com/office/officeart/2016/7/layout/LinearArrowProcessNumbered"/>
    <dgm:cxn modelId="{2E39C839-6346-42D1-9DA0-18448B277DC6}" type="presOf" srcId="{F6097E81-1AFB-4175-8448-D87FD7A250C4}" destId="{8D33DA37-DD66-4D60-A891-CED84A3CB46D}" srcOrd="0" destOrd="0" presId="urn:microsoft.com/office/officeart/2016/7/layout/LinearArrowProcessNumbered"/>
    <dgm:cxn modelId="{425E415C-00D3-4839-97F8-12B844E0D2FE}" type="presOf" srcId="{356CA5FC-B40E-4BC1-9F05-2D4464C67583}" destId="{68D15C55-FF09-4251-9264-BA412FB0DC43}" srcOrd="0" destOrd="0" presId="urn:microsoft.com/office/officeart/2016/7/layout/LinearArrowProcessNumbered"/>
    <dgm:cxn modelId="{8D1D4B5E-FBED-4FF5-A2BF-F5D6EDDA6885}" srcId="{356CA5FC-B40E-4BC1-9F05-2D4464C67583}" destId="{712B9C25-E987-4920-A0AB-550320FF5416}" srcOrd="4" destOrd="0" parTransId="{B2F26F07-BC6E-48FA-B297-E121D887D503}" sibTransId="{077F35C4-BDEC-457B-A148-C477BAF9B59E}"/>
    <dgm:cxn modelId="{F91AA642-139C-4FB7-B300-BA77E140FDEE}" srcId="{356CA5FC-B40E-4BC1-9F05-2D4464C67583}" destId="{31CBD7AD-CEC0-4AC7-9AD9-B18FE8EDA850}" srcOrd="2" destOrd="0" parTransId="{5F0EC368-2125-42E8-BFBD-9BD8BD8680AE}" sibTransId="{8F10A998-8B27-415A-ACE0-306F0DAA4CE2}"/>
    <dgm:cxn modelId="{EB246155-3D08-43F2-9347-53FB139A1BC1}" srcId="{356CA5FC-B40E-4BC1-9F05-2D4464C67583}" destId="{DFF25998-D59A-494E-8E94-9939F0405854}" srcOrd="5" destOrd="0" parTransId="{78CF627B-D35F-4359-8F40-BEBA7427DDD6}" sibTransId="{F6097E81-1AFB-4175-8448-D87FD7A250C4}"/>
    <dgm:cxn modelId="{EC8C968C-A5A4-4FC4-AE97-B3F561325F09}" type="presOf" srcId="{9D58D879-F0E8-4B7C-8787-A83AADF7148A}" destId="{33025451-0108-487C-A06F-DCE91202A800}" srcOrd="0" destOrd="0" presId="urn:microsoft.com/office/officeart/2016/7/layout/LinearArrowProcessNumbered"/>
    <dgm:cxn modelId="{40511EB5-AFE1-4AA0-9851-86F49FEFD2E2}" srcId="{356CA5FC-B40E-4BC1-9F05-2D4464C67583}" destId="{0374C633-8C68-4BA6-A02C-E669E0C5D0F5}" srcOrd="3" destOrd="0" parTransId="{AD014D25-5C8C-4B97-A6F7-5E807D536B27}" sibTransId="{C3F2749D-3F75-4AC5-8DD2-05B652A375B0}"/>
    <dgm:cxn modelId="{0B40F7B8-848B-42B6-AAFB-7A49813E8ABF}" type="presOf" srcId="{DFF25998-D59A-494E-8E94-9939F0405854}" destId="{5D986B2A-2D02-4FBD-A5B7-35A63B39EF32}" srcOrd="0" destOrd="0" presId="urn:microsoft.com/office/officeart/2016/7/layout/LinearArrowProcessNumbered"/>
    <dgm:cxn modelId="{A59A72C7-4D83-4EC3-8AC3-B95B1D8F30F4}" srcId="{356CA5FC-B40E-4BC1-9F05-2D4464C67583}" destId="{462042DB-92E0-4121-9AA2-888C7BC9E47D}" srcOrd="0" destOrd="0" parTransId="{F1D2932E-013B-4108-B645-4446E442C69B}" sibTransId="{D2C6B4C2-4E68-452F-B3DA-8F32E532687B}"/>
    <dgm:cxn modelId="{86F5A0C9-B046-4271-9787-5DFF843B0F2B}" type="presOf" srcId="{90DE4EDB-D694-4574-BC8F-A015B74DF41E}" destId="{E13D00F0-FEC4-4D96-B077-50E6636FCD2E}" srcOrd="0" destOrd="0" presId="urn:microsoft.com/office/officeart/2016/7/layout/LinearArrowProcessNumbered"/>
    <dgm:cxn modelId="{0CFE61D4-699E-4727-A012-C9098009BF37}" type="presOf" srcId="{077F35C4-BDEC-457B-A148-C477BAF9B59E}" destId="{1AF7C83A-7301-40A9-A962-FEED103375F6}" srcOrd="0" destOrd="0" presId="urn:microsoft.com/office/officeart/2016/7/layout/LinearArrowProcessNumbered"/>
    <dgm:cxn modelId="{AB8FBDD9-278D-4A19-8AEB-D363100A5621}" type="presOf" srcId="{179A8CC0-0AD8-4BC4-80FC-6E13A2827DB8}" destId="{11C25743-E977-4A8F-A621-17B84F17380A}" srcOrd="0" destOrd="0" presId="urn:microsoft.com/office/officeart/2016/7/layout/LinearArrowProcessNumbered"/>
    <dgm:cxn modelId="{10A24ADF-4FAC-4DEC-97FB-536EC0777FB6}" type="presOf" srcId="{31CBD7AD-CEC0-4AC7-9AD9-B18FE8EDA850}" destId="{159137F6-41C6-440F-9548-A21A01E70603}" srcOrd="0" destOrd="0" presId="urn:microsoft.com/office/officeart/2016/7/layout/LinearArrowProcessNumbered"/>
    <dgm:cxn modelId="{EE4434E8-8BA1-4A94-8E05-DB89B12F35DA}" srcId="{356CA5FC-B40E-4BC1-9F05-2D4464C67583}" destId="{654FC43A-D091-4E6C-B8AE-4E28A50EF25E}" srcOrd="6" destOrd="0" parTransId="{ED13F6E4-141F-44E9-BF80-3C2DFBAC522F}" sibTransId="{9D58D879-F0E8-4B7C-8787-A83AADF7148A}"/>
    <dgm:cxn modelId="{0F7B06EE-CAEB-45DE-8256-C92C0E43B92A}" type="presOf" srcId="{D2C6B4C2-4E68-452F-B3DA-8F32E532687B}" destId="{16EDFBAC-6FF6-4B5B-B2C8-8C1F46F6C940}" srcOrd="0" destOrd="0" presId="urn:microsoft.com/office/officeart/2016/7/layout/LinearArrowProcessNumbered"/>
    <dgm:cxn modelId="{93EF98FC-0B62-4D22-BCF8-4EEDA0DECD48}" type="presOf" srcId="{462042DB-92E0-4121-9AA2-888C7BC9E47D}" destId="{BA764BC8-1C59-4606-B1A1-7B8E890C2CA6}" srcOrd="0" destOrd="0" presId="urn:microsoft.com/office/officeart/2016/7/layout/LinearArrowProcessNumbered"/>
    <dgm:cxn modelId="{026C66FE-AB65-440F-A34F-3B0970D70C84}" srcId="{356CA5FC-B40E-4BC1-9F05-2D4464C67583}" destId="{90DE4EDB-D694-4574-BC8F-A015B74DF41E}" srcOrd="1" destOrd="0" parTransId="{DA6BE88E-B3B4-4948-A1A2-1B9F958D50E2}" sibTransId="{179A8CC0-0AD8-4BC4-80FC-6E13A2827DB8}"/>
    <dgm:cxn modelId="{D6687B82-DDF7-4370-AA11-C17B914E997B}" type="presParOf" srcId="{68D15C55-FF09-4251-9264-BA412FB0DC43}" destId="{74CCFEA1-DD48-4596-A564-766B4B82BF07}" srcOrd="0" destOrd="0" presId="urn:microsoft.com/office/officeart/2016/7/layout/LinearArrowProcessNumbered"/>
    <dgm:cxn modelId="{59537D86-5146-44DB-9E7D-7C91C9437E3E}" type="presParOf" srcId="{74CCFEA1-DD48-4596-A564-766B4B82BF07}" destId="{3A1478BA-803B-45D1-B81C-19F33CC71F3B}" srcOrd="0" destOrd="0" presId="urn:microsoft.com/office/officeart/2016/7/layout/LinearArrowProcessNumbered"/>
    <dgm:cxn modelId="{3B9D6AC8-972F-4299-A903-612FEC02B431}" type="presParOf" srcId="{74CCFEA1-DD48-4596-A564-766B4B82BF07}" destId="{FFB0C223-311D-4ABB-AB20-5CF341605B36}" srcOrd="1" destOrd="0" presId="urn:microsoft.com/office/officeart/2016/7/layout/LinearArrowProcessNumbered"/>
    <dgm:cxn modelId="{E3D93EA5-126E-49B1-9640-EFE82BAA67CF}" type="presParOf" srcId="{FFB0C223-311D-4ABB-AB20-5CF341605B36}" destId="{B6F8C976-89C3-40E5-9623-F0E179B59CF8}" srcOrd="0" destOrd="0" presId="urn:microsoft.com/office/officeart/2016/7/layout/LinearArrowProcessNumbered"/>
    <dgm:cxn modelId="{B2CA451C-C225-4090-8B8F-94769BCF5BCD}" type="presParOf" srcId="{FFB0C223-311D-4ABB-AB20-5CF341605B36}" destId="{3C41DBD5-772C-4A91-9C7C-AC6A4B272309}" srcOrd="1" destOrd="0" presId="urn:microsoft.com/office/officeart/2016/7/layout/LinearArrowProcessNumbered"/>
    <dgm:cxn modelId="{3A6207EF-B365-4C60-B86C-A9E05B917DCC}" type="presParOf" srcId="{FFB0C223-311D-4ABB-AB20-5CF341605B36}" destId="{16EDFBAC-6FF6-4B5B-B2C8-8C1F46F6C940}" srcOrd="2" destOrd="0" presId="urn:microsoft.com/office/officeart/2016/7/layout/LinearArrowProcessNumbered"/>
    <dgm:cxn modelId="{794C49C9-7A26-4DFD-AC83-409FCE6676D3}" type="presParOf" srcId="{FFB0C223-311D-4ABB-AB20-5CF341605B36}" destId="{3EBF8359-0BD5-44D2-AB9E-93F794BE9687}" srcOrd="3" destOrd="0" presId="urn:microsoft.com/office/officeart/2016/7/layout/LinearArrowProcessNumbered"/>
    <dgm:cxn modelId="{FB4E0FAA-71DE-416E-AD24-32B103DFC431}" type="presParOf" srcId="{74CCFEA1-DD48-4596-A564-766B4B82BF07}" destId="{BA764BC8-1C59-4606-B1A1-7B8E890C2CA6}" srcOrd="2" destOrd="0" presId="urn:microsoft.com/office/officeart/2016/7/layout/LinearArrowProcessNumbered"/>
    <dgm:cxn modelId="{CD6068E2-39E9-4026-AF10-3205CE3734CF}" type="presParOf" srcId="{68D15C55-FF09-4251-9264-BA412FB0DC43}" destId="{E787D203-19C2-4601-BA92-F9A0647C3CC3}" srcOrd="1" destOrd="0" presId="urn:microsoft.com/office/officeart/2016/7/layout/LinearArrowProcessNumbered"/>
    <dgm:cxn modelId="{A9D01563-0FEB-4EF9-B218-02533378C0BC}" type="presParOf" srcId="{68D15C55-FF09-4251-9264-BA412FB0DC43}" destId="{31DC4AA4-9429-4378-9F8C-DC692A09540E}" srcOrd="2" destOrd="0" presId="urn:microsoft.com/office/officeart/2016/7/layout/LinearArrowProcessNumbered"/>
    <dgm:cxn modelId="{DF87A976-591D-4774-8521-9F97C5925A29}" type="presParOf" srcId="{31DC4AA4-9429-4378-9F8C-DC692A09540E}" destId="{3327D189-09A2-4184-BAFA-E1E391C87A83}" srcOrd="0" destOrd="0" presId="urn:microsoft.com/office/officeart/2016/7/layout/LinearArrowProcessNumbered"/>
    <dgm:cxn modelId="{0904A243-BA4A-449B-B081-814A3E076B0A}" type="presParOf" srcId="{31DC4AA4-9429-4378-9F8C-DC692A09540E}" destId="{3D556706-04D9-4357-A1A8-F22A0681D942}" srcOrd="1" destOrd="0" presId="urn:microsoft.com/office/officeart/2016/7/layout/LinearArrowProcessNumbered"/>
    <dgm:cxn modelId="{0B993E8F-F373-4480-B203-78E5346045D2}" type="presParOf" srcId="{3D556706-04D9-4357-A1A8-F22A0681D942}" destId="{713AF836-6DF4-4B50-A35E-DAF5C424EF7C}" srcOrd="0" destOrd="0" presId="urn:microsoft.com/office/officeart/2016/7/layout/LinearArrowProcessNumbered"/>
    <dgm:cxn modelId="{39B385FD-3ADE-4F24-9032-CAA4939B4B6F}" type="presParOf" srcId="{3D556706-04D9-4357-A1A8-F22A0681D942}" destId="{999A188F-A868-4B9F-ACBE-C7E0C7880180}" srcOrd="1" destOrd="0" presId="urn:microsoft.com/office/officeart/2016/7/layout/LinearArrowProcessNumbered"/>
    <dgm:cxn modelId="{68853FE4-C7D4-45B6-936C-B09A45103E8A}" type="presParOf" srcId="{3D556706-04D9-4357-A1A8-F22A0681D942}" destId="{11C25743-E977-4A8F-A621-17B84F17380A}" srcOrd="2" destOrd="0" presId="urn:microsoft.com/office/officeart/2016/7/layout/LinearArrowProcessNumbered"/>
    <dgm:cxn modelId="{96D85704-CCF2-4595-9BCF-00811908C212}" type="presParOf" srcId="{3D556706-04D9-4357-A1A8-F22A0681D942}" destId="{7121ACA1-C02C-48B8-86B4-68EFE0698A20}" srcOrd="3" destOrd="0" presId="urn:microsoft.com/office/officeart/2016/7/layout/LinearArrowProcessNumbered"/>
    <dgm:cxn modelId="{83192AC7-6C2E-4459-8BC2-DB170D5F1555}" type="presParOf" srcId="{31DC4AA4-9429-4378-9F8C-DC692A09540E}" destId="{E13D00F0-FEC4-4D96-B077-50E6636FCD2E}" srcOrd="2" destOrd="0" presId="urn:microsoft.com/office/officeart/2016/7/layout/LinearArrowProcessNumbered"/>
    <dgm:cxn modelId="{A104F049-4FA7-42F6-9EFC-067C08A2592F}" type="presParOf" srcId="{68D15C55-FF09-4251-9264-BA412FB0DC43}" destId="{5F3800AD-20F4-48EA-BDFB-5E8A306647EA}" srcOrd="3" destOrd="0" presId="urn:microsoft.com/office/officeart/2016/7/layout/LinearArrowProcessNumbered"/>
    <dgm:cxn modelId="{C2D879F2-8F37-4186-87C6-D143C11936FB}" type="presParOf" srcId="{68D15C55-FF09-4251-9264-BA412FB0DC43}" destId="{019407DE-E222-4FD4-89D7-2CB32EF8E3F0}" srcOrd="4" destOrd="0" presId="urn:microsoft.com/office/officeart/2016/7/layout/LinearArrowProcessNumbered"/>
    <dgm:cxn modelId="{FF407CE9-F80E-48C5-9F90-0A30DB41A47B}" type="presParOf" srcId="{019407DE-E222-4FD4-89D7-2CB32EF8E3F0}" destId="{388C8E79-A61B-44AF-A399-83DB3AE5BC43}" srcOrd="0" destOrd="0" presId="urn:microsoft.com/office/officeart/2016/7/layout/LinearArrowProcessNumbered"/>
    <dgm:cxn modelId="{6888F38E-1D37-4739-94EB-4FAD3C55CB1D}" type="presParOf" srcId="{019407DE-E222-4FD4-89D7-2CB32EF8E3F0}" destId="{0857D7DC-3324-4B31-9BF6-3B857F129053}" srcOrd="1" destOrd="0" presId="urn:microsoft.com/office/officeart/2016/7/layout/LinearArrowProcessNumbered"/>
    <dgm:cxn modelId="{1B144243-C687-4481-BB80-E242DD9EAA91}" type="presParOf" srcId="{0857D7DC-3324-4B31-9BF6-3B857F129053}" destId="{AA063C5A-9720-4DAB-BE28-B2396098EE31}" srcOrd="0" destOrd="0" presId="urn:microsoft.com/office/officeart/2016/7/layout/LinearArrowProcessNumbered"/>
    <dgm:cxn modelId="{4EFED839-F9C4-4715-B5A9-584601787B8F}" type="presParOf" srcId="{0857D7DC-3324-4B31-9BF6-3B857F129053}" destId="{8FE35DB8-F2E6-4F28-9E24-C7EABE1B28C4}" srcOrd="1" destOrd="0" presId="urn:microsoft.com/office/officeart/2016/7/layout/LinearArrowProcessNumbered"/>
    <dgm:cxn modelId="{6D6B1405-A077-41A8-A10F-5D9C4CE36628}" type="presParOf" srcId="{0857D7DC-3324-4B31-9BF6-3B857F129053}" destId="{50C0E735-58C2-4F87-A399-8E50DDC93B62}" srcOrd="2" destOrd="0" presId="urn:microsoft.com/office/officeart/2016/7/layout/LinearArrowProcessNumbered"/>
    <dgm:cxn modelId="{F9BC51C4-4433-4176-9585-36E252140AD4}" type="presParOf" srcId="{0857D7DC-3324-4B31-9BF6-3B857F129053}" destId="{E2D8EA2E-E4EE-4A15-A447-FFB30FFB2918}" srcOrd="3" destOrd="0" presId="urn:microsoft.com/office/officeart/2016/7/layout/LinearArrowProcessNumbered"/>
    <dgm:cxn modelId="{49FA5909-D43A-47AE-BD58-41A45FB801CD}" type="presParOf" srcId="{019407DE-E222-4FD4-89D7-2CB32EF8E3F0}" destId="{159137F6-41C6-440F-9548-A21A01E70603}" srcOrd="2" destOrd="0" presId="urn:microsoft.com/office/officeart/2016/7/layout/LinearArrowProcessNumbered"/>
    <dgm:cxn modelId="{B93F612C-31D6-4CC3-A708-4813EC80D110}" type="presParOf" srcId="{68D15C55-FF09-4251-9264-BA412FB0DC43}" destId="{491A238D-EF2A-4BC8-9541-A82D50EB582B}" srcOrd="5" destOrd="0" presId="urn:microsoft.com/office/officeart/2016/7/layout/LinearArrowProcessNumbered"/>
    <dgm:cxn modelId="{11BC5E4A-C57D-4033-AFB1-18BC4395957F}" type="presParOf" srcId="{68D15C55-FF09-4251-9264-BA412FB0DC43}" destId="{679A1CC4-DA5E-4E9C-8249-46020FB18042}" srcOrd="6" destOrd="0" presId="urn:microsoft.com/office/officeart/2016/7/layout/LinearArrowProcessNumbered"/>
    <dgm:cxn modelId="{3757BA2D-589B-4B6B-833E-53D4F5B9676D}" type="presParOf" srcId="{679A1CC4-DA5E-4E9C-8249-46020FB18042}" destId="{49D7625F-4423-4705-9DB4-EB19C0997A0E}" srcOrd="0" destOrd="0" presId="urn:microsoft.com/office/officeart/2016/7/layout/LinearArrowProcessNumbered"/>
    <dgm:cxn modelId="{49A23470-B4BA-4C44-9469-7D0BE6DAFB1F}" type="presParOf" srcId="{679A1CC4-DA5E-4E9C-8249-46020FB18042}" destId="{34B9DB8B-FD37-458C-87E8-9276D47BCDCE}" srcOrd="1" destOrd="0" presId="urn:microsoft.com/office/officeart/2016/7/layout/LinearArrowProcessNumbered"/>
    <dgm:cxn modelId="{69C10805-BE67-4EDD-8E56-041B17F5626D}" type="presParOf" srcId="{34B9DB8B-FD37-458C-87E8-9276D47BCDCE}" destId="{D37C3CDC-EC58-47C1-A460-C97CFBC10E40}" srcOrd="0" destOrd="0" presId="urn:microsoft.com/office/officeart/2016/7/layout/LinearArrowProcessNumbered"/>
    <dgm:cxn modelId="{7933FC95-CA92-4BFE-90C8-9E71021A6A54}" type="presParOf" srcId="{34B9DB8B-FD37-458C-87E8-9276D47BCDCE}" destId="{F4166283-BD04-4917-BE87-DEE7179AC103}" srcOrd="1" destOrd="0" presId="urn:microsoft.com/office/officeart/2016/7/layout/LinearArrowProcessNumbered"/>
    <dgm:cxn modelId="{E16D0B42-C778-4C05-87D2-0C651DF663B6}" type="presParOf" srcId="{34B9DB8B-FD37-458C-87E8-9276D47BCDCE}" destId="{71DD543F-4E85-4DE1-B1A6-B28912B3C729}" srcOrd="2" destOrd="0" presId="urn:microsoft.com/office/officeart/2016/7/layout/LinearArrowProcessNumbered"/>
    <dgm:cxn modelId="{B36433E5-A85F-4DCF-9C21-B136A69979DE}" type="presParOf" srcId="{34B9DB8B-FD37-458C-87E8-9276D47BCDCE}" destId="{00107BE2-E2E6-4A5D-A874-32858B7797DB}" srcOrd="3" destOrd="0" presId="urn:microsoft.com/office/officeart/2016/7/layout/LinearArrowProcessNumbered"/>
    <dgm:cxn modelId="{23BE5889-AFE8-4230-B183-CA0F321ECA66}" type="presParOf" srcId="{679A1CC4-DA5E-4E9C-8249-46020FB18042}" destId="{59CD2D1E-45B5-4CEC-9E69-2B0EA012F8D8}" srcOrd="2" destOrd="0" presId="urn:microsoft.com/office/officeart/2016/7/layout/LinearArrowProcessNumbered"/>
    <dgm:cxn modelId="{6D5B5B91-C5ED-4051-9219-8E2D56F22782}" type="presParOf" srcId="{68D15C55-FF09-4251-9264-BA412FB0DC43}" destId="{F2D23001-92D0-4E74-B982-546D62A2EDA7}" srcOrd="7" destOrd="0" presId="urn:microsoft.com/office/officeart/2016/7/layout/LinearArrowProcessNumbered"/>
    <dgm:cxn modelId="{EB1B2658-576F-4ADD-B2AD-8C77F2720F47}" type="presParOf" srcId="{68D15C55-FF09-4251-9264-BA412FB0DC43}" destId="{81FAA968-C0B0-4E02-91A2-9EC2FFAAEF22}" srcOrd="8" destOrd="0" presId="urn:microsoft.com/office/officeart/2016/7/layout/LinearArrowProcessNumbered"/>
    <dgm:cxn modelId="{EE776830-767F-4FAE-820F-1D7425F474E1}" type="presParOf" srcId="{81FAA968-C0B0-4E02-91A2-9EC2FFAAEF22}" destId="{5400BA64-BA92-4854-BA17-7896FF798DE3}" srcOrd="0" destOrd="0" presId="urn:microsoft.com/office/officeart/2016/7/layout/LinearArrowProcessNumbered"/>
    <dgm:cxn modelId="{630E91E5-D9BD-428D-913D-5E864AB9F44A}" type="presParOf" srcId="{81FAA968-C0B0-4E02-91A2-9EC2FFAAEF22}" destId="{252F85E9-8464-4508-8BAB-378EEEEEA2C3}" srcOrd="1" destOrd="0" presId="urn:microsoft.com/office/officeart/2016/7/layout/LinearArrowProcessNumbered"/>
    <dgm:cxn modelId="{99C59C35-049B-476E-A74F-E6FB737CA7AB}" type="presParOf" srcId="{252F85E9-8464-4508-8BAB-378EEEEEA2C3}" destId="{72D7F70B-C802-4A3B-A4A3-D4497488D30C}" srcOrd="0" destOrd="0" presId="urn:microsoft.com/office/officeart/2016/7/layout/LinearArrowProcessNumbered"/>
    <dgm:cxn modelId="{455251BD-A41A-4AA9-9819-584648BA898D}" type="presParOf" srcId="{252F85E9-8464-4508-8BAB-378EEEEEA2C3}" destId="{7ED90BC1-C818-42B2-AFD6-15F3A409E853}" srcOrd="1" destOrd="0" presId="urn:microsoft.com/office/officeart/2016/7/layout/LinearArrowProcessNumbered"/>
    <dgm:cxn modelId="{164D1BFF-CB13-444E-9EE4-E149B0493400}" type="presParOf" srcId="{252F85E9-8464-4508-8BAB-378EEEEEA2C3}" destId="{1AF7C83A-7301-40A9-A962-FEED103375F6}" srcOrd="2" destOrd="0" presId="urn:microsoft.com/office/officeart/2016/7/layout/LinearArrowProcessNumbered"/>
    <dgm:cxn modelId="{5A8A9D40-9E3E-40C1-93B9-8948D35BF956}" type="presParOf" srcId="{252F85E9-8464-4508-8BAB-378EEEEEA2C3}" destId="{ED1E1DB0-A820-401C-9781-5BD28C034D90}" srcOrd="3" destOrd="0" presId="urn:microsoft.com/office/officeart/2016/7/layout/LinearArrowProcessNumbered"/>
    <dgm:cxn modelId="{38398526-C2A5-4177-A040-58D82A187EA5}" type="presParOf" srcId="{81FAA968-C0B0-4E02-91A2-9EC2FFAAEF22}" destId="{6C1A1E29-98E2-46BC-BEB5-C2F25515EEA1}" srcOrd="2" destOrd="0" presId="urn:microsoft.com/office/officeart/2016/7/layout/LinearArrowProcessNumbered"/>
    <dgm:cxn modelId="{ECAA0791-F4A1-4378-81BB-A031FBDE4155}" type="presParOf" srcId="{68D15C55-FF09-4251-9264-BA412FB0DC43}" destId="{CCCDEF91-827E-4E90-BDA7-F725E4D60405}" srcOrd="9" destOrd="0" presId="urn:microsoft.com/office/officeart/2016/7/layout/LinearArrowProcessNumbered"/>
    <dgm:cxn modelId="{9D5FB262-21EF-41A9-905C-68E6EB5AAB20}" type="presParOf" srcId="{68D15C55-FF09-4251-9264-BA412FB0DC43}" destId="{02446A3E-4CEB-4C39-AE1C-B1485F8A7FF8}" srcOrd="10" destOrd="0" presId="urn:microsoft.com/office/officeart/2016/7/layout/LinearArrowProcessNumbered"/>
    <dgm:cxn modelId="{AE694D7C-C915-4E61-9960-355058BCCB36}" type="presParOf" srcId="{02446A3E-4CEB-4C39-AE1C-B1485F8A7FF8}" destId="{30EF5562-D7B8-434C-B95E-B169EE2E3198}" srcOrd="0" destOrd="0" presId="urn:microsoft.com/office/officeart/2016/7/layout/LinearArrowProcessNumbered"/>
    <dgm:cxn modelId="{6804CF7B-893A-412C-980D-FEC15EAF435D}" type="presParOf" srcId="{02446A3E-4CEB-4C39-AE1C-B1485F8A7FF8}" destId="{15E06312-501F-4132-BDA4-DC6F9C2B8F6F}" srcOrd="1" destOrd="0" presId="urn:microsoft.com/office/officeart/2016/7/layout/LinearArrowProcessNumbered"/>
    <dgm:cxn modelId="{B9721BE2-B020-4E1B-8357-F85143233204}" type="presParOf" srcId="{15E06312-501F-4132-BDA4-DC6F9C2B8F6F}" destId="{6C799FE8-A802-42EF-9D4F-D71AEE91034C}" srcOrd="0" destOrd="0" presId="urn:microsoft.com/office/officeart/2016/7/layout/LinearArrowProcessNumbered"/>
    <dgm:cxn modelId="{B877EBF4-C5F3-4085-9435-098B8C1196DC}" type="presParOf" srcId="{15E06312-501F-4132-BDA4-DC6F9C2B8F6F}" destId="{9D89E768-8459-430B-9F15-DB410BF6A39A}" srcOrd="1" destOrd="0" presId="urn:microsoft.com/office/officeart/2016/7/layout/LinearArrowProcessNumbered"/>
    <dgm:cxn modelId="{924465F3-987D-4929-AFC9-E2067FBCE248}" type="presParOf" srcId="{15E06312-501F-4132-BDA4-DC6F9C2B8F6F}" destId="{8D33DA37-DD66-4D60-A891-CED84A3CB46D}" srcOrd="2" destOrd="0" presId="urn:microsoft.com/office/officeart/2016/7/layout/LinearArrowProcessNumbered"/>
    <dgm:cxn modelId="{BC0C653E-7D8B-42F5-990A-2D30308CD404}" type="presParOf" srcId="{15E06312-501F-4132-BDA4-DC6F9C2B8F6F}" destId="{53D79300-5DA7-47E0-9F92-A879693381F1}" srcOrd="3" destOrd="0" presId="urn:microsoft.com/office/officeart/2016/7/layout/LinearArrowProcessNumbered"/>
    <dgm:cxn modelId="{FC687285-5A32-4CC8-86D8-0250EC35E6CC}" type="presParOf" srcId="{02446A3E-4CEB-4C39-AE1C-B1485F8A7FF8}" destId="{5D986B2A-2D02-4FBD-A5B7-35A63B39EF32}" srcOrd="2" destOrd="0" presId="urn:microsoft.com/office/officeart/2016/7/layout/LinearArrowProcessNumbered"/>
    <dgm:cxn modelId="{70E2BC92-1049-46BE-B248-C316B1310202}" type="presParOf" srcId="{68D15C55-FF09-4251-9264-BA412FB0DC43}" destId="{AADB2139-E307-406E-A5ED-947BCA1F4966}" srcOrd="11" destOrd="0" presId="urn:microsoft.com/office/officeart/2016/7/layout/LinearArrowProcessNumbered"/>
    <dgm:cxn modelId="{833A36D6-C842-4A5E-B669-2F4EBB2AA495}" type="presParOf" srcId="{68D15C55-FF09-4251-9264-BA412FB0DC43}" destId="{DCBF0470-CB4A-4E86-875E-DB6E6299AEE2}" srcOrd="12" destOrd="0" presId="urn:microsoft.com/office/officeart/2016/7/layout/LinearArrowProcessNumbered"/>
    <dgm:cxn modelId="{805CB578-7D95-4128-897B-D93F36826DFA}" type="presParOf" srcId="{DCBF0470-CB4A-4E86-875E-DB6E6299AEE2}" destId="{C5F00006-83D9-4A80-8DE5-A4E66A1A59E5}" srcOrd="0" destOrd="0" presId="urn:microsoft.com/office/officeart/2016/7/layout/LinearArrowProcessNumbered"/>
    <dgm:cxn modelId="{4E8850B1-1EB3-495C-94C9-6C016B01FE7E}" type="presParOf" srcId="{DCBF0470-CB4A-4E86-875E-DB6E6299AEE2}" destId="{0EF9C354-ECE2-4B20-AE8E-ECE13CDF7A1D}" srcOrd="1" destOrd="0" presId="urn:microsoft.com/office/officeart/2016/7/layout/LinearArrowProcessNumbered"/>
    <dgm:cxn modelId="{7BDAC619-88D3-4CFF-8036-74F32BF29EC7}" type="presParOf" srcId="{0EF9C354-ECE2-4B20-AE8E-ECE13CDF7A1D}" destId="{6E9AD700-46EB-4A5E-BE9A-2F53781CE4DE}" srcOrd="0" destOrd="0" presId="urn:microsoft.com/office/officeart/2016/7/layout/LinearArrowProcessNumbered"/>
    <dgm:cxn modelId="{D61A274F-A217-495F-9765-23720AB076C0}" type="presParOf" srcId="{0EF9C354-ECE2-4B20-AE8E-ECE13CDF7A1D}" destId="{509C1FA2-BA32-4675-8668-736BA7B7F107}" srcOrd="1" destOrd="0" presId="urn:microsoft.com/office/officeart/2016/7/layout/LinearArrowProcessNumbered"/>
    <dgm:cxn modelId="{2F40EC11-0066-4CD9-9BFD-73776202981F}" type="presParOf" srcId="{0EF9C354-ECE2-4B20-AE8E-ECE13CDF7A1D}" destId="{33025451-0108-487C-A06F-DCE91202A800}" srcOrd="2" destOrd="0" presId="urn:microsoft.com/office/officeart/2016/7/layout/LinearArrowProcessNumbered"/>
    <dgm:cxn modelId="{6F6B24F4-5524-41CF-8231-97BD10B1E385}" type="presParOf" srcId="{0EF9C354-ECE2-4B20-AE8E-ECE13CDF7A1D}" destId="{B4EDAEE8-A150-4244-BE63-425027240B89}" srcOrd="3" destOrd="0" presId="urn:microsoft.com/office/officeart/2016/7/layout/LinearArrowProcessNumbered"/>
    <dgm:cxn modelId="{2DC0A567-A152-4CF5-AE3C-69CFBDE6F5A6}" type="presParOf" srcId="{DCBF0470-CB4A-4E86-875E-DB6E6299AEE2}" destId="{642534E2-B631-4C24-A601-E41E87198D7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1F54B-3D20-47DF-909A-C3F8A342A0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EF2564-5E83-44CD-BA1B-2C3F410F349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it-IT" dirty="0"/>
            <a:t>Nell'organizzazione  </a:t>
          </a:r>
          <a:r>
            <a:rPr lang="it-IT" dirty="0">
              <a:solidFill>
                <a:schemeClr val="accent1"/>
              </a:solidFill>
            </a:rPr>
            <a:t>geografica</a:t>
          </a:r>
          <a:r>
            <a:rPr lang="it-IT" dirty="0"/>
            <a:t>, l'area di vendita è suddivisa in </a:t>
          </a:r>
          <a:r>
            <a:rPr lang="it-IT" u="sng" dirty="0"/>
            <a:t>territori</a:t>
          </a:r>
          <a:r>
            <a:rPr lang="it-IT" dirty="0"/>
            <a:t> in base al </a:t>
          </a:r>
          <a:r>
            <a:rPr lang="it-IT" i="1" dirty="0"/>
            <a:t>carico di lavoro potenziale </a:t>
          </a:r>
          <a:r>
            <a:rPr lang="it-IT" dirty="0"/>
            <a:t>e a ciascuno di essi è assegnato </a:t>
          </a:r>
          <a:r>
            <a:rPr lang="it-IT" b="1" dirty="0"/>
            <a:t>un venditore </a:t>
          </a:r>
          <a:r>
            <a:rPr lang="it-IT" u="sng" dirty="0"/>
            <a:t>per tutta la gamma dei prodotti</a:t>
          </a:r>
          <a:r>
            <a:rPr lang="it-IT" dirty="0"/>
            <a:t>.</a:t>
          </a:r>
          <a:endParaRPr lang="en-US" dirty="0"/>
        </a:p>
      </dgm:t>
    </dgm:pt>
    <dgm:pt modelId="{D4D1F1F4-919E-49ED-9723-ED418C18B8AE}" type="parTrans" cxnId="{55E142FC-37B4-4D0C-8A17-890B9F90A995}">
      <dgm:prSet/>
      <dgm:spPr/>
      <dgm:t>
        <a:bodyPr/>
        <a:lstStyle/>
        <a:p>
          <a:endParaRPr lang="en-US"/>
        </a:p>
      </dgm:t>
    </dgm:pt>
    <dgm:pt modelId="{940A4027-B30E-4044-A8A9-2DCFAF670677}" type="sibTrans" cxnId="{55E142FC-37B4-4D0C-8A17-890B9F90A995}">
      <dgm:prSet/>
      <dgm:spPr/>
      <dgm:t>
        <a:bodyPr/>
        <a:lstStyle/>
        <a:p>
          <a:endParaRPr lang="en-US"/>
        </a:p>
      </dgm:t>
    </dgm:pt>
    <dgm:pt modelId="{5DFBCAE6-2F5D-4982-A0E4-12D47F2B37F4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it-IT" dirty="0"/>
            <a:t>L'organizzazione per </a:t>
          </a:r>
          <a:r>
            <a:rPr lang="it-IT" dirty="0">
              <a:solidFill>
                <a:schemeClr val="accent1"/>
              </a:solidFill>
            </a:rPr>
            <a:t>tipologia di prodotto </a:t>
          </a:r>
          <a:r>
            <a:rPr lang="it-IT" dirty="0"/>
            <a:t>può essere efficace laddove un'azienda abbia una gamma di </a:t>
          </a:r>
          <a:r>
            <a:rPr lang="it-IT" u="sng" dirty="0"/>
            <a:t>prodotti diversificata </a:t>
          </a:r>
          <a:r>
            <a:rPr lang="it-IT" dirty="0"/>
            <a:t>che vende a </a:t>
          </a:r>
          <a:r>
            <a:rPr lang="it-IT" u="sng" dirty="0"/>
            <a:t>clienti diversi</a:t>
          </a:r>
          <a:r>
            <a:rPr lang="it-IT" dirty="0"/>
            <a:t>. </a:t>
          </a:r>
          <a:endParaRPr lang="en-US" dirty="0"/>
        </a:p>
      </dgm:t>
    </dgm:pt>
    <dgm:pt modelId="{525D7B81-7B80-47EE-A6CD-339FF8B06AD6}" type="parTrans" cxnId="{60C22A1F-E89A-47A6-A920-B134562B05A4}">
      <dgm:prSet/>
      <dgm:spPr/>
      <dgm:t>
        <a:bodyPr/>
        <a:lstStyle/>
        <a:p>
          <a:endParaRPr lang="en-US"/>
        </a:p>
      </dgm:t>
    </dgm:pt>
    <dgm:pt modelId="{3DD973F6-0BA4-469D-B074-BBC43E6D207E}" type="sibTrans" cxnId="{60C22A1F-E89A-47A6-A920-B134562B05A4}">
      <dgm:prSet/>
      <dgm:spPr/>
      <dgm:t>
        <a:bodyPr/>
        <a:lstStyle/>
        <a:p>
          <a:endParaRPr lang="en-US"/>
        </a:p>
      </dgm:t>
    </dgm:pt>
    <dgm:pt modelId="{D9D40A3A-DC01-4641-AD14-11C0ED5626AE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it-IT" dirty="0"/>
            <a:t>Nell'organizzazione basata sui </a:t>
          </a:r>
          <a:r>
            <a:rPr lang="it-IT" dirty="0">
              <a:solidFill>
                <a:schemeClr val="accent1"/>
              </a:solidFill>
            </a:rPr>
            <a:t>tipi di clientela</a:t>
          </a:r>
          <a:r>
            <a:rPr lang="it-IT" dirty="0"/>
            <a:t>, la forza vendita è organizzata sulla base dei segmenti di mercato e delle dimensioni degli account, ivi inclusi clienti nuovi ed esistenti.</a:t>
          </a:r>
          <a:endParaRPr lang="en-US" dirty="0"/>
        </a:p>
      </dgm:t>
    </dgm:pt>
    <dgm:pt modelId="{0258C70E-2218-4BFB-A240-A516715D3448}" type="parTrans" cxnId="{D8BE5337-DD08-4211-AA71-77E4DEBC1C62}">
      <dgm:prSet/>
      <dgm:spPr/>
      <dgm:t>
        <a:bodyPr/>
        <a:lstStyle/>
        <a:p>
          <a:endParaRPr lang="en-US"/>
        </a:p>
      </dgm:t>
    </dgm:pt>
    <dgm:pt modelId="{13E11B80-B13C-4821-B8CD-B5D23F97DFE1}" type="sibTrans" cxnId="{D8BE5337-DD08-4211-AA71-77E4DEBC1C62}">
      <dgm:prSet/>
      <dgm:spPr/>
      <dgm:t>
        <a:bodyPr/>
        <a:lstStyle/>
        <a:p>
          <a:endParaRPr lang="en-US"/>
        </a:p>
      </dgm:t>
    </dgm:pt>
    <dgm:pt modelId="{B8790098-7399-4FBF-93EF-DB8AA202A8D7}" type="pres">
      <dgm:prSet presAssocID="{1B31F54B-3D20-47DF-909A-C3F8A342A032}" presName="root" presStyleCnt="0">
        <dgm:presLayoutVars>
          <dgm:dir/>
          <dgm:resizeHandles val="exact"/>
        </dgm:presLayoutVars>
      </dgm:prSet>
      <dgm:spPr/>
    </dgm:pt>
    <dgm:pt modelId="{077A7649-2476-4EB7-A059-0DD19EF7CA53}" type="pres">
      <dgm:prSet presAssocID="{A5EF2564-5E83-44CD-BA1B-2C3F410F3495}" presName="compNode" presStyleCnt="0"/>
      <dgm:spPr/>
    </dgm:pt>
    <dgm:pt modelId="{6A420850-5270-471B-ADDA-24824DFD25A7}" type="pres">
      <dgm:prSet presAssocID="{A5EF2564-5E83-44CD-BA1B-2C3F410F3495}" presName="bgRect" presStyleLbl="bgShp" presStyleIdx="0" presStyleCnt="3"/>
      <dgm:spPr/>
    </dgm:pt>
    <dgm:pt modelId="{0BFFBF05-C229-4A26-AA80-2C3CF859BAFF}" type="pres">
      <dgm:prSet presAssocID="{A5EF2564-5E83-44CD-BA1B-2C3F410F34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on"/>
        </a:ext>
      </dgm:extLst>
    </dgm:pt>
    <dgm:pt modelId="{CFABD031-6781-4A04-B869-C955B031D393}" type="pres">
      <dgm:prSet presAssocID="{A5EF2564-5E83-44CD-BA1B-2C3F410F3495}" presName="spaceRect" presStyleCnt="0"/>
      <dgm:spPr/>
    </dgm:pt>
    <dgm:pt modelId="{731BC913-010B-4FDF-9565-C80F7D36BF5C}" type="pres">
      <dgm:prSet presAssocID="{A5EF2564-5E83-44CD-BA1B-2C3F410F3495}" presName="parTx" presStyleLbl="revTx" presStyleIdx="0" presStyleCnt="3">
        <dgm:presLayoutVars>
          <dgm:chMax val="0"/>
          <dgm:chPref val="0"/>
        </dgm:presLayoutVars>
      </dgm:prSet>
      <dgm:spPr/>
    </dgm:pt>
    <dgm:pt modelId="{23F751CF-53C3-4980-8E9D-687453446529}" type="pres">
      <dgm:prSet presAssocID="{940A4027-B30E-4044-A8A9-2DCFAF670677}" presName="sibTrans" presStyleCnt="0"/>
      <dgm:spPr/>
    </dgm:pt>
    <dgm:pt modelId="{7F699A00-2D46-408B-9EC7-F8B301375F93}" type="pres">
      <dgm:prSet presAssocID="{5DFBCAE6-2F5D-4982-A0E4-12D47F2B37F4}" presName="compNode" presStyleCnt="0"/>
      <dgm:spPr/>
    </dgm:pt>
    <dgm:pt modelId="{61A0DDE2-E350-4750-A984-D54A5CC22D8E}" type="pres">
      <dgm:prSet presAssocID="{5DFBCAE6-2F5D-4982-A0E4-12D47F2B37F4}" presName="bgRect" presStyleLbl="bgShp" presStyleIdx="1" presStyleCnt="3"/>
      <dgm:spPr/>
    </dgm:pt>
    <dgm:pt modelId="{2DE57050-483F-43A7-812C-F9ACBB872158}" type="pres">
      <dgm:prSet presAssocID="{5DFBCAE6-2F5D-4982-A0E4-12D47F2B37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osco"/>
        </a:ext>
      </dgm:extLst>
    </dgm:pt>
    <dgm:pt modelId="{3B1CC9A4-823D-4B41-94D3-7DFD082F0FBC}" type="pres">
      <dgm:prSet presAssocID="{5DFBCAE6-2F5D-4982-A0E4-12D47F2B37F4}" presName="spaceRect" presStyleCnt="0"/>
      <dgm:spPr/>
    </dgm:pt>
    <dgm:pt modelId="{0881BDE7-852A-4CCC-9FCF-9D695197F662}" type="pres">
      <dgm:prSet presAssocID="{5DFBCAE6-2F5D-4982-A0E4-12D47F2B37F4}" presName="parTx" presStyleLbl="revTx" presStyleIdx="1" presStyleCnt="3">
        <dgm:presLayoutVars>
          <dgm:chMax val="0"/>
          <dgm:chPref val="0"/>
        </dgm:presLayoutVars>
      </dgm:prSet>
      <dgm:spPr/>
    </dgm:pt>
    <dgm:pt modelId="{D9947DD5-AD9D-4820-ABFA-EA61F4E0529F}" type="pres">
      <dgm:prSet presAssocID="{3DD973F6-0BA4-469D-B074-BBC43E6D207E}" presName="sibTrans" presStyleCnt="0"/>
      <dgm:spPr/>
    </dgm:pt>
    <dgm:pt modelId="{D99F6F27-6AE5-44DC-93DD-FB432C6BD9A6}" type="pres">
      <dgm:prSet presAssocID="{D9D40A3A-DC01-4641-AD14-11C0ED5626AE}" presName="compNode" presStyleCnt="0"/>
      <dgm:spPr/>
    </dgm:pt>
    <dgm:pt modelId="{5F6AFDD7-C254-462B-9015-490ADF24E4DD}" type="pres">
      <dgm:prSet presAssocID="{D9D40A3A-DC01-4641-AD14-11C0ED5626AE}" presName="bgRect" presStyleLbl="bgShp" presStyleIdx="2" presStyleCnt="3"/>
      <dgm:spPr/>
    </dgm:pt>
    <dgm:pt modelId="{C8803547-94A5-4BAA-8A06-4A8D17B89884}" type="pres">
      <dgm:prSet presAssocID="{D9D40A3A-DC01-4641-AD14-11C0ED5626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36475A18-9066-4A95-993C-176D2C47A986}" type="pres">
      <dgm:prSet presAssocID="{D9D40A3A-DC01-4641-AD14-11C0ED5626AE}" presName="spaceRect" presStyleCnt="0"/>
      <dgm:spPr/>
    </dgm:pt>
    <dgm:pt modelId="{5E1DAAEE-F9AA-4DDA-A297-AE818859750E}" type="pres">
      <dgm:prSet presAssocID="{D9D40A3A-DC01-4641-AD14-11C0ED5626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C33803-707D-4B63-A6CB-F0958D170D97}" type="presOf" srcId="{D9D40A3A-DC01-4641-AD14-11C0ED5626AE}" destId="{5E1DAAEE-F9AA-4DDA-A297-AE818859750E}" srcOrd="0" destOrd="0" presId="urn:microsoft.com/office/officeart/2018/2/layout/IconVerticalSolidList"/>
    <dgm:cxn modelId="{60C22A1F-E89A-47A6-A920-B134562B05A4}" srcId="{1B31F54B-3D20-47DF-909A-C3F8A342A032}" destId="{5DFBCAE6-2F5D-4982-A0E4-12D47F2B37F4}" srcOrd="1" destOrd="0" parTransId="{525D7B81-7B80-47EE-A6CD-339FF8B06AD6}" sibTransId="{3DD973F6-0BA4-469D-B074-BBC43E6D207E}"/>
    <dgm:cxn modelId="{D8BE5337-DD08-4211-AA71-77E4DEBC1C62}" srcId="{1B31F54B-3D20-47DF-909A-C3F8A342A032}" destId="{D9D40A3A-DC01-4641-AD14-11C0ED5626AE}" srcOrd="2" destOrd="0" parTransId="{0258C70E-2218-4BFB-A240-A516715D3448}" sibTransId="{13E11B80-B13C-4821-B8CD-B5D23F97DFE1}"/>
    <dgm:cxn modelId="{A770CC5C-96E4-48DA-A772-20EBD91A3CD2}" type="presOf" srcId="{5DFBCAE6-2F5D-4982-A0E4-12D47F2B37F4}" destId="{0881BDE7-852A-4CCC-9FCF-9D695197F662}" srcOrd="0" destOrd="0" presId="urn:microsoft.com/office/officeart/2018/2/layout/IconVerticalSolidList"/>
    <dgm:cxn modelId="{FDB12B72-9140-4CF8-A44E-E51BF94173AB}" type="presOf" srcId="{A5EF2564-5E83-44CD-BA1B-2C3F410F3495}" destId="{731BC913-010B-4FDF-9565-C80F7D36BF5C}" srcOrd="0" destOrd="0" presId="urn:microsoft.com/office/officeart/2018/2/layout/IconVerticalSolidList"/>
    <dgm:cxn modelId="{F697BFF2-0BFB-440E-B7E6-F6C950C15BBB}" type="presOf" srcId="{1B31F54B-3D20-47DF-909A-C3F8A342A032}" destId="{B8790098-7399-4FBF-93EF-DB8AA202A8D7}" srcOrd="0" destOrd="0" presId="urn:microsoft.com/office/officeart/2018/2/layout/IconVerticalSolidList"/>
    <dgm:cxn modelId="{55E142FC-37B4-4D0C-8A17-890B9F90A995}" srcId="{1B31F54B-3D20-47DF-909A-C3F8A342A032}" destId="{A5EF2564-5E83-44CD-BA1B-2C3F410F3495}" srcOrd="0" destOrd="0" parTransId="{D4D1F1F4-919E-49ED-9723-ED418C18B8AE}" sibTransId="{940A4027-B30E-4044-A8A9-2DCFAF670677}"/>
    <dgm:cxn modelId="{F112BDCF-1CBC-481F-9341-C3BD56E9CBA0}" type="presParOf" srcId="{B8790098-7399-4FBF-93EF-DB8AA202A8D7}" destId="{077A7649-2476-4EB7-A059-0DD19EF7CA53}" srcOrd="0" destOrd="0" presId="urn:microsoft.com/office/officeart/2018/2/layout/IconVerticalSolidList"/>
    <dgm:cxn modelId="{DE5FE3F9-9E30-4918-A93A-F424B183F695}" type="presParOf" srcId="{077A7649-2476-4EB7-A059-0DD19EF7CA53}" destId="{6A420850-5270-471B-ADDA-24824DFD25A7}" srcOrd="0" destOrd="0" presId="urn:microsoft.com/office/officeart/2018/2/layout/IconVerticalSolidList"/>
    <dgm:cxn modelId="{4FD8C6BA-9FEB-4E43-A5DA-AB994220E0E6}" type="presParOf" srcId="{077A7649-2476-4EB7-A059-0DD19EF7CA53}" destId="{0BFFBF05-C229-4A26-AA80-2C3CF859BAFF}" srcOrd="1" destOrd="0" presId="urn:microsoft.com/office/officeart/2018/2/layout/IconVerticalSolidList"/>
    <dgm:cxn modelId="{1822C3E5-1478-490F-BED9-CDB5034DC646}" type="presParOf" srcId="{077A7649-2476-4EB7-A059-0DD19EF7CA53}" destId="{CFABD031-6781-4A04-B869-C955B031D393}" srcOrd="2" destOrd="0" presId="urn:microsoft.com/office/officeart/2018/2/layout/IconVerticalSolidList"/>
    <dgm:cxn modelId="{9B3E7193-A4FD-4A11-811E-791C688F3293}" type="presParOf" srcId="{077A7649-2476-4EB7-A059-0DD19EF7CA53}" destId="{731BC913-010B-4FDF-9565-C80F7D36BF5C}" srcOrd="3" destOrd="0" presId="urn:microsoft.com/office/officeart/2018/2/layout/IconVerticalSolidList"/>
    <dgm:cxn modelId="{79F0A742-D4CD-4BC1-AF67-207B0FD97065}" type="presParOf" srcId="{B8790098-7399-4FBF-93EF-DB8AA202A8D7}" destId="{23F751CF-53C3-4980-8E9D-687453446529}" srcOrd="1" destOrd="0" presId="urn:microsoft.com/office/officeart/2018/2/layout/IconVerticalSolidList"/>
    <dgm:cxn modelId="{4C6A9CF3-B8FE-4388-AA47-A888DCAFD0A5}" type="presParOf" srcId="{B8790098-7399-4FBF-93EF-DB8AA202A8D7}" destId="{7F699A00-2D46-408B-9EC7-F8B301375F93}" srcOrd="2" destOrd="0" presId="urn:microsoft.com/office/officeart/2018/2/layout/IconVerticalSolidList"/>
    <dgm:cxn modelId="{A6C95454-271F-4298-B80A-82F1095AF859}" type="presParOf" srcId="{7F699A00-2D46-408B-9EC7-F8B301375F93}" destId="{61A0DDE2-E350-4750-A984-D54A5CC22D8E}" srcOrd="0" destOrd="0" presId="urn:microsoft.com/office/officeart/2018/2/layout/IconVerticalSolidList"/>
    <dgm:cxn modelId="{7AAD7173-6215-4FDB-A785-ED2D68A53492}" type="presParOf" srcId="{7F699A00-2D46-408B-9EC7-F8B301375F93}" destId="{2DE57050-483F-43A7-812C-F9ACBB872158}" srcOrd="1" destOrd="0" presId="urn:microsoft.com/office/officeart/2018/2/layout/IconVerticalSolidList"/>
    <dgm:cxn modelId="{E6977765-39B9-4DFA-B212-D63A709FECA0}" type="presParOf" srcId="{7F699A00-2D46-408B-9EC7-F8B301375F93}" destId="{3B1CC9A4-823D-4B41-94D3-7DFD082F0FBC}" srcOrd="2" destOrd="0" presId="urn:microsoft.com/office/officeart/2018/2/layout/IconVerticalSolidList"/>
    <dgm:cxn modelId="{FD18C13F-43F7-49E1-8E38-8B36BF20050F}" type="presParOf" srcId="{7F699A00-2D46-408B-9EC7-F8B301375F93}" destId="{0881BDE7-852A-4CCC-9FCF-9D695197F662}" srcOrd="3" destOrd="0" presId="urn:microsoft.com/office/officeart/2018/2/layout/IconVerticalSolidList"/>
    <dgm:cxn modelId="{9BE321F0-4171-4C87-84D6-615484C842E2}" type="presParOf" srcId="{B8790098-7399-4FBF-93EF-DB8AA202A8D7}" destId="{D9947DD5-AD9D-4820-ABFA-EA61F4E0529F}" srcOrd="3" destOrd="0" presId="urn:microsoft.com/office/officeart/2018/2/layout/IconVerticalSolidList"/>
    <dgm:cxn modelId="{191998FD-0C18-4A25-B072-4B3C7A2CEA58}" type="presParOf" srcId="{B8790098-7399-4FBF-93EF-DB8AA202A8D7}" destId="{D99F6F27-6AE5-44DC-93DD-FB432C6BD9A6}" srcOrd="4" destOrd="0" presId="urn:microsoft.com/office/officeart/2018/2/layout/IconVerticalSolidList"/>
    <dgm:cxn modelId="{B88C2280-B788-44F1-A337-16E9B33C421C}" type="presParOf" srcId="{D99F6F27-6AE5-44DC-93DD-FB432C6BD9A6}" destId="{5F6AFDD7-C254-462B-9015-490ADF24E4DD}" srcOrd="0" destOrd="0" presId="urn:microsoft.com/office/officeart/2018/2/layout/IconVerticalSolidList"/>
    <dgm:cxn modelId="{D05ECD8E-9A8C-4799-B3D0-53A21FFFB02E}" type="presParOf" srcId="{D99F6F27-6AE5-44DC-93DD-FB432C6BD9A6}" destId="{C8803547-94A5-4BAA-8A06-4A8D17B89884}" srcOrd="1" destOrd="0" presId="urn:microsoft.com/office/officeart/2018/2/layout/IconVerticalSolidList"/>
    <dgm:cxn modelId="{66352868-818E-4AF0-B727-F6C406027FEF}" type="presParOf" srcId="{D99F6F27-6AE5-44DC-93DD-FB432C6BD9A6}" destId="{36475A18-9066-4A95-993C-176D2C47A986}" srcOrd="2" destOrd="0" presId="urn:microsoft.com/office/officeart/2018/2/layout/IconVerticalSolidList"/>
    <dgm:cxn modelId="{590D2C98-4B62-459F-BAC1-E2E82CD99821}" type="presParOf" srcId="{D99F6F27-6AE5-44DC-93DD-FB432C6BD9A6}" destId="{5E1DAAEE-F9AA-4DDA-A297-AE81885975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F8E4-3A66-4D40-BFC2-479F2FB6AF15}">
      <dsp:nvSpPr>
        <dsp:cNvPr id="0" name=""/>
        <dsp:cNvSpPr/>
      </dsp:nvSpPr>
      <dsp:spPr>
        <a:xfrm>
          <a:off x="0" y="696"/>
          <a:ext cx="6978189" cy="162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843CC-6C1A-40E8-8902-BAB8C778C1FE}">
      <dsp:nvSpPr>
        <dsp:cNvPr id="0" name=""/>
        <dsp:cNvSpPr/>
      </dsp:nvSpPr>
      <dsp:spPr>
        <a:xfrm>
          <a:off x="492959" y="367360"/>
          <a:ext cx="896290" cy="896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47EE8-8028-48C2-BEE5-9369A16F0866}">
      <dsp:nvSpPr>
        <dsp:cNvPr id="0" name=""/>
        <dsp:cNvSpPr/>
      </dsp:nvSpPr>
      <dsp:spPr>
        <a:xfrm>
          <a:off x="1882209" y="696"/>
          <a:ext cx="5095979" cy="162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68" tIns="172468" rIns="172468" bIns="17246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La prima è che consente di comunicare </a:t>
          </a:r>
          <a:r>
            <a:rPr lang="it-IT" sz="1900" i="1" kern="1200" dirty="0"/>
            <a:t>direttamente</a:t>
          </a:r>
          <a:r>
            <a:rPr lang="it-IT" sz="1900" kern="1200" dirty="0"/>
            <a:t> </a:t>
          </a:r>
          <a:r>
            <a:rPr lang="it-IT" sz="1900" u="sng" kern="1200" dirty="0"/>
            <a:t>con i clienti </a:t>
          </a:r>
          <a:r>
            <a:rPr lang="it-IT" sz="1900" kern="1200" dirty="0"/>
            <a:t>attraverso molteplici strumenti, tra cui le </a:t>
          </a:r>
          <a:r>
            <a:rPr lang="it-IT" sz="1900" b="1" kern="1200" dirty="0">
              <a:solidFill>
                <a:schemeClr val="accent1"/>
              </a:solidFill>
            </a:rPr>
            <a:t>e-mail </a:t>
          </a:r>
          <a:r>
            <a:rPr lang="it-IT" sz="1900" kern="1200" dirty="0"/>
            <a:t>e                                    il </a:t>
          </a:r>
          <a:r>
            <a:rPr lang="it-IT" sz="1900" b="1" kern="1200" dirty="0">
              <a:solidFill>
                <a:schemeClr val="accent1"/>
              </a:solidFill>
            </a:rPr>
            <a:t>tele-marketing.</a:t>
          </a:r>
          <a:r>
            <a:rPr lang="it-IT" sz="1900" kern="1200" dirty="0"/>
            <a:t> </a:t>
          </a:r>
          <a:endParaRPr lang="en-US" sz="1900" kern="1200" dirty="0"/>
        </a:p>
      </dsp:txBody>
      <dsp:txXfrm>
        <a:off x="1882209" y="696"/>
        <a:ext cx="5095979" cy="1629618"/>
      </dsp:txXfrm>
    </dsp:sp>
    <dsp:sp modelId="{131E7E25-5509-4CE4-9A76-9233AAEB0817}">
      <dsp:nvSpPr>
        <dsp:cNvPr id="0" name=""/>
        <dsp:cNvSpPr/>
      </dsp:nvSpPr>
      <dsp:spPr>
        <a:xfrm>
          <a:off x="0" y="2037719"/>
          <a:ext cx="6978189" cy="162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DFB27-FA79-4BA9-B7B2-D2A3714A0B7C}">
      <dsp:nvSpPr>
        <dsp:cNvPr id="0" name=""/>
        <dsp:cNvSpPr/>
      </dsp:nvSpPr>
      <dsp:spPr>
        <a:xfrm>
          <a:off x="492959" y="2404383"/>
          <a:ext cx="896290" cy="896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B5C5-C381-49BE-8904-DBB4CC27C9BE}">
      <dsp:nvSpPr>
        <dsp:cNvPr id="0" name=""/>
        <dsp:cNvSpPr/>
      </dsp:nvSpPr>
      <dsp:spPr>
        <a:xfrm>
          <a:off x="1882209" y="2037719"/>
          <a:ext cx="5095979" cy="162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68" tIns="172468" rIns="172468" bIns="1724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La seconda è che richiede che il cliente risponda in un modo che consenta all'azienda di agire (contattandolo </a:t>
          </a:r>
          <a:r>
            <a:rPr lang="it-IT" sz="1900" b="1" kern="1200" dirty="0"/>
            <a:t>telefonicamente</a:t>
          </a:r>
          <a:r>
            <a:rPr lang="it-IT" sz="1900" kern="1200" dirty="0"/>
            <a:t>, inviandogli pubblicazioni od organizzando visite di vendita). </a:t>
          </a:r>
          <a:endParaRPr lang="en-US" sz="1900" kern="1200" dirty="0"/>
        </a:p>
      </dsp:txBody>
      <dsp:txXfrm>
        <a:off x="1882209" y="2037719"/>
        <a:ext cx="5095979" cy="1629618"/>
      </dsp:txXfrm>
    </dsp:sp>
    <dsp:sp modelId="{97A66E7C-327A-4B7A-AA13-C9CC3E448D65}">
      <dsp:nvSpPr>
        <dsp:cNvPr id="0" name=""/>
        <dsp:cNvSpPr/>
      </dsp:nvSpPr>
      <dsp:spPr>
        <a:xfrm>
          <a:off x="0" y="4074742"/>
          <a:ext cx="6978189" cy="1629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9049A-373F-4CDA-A961-CB764B346045}">
      <dsp:nvSpPr>
        <dsp:cNvPr id="0" name=""/>
        <dsp:cNvSpPr/>
      </dsp:nvSpPr>
      <dsp:spPr>
        <a:xfrm>
          <a:off x="492959" y="4441406"/>
          <a:ext cx="896290" cy="8962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7A38B-FFA1-4152-AEA2-2388CF3DC07A}">
      <dsp:nvSpPr>
        <dsp:cNvPr id="0" name=""/>
        <dsp:cNvSpPr/>
      </dsp:nvSpPr>
      <dsp:spPr>
        <a:xfrm>
          <a:off x="1882209" y="4074742"/>
          <a:ext cx="5095979" cy="162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68" tIns="172468" rIns="172468" bIns="17246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La terza è che si deve poter risalire dalla risposta alla </a:t>
          </a:r>
          <a:r>
            <a:rPr lang="it-IT" sz="1900" b="1" kern="1200" dirty="0">
              <a:solidFill>
                <a:schemeClr val="accent1"/>
              </a:solidFill>
            </a:rPr>
            <a:t>comunicazione originale</a:t>
          </a:r>
          <a:r>
            <a:rPr lang="it-IT" sz="1900" kern="1200" dirty="0"/>
            <a:t>. Il potenziale del database marketing è enorme.</a:t>
          </a:r>
          <a:endParaRPr lang="en-US" sz="1900" kern="1200" dirty="0"/>
        </a:p>
      </dsp:txBody>
      <dsp:txXfrm>
        <a:off x="1882209" y="4074742"/>
        <a:ext cx="5095979" cy="1629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BDB53-5E46-487E-96C1-9914BABCBF71}">
      <dsp:nvSpPr>
        <dsp:cNvPr id="0" name=""/>
        <dsp:cNvSpPr/>
      </dsp:nvSpPr>
      <dsp:spPr>
        <a:xfrm>
          <a:off x="0" y="4301"/>
          <a:ext cx="7307800" cy="916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A28C-B75A-4A39-B303-2C65E7AC1D99}">
      <dsp:nvSpPr>
        <dsp:cNvPr id="0" name=""/>
        <dsp:cNvSpPr/>
      </dsp:nvSpPr>
      <dsp:spPr>
        <a:xfrm>
          <a:off x="277129" y="210430"/>
          <a:ext cx="503872" cy="5038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A56B1-DCE9-4924-A66B-3B25178F2C76}">
      <dsp:nvSpPr>
        <dsp:cNvPr id="0" name=""/>
        <dsp:cNvSpPr/>
      </dsp:nvSpPr>
      <dsp:spPr>
        <a:xfrm>
          <a:off x="1058131" y="4301"/>
          <a:ext cx="6249668" cy="9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96957" rIns="96957" bIns="969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accent1"/>
              </a:solidFill>
            </a:rPr>
            <a:t>E-mail marketing:                                                                                                </a:t>
          </a:r>
          <a:r>
            <a:rPr lang="it-IT" sz="1700" kern="1200" dirty="0"/>
            <a:t>un database può essere utilizzato per selezionare i clienti per l'invio di offerte, annunci ecc.</a:t>
          </a:r>
          <a:endParaRPr lang="en-US" sz="1700" kern="1200" dirty="0"/>
        </a:p>
      </dsp:txBody>
      <dsp:txXfrm>
        <a:off x="1058131" y="4301"/>
        <a:ext cx="6249668" cy="916131"/>
      </dsp:txXfrm>
    </dsp:sp>
    <dsp:sp modelId="{31F144A7-15D5-4077-8E23-9935315B1BCD}">
      <dsp:nvSpPr>
        <dsp:cNvPr id="0" name=""/>
        <dsp:cNvSpPr/>
      </dsp:nvSpPr>
      <dsp:spPr>
        <a:xfrm>
          <a:off x="0" y="1149465"/>
          <a:ext cx="7307800" cy="916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DB9EE-3E54-4670-B9A4-563E74BE2045}">
      <dsp:nvSpPr>
        <dsp:cNvPr id="0" name=""/>
        <dsp:cNvSpPr/>
      </dsp:nvSpPr>
      <dsp:spPr>
        <a:xfrm>
          <a:off x="277129" y="1355595"/>
          <a:ext cx="503872" cy="5038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8CAFB-464E-46DD-9ECE-4DAF808770FD}">
      <dsp:nvSpPr>
        <dsp:cNvPr id="0" name=""/>
        <dsp:cNvSpPr/>
      </dsp:nvSpPr>
      <dsp:spPr>
        <a:xfrm>
          <a:off x="1058131" y="1149465"/>
          <a:ext cx="6249668" cy="9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96957" rIns="96957" bIns="969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accent1"/>
              </a:solidFill>
            </a:rPr>
            <a:t>Telemarketing</a:t>
          </a:r>
          <a:r>
            <a:rPr lang="it-IT" sz="1700" kern="1200" dirty="0"/>
            <a:t>: un database può memorizzare i numeri di telefono dei clienti da contattare.</a:t>
          </a:r>
          <a:endParaRPr lang="en-US" sz="1700" kern="1200" dirty="0"/>
        </a:p>
      </dsp:txBody>
      <dsp:txXfrm>
        <a:off x="1058131" y="1149465"/>
        <a:ext cx="6249668" cy="916131"/>
      </dsp:txXfrm>
    </dsp:sp>
    <dsp:sp modelId="{DC88CD99-78DF-4622-87F9-D418036E41FD}">
      <dsp:nvSpPr>
        <dsp:cNvPr id="0" name=""/>
        <dsp:cNvSpPr/>
      </dsp:nvSpPr>
      <dsp:spPr>
        <a:xfrm>
          <a:off x="0" y="2294629"/>
          <a:ext cx="7307800" cy="916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3CAB9-FD02-4AA7-B5DF-D2A0AB1974C6}">
      <dsp:nvSpPr>
        <dsp:cNvPr id="0" name=""/>
        <dsp:cNvSpPr/>
      </dsp:nvSpPr>
      <dsp:spPr>
        <a:xfrm>
          <a:off x="277129" y="2500759"/>
          <a:ext cx="503872" cy="5038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BBB13-5A31-4A3F-BD16-4B7F79FD2A80}">
      <dsp:nvSpPr>
        <dsp:cNvPr id="0" name=""/>
        <dsp:cNvSpPr/>
      </dsp:nvSpPr>
      <dsp:spPr>
        <a:xfrm>
          <a:off x="1058131" y="2294629"/>
          <a:ext cx="6249668" cy="9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96957" rIns="96957" bIns="969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Sistemi di </a:t>
          </a:r>
          <a:r>
            <a:rPr lang="it-IT" sz="1700" b="1" kern="1200" dirty="0">
              <a:solidFill>
                <a:schemeClr val="accent1"/>
              </a:solidFill>
            </a:rPr>
            <a:t>gestione dei distributori</a:t>
          </a:r>
          <a:r>
            <a:rPr lang="it-IT" sz="1700" kern="1200" dirty="0"/>
            <a:t>:                                                                  un database può essere lo strumento tramite cui si forniscono informazioni ai distributori e si monitorano le loro prestazioni.</a:t>
          </a:r>
          <a:endParaRPr lang="en-US" sz="1700" kern="1200" dirty="0"/>
        </a:p>
      </dsp:txBody>
      <dsp:txXfrm>
        <a:off x="1058131" y="2294629"/>
        <a:ext cx="6249668" cy="916131"/>
      </dsp:txXfrm>
    </dsp:sp>
    <dsp:sp modelId="{F4CF929A-7107-4A4C-84D8-7D5BA0F29BC3}">
      <dsp:nvSpPr>
        <dsp:cNvPr id="0" name=""/>
        <dsp:cNvSpPr/>
      </dsp:nvSpPr>
      <dsp:spPr>
        <a:xfrm>
          <a:off x="0" y="3439794"/>
          <a:ext cx="7307800" cy="916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A180-6561-4310-88E8-415E71430990}">
      <dsp:nvSpPr>
        <dsp:cNvPr id="0" name=""/>
        <dsp:cNvSpPr/>
      </dsp:nvSpPr>
      <dsp:spPr>
        <a:xfrm>
          <a:off x="277129" y="3645923"/>
          <a:ext cx="503872" cy="5038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7160-B1B2-44BC-9AA3-393A5A39C547}">
      <dsp:nvSpPr>
        <dsp:cNvPr id="0" name=""/>
        <dsp:cNvSpPr/>
      </dsp:nvSpPr>
      <dsp:spPr>
        <a:xfrm>
          <a:off x="1058131" y="3439794"/>
          <a:ext cx="6249668" cy="9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96957" rIns="96957" bIns="969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accent1"/>
              </a:solidFill>
            </a:rPr>
            <a:t>Loyalty marketing</a:t>
          </a:r>
          <a:r>
            <a:rPr lang="it-IT" sz="1700" kern="1200" dirty="0"/>
            <a:t>:                                                                                                                   si possono selezionare i clienti fedeli dal database per offrire loro un trattamento speciale come premio per la loro fedeltà.</a:t>
          </a:r>
          <a:endParaRPr lang="en-US" sz="1700" kern="1200" dirty="0"/>
        </a:p>
      </dsp:txBody>
      <dsp:txXfrm>
        <a:off x="1058131" y="3439794"/>
        <a:ext cx="6249668" cy="916131"/>
      </dsp:txXfrm>
    </dsp:sp>
    <dsp:sp modelId="{6EC952C6-FCBC-41F4-8633-3E208B19DDAE}">
      <dsp:nvSpPr>
        <dsp:cNvPr id="0" name=""/>
        <dsp:cNvSpPr/>
      </dsp:nvSpPr>
      <dsp:spPr>
        <a:xfrm>
          <a:off x="0" y="4584958"/>
          <a:ext cx="7307800" cy="9161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D5CD-1B33-4392-98F2-87E944FDD715}">
      <dsp:nvSpPr>
        <dsp:cNvPr id="0" name=""/>
        <dsp:cNvSpPr/>
      </dsp:nvSpPr>
      <dsp:spPr>
        <a:xfrm>
          <a:off x="277129" y="4791088"/>
          <a:ext cx="503872" cy="5038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01166-4ECE-465D-8828-DE96A12AA843}">
      <dsp:nvSpPr>
        <dsp:cNvPr id="0" name=""/>
        <dsp:cNvSpPr/>
      </dsp:nvSpPr>
      <dsp:spPr>
        <a:xfrm>
          <a:off x="1058131" y="4584958"/>
          <a:ext cx="6249668" cy="91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96957" rIns="96957" bIns="969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accent1"/>
              </a:solidFill>
            </a:rPr>
            <a:t>Target marketing:                                                                                                      </a:t>
          </a:r>
          <a:r>
            <a:rPr lang="it-IT" sz="1700" kern="1200" dirty="0"/>
            <a:t>ci si può rivolgere a specifici gruppi d'individui o aziende specifiche in seguito all'analisi dei dati del database.</a:t>
          </a:r>
          <a:endParaRPr lang="en-US" sz="1700" kern="1200" dirty="0"/>
        </a:p>
      </dsp:txBody>
      <dsp:txXfrm>
        <a:off x="1058131" y="4584958"/>
        <a:ext cx="6249668" cy="916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8C976-89C3-40E5-9623-F0E179B59CF8}">
      <dsp:nvSpPr>
        <dsp:cNvPr id="0" name=""/>
        <dsp:cNvSpPr/>
      </dsp:nvSpPr>
      <dsp:spPr>
        <a:xfrm>
          <a:off x="837960" y="676926"/>
          <a:ext cx="667236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1DBD5-772C-4A91-9C7C-AC6A4B272309}">
      <dsp:nvSpPr>
        <dsp:cNvPr id="0" name=""/>
        <dsp:cNvSpPr/>
      </dsp:nvSpPr>
      <dsp:spPr>
        <a:xfrm>
          <a:off x="1545231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87870"/>
            <a:satOff val="-331"/>
            <a:lumOff val="3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87870"/>
              <a:satOff val="-331"/>
              <a:lumOff val="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DFBAC-6FF6-4B5B-B2C8-8C1F46F6C940}">
      <dsp:nvSpPr>
        <dsp:cNvPr id="0" name=""/>
        <dsp:cNvSpPr/>
      </dsp:nvSpPr>
      <dsp:spPr>
        <a:xfrm>
          <a:off x="437013" y="359420"/>
          <a:ext cx="635084" cy="6350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</a:t>
          </a:r>
        </a:p>
      </dsp:txBody>
      <dsp:txXfrm>
        <a:off x="530019" y="452426"/>
        <a:ext cx="449072" cy="449072"/>
      </dsp:txXfrm>
    </dsp:sp>
    <dsp:sp modelId="{BA764BC8-1C59-4606-B1A1-7B8E890C2CA6}">
      <dsp:nvSpPr>
        <dsp:cNvPr id="0" name=""/>
        <dsp:cNvSpPr/>
      </dsp:nvSpPr>
      <dsp:spPr>
        <a:xfrm>
          <a:off x="3914" y="1160104"/>
          <a:ext cx="1501282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75741"/>
            <a:satOff val="-662"/>
            <a:lumOff val="7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75741"/>
              <a:satOff val="-662"/>
              <a:lumOff val="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1"/>
              </a:solidFill>
            </a:rPr>
            <a:t>targeting</a:t>
          </a:r>
          <a:r>
            <a:rPr lang="it-IT" sz="1200" kern="1200" dirty="0"/>
            <a:t> - rivolgersi a gruppi di clienti  potenziali con proposte di valore definite;</a:t>
          </a:r>
          <a:endParaRPr lang="en-US" sz="1200" kern="1200" dirty="0"/>
        </a:p>
      </dsp:txBody>
      <dsp:txXfrm>
        <a:off x="3914" y="1460360"/>
        <a:ext cx="1501282" cy="2000174"/>
      </dsp:txXfrm>
    </dsp:sp>
    <dsp:sp modelId="{713AF836-6DF4-4B50-A35E-DAF5C424EF7C}">
      <dsp:nvSpPr>
        <dsp:cNvPr id="0" name=""/>
        <dsp:cNvSpPr/>
      </dsp:nvSpPr>
      <dsp:spPr>
        <a:xfrm>
          <a:off x="1672006" y="676926"/>
          <a:ext cx="1501282" cy="72"/>
        </a:xfrm>
        <a:prstGeom prst="rect">
          <a:avLst/>
        </a:prstGeom>
        <a:solidFill>
          <a:schemeClr val="accent2">
            <a:tint val="40000"/>
            <a:alpha val="90000"/>
            <a:hueOff val="-263611"/>
            <a:satOff val="-994"/>
            <a:lumOff val="1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63611"/>
              <a:satOff val="-994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188F-A868-4B9F-ACBE-C7E0C7880180}">
      <dsp:nvSpPr>
        <dsp:cNvPr id="0" name=""/>
        <dsp:cNvSpPr/>
      </dsp:nvSpPr>
      <dsp:spPr>
        <a:xfrm>
          <a:off x="3213323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51482"/>
            <a:satOff val="-1325"/>
            <a:lumOff val="14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51482"/>
              <a:satOff val="-1325"/>
              <a:lumOff val="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25743-E977-4A8F-A621-17B84F17380A}">
      <dsp:nvSpPr>
        <dsp:cNvPr id="0" name=""/>
        <dsp:cNvSpPr/>
      </dsp:nvSpPr>
      <dsp:spPr>
        <a:xfrm>
          <a:off x="2105105" y="359420"/>
          <a:ext cx="635084" cy="635084"/>
        </a:xfrm>
        <a:prstGeom prst="ellipse">
          <a:avLst/>
        </a:prstGeom>
        <a:solidFill>
          <a:schemeClr val="accent2">
            <a:hueOff val="-241033"/>
            <a:satOff val="-1654"/>
            <a:lumOff val="850"/>
            <a:alphaOff val="0"/>
          </a:schemeClr>
        </a:solidFill>
        <a:ln w="15875" cap="flat" cmpd="sng" algn="ctr">
          <a:solidFill>
            <a:schemeClr val="accent2">
              <a:hueOff val="-241033"/>
              <a:satOff val="-1654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</a:t>
          </a:r>
        </a:p>
      </dsp:txBody>
      <dsp:txXfrm>
        <a:off x="2198111" y="452426"/>
        <a:ext cx="449072" cy="449072"/>
      </dsp:txXfrm>
    </dsp:sp>
    <dsp:sp modelId="{E13D00F0-FEC4-4D96-B077-50E6636FCD2E}">
      <dsp:nvSpPr>
        <dsp:cNvPr id="0" name=""/>
        <dsp:cNvSpPr/>
      </dsp:nvSpPr>
      <dsp:spPr>
        <a:xfrm>
          <a:off x="1672006" y="1209816"/>
          <a:ext cx="1501282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39352"/>
            <a:satOff val="-1656"/>
            <a:lumOff val="18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39352"/>
              <a:satOff val="-1656"/>
              <a:lumOff val="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gestione delle richieste                            </a:t>
          </a:r>
          <a:r>
            <a:rPr lang="it-IT" sz="1100" kern="1200" dirty="0"/>
            <a:t>inizia non appena un individuo esprime un interesse e continua la gestione dello sviluppo e la segnalazione dei risultati;</a:t>
          </a:r>
          <a:endParaRPr lang="en-US" sz="1100" kern="1200" dirty="0"/>
        </a:p>
      </dsp:txBody>
      <dsp:txXfrm>
        <a:off x="1672006" y="1510072"/>
        <a:ext cx="1501282" cy="2000174"/>
      </dsp:txXfrm>
    </dsp:sp>
    <dsp:sp modelId="{AA063C5A-9720-4DAB-BE28-B2396098EE31}">
      <dsp:nvSpPr>
        <dsp:cNvPr id="0" name=""/>
        <dsp:cNvSpPr/>
      </dsp:nvSpPr>
      <dsp:spPr>
        <a:xfrm>
          <a:off x="3340098" y="676926"/>
          <a:ext cx="1501282" cy="72"/>
        </a:xfrm>
        <a:prstGeom prst="rect">
          <a:avLst/>
        </a:prstGeom>
        <a:solidFill>
          <a:schemeClr val="accent2">
            <a:tint val="40000"/>
            <a:alpha val="90000"/>
            <a:hueOff val="-527223"/>
            <a:satOff val="-1987"/>
            <a:lumOff val="21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27223"/>
              <a:satOff val="-1987"/>
              <a:lumOff val="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35DB8-F2E6-4F28-9E24-C7EABE1B28C4}">
      <dsp:nvSpPr>
        <dsp:cNvPr id="0" name=""/>
        <dsp:cNvSpPr/>
      </dsp:nvSpPr>
      <dsp:spPr>
        <a:xfrm>
          <a:off x="4881415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15093"/>
            <a:satOff val="-2318"/>
            <a:lumOff val="25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15093"/>
              <a:satOff val="-2318"/>
              <a:lumOff val="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0E735-58C2-4F87-A399-8E50DDC93B62}">
      <dsp:nvSpPr>
        <dsp:cNvPr id="0" name=""/>
        <dsp:cNvSpPr/>
      </dsp:nvSpPr>
      <dsp:spPr>
        <a:xfrm>
          <a:off x="3773197" y="359420"/>
          <a:ext cx="635084" cy="635084"/>
        </a:xfrm>
        <a:prstGeom prst="ellipse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5875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</a:p>
      </dsp:txBody>
      <dsp:txXfrm>
        <a:off x="3866203" y="452426"/>
        <a:ext cx="449072" cy="449072"/>
      </dsp:txXfrm>
    </dsp:sp>
    <dsp:sp modelId="{159137F6-41C6-440F-9548-A21A01E70603}">
      <dsp:nvSpPr>
        <dsp:cNvPr id="0" name=""/>
        <dsp:cNvSpPr/>
      </dsp:nvSpPr>
      <dsp:spPr>
        <a:xfrm>
          <a:off x="3340098" y="1160104"/>
          <a:ext cx="1501282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702964"/>
            <a:satOff val="-2650"/>
            <a:lumOff val="28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02964"/>
              <a:satOff val="-2650"/>
              <a:lumOff val="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accoglienza</a:t>
          </a:r>
          <a:r>
            <a:rPr lang="it-IT" sz="1200" kern="1200" dirty="0"/>
            <a:t> - riguarda i nuovi clienti; si estende dai semplici messaggi di "ringraziamento" alle sofisticate strategie di contatto;</a:t>
          </a:r>
          <a:endParaRPr lang="en-US" sz="1200" kern="1200" dirty="0"/>
        </a:p>
      </dsp:txBody>
      <dsp:txXfrm>
        <a:off x="3340098" y="1460360"/>
        <a:ext cx="1501282" cy="2000174"/>
      </dsp:txXfrm>
    </dsp:sp>
    <dsp:sp modelId="{D37C3CDC-EC58-47C1-A460-C97CFBC10E40}">
      <dsp:nvSpPr>
        <dsp:cNvPr id="0" name=""/>
        <dsp:cNvSpPr/>
      </dsp:nvSpPr>
      <dsp:spPr>
        <a:xfrm>
          <a:off x="5008190" y="676926"/>
          <a:ext cx="1501282" cy="72"/>
        </a:xfrm>
        <a:prstGeom prst="rect">
          <a:avLst/>
        </a:prstGeom>
        <a:solidFill>
          <a:schemeClr val="accent2">
            <a:tint val="40000"/>
            <a:alpha val="90000"/>
            <a:hueOff val="-790834"/>
            <a:satOff val="-2981"/>
            <a:lumOff val="32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90834"/>
              <a:satOff val="-2981"/>
              <a:lumOff val="3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6283-BD04-4917-BE87-DEE7179AC103}">
      <dsp:nvSpPr>
        <dsp:cNvPr id="0" name=""/>
        <dsp:cNvSpPr/>
      </dsp:nvSpPr>
      <dsp:spPr>
        <a:xfrm>
          <a:off x="6549507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878705"/>
              <a:satOff val="-3312"/>
              <a:lumOff val="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D543F-4E85-4DE1-B1A6-B28912B3C729}">
      <dsp:nvSpPr>
        <dsp:cNvPr id="0" name=""/>
        <dsp:cNvSpPr/>
      </dsp:nvSpPr>
      <dsp:spPr>
        <a:xfrm>
          <a:off x="5441289" y="359420"/>
          <a:ext cx="635084" cy="635084"/>
        </a:xfrm>
        <a:prstGeom prst="ellipse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5875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4</a:t>
          </a:r>
        </a:p>
      </dsp:txBody>
      <dsp:txXfrm>
        <a:off x="5534295" y="452426"/>
        <a:ext cx="449072" cy="449072"/>
      </dsp:txXfrm>
    </dsp:sp>
    <dsp:sp modelId="{59CD2D1E-45B5-4CEC-9E69-2B0EA012F8D8}">
      <dsp:nvSpPr>
        <dsp:cNvPr id="0" name=""/>
        <dsp:cNvSpPr/>
      </dsp:nvSpPr>
      <dsp:spPr>
        <a:xfrm>
          <a:off x="5008190" y="1160104"/>
          <a:ext cx="1501282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966575"/>
            <a:satOff val="-3643"/>
            <a:lumOff val="39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66575"/>
              <a:satOff val="-3643"/>
              <a:lumOff val="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familiarizzazione</a:t>
          </a:r>
          <a:r>
            <a:rPr lang="it-IT" sz="1200" kern="1200" dirty="0"/>
            <a:t> i clienti devono essere convinti dell'importanza di fornire informazioni personali; queste sono archiviate, e utilizzate; </a:t>
          </a:r>
          <a:endParaRPr lang="en-US" sz="1200" kern="1200" dirty="0"/>
        </a:p>
      </dsp:txBody>
      <dsp:txXfrm>
        <a:off x="5008190" y="1460360"/>
        <a:ext cx="1501282" cy="2000174"/>
      </dsp:txXfrm>
    </dsp:sp>
    <dsp:sp modelId="{72D7F70B-C802-4A3B-A4A3-D4497488D30C}">
      <dsp:nvSpPr>
        <dsp:cNvPr id="0" name=""/>
        <dsp:cNvSpPr/>
      </dsp:nvSpPr>
      <dsp:spPr>
        <a:xfrm>
          <a:off x="6769842" y="676926"/>
          <a:ext cx="1501282" cy="72"/>
        </a:xfrm>
        <a:prstGeom prst="rect">
          <a:avLst/>
        </a:prstGeom>
        <a:solidFill>
          <a:schemeClr val="accent2">
            <a:tint val="40000"/>
            <a:alpha val="90000"/>
            <a:hueOff val="-1054446"/>
            <a:satOff val="-3974"/>
            <a:lumOff val="43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054446"/>
              <a:satOff val="-3974"/>
              <a:lumOff val="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90BC1-C818-42B2-AFD6-15F3A409E853}">
      <dsp:nvSpPr>
        <dsp:cNvPr id="0" name=""/>
        <dsp:cNvSpPr/>
      </dsp:nvSpPr>
      <dsp:spPr>
        <a:xfrm>
          <a:off x="8311159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142316"/>
            <a:satOff val="-4306"/>
            <a:lumOff val="4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142316"/>
              <a:satOff val="-430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7C83A-7301-40A9-A962-FEED103375F6}">
      <dsp:nvSpPr>
        <dsp:cNvPr id="0" name=""/>
        <dsp:cNvSpPr/>
      </dsp:nvSpPr>
      <dsp:spPr>
        <a:xfrm>
          <a:off x="7202941" y="359420"/>
          <a:ext cx="635084" cy="635084"/>
        </a:xfrm>
        <a:prstGeom prst="ellipse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5875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5</a:t>
          </a:r>
        </a:p>
      </dsp:txBody>
      <dsp:txXfrm>
        <a:off x="7295947" y="452426"/>
        <a:ext cx="449072" cy="449072"/>
      </dsp:txXfrm>
    </dsp:sp>
    <dsp:sp modelId="{6C1A1E29-98E2-46BC-BEB5-C2F25515EEA1}">
      <dsp:nvSpPr>
        <dsp:cNvPr id="0" name=""/>
        <dsp:cNvSpPr/>
      </dsp:nvSpPr>
      <dsp:spPr>
        <a:xfrm>
          <a:off x="6676282" y="1160104"/>
          <a:ext cx="1688402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230187"/>
            <a:satOff val="-4637"/>
            <a:lumOff val="50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30187"/>
              <a:satOff val="-4637"/>
              <a:lumOff val="5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sviluppo del portafoglio clienti </a:t>
          </a:r>
          <a:r>
            <a:rPr lang="it-IT" sz="1200" kern="1200" dirty="0"/>
            <a:t>- si deve decidere quali rapporti con i clienti debbano essere sviluppati attraverso gestione delle relazioni.</a:t>
          </a:r>
          <a:endParaRPr lang="en-US" sz="1200" kern="1200" dirty="0"/>
        </a:p>
      </dsp:txBody>
      <dsp:txXfrm>
        <a:off x="6676282" y="1497784"/>
        <a:ext cx="1688402" cy="1962750"/>
      </dsp:txXfrm>
    </dsp:sp>
    <dsp:sp modelId="{6C799FE8-A802-42EF-9D4F-D71AEE91034C}">
      <dsp:nvSpPr>
        <dsp:cNvPr id="0" name=""/>
        <dsp:cNvSpPr/>
      </dsp:nvSpPr>
      <dsp:spPr>
        <a:xfrm>
          <a:off x="8546882" y="676926"/>
          <a:ext cx="1501282" cy="72"/>
        </a:xfrm>
        <a:prstGeom prst="rect">
          <a:avLst/>
        </a:prstGeom>
        <a:solidFill>
          <a:schemeClr val="accent2">
            <a:tint val="40000"/>
            <a:alpha val="90000"/>
            <a:hueOff val="-1318057"/>
            <a:satOff val="-4968"/>
            <a:lumOff val="54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318057"/>
              <a:satOff val="-4968"/>
              <a:lumOff val="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9E768-8459-430B-9F15-DB410BF6A39A}">
      <dsp:nvSpPr>
        <dsp:cNvPr id="0" name=""/>
        <dsp:cNvSpPr/>
      </dsp:nvSpPr>
      <dsp:spPr>
        <a:xfrm>
          <a:off x="10088199" y="620914"/>
          <a:ext cx="76732" cy="14412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405928"/>
            <a:satOff val="-5299"/>
            <a:lumOff val="57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05928"/>
              <a:satOff val="-5299"/>
              <a:lumOff val="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3DA37-DD66-4D60-A891-CED84A3CB46D}">
      <dsp:nvSpPr>
        <dsp:cNvPr id="0" name=""/>
        <dsp:cNvSpPr/>
      </dsp:nvSpPr>
      <dsp:spPr>
        <a:xfrm>
          <a:off x="8979981" y="359420"/>
          <a:ext cx="635084" cy="635084"/>
        </a:xfrm>
        <a:prstGeom prst="ellipse">
          <a:avLst/>
        </a:prstGeom>
        <a:solidFill>
          <a:schemeClr val="accent2">
            <a:hueOff val="-1205167"/>
            <a:satOff val="-8270"/>
            <a:lumOff val="4248"/>
            <a:alphaOff val="0"/>
          </a:schemeClr>
        </a:solidFill>
        <a:ln w="15875" cap="flat" cmpd="sng" algn="ctr">
          <a:solidFill>
            <a:schemeClr val="accent2">
              <a:hueOff val="-1205167"/>
              <a:satOff val="-8270"/>
              <a:lumOff val="4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6</a:t>
          </a:r>
        </a:p>
      </dsp:txBody>
      <dsp:txXfrm>
        <a:off x="9072987" y="452426"/>
        <a:ext cx="449072" cy="449072"/>
      </dsp:txXfrm>
    </dsp:sp>
    <dsp:sp modelId="{5D986B2A-2D02-4FBD-A5B7-35A63B39EF32}">
      <dsp:nvSpPr>
        <dsp:cNvPr id="0" name=""/>
        <dsp:cNvSpPr/>
      </dsp:nvSpPr>
      <dsp:spPr>
        <a:xfrm>
          <a:off x="8437934" y="1160104"/>
          <a:ext cx="1719179" cy="23004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493798"/>
            <a:satOff val="-5630"/>
            <a:lumOff val="6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93798"/>
              <a:satOff val="-5630"/>
              <a:lumOff val="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gestione dei problemi </a:t>
          </a:r>
          <a:r>
            <a:rPr lang="it-IT" sz="1200" kern="1200" dirty="0"/>
            <a:t>-                   implica l'identificazione tempestiva dei problemi, la gestione delle cause principali che possono generare difficoltà a clienti;</a:t>
          </a:r>
          <a:endParaRPr lang="en-US" sz="1200" kern="1200" dirty="0"/>
        </a:p>
      </dsp:txBody>
      <dsp:txXfrm>
        <a:off x="8437934" y="1503940"/>
        <a:ext cx="1719179" cy="1956594"/>
      </dsp:txXfrm>
    </dsp:sp>
    <dsp:sp modelId="{6E9AD700-46EB-4A5E-BE9A-2F53781CE4DE}">
      <dsp:nvSpPr>
        <dsp:cNvPr id="0" name=""/>
        <dsp:cNvSpPr/>
      </dsp:nvSpPr>
      <dsp:spPr>
        <a:xfrm>
          <a:off x="10293851" y="676926"/>
          <a:ext cx="750641" cy="72"/>
        </a:xfrm>
        <a:prstGeom prst="rect">
          <a:avLst/>
        </a:prstGeom>
        <a:solidFill>
          <a:schemeClr val="accent2">
            <a:tint val="40000"/>
            <a:alpha val="90000"/>
            <a:hueOff val="-1581669"/>
            <a:satOff val="-5962"/>
            <a:lumOff val="65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581669"/>
              <a:satOff val="-5962"/>
              <a:lumOff val="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25451-0108-487C-A06F-DCE91202A800}">
      <dsp:nvSpPr>
        <dsp:cNvPr id="0" name=""/>
        <dsp:cNvSpPr/>
      </dsp:nvSpPr>
      <dsp:spPr>
        <a:xfrm>
          <a:off x="10726951" y="359420"/>
          <a:ext cx="635084" cy="635084"/>
        </a:xfrm>
        <a:prstGeom prst="ellips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587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5" tIns="24645" rIns="24645" bIns="2464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7</a:t>
          </a:r>
        </a:p>
      </dsp:txBody>
      <dsp:txXfrm>
        <a:off x="10819957" y="452426"/>
        <a:ext cx="449072" cy="449072"/>
      </dsp:txXfrm>
    </dsp:sp>
    <dsp:sp modelId="{642534E2-B631-4C24-A601-E41E87198D76}">
      <dsp:nvSpPr>
        <dsp:cNvPr id="0" name=""/>
        <dsp:cNvSpPr/>
      </dsp:nvSpPr>
      <dsp:spPr>
        <a:xfrm>
          <a:off x="10214974" y="1109940"/>
          <a:ext cx="1659037" cy="249705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23" tIns="165100" rIns="118423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/>
            <a:t>win</a:t>
          </a:r>
          <a:r>
            <a:rPr lang="it-IT" sz="1400" b="1" kern="1200" dirty="0"/>
            <a:t>-back -                </a:t>
          </a:r>
          <a:r>
            <a:rPr lang="it-IT" sz="1200" kern="1200" dirty="0"/>
            <a:t>queste attività includono la comprensione delle ragioni della perdita dei clienti, la decisione relativa a quali clienti provare a riconquistare.</a:t>
          </a:r>
          <a:endParaRPr lang="en-US" sz="1200" kern="1200" dirty="0"/>
        </a:p>
      </dsp:txBody>
      <dsp:txXfrm>
        <a:off x="10214974" y="1441747"/>
        <a:ext cx="1659037" cy="2165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0850-5270-471B-ADDA-24824DFD25A7}">
      <dsp:nvSpPr>
        <dsp:cNvPr id="0" name=""/>
        <dsp:cNvSpPr/>
      </dsp:nvSpPr>
      <dsp:spPr>
        <a:xfrm>
          <a:off x="0" y="689"/>
          <a:ext cx="9519819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FBF05-C229-4A26-AA80-2C3CF859BAFF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BC913-010B-4FDF-9565-C80F7D36BF5C}">
      <dsp:nvSpPr>
        <dsp:cNvPr id="0" name=""/>
        <dsp:cNvSpPr/>
      </dsp:nvSpPr>
      <dsp:spPr>
        <a:xfrm>
          <a:off x="1864015" y="689"/>
          <a:ext cx="7655803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Nell'organizzazione  </a:t>
          </a:r>
          <a:r>
            <a:rPr lang="it-IT" sz="2200" kern="1200" dirty="0">
              <a:solidFill>
                <a:schemeClr val="accent1"/>
              </a:solidFill>
            </a:rPr>
            <a:t>geografica</a:t>
          </a:r>
          <a:r>
            <a:rPr lang="it-IT" sz="2200" kern="1200" dirty="0"/>
            <a:t>, l'area di vendita è suddivisa in </a:t>
          </a:r>
          <a:r>
            <a:rPr lang="it-IT" sz="2200" u="sng" kern="1200" dirty="0"/>
            <a:t>territori</a:t>
          </a:r>
          <a:r>
            <a:rPr lang="it-IT" sz="2200" kern="1200" dirty="0"/>
            <a:t> in base al </a:t>
          </a:r>
          <a:r>
            <a:rPr lang="it-IT" sz="2200" i="1" kern="1200" dirty="0"/>
            <a:t>carico di lavoro potenziale </a:t>
          </a:r>
          <a:r>
            <a:rPr lang="it-IT" sz="2200" kern="1200" dirty="0"/>
            <a:t>e a ciascuno di essi è assegnato </a:t>
          </a:r>
          <a:r>
            <a:rPr lang="it-IT" sz="2200" b="1" kern="1200" dirty="0"/>
            <a:t>un venditore </a:t>
          </a:r>
          <a:r>
            <a:rPr lang="it-IT" sz="2200" u="sng" kern="1200" dirty="0"/>
            <a:t>per tutta la gamma dei prodotti</a:t>
          </a:r>
          <a:r>
            <a:rPr lang="it-IT" sz="2200" kern="1200" dirty="0"/>
            <a:t>.</a:t>
          </a:r>
          <a:endParaRPr lang="en-US" sz="2200" kern="1200" dirty="0"/>
        </a:p>
      </dsp:txBody>
      <dsp:txXfrm>
        <a:off x="1864015" y="689"/>
        <a:ext cx="7655803" cy="1613866"/>
      </dsp:txXfrm>
    </dsp:sp>
    <dsp:sp modelId="{61A0DDE2-E350-4750-A984-D54A5CC22D8E}">
      <dsp:nvSpPr>
        <dsp:cNvPr id="0" name=""/>
        <dsp:cNvSpPr/>
      </dsp:nvSpPr>
      <dsp:spPr>
        <a:xfrm>
          <a:off x="0" y="2018022"/>
          <a:ext cx="9519819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57050-483F-43A7-812C-F9ACBB872158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1BDE7-852A-4CCC-9FCF-9D695197F662}">
      <dsp:nvSpPr>
        <dsp:cNvPr id="0" name=""/>
        <dsp:cNvSpPr/>
      </dsp:nvSpPr>
      <dsp:spPr>
        <a:xfrm>
          <a:off x="1864015" y="2018022"/>
          <a:ext cx="7655803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L'organizzazione per </a:t>
          </a:r>
          <a:r>
            <a:rPr lang="it-IT" sz="2200" kern="1200" dirty="0">
              <a:solidFill>
                <a:schemeClr val="accent1"/>
              </a:solidFill>
            </a:rPr>
            <a:t>tipologia di prodotto </a:t>
          </a:r>
          <a:r>
            <a:rPr lang="it-IT" sz="2200" kern="1200" dirty="0"/>
            <a:t>può essere efficace laddove un'azienda abbia una gamma di </a:t>
          </a:r>
          <a:r>
            <a:rPr lang="it-IT" sz="2200" u="sng" kern="1200" dirty="0"/>
            <a:t>prodotti diversificata </a:t>
          </a:r>
          <a:r>
            <a:rPr lang="it-IT" sz="2200" kern="1200" dirty="0"/>
            <a:t>che vende a </a:t>
          </a:r>
          <a:r>
            <a:rPr lang="it-IT" sz="2200" u="sng" kern="1200" dirty="0"/>
            <a:t>clienti diversi</a:t>
          </a:r>
          <a:r>
            <a:rPr lang="it-IT" sz="2200" kern="1200" dirty="0"/>
            <a:t>. </a:t>
          </a:r>
          <a:endParaRPr lang="en-US" sz="2200" kern="1200" dirty="0"/>
        </a:p>
      </dsp:txBody>
      <dsp:txXfrm>
        <a:off x="1864015" y="2018022"/>
        <a:ext cx="7655803" cy="1613866"/>
      </dsp:txXfrm>
    </dsp:sp>
    <dsp:sp modelId="{5F6AFDD7-C254-462B-9015-490ADF24E4DD}">
      <dsp:nvSpPr>
        <dsp:cNvPr id="0" name=""/>
        <dsp:cNvSpPr/>
      </dsp:nvSpPr>
      <dsp:spPr>
        <a:xfrm>
          <a:off x="0" y="4035355"/>
          <a:ext cx="9519819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03547-94A5-4BAA-8A06-4A8D17B89884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DAAEE-F9AA-4DDA-A297-AE818859750E}">
      <dsp:nvSpPr>
        <dsp:cNvPr id="0" name=""/>
        <dsp:cNvSpPr/>
      </dsp:nvSpPr>
      <dsp:spPr>
        <a:xfrm>
          <a:off x="1864015" y="4035355"/>
          <a:ext cx="7655803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Nell'organizzazione basata sui </a:t>
          </a:r>
          <a:r>
            <a:rPr lang="it-IT" sz="2200" kern="1200" dirty="0">
              <a:solidFill>
                <a:schemeClr val="accent1"/>
              </a:solidFill>
            </a:rPr>
            <a:t>tipi di clientela</a:t>
          </a:r>
          <a:r>
            <a:rPr lang="it-IT" sz="2200" kern="1200" dirty="0"/>
            <a:t>, la forza vendita è organizzata sulla base dei segmenti di mercato e delle dimensioni degli account, ivi inclusi clienti nuovi ed esistenti.</a:t>
          </a:r>
          <a:endParaRPr lang="en-US" sz="2200" kern="1200" dirty="0"/>
        </a:p>
      </dsp:txBody>
      <dsp:txXfrm>
        <a:off x="1864015" y="4035355"/>
        <a:ext cx="7655803" cy="161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26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3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3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5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8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A84E2-7657-49D2-AE80-4159801CBC30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6A60-169A-7BD7-0186-BED122861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12202"/>
            <a:ext cx="10058400" cy="2943419"/>
          </a:xfrm>
        </p:spPr>
        <p:txBody>
          <a:bodyPr>
            <a:noAutofit/>
          </a:bodyPr>
          <a:lstStyle/>
          <a:p>
            <a:r>
              <a:rPr lang="it-IT" sz="5400" b="1" noProof="0" dirty="0">
                <a:solidFill>
                  <a:srgbClr val="FF0000"/>
                </a:solidFill>
                <a:effectLst/>
              </a:rPr>
              <a:t>Capitolo </a:t>
            </a:r>
            <a:r>
              <a:rPr lang="it-IT" sz="5400" b="1" noProof="0" dirty="0">
                <a:solidFill>
                  <a:srgbClr val="FF0000"/>
                </a:solidFill>
              </a:rPr>
              <a:t>12</a:t>
            </a:r>
            <a:br>
              <a:rPr lang="it-IT" sz="5400" b="1" noProof="0" dirty="0">
                <a:solidFill>
                  <a:srgbClr val="FF0000"/>
                </a:solidFill>
                <a:effectLst/>
              </a:rPr>
            </a:br>
            <a:br>
              <a:rPr lang="it-IT" sz="4800" b="1" dirty="0">
                <a:solidFill>
                  <a:srgbClr val="FF0000"/>
                </a:solidFill>
                <a:latin typeface="ProximaNova-Bold" panose="02000506030000020004" pitchFamily="50" charset="0"/>
              </a:rPr>
            </a:br>
            <a:r>
              <a:rPr lang="it-IT" sz="4800" b="1" dirty="0">
                <a:solidFill>
                  <a:srgbClr val="FF0000"/>
                </a:solidFill>
                <a:latin typeface="ProximaNova-Bold" panose="02000506030000020004" pitchFamily="50" charset="0"/>
              </a:rPr>
              <a:t>La comunicazione                                     integrata di marketing 2:                                                           </a:t>
            </a:r>
            <a:r>
              <a:rPr lang="it-IT" sz="4800" dirty="0">
                <a:solidFill>
                  <a:srgbClr val="FF0000"/>
                </a:solidFill>
                <a:latin typeface="ProximaNova-Bold" panose="02000506030000020004" pitchFamily="50" charset="0"/>
              </a:rPr>
              <a:t>gli strumenti di comunicazione diretta.</a:t>
            </a:r>
            <a:br>
              <a:rPr lang="it-IT" sz="5400" dirty="0">
                <a:solidFill>
                  <a:srgbClr val="FF0000"/>
                </a:solidFill>
                <a:latin typeface="ProximaNova-Bold" panose="02000506030000020004" pitchFamily="50" charset="0"/>
              </a:rPr>
            </a:b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9DBFD2-DEC1-0B2C-29B2-91E2F1F3E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grafica, Policromia&#10;&#10;Descrizione generata automaticamente">
            <a:extLst>
              <a:ext uri="{FF2B5EF4-FFF2-40B4-BE49-F238E27FC236}">
                <a16:creationId xmlns:a16="http://schemas.microsoft.com/office/drawing/2014/main" id="{5C054707-4641-2003-C2EC-B0F47AC2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784"/>
          <a:stretch/>
        </p:blipFill>
        <p:spPr>
          <a:xfrm>
            <a:off x="10838596" y="0"/>
            <a:ext cx="1385124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0BFDD-0042-FCF7-4FA4-68AA7AA7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/>
              <a:t>l </a:t>
            </a:r>
            <a:r>
              <a:rPr lang="it-IT" sz="4400" b="1" dirty="0" err="1"/>
              <a:t>direct</a:t>
            </a:r>
            <a:r>
              <a:rPr lang="it-IT" sz="4400" b="1" dirty="0"/>
              <a:t> marketing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EFC3A-4E55-158C-EE69-2F408AB91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5566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</a:t>
            </a:r>
            <a:r>
              <a:rPr lang="it-IT" dirty="0" err="1"/>
              <a:t>direct</a:t>
            </a:r>
            <a:r>
              <a:rPr lang="it-IT" dirty="0"/>
              <a:t> marketing (</a:t>
            </a:r>
            <a:r>
              <a:rPr lang="it-IT" b="1" dirty="0">
                <a:solidFill>
                  <a:schemeClr val="accent1"/>
                </a:solidFill>
              </a:rPr>
              <a:t>marketing diretto</a:t>
            </a:r>
            <a:r>
              <a:rPr lang="it-IT" dirty="0"/>
              <a:t>) è definito da </a:t>
            </a:r>
            <a:r>
              <a:rPr lang="it-IT" dirty="0" err="1"/>
              <a:t>Kotler</a:t>
            </a:r>
            <a:r>
              <a:rPr lang="it-IT" dirty="0"/>
              <a:t> et al. Come                                 "</a:t>
            </a:r>
            <a:r>
              <a:rPr lang="it-IT" i="1" dirty="0"/>
              <a:t>l'avvalersi di canali di comunicazione e di vendita diretti, con lo scopo di raggiungere il consumatore e distribuire beni e servizi, evitando di rivolgersi a intermediari". </a:t>
            </a:r>
          </a:p>
          <a:p>
            <a:pPr algn="ctr"/>
            <a:r>
              <a:rPr lang="it-IT" dirty="0"/>
              <a:t>l </a:t>
            </a:r>
            <a:r>
              <a:rPr lang="it-IT" dirty="0" err="1"/>
              <a:t>direct</a:t>
            </a:r>
            <a:r>
              <a:rPr lang="it-IT" dirty="0"/>
              <a:t> marketing nasce dai cataloghi di vendita per corrispondenza ed è considerato sinonimo di "</a:t>
            </a:r>
            <a:r>
              <a:rPr lang="it-IT" b="1" dirty="0">
                <a:solidFill>
                  <a:schemeClr val="accent1"/>
                </a:solidFill>
              </a:rPr>
              <a:t>junk mail</a:t>
            </a:r>
            <a:r>
              <a:rPr lang="it-IT" dirty="0"/>
              <a:t>" (posta spazzatura).     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I marketer diretti , per interagire con i clienti, utilizzano un'ampia gamma di media, come </a:t>
            </a:r>
            <a:r>
              <a:rPr lang="it-IT" u="sng" dirty="0"/>
              <a:t>comunicazioni postali</a:t>
            </a:r>
            <a:r>
              <a:rPr lang="it-IT" dirty="0"/>
              <a:t>, </a:t>
            </a:r>
            <a:r>
              <a:rPr lang="it-IT" u="sng" dirty="0"/>
              <a:t>cataloghi</a:t>
            </a:r>
            <a:r>
              <a:rPr lang="it-IT" dirty="0"/>
              <a:t>, </a:t>
            </a:r>
            <a:r>
              <a:rPr lang="it-IT" u="sng" dirty="0"/>
              <a:t>siti web</a:t>
            </a:r>
            <a:r>
              <a:rPr lang="it-IT" dirty="0"/>
              <a:t>, </a:t>
            </a:r>
            <a:r>
              <a:rPr lang="it-IT" u="sng" dirty="0"/>
              <a:t>telemarketing</a:t>
            </a:r>
            <a:r>
              <a:rPr lang="it-IT" dirty="0"/>
              <a:t>. </a:t>
            </a:r>
          </a:p>
          <a:p>
            <a:pPr marL="0" indent="0" algn="ctr">
              <a:buNone/>
            </a:pPr>
            <a:r>
              <a:rPr lang="it-IT" dirty="0"/>
              <a:t>Il </a:t>
            </a:r>
            <a:r>
              <a:rPr lang="it-IT" dirty="0" err="1"/>
              <a:t>direct</a:t>
            </a:r>
            <a:r>
              <a:rPr lang="it-IT" dirty="0"/>
              <a:t> marketing di solito richiede una </a:t>
            </a:r>
            <a:r>
              <a:rPr lang="it-IT" b="1" dirty="0"/>
              <a:t>risposta immediata, </a:t>
            </a:r>
            <a:r>
              <a:rPr lang="it-IT" dirty="0"/>
              <a:t>il che significa che si può valutare </a:t>
            </a:r>
            <a:r>
              <a:rPr lang="it-IT" i="1" dirty="0"/>
              <a:t>quantitativamente</a:t>
            </a:r>
            <a:r>
              <a:rPr lang="it-IT" dirty="0"/>
              <a:t> l'efficacia della maggior parte delle campagne di </a:t>
            </a:r>
            <a:r>
              <a:rPr lang="it-IT" dirty="0" err="1"/>
              <a:t>direct</a:t>
            </a:r>
            <a:r>
              <a:rPr lang="it-IT" dirty="0"/>
              <a:t> marketing. </a:t>
            </a:r>
          </a:p>
        </p:txBody>
      </p:sp>
    </p:spTree>
    <p:extLst>
      <p:ext uri="{BB962C8B-B14F-4D97-AF65-F5344CB8AC3E}">
        <p14:creationId xmlns:p14="http://schemas.microsoft.com/office/powerpoint/2010/main" val="118969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01493-6D25-7868-CCC0-DBFB498B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99768"/>
            <a:ext cx="10058400" cy="1137592"/>
          </a:xfrm>
        </p:spPr>
        <p:txBody>
          <a:bodyPr>
            <a:noAutofit/>
          </a:bodyPr>
          <a:lstStyle/>
          <a:p>
            <a:pPr algn="ctr"/>
            <a:br>
              <a:rPr lang="it-IT" sz="3600" dirty="0"/>
            </a:br>
            <a:r>
              <a:rPr lang="it-IT" sz="3600" b="1" dirty="0"/>
              <a:t> L'e-mail marketing                                                                  </a:t>
            </a:r>
            <a:r>
              <a:rPr lang="it-IT" sz="3200" dirty="0"/>
              <a:t>(</a:t>
            </a:r>
            <a:r>
              <a:rPr lang="it-IT" sz="3200" dirty="0" err="1">
                <a:solidFill>
                  <a:schemeClr val="accent1"/>
                </a:solidFill>
              </a:rPr>
              <a:t>direct</a:t>
            </a:r>
            <a:r>
              <a:rPr lang="it-IT" sz="3200" dirty="0">
                <a:solidFill>
                  <a:schemeClr val="accent1"/>
                </a:solidFill>
              </a:rPr>
              <a:t> e-mail </a:t>
            </a:r>
            <a:r>
              <a:rPr lang="it-IT" sz="3200" dirty="0"/>
              <a:t>o </a:t>
            </a:r>
            <a:r>
              <a:rPr lang="it-IT" sz="3200" dirty="0">
                <a:solidFill>
                  <a:schemeClr val="accent1"/>
                </a:solidFill>
              </a:rPr>
              <a:t>comunicazioni postali dirette</a:t>
            </a:r>
            <a:r>
              <a:rPr lang="it-IT" sz="3200" dirty="0"/>
              <a:t>)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DE158-D63E-3390-8929-B12D131A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34872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materiale inviato tramite </a:t>
            </a:r>
            <a:r>
              <a:rPr lang="it-IT" u="sng" dirty="0"/>
              <a:t>il servizio postale al domicilio </a:t>
            </a:r>
            <a:r>
              <a:rPr lang="it-IT" dirty="0"/>
              <a:t>(</a:t>
            </a:r>
            <a:r>
              <a:rPr lang="it-IT" b="1" dirty="0"/>
              <a:t>B2C</a:t>
            </a:r>
            <a:r>
              <a:rPr lang="it-IT" dirty="0"/>
              <a:t>) o all'</a:t>
            </a:r>
            <a:r>
              <a:rPr lang="it-IT" u="sng" dirty="0"/>
              <a:t>azienda</a:t>
            </a:r>
            <a:r>
              <a:rPr lang="it-IT" dirty="0"/>
              <a:t> (</a:t>
            </a:r>
            <a:r>
              <a:rPr lang="it-IT" b="1" dirty="0"/>
              <a:t>B2B</a:t>
            </a:r>
            <a:r>
              <a:rPr lang="it-IT" dirty="0"/>
              <a:t>) del destinata-rio, allo scopo di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un prodotto </a:t>
            </a:r>
            <a:r>
              <a:rPr lang="it-IT" dirty="0"/>
              <a:t>e/o di mantenere una relazione in corso, è chiamato </a:t>
            </a:r>
            <a:r>
              <a:rPr lang="it-IT" b="1" dirty="0">
                <a:solidFill>
                  <a:schemeClr val="accent1"/>
                </a:solidFill>
              </a:rPr>
              <a:t>e-mail marketing</a:t>
            </a:r>
            <a:r>
              <a:rPr lang="it-IT" dirty="0"/>
              <a:t>.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it-IT" i="1" dirty="0"/>
              <a:t>Per esempio</a:t>
            </a:r>
            <a:r>
              <a:rPr lang="it-IT" dirty="0"/>
              <a:t>, la </a:t>
            </a:r>
            <a:r>
              <a:rPr lang="it-IT" i="1" u="sng" dirty="0"/>
              <a:t>Heinz</a:t>
            </a:r>
            <a:r>
              <a:rPr lang="it-IT" dirty="0"/>
              <a:t> ha utilizzato questo strumento per raggiungere i clienti esistenti e potenziali. Creando un database a partire dalle risposte a promozioni, questionari sullo stile di vita e liste affittate da terzi, la Heinz ha costruito un file di 4,6 milioni di famiglie.  </a:t>
            </a:r>
          </a:p>
          <a:p>
            <a:pPr algn="ctr"/>
            <a:r>
              <a:rPr lang="it-IT" dirty="0"/>
              <a:t> Ognuna ha ricevuto un </a:t>
            </a:r>
            <a:r>
              <a:rPr lang="it-IT" b="1" u="sng" dirty="0"/>
              <a:t>pacchetto di posta trimestrale </a:t>
            </a:r>
            <a:r>
              <a:rPr lang="it-IT" dirty="0"/>
              <a:t>"</a:t>
            </a:r>
            <a:r>
              <a:rPr lang="it-IT" u="sng" dirty="0"/>
              <a:t>At Home</a:t>
            </a:r>
            <a:r>
              <a:rPr lang="it-IT" dirty="0"/>
              <a:t>", che è stato segmentato per riflettere la </a:t>
            </a:r>
            <a:r>
              <a:rPr lang="it-IT" u="sng" dirty="0"/>
              <a:t>fedeltà</a:t>
            </a:r>
            <a:r>
              <a:rPr lang="it-IT" dirty="0"/>
              <a:t> e la </a:t>
            </a:r>
            <a:r>
              <a:rPr lang="it-IT" u="sng" dirty="0"/>
              <a:t>frequenza d'acquisto</a:t>
            </a:r>
            <a:r>
              <a:rPr lang="it-IT" dirty="0"/>
              <a:t>. </a:t>
            </a:r>
          </a:p>
        </p:txBody>
      </p:sp>
      <p:pic>
        <p:nvPicPr>
          <p:cNvPr id="4098" name="Picture 2" descr="Heinz Logo – PNG e Vetor – Download de Logo">
            <a:extLst>
              <a:ext uri="{FF2B5EF4-FFF2-40B4-BE49-F238E27FC236}">
                <a16:creationId xmlns:a16="http://schemas.microsoft.com/office/drawing/2014/main" id="{1A43602D-78BB-976F-B3AF-E50CC616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3530600"/>
            <a:ext cx="36322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C457F-E79A-C4CB-2CC0-36ABC1D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b="1" dirty="0"/>
              <a:t>Il passaparola (o </a:t>
            </a:r>
            <a:r>
              <a:rPr lang="it-IT" b="1" dirty="0">
                <a:solidFill>
                  <a:schemeClr val="accent1"/>
                </a:solidFill>
              </a:rPr>
              <a:t>buzz marketing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9D08B-1852-6022-DD41-5F81C6B8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03" y="2548037"/>
            <a:ext cx="10058400" cy="4023360"/>
          </a:xfrm>
        </p:spPr>
        <p:txBody>
          <a:bodyPr/>
          <a:lstStyle/>
          <a:p>
            <a:pPr algn="ctr"/>
            <a:r>
              <a:rPr lang="it-IT" sz="2400" dirty="0"/>
              <a:t>Come abbiamo visto, i consumatori possono esercitare un'influenza significativa sui beni e sui servizi acquistati dagli altri consumatori.                                                                                                            Il </a:t>
            </a:r>
            <a:r>
              <a:rPr lang="it-IT" sz="2400" b="1" dirty="0"/>
              <a:t>marketing del passaparola </a:t>
            </a:r>
            <a:r>
              <a:rPr lang="it-IT" sz="2400" dirty="0"/>
              <a:t>(Word Of </a:t>
            </a:r>
            <a:r>
              <a:rPr lang="it-IT" sz="2400" dirty="0" err="1"/>
              <a:t>Mouth</a:t>
            </a:r>
            <a:r>
              <a:rPr lang="it-IT" sz="2400" dirty="0"/>
              <a:t>, WOM), è definito come                                                             il </a:t>
            </a:r>
            <a:r>
              <a:rPr lang="it-IT" sz="2400" i="1" u="sng" dirty="0"/>
              <a:t>passaggio d'informazioni su beni e servizi</a:t>
            </a:r>
            <a:r>
              <a:rPr lang="it-IT" sz="2400" dirty="0"/>
              <a:t>,                                                                                                                          tramite </a:t>
            </a:r>
            <a:r>
              <a:rPr lang="it-IT" sz="2400" u="sng" dirty="0"/>
              <a:t>mezzi verbali </a:t>
            </a:r>
            <a:r>
              <a:rPr lang="it-IT" sz="2400" dirty="0"/>
              <a:t>(</a:t>
            </a:r>
            <a:r>
              <a:rPr lang="it-IT" sz="2400" dirty="0">
                <a:solidFill>
                  <a:schemeClr val="accent1"/>
                </a:solidFill>
              </a:rPr>
              <a:t>offline</a:t>
            </a:r>
            <a:r>
              <a:rPr lang="it-IT" sz="2400" dirty="0"/>
              <a:t>) o </a:t>
            </a:r>
            <a:r>
              <a:rPr lang="it-IT" sz="2400" u="sng" dirty="0"/>
              <a:t>elettronic</a:t>
            </a:r>
            <a:r>
              <a:rPr lang="it-IT" sz="2400" dirty="0"/>
              <a:t>i (</a:t>
            </a:r>
            <a:r>
              <a:rPr lang="it-IT" sz="2400" dirty="0">
                <a:solidFill>
                  <a:schemeClr val="accent1"/>
                </a:solidFill>
              </a:rPr>
              <a:t>online</a:t>
            </a:r>
            <a:r>
              <a:rPr lang="it-IT" sz="2400" dirty="0"/>
              <a:t>),                                                                                          in modo informale da consumatori ad altri consumatori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8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820E0F-265F-2AA4-3B69-09E7A1B3328A}"/>
              </a:ext>
            </a:extLst>
          </p:cNvPr>
          <p:cNvSpPr txBox="1"/>
          <p:nvPr/>
        </p:nvSpPr>
        <p:spPr>
          <a:xfrm>
            <a:off x="1671484" y="1294662"/>
            <a:ext cx="88490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primo step per sviluppare un'efficace </a:t>
            </a:r>
            <a:r>
              <a:rPr lang="it-IT" b="1" dirty="0">
                <a:solidFill>
                  <a:schemeClr val="accent1"/>
                </a:solidFill>
              </a:rPr>
              <a:t>campagna di buzz marketing </a:t>
            </a:r>
            <a:r>
              <a:rPr lang="it-IT" dirty="0"/>
              <a:t>consiste </a:t>
            </a:r>
            <a:r>
              <a:rPr lang="it-IT" u="sng" dirty="0"/>
              <a:t>nell'identificazione degli obiettivi </a:t>
            </a:r>
            <a:r>
              <a:rPr lang="it-IT" dirty="0"/>
              <a:t>e                                                                                                              nel targeting dei </a:t>
            </a:r>
            <a:r>
              <a:rPr lang="it-IT" b="1" dirty="0"/>
              <a:t>consumatori "</a:t>
            </a:r>
            <a:r>
              <a:rPr lang="it-IT" b="1" dirty="0">
                <a:solidFill>
                  <a:schemeClr val="accent1"/>
                </a:solidFill>
              </a:rPr>
              <a:t>alfa</a:t>
            </a:r>
            <a:r>
              <a:rPr lang="it-IT" dirty="0"/>
              <a:t>" - vale a dire dei trendsetter che adottano le nuove idee e tecnologie nelle fasi iniziali - e delle "</a:t>
            </a:r>
            <a:r>
              <a:rPr lang="it-IT" dirty="0">
                <a:solidFill>
                  <a:schemeClr val="accent1"/>
                </a:solidFill>
              </a:rPr>
              <a:t>api</a:t>
            </a:r>
            <a:r>
              <a:rPr lang="it-IT" dirty="0"/>
              <a:t>", che sono gli </a:t>
            </a:r>
            <a:r>
              <a:rPr lang="it-IT" b="1" dirty="0" err="1"/>
              <a:t>early</a:t>
            </a:r>
            <a:r>
              <a:rPr lang="it-IT" b="1" dirty="0"/>
              <a:t> </a:t>
            </a:r>
            <a:r>
              <a:rPr lang="it-IT" b="1" dirty="0" err="1"/>
              <a:t>adopter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La consapevolezza del marchio (brand </a:t>
            </a:r>
            <a:r>
              <a:rPr lang="it-IT" dirty="0" err="1"/>
              <a:t>awareness</a:t>
            </a:r>
            <a:r>
              <a:rPr lang="it-IT" dirty="0"/>
              <a:t>) passa, quindi, da queste tipologie di clienti ad altri consumatori, che cercano di emulare il comportamento d'acquisto dei primi.                                                                                                                               In molti casi, gli alfa sono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celebrità</a:t>
            </a:r>
            <a:r>
              <a:rPr lang="it-IT" dirty="0"/>
              <a:t> che supportano direttamente o indirettamente determinati brand. Le celebrità possono essere pagate per promuovere i brand o semplicemente divulgare i prodotti attraverso le proprie scelte.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Elemento determinante del successo del buzz marketing è il fatto che ogni gruppo sociale, sia esso </a:t>
            </a:r>
            <a:r>
              <a:rPr lang="it-IT" b="1" dirty="0"/>
              <a:t>online</a:t>
            </a:r>
            <a:r>
              <a:rPr lang="it-IT" dirty="0"/>
              <a:t> oppure </a:t>
            </a:r>
            <a:r>
              <a:rPr lang="it-IT" b="1" dirty="0"/>
              <a:t>offline</a:t>
            </a:r>
            <a:r>
              <a:rPr lang="it-IT" dirty="0"/>
              <a:t>, ha dei </a:t>
            </a:r>
            <a:r>
              <a:rPr lang="it-IT" b="1" dirty="0">
                <a:solidFill>
                  <a:schemeClr val="accent1"/>
                </a:solidFill>
              </a:rPr>
              <a:t>trendsetter.</a:t>
            </a:r>
          </a:p>
        </p:txBody>
      </p:sp>
    </p:spTree>
    <p:extLst>
      <p:ext uri="{BB962C8B-B14F-4D97-AF65-F5344CB8AC3E}">
        <p14:creationId xmlns:p14="http://schemas.microsoft.com/office/powerpoint/2010/main" val="78458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E1023-586F-2CEC-35F8-55E30987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800" b="1" dirty="0"/>
              <a:t>La forza vendita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889E8-7C26-0A80-7B1E-AE9C6690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2384214"/>
            <a:ext cx="10058400" cy="4023360"/>
          </a:xfrm>
        </p:spPr>
        <p:txBody>
          <a:bodyPr/>
          <a:lstStyle/>
          <a:p>
            <a:pPr algn="ctr"/>
            <a:r>
              <a:rPr lang="it-IT" dirty="0"/>
              <a:t>Al</a:t>
            </a:r>
            <a:r>
              <a:rPr lang="it-IT" b="1" dirty="0"/>
              <a:t>tro</a:t>
            </a:r>
            <a:r>
              <a:rPr lang="it-IT" dirty="0"/>
              <a:t> elemento importante del mix comunicativo è la </a:t>
            </a:r>
            <a:r>
              <a:rPr lang="it-IT" b="1" dirty="0">
                <a:solidFill>
                  <a:schemeClr val="accent1"/>
                </a:solidFill>
              </a:rPr>
              <a:t>forza vendita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Le imprese potranno decidere se affidare la vendita ricorrendo a </a:t>
            </a:r>
            <a:r>
              <a:rPr lang="it-IT" u="sng" dirty="0"/>
              <a:t>risorse interne </a:t>
            </a:r>
            <a:r>
              <a:rPr lang="it-IT" dirty="0"/>
              <a:t>tramite </a:t>
            </a:r>
            <a:r>
              <a:rPr lang="it-IT" dirty="0">
                <a:solidFill>
                  <a:schemeClr val="accent1"/>
                </a:solidFill>
              </a:rPr>
              <a:t>venditori</a:t>
            </a:r>
            <a:r>
              <a:rPr lang="it-IT" dirty="0"/>
              <a:t>, o </a:t>
            </a:r>
            <a:r>
              <a:rPr lang="it-IT" u="sng" dirty="0"/>
              <a:t>esterne</a:t>
            </a:r>
            <a:r>
              <a:rPr lang="it-IT" dirty="0"/>
              <a:t> tramite </a:t>
            </a:r>
            <a:r>
              <a:rPr lang="it-IT" dirty="0">
                <a:solidFill>
                  <a:schemeClr val="accent1"/>
                </a:solidFill>
              </a:rPr>
              <a:t>agenti</a:t>
            </a:r>
            <a:r>
              <a:rPr lang="it-IT" dirty="0"/>
              <a:t>/</a:t>
            </a:r>
            <a:r>
              <a:rPr lang="it-IT" dirty="0">
                <a:solidFill>
                  <a:schemeClr val="accent1"/>
                </a:solidFill>
              </a:rPr>
              <a:t>rappresentanti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Come sottolineano Mattiacci e Pastore,  mentre                                                                                                        "i </a:t>
            </a:r>
            <a:r>
              <a:rPr lang="it-IT" b="1" dirty="0"/>
              <a:t>venditori</a:t>
            </a:r>
            <a:r>
              <a:rPr lang="it-IT" dirty="0"/>
              <a:t> sono </a:t>
            </a:r>
            <a:r>
              <a:rPr lang="it-IT" u="sng" dirty="0"/>
              <a:t>dipendenti diretti dell'azienda </a:t>
            </a:r>
            <a:r>
              <a:rPr lang="it-IT" dirty="0"/>
              <a:t>ai quali vengono affidati                                                        compiti di relazione con i clienti,                                                                                                                                 gli </a:t>
            </a:r>
            <a:r>
              <a:rPr lang="it-IT" b="1" dirty="0"/>
              <a:t>agenti</a:t>
            </a:r>
            <a:r>
              <a:rPr lang="it-IT" dirty="0"/>
              <a:t> </a:t>
            </a:r>
            <a:r>
              <a:rPr lang="it-IT" u="sng" dirty="0"/>
              <a:t>sono professionisti </a:t>
            </a:r>
            <a:r>
              <a:rPr lang="it-IT" dirty="0"/>
              <a:t>che hanno una relazione contrattuale con l'impresa, la quale concede loro la rappresentanza dei propri prodotti nei mercati definiti dal contratto stesso".</a:t>
            </a:r>
          </a:p>
        </p:txBody>
      </p:sp>
    </p:spTree>
    <p:extLst>
      <p:ext uri="{BB962C8B-B14F-4D97-AF65-F5344CB8AC3E}">
        <p14:creationId xmlns:p14="http://schemas.microsoft.com/office/powerpoint/2010/main" val="191132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A2D65-3785-5794-5DCD-204EDE71A798}"/>
              </a:ext>
            </a:extLst>
          </p:cNvPr>
          <p:cNvSpPr txBox="1"/>
          <p:nvPr/>
        </p:nvSpPr>
        <p:spPr>
          <a:xfrm>
            <a:off x="549198" y="1326382"/>
            <a:ext cx="45754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Questo strumento implica un                                       </a:t>
            </a:r>
            <a:r>
              <a:rPr lang="it-IT" u="sng" dirty="0"/>
              <a:t>contatto faccia a faccia </a:t>
            </a:r>
            <a:r>
              <a:rPr lang="it-IT" dirty="0"/>
              <a:t>con i consumatori e con i clienti e, a differenza della pubblicità consente un'interazione diretta tra il venditore e l'acquirente/compratore.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In tale comunicazione bidirezionale il </a:t>
            </a:r>
            <a:r>
              <a:rPr lang="it-IT" b="1" dirty="0"/>
              <a:t>venditore</a:t>
            </a:r>
            <a:r>
              <a:rPr lang="it-IT" dirty="0"/>
              <a:t> (anche definito rappresentante di vendita, </a:t>
            </a:r>
            <a:r>
              <a:rPr lang="it-IT" dirty="0">
                <a:solidFill>
                  <a:schemeClr val="accent1"/>
                </a:solidFill>
              </a:rPr>
              <a:t>sales </a:t>
            </a:r>
            <a:r>
              <a:rPr lang="it-IT" dirty="0" err="1">
                <a:solidFill>
                  <a:schemeClr val="accent1"/>
                </a:solidFill>
              </a:rPr>
              <a:t>representive</a:t>
            </a:r>
            <a:r>
              <a:rPr lang="it-IT" dirty="0"/>
              <a:t>) può identificare i bisogni e i problemi specifici dell'acquirente e quindi adattare la comunicazione. Anche le preoccupazioni particolari del compratore possono essere trattate su base individuale.</a:t>
            </a:r>
          </a:p>
        </p:txBody>
      </p:sp>
      <p:pic>
        <p:nvPicPr>
          <p:cNvPr id="6146" name="Picture 2" descr="Sales Representative Job Description: Salary, Skills, &amp; More">
            <a:extLst>
              <a:ext uri="{FF2B5EF4-FFF2-40B4-BE49-F238E27FC236}">
                <a16:creationId xmlns:a16="http://schemas.microsoft.com/office/drawing/2014/main" id="{CEF6B514-A3B6-3F65-C952-7EF88899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73" y="1326382"/>
            <a:ext cx="5735097" cy="38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4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30C37C-18CE-A944-EE49-A8588D15A9B3}"/>
              </a:ext>
            </a:extLst>
          </p:cNvPr>
          <p:cNvSpPr txBox="1"/>
          <p:nvPr/>
        </p:nvSpPr>
        <p:spPr>
          <a:xfrm>
            <a:off x="2177845" y="1859339"/>
            <a:ext cx="78363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dirty="0" err="1"/>
              <a:t>L'ultimo</a:t>
            </a:r>
            <a:r>
              <a:rPr lang="en-US" sz="1800" dirty="0"/>
              <a:t> </a:t>
            </a:r>
            <a:r>
              <a:rPr lang="en-US" sz="1800" dirty="0" err="1"/>
              <a:t>elemento</a:t>
            </a:r>
            <a:r>
              <a:rPr lang="en-US" sz="1800" dirty="0"/>
              <a:t> </a:t>
            </a:r>
            <a:r>
              <a:rPr lang="en-US" sz="1800" dirty="0" err="1"/>
              <a:t>importante</a:t>
            </a:r>
            <a:r>
              <a:rPr lang="en-US" sz="1800" dirty="0"/>
              <a:t> del mix </a:t>
            </a:r>
            <a:r>
              <a:rPr lang="en-US" sz="1800" dirty="0" err="1"/>
              <a:t>promozionale</a:t>
            </a:r>
            <a:r>
              <a:rPr lang="en-US" sz="1800" dirty="0"/>
              <a:t> è                                                             la </a:t>
            </a:r>
            <a:r>
              <a:rPr lang="en-US" sz="1800" b="1" dirty="0" err="1">
                <a:solidFill>
                  <a:schemeClr val="accent1"/>
                </a:solidFill>
              </a:rPr>
              <a:t>vendita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personale</a:t>
            </a:r>
            <a:r>
              <a:rPr lang="en-US" sz="1800" dirty="0"/>
              <a:t>.</a:t>
            </a:r>
            <a:r>
              <a:rPr lang="fr-FR" sz="1800" dirty="0"/>
              <a:t> </a:t>
            </a:r>
          </a:p>
          <a:p>
            <a:pPr marL="0" indent="0" algn="ctr" eaLnBrk="1" hangingPunct="1">
              <a:buNone/>
            </a:pPr>
            <a:endParaRPr lang="fr-FR" sz="1800" dirty="0"/>
          </a:p>
          <a:p>
            <a:pPr algn="ctr" eaLnBrk="1" hangingPunct="1"/>
            <a:r>
              <a:rPr lang="en-US" sz="1800" dirty="0"/>
              <a:t>Questa </a:t>
            </a:r>
            <a:r>
              <a:rPr lang="en-US" sz="1800" dirty="0" err="1"/>
              <a:t>implica</a:t>
            </a:r>
            <a:r>
              <a:rPr lang="en-US" sz="1800" dirty="0"/>
              <a:t> un </a:t>
            </a:r>
            <a:r>
              <a:rPr lang="en-US" sz="1800" dirty="0" err="1"/>
              <a:t>contatto</a:t>
            </a:r>
            <a:r>
              <a:rPr lang="en-US" sz="1800" dirty="0"/>
              <a:t> </a:t>
            </a:r>
            <a:r>
              <a:rPr lang="en-US" sz="1800" dirty="0" err="1"/>
              <a:t>faccia</a:t>
            </a:r>
            <a:r>
              <a:rPr lang="en-US" sz="1800" dirty="0"/>
              <a:t> a </a:t>
            </a:r>
            <a:r>
              <a:rPr lang="en-US" sz="1800" dirty="0" err="1"/>
              <a:t>faccia</a:t>
            </a:r>
            <a:r>
              <a:rPr lang="en-US" sz="1800" dirty="0"/>
              <a:t> con un </a:t>
            </a:r>
            <a:r>
              <a:rPr lang="en-US" sz="1800" dirty="0" err="1"/>
              <a:t>cliente</a:t>
            </a:r>
            <a:r>
              <a:rPr lang="en-US" sz="1800" dirty="0"/>
              <a:t> e </a:t>
            </a:r>
            <a:r>
              <a:rPr lang="en-US" sz="1800" dirty="0" err="1"/>
              <a:t>consente</a:t>
            </a:r>
            <a:r>
              <a:rPr lang="en-US" sz="1800" dirty="0"/>
              <a:t>                   </a:t>
            </a:r>
            <a:r>
              <a:rPr lang="en-US" sz="1800" u="sng" dirty="0" err="1"/>
              <a:t>un'interazione</a:t>
            </a:r>
            <a:r>
              <a:rPr lang="en-US" sz="1800" u="sng" dirty="0"/>
              <a:t> </a:t>
            </a:r>
            <a:r>
              <a:rPr lang="en-US" sz="1800" u="sng" dirty="0" err="1"/>
              <a:t>diretta</a:t>
            </a:r>
            <a:r>
              <a:rPr lang="en-US" sz="1800" u="sng" dirty="0"/>
              <a:t> </a:t>
            </a:r>
            <a:r>
              <a:rPr lang="en-US" sz="1800" dirty="0" err="1"/>
              <a:t>tra</a:t>
            </a:r>
            <a:r>
              <a:rPr lang="en-US" sz="1800" dirty="0"/>
              <a:t> il </a:t>
            </a:r>
            <a:r>
              <a:rPr lang="en-US" sz="1800" dirty="0" err="1"/>
              <a:t>venditore</a:t>
            </a:r>
            <a:r>
              <a:rPr lang="en-US" sz="1800" dirty="0"/>
              <a:t> e </a:t>
            </a:r>
            <a:r>
              <a:rPr lang="en-US" sz="1800" dirty="0" err="1"/>
              <a:t>l’acquirente</a:t>
            </a:r>
            <a:r>
              <a:rPr lang="en-US" sz="1800" dirty="0"/>
              <a:t>.</a:t>
            </a:r>
            <a:r>
              <a:rPr lang="fr-FR" sz="1800" dirty="0"/>
              <a:t> </a:t>
            </a:r>
          </a:p>
          <a:p>
            <a:pPr algn="ctr" eaLnBrk="1" hangingPunct="1"/>
            <a:endParaRPr lang="fr-FR" sz="1800" dirty="0"/>
          </a:p>
          <a:p>
            <a:pPr algn="ctr" eaLnBrk="1" hangingPunct="1"/>
            <a:r>
              <a:rPr lang="en-US" sz="1800" dirty="0"/>
              <a:t>In </a:t>
            </a:r>
            <a:r>
              <a:rPr lang="en-US" sz="1800" dirty="0" err="1"/>
              <a:t>questa</a:t>
            </a:r>
            <a:r>
              <a:rPr lang="en-US" sz="1800" dirty="0"/>
              <a:t> </a:t>
            </a:r>
            <a:r>
              <a:rPr lang="en-US" sz="1800" dirty="0" err="1"/>
              <a:t>comunicazione</a:t>
            </a:r>
            <a:r>
              <a:rPr lang="en-US" sz="1800" dirty="0"/>
              <a:t> </a:t>
            </a:r>
            <a:r>
              <a:rPr lang="en-US" sz="1800" dirty="0" err="1"/>
              <a:t>bidirezionale</a:t>
            </a:r>
            <a:r>
              <a:rPr lang="en-US" sz="1800" dirty="0"/>
              <a:t> il </a:t>
            </a:r>
            <a:r>
              <a:rPr lang="en-US" sz="1800" dirty="0" err="1"/>
              <a:t>venditore</a:t>
            </a:r>
            <a:r>
              <a:rPr lang="en-US" sz="1800" dirty="0"/>
              <a:t> </a:t>
            </a:r>
            <a:r>
              <a:rPr lang="en-US" sz="1800" dirty="0" err="1"/>
              <a:t>può</a:t>
            </a:r>
            <a:r>
              <a:rPr lang="en-US" sz="1800" dirty="0"/>
              <a:t> </a:t>
            </a:r>
            <a:r>
              <a:rPr lang="en-US" sz="1800" dirty="0" err="1"/>
              <a:t>identificare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bisogni</a:t>
            </a:r>
            <a:r>
              <a:rPr lang="en-US" sz="1800" dirty="0"/>
              <a:t> e                 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problemi</a:t>
            </a:r>
            <a:r>
              <a:rPr lang="en-US" sz="1800" dirty="0"/>
              <a:t> </a:t>
            </a:r>
            <a:r>
              <a:rPr lang="en-US" sz="1800" dirty="0" err="1"/>
              <a:t>specifici</a:t>
            </a:r>
            <a:r>
              <a:rPr lang="en-US" sz="1800" dirty="0"/>
              <a:t> </a:t>
            </a:r>
            <a:r>
              <a:rPr lang="en-US" sz="1800" dirty="0" err="1"/>
              <a:t>dell'acquirente</a:t>
            </a:r>
            <a:r>
              <a:rPr lang="en-US" sz="1800" dirty="0"/>
              <a:t> e </a:t>
            </a:r>
            <a:r>
              <a:rPr lang="en-US" sz="1800" dirty="0" err="1"/>
              <a:t>quindi</a:t>
            </a:r>
            <a:r>
              <a:rPr lang="en-US" sz="1800" dirty="0"/>
              <a:t> </a:t>
            </a:r>
            <a:r>
              <a:rPr lang="en-US" sz="1800" dirty="0" err="1"/>
              <a:t>adattare</a:t>
            </a:r>
            <a:r>
              <a:rPr lang="en-US" sz="1800" dirty="0"/>
              <a:t> la </a:t>
            </a:r>
            <a:r>
              <a:rPr lang="en-US" sz="1800" dirty="0" err="1"/>
              <a:t>presentazione</a:t>
            </a:r>
            <a:r>
              <a:rPr lang="en-US" sz="1800" dirty="0"/>
              <a:t> di </a:t>
            </a:r>
            <a:r>
              <a:rPr lang="en-US" sz="1800" dirty="0" err="1"/>
              <a:t>vendita</a:t>
            </a:r>
            <a:r>
              <a:rPr lang="en-US" sz="1800" dirty="0"/>
              <a:t>.</a:t>
            </a:r>
          </a:p>
          <a:p>
            <a:pPr algn="ctr" eaLnBrk="1" hangingPunct="1"/>
            <a:r>
              <a:rPr lang="en-US" sz="1800" dirty="0"/>
              <a:t> </a:t>
            </a:r>
          </a:p>
          <a:p>
            <a:pPr algn="ctr" eaLnBrk="1" hangingPunct="1"/>
            <a:r>
              <a:rPr lang="en-US" sz="1800" dirty="0" err="1"/>
              <a:t>Anche</a:t>
            </a:r>
            <a:r>
              <a:rPr lang="en-US" sz="1800" dirty="0"/>
              <a:t> le </a:t>
            </a:r>
            <a:r>
              <a:rPr lang="en-US" sz="1800" dirty="0" err="1"/>
              <a:t>preoccupazioni</a:t>
            </a:r>
            <a:r>
              <a:rPr lang="en-US" sz="1800" dirty="0"/>
              <a:t> </a:t>
            </a:r>
            <a:r>
              <a:rPr lang="en-US" sz="1800" dirty="0" err="1"/>
              <a:t>particolari</a:t>
            </a:r>
            <a:r>
              <a:rPr lang="en-US" sz="1800" dirty="0"/>
              <a:t> </a:t>
            </a:r>
            <a:r>
              <a:rPr lang="en-US" sz="1800" dirty="0" err="1"/>
              <a:t>dell’acquirente</a:t>
            </a:r>
            <a:r>
              <a:rPr lang="en-US" sz="1800" dirty="0"/>
              <a:t> </a:t>
            </a:r>
            <a:r>
              <a:rPr lang="en-US" sz="1800" dirty="0" err="1"/>
              <a:t>possono</a:t>
            </a:r>
            <a:r>
              <a:rPr lang="en-US" sz="1800" dirty="0"/>
              <a:t> </a:t>
            </a:r>
            <a:r>
              <a:rPr lang="en-US" sz="1800" dirty="0" err="1"/>
              <a:t>essere</a:t>
            </a:r>
            <a:r>
              <a:rPr lang="en-US" sz="1800" dirty="0"/>
              <a:t> </a:t>
            </a:r>
            <a:r>
              <a:rPr lang="en-US" sz="1800" dirty="0" err="1"/>
              <a:t>trattate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base </a:t>
            </a:r>
            <a:r>
              <a:rPr lang="en-US" sz="1800" dirty="0" err="1"/>
              <a:t>individuale</a:t>
            </a:r>
            <a:r>
              <a:rPr lang="en-US" sz="1800" dirty="0"/>
              <a:t>.</a:t>
            </a:r>
            <a:r>
              <a:rPr lang="fr-FR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183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419D4-DB86-9694-4EBC-1E8191D0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/>
              <a:t>Le competenze richieste alla forza vendita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5F7D11-24E5-20F7-215E-A561B361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Sebbene la responsabilità principale dei venditori sia rappresentata dall'aumento delle vendite, essi svolgono molte attività aggiuntive che contribuiscono a rendere possibile la vendita: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la generazione di nuovi contatti ed eventuale qualificazione (</a:t>
            </a:r>
            <a:r>
              <a:rPr lang="it-IT" dirty="0">
                <a:solidFill>
                  <a:schemeClr val="accent1"/>
                </a:solidFill>
              </a:rPr>
              <a:t>lead generation </a:t>
            </a:r>
            <a:r>
              <a:rPr lang="it-IT" dirty="0"/>
              <a:t>and </a:t>
            </a:r>
            <a:r>
              <a:rPr lang="it-IT" dirty="0" err="1">
                <a:solidFill>
                  <a:schemeClr val="accent1"/>
                </a:solidFill>
              </a:rPr>
              <a:t>qualification</a:t>
            </a:r>
            <a:r>
              <a:rPr lang="it-IT" dirty="0"/>
              <a:t>)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 l'individuazione di nuovi clienti (</a:t>
            </a:r>
            <a:r>
              <a:rPr lang="it-IT" dirty="0" err="1">
                <a:solidFill>
                  <a:schemeClr val="accent1"/>
                </a:solidFill>
              </a:rPr>
              <a:t>prospecting</a:t>
            </a:r>
            <a:r>
              <a:rPr lang="it-IT" dirty="0"/>
              <a:t>),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la gestione del registro dei clienti,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la forni tura di servizi,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la gestione dei reclami,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 la gestione delle relazioni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 l'autogestione. </a:t>
            </a:r>
          </a:p>
        </p:txBody>
      </p:sp>
    </p:spTree>
    <p:extLst>
      <p:ext uri="{BB962C8B-B14F-4D97-AF65-F5344CB8AC3E}">
        <p14:creationId xmlns:p14="http://schemas.microsoft.com/office/powerpoint/2010/main" val="152780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201FE7-4816-846F-970D-F0EFCB3123DF}"/>
              </a:ext>
            </a:extLst>
          </p:cNvPr>
          <p:cNvSpPr txBox="1"/>
          <p:nvPr/>
        </p:nvSpPr>
        <p:spPr>
          <a:xfrm>
            <a:off x="1622322" y="220316"/>
            <a:ext cx="8947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generazione di nuovi contatti comporta la ricerca di </a:t>
            </a:r>
            <a:r>
              <a:rPr lang="it-IT" b="1" dirty="0"/>
              <a:t>potenziali nuovi clienti </a:t>
            </a:r>
            <a:r>
              <a:rPr lang="it-IT" dirty="0"/>
              <a:t>e la creazione di un </a:t>
            </a:r>
            <a:r>
              <a:rPr lang="it-IT" b="1" dirty="0"/>
              <a:t>rapporto personale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I clienti potenziali possono essere identificati tramite diverse fonti, tra cui </a:t>
            </a:r>
            <a:r>
              <a:rPr lang="it-IT" u="sng" dirty="0"/>
              <a:t>le conversazioni con i clienti esistenti </a:t>
            </a:r>
            <a:r>
              <a:rPr lang="it-IT" dirty="0"/>
              <a:t>e la </a:t>
            </a:r>
            <a:r>
              <a:rPr lang="it-IT" u="sng" dirty="0"/>
              <a:t>ricerca sugli elenchi commerciali </a:t>
            </a:r>
            <a:r>
              <a:rPr lang="it-IT" dirty="0"/>
              <a:t>e </a:t>
            </a:r>
            <a:r>
              <a:rPr lang="it-IT" u="sng" dirty="0"/>
              <a:t>sulla stampa del settore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registrazione dei clienti </a:t>
            </a:r>
            <a:r>
              <a:rPr lang="it-IT" dirty="0"/>
              <a:t>è un'attività importante in quanto le informazioni sui clienti sono una delle </a:t>
            </a:r>
            <a:r>
              <a:rPr lang="it-IT" b="1" dirty="0"/>
              <a:t>chiavi</a:t>
            </a:r>
            <a:r>
              <a:rPr lang="it-IT" dirty="0"/>
              <a:t> per </a:t>
            </a:r>
            <a:r>
              <a:rPr lang="it-IT" i="1" dirty="0"/>
              <a:t>migliorare il servizio </a:t>
            </a:r>
            <a:r>
              <a:rPr lang="it-IT" dirty="0"/>
              <a:t>e </a:t>
            </a:r>
            <a:r>
              <a:rPr lang="it-IT" i="1" dirty="0"/>
              <a:t>generare fedeltà</a:t>
            </a:r>
            <a:r>
              <a:rPr lang="it-IT" dirty="0"/>
              <a:t>.                                                                               </a:t>
            </a:r>
          </a:p>
          <a:p>
            <a:pPr algn="ctr"/>
            <a:endParaRPr lang="it-IT" dirty="0"/>
          </a:p>
        </p:txBody>
      </p:sp>
      <p:pic>
        <p:nvPicPr>
          <p:cNvPr id="8194" name="Picture 2" descr="Approccio con il cliente: collaborazione e responsabilità condivisa">
            <a:extLst>
              <a:ext uri="{FF2B5EF4-FFF2-40B4-BE49-F238E27FC236}">
                <a16:creationId xmlns:a16="http://schemas.microsoft.com/office/drawing/2014/main" id="{35C9E035-E687-32F6-1B0F-D43C6C51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3" y="2370352"/>
            <a:ext cx="5349802" cy="279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DA1D2E-5FFC-C9B7-F13A-03199B341DEB}"/>
              </a:ext>
            </a:extLst>
          </p:cNvPr>
          <p:cNvSpPr txBox="1"/>
          <p:nvPr/>
        </p:nvSpPr>
        <p:spPr>
          <a:xfrm>
            <a:off x="5929641" y="2972198"/>
            <a:ext cx="58690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</a:t>
            </a:r>
            <a:r>
              <a:rPr lang="it-IT" b="1" dirty="0"/>
              <a:t>fiducia</a:t>
            </a:r>
            <a:r>
              <a:rPr lang="it-IT" dirty="0"/>
              <a:t> è una parte importante dello sviluppo delle relazioni e viene raggiunta attraverso                                                                                                                                  </a:t>
            </a:r>
            <a:r>
              <a:rPr lang="it-IT" u="sng" dirty="0"/>
              <a:t>un'alta frequenza di contatti</a:t>
            </a:r>
            <a:r>
              <a:rPr lang="it-IT" dirty="0"/>
              <a:t>,                                                            garantendo che le promesse vengano mantenute e reagendo </a:t>
            </a:r>
          </a:p>
          <a:p>
            <a:pPr algn="ctr"/>
            <a:r>
              <a:rPr lang="it-IT" dirty="0"/>
              <a:t>rapidamente ed efficacemente ai problemi.</a:t>
            </a:r>
          </a:p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4C011C-3A6D-AD53-B258-E39FFFFD3F93}"/>
              </a:ext>
            </a:extLst>
          </p:cNvPr>
          <p:cNvSpPr txBox="1"/>
          <p:nvPr/>
        </p:nvSpPr>
        <p:spPr>
          <a:xfrm>
            <a:off x="2197508" y="5170082"/>
            <a:ext cx="7796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Infine, data la flessibilità del lavoro del venditore, molti sono tenuti a praticare </a:t>
            </a:r>
            <a:r>
              <a:rPr lang="it-IT" dirty="0">
                <a:solidFill>
                  <a:schemeClr val="accent1"/>
                </a:solidFill>
              </a:rPr>
              <a:t>l'autogestione</a:t>
            </a:r>
            <a:r>
              <a:rPr lang="it-IT" dirty="0"/>
              <a:t>, che include, per esempio,                                                                                         le </a:t>
            </a:r>
            <a:r>
              <a:rPr lang="it-IT" u="sng" dirty="0"/>
              <a:t>decisioni sulla frequenza delle chiamate </a:t>
            </a:r>
            <a:r>
              <a:rPr lang="it-IT" dirty="0"/>
              <a:t>e il </a:t>
            </a:r>
            <a:r>
              <a:rPr lang="it-IT" u="sng" dirty="0"/>
              <a:t>percorso di viaggio.</a:t>
            </a:r>
          </a:p>
        </p:txBody>
      </p:sp>
    </p:spTree>
    <p:extLst>
      <p:ext uri="{BB962C8B-B14F-4D97-AF65-F5344CB8AC3E}">
        <p14:creationId xmlns:p14="http://schemas.microsoft.com/office/powerpoint/2010/main" val="408106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DDB6D8-D63F-CDE8-D872-099E98E77C92}"/>
              </a:ext>
            </a:extLst>
          </p:cNvPr>
          <p:cNvSpPr txBox="1"/>
          <p:nvPr/>
        </p:nvSpPr>
        <p:spPr>
          <a:xfrm>
            <a:off x="491612" y="2274838"/>
            <a:ext cx="73840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 realtà, nell'immaginario collettivo ancora persiste                                                       l'idea del </a:t>
            </a:r>
            <a:r>
              <a:rPr lang="it-IT" dirty="0">
                <a:solidFill>
                  <a:schemeClr val="accent1"/>
                </a:solidFill>
              </a:rPr>
              <a:t>venditore</a:t>
            </a:r>
            <a:r>
              <a:rPr lang="it-IT" dirty="0"/>
              <a:t> come </a:t>
            </a:r>
            <a:r>
              <a:rPr lang="it-IT" u="sng" dirty="0"/>
              <a:t>astuto truffatore</a:t>
            </a:r>
            <a:r>
              <a:rPr lang="it-IT" dirty="0"/>
              <a:t> impegnato a imporre prodotti indesiderati a clienti creduloni.</a:t>
            </a:r>
          </a:p>
          <a:p>
            <a:pPr algn="ctr"/>
            <a:r>
              <a:rPr lang="it-IT" dirty="0"/>
              <a:t> In realtà, il colloquio di vendita offre </a:t>
            </a:r>
            <a:r>
              <a:rPr lang="it-IT" b="1" dirty="0"/>
              <a:t>un'opportunità impareggiabile</a:t>
            </a:r>
            <a:r>
              <a:rPr lang="it-IT" dirty="0"/>
              <a:t> per identificare le esigenze individuali del cliente e allineare il comportamento a ogni specifico cliente che s'incontra.</a:t>
            </a:r>
          </a:p>
          <a:p>
            <a:pPr algn="ctr"/>
            <a:r>
              <a:rPr lang="it-IT" dirty="0"/>
              <a:t> Al fine di sviluppare le competenze richieste per la forza vendita è utile comprendere le </a:t>
            </a:r>
            <a:r>
              <a:rPr lang="it-IT" u="sng" dirty="0"/>
              <a:t>sette fasi </a:t>
            </a:r>
            <a:r>
              <a:rPr lang="it-IT" dirty="0"/>
              <a:t>del </a:t>
            </a:r>
            <a:r>
              <a:rPr lang="it-IT" dirty="0">
                <a:solidFill>
                  <a:schemeClr val="accent1"/>
                </a:solidFill>
              </a:rPr>
              <a:t>processo di vendita</a:t>
            </a:r>
            <a:r>
              <a:rPr lang="it-IT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A2D17-1C05-EE65-9B88-6D78A7A3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84" y="193057"/>
            <a:ext cx="3557147" cy="59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CBC03A-2420-10F7-6540-88AB47859DE8}"/>
              </a:ext>
            </a:extLst>
          </p:cNvPr>
          <p:cNvSpPr txBox="1"/>
          <p:nvPr/>
        </p:nvSpPr>
        <p:spPr>
          <a:xfrm>
            <a:off x="1331975" y="463893"/>
            <a:ext cx="93308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chemeClr val="accent2">
                    <a:lumMod val="50000"/>
                  </a:schemeClr>
                </a:solidFill>
              </a:rPr>
              <a:t>Negli ultimi tempi, gli strumenti di comunicazione personali sono diventati molto popolari.     </a:t>
            </a:r>
          </a:p>
          <a:p>
            <a:pPr algn="ctr"/>
            <a:endParaRPr lang="it-IT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dirty="0"/>
              <a:t>                      Sia il pubblico sia i media  hanno iniziato a frammentarsi in modo significativo, rendendo molto </a:t>
            </a:r>
            <a:r>
              <a:rPr lang="it-IT" i="1" dirty="0"/>
              <a:t>difficile</a:t>
            </a:r>
            <a:r>
              <a:rPr lang="it-IT" dirty="0"/>
              <a:t> per le aziende il </a:t>
            </a:r>
            <a:r>
              <a:rPr lang="it-IT" i="1" dirty="0"/>
              <a:t>raggiungimento di un </a:t>
            </a:r>
            <a:r>
              <a:rPr lang="it-IT" b="1" i="1" dirty="0"/>
              <a:t>mercato di massa</a:t>
            </a:r>
            <a:r>
              <a:rPr lang="it-IT" i="1" dirty="0"/>
              <a:t>. 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Di contro, l'emergere di alcune nuove soluzioni tecnologiche,                                                                        come il </a:t>
            </a:r>
            <a:r>
              <a:rPr lang="it-IT" dirty="0">
                <a:solidFill>
                  <a:schemeClr val="accent1"/>
                </a:solidFill>
              </a:rPr>
              <a:t>Customer </a:t>
            </a:r>
            <a:r>
              <a:rPr lang="it-IT" dirty="0" err="1">
                <a:solidFill>
                  <a:schemeClr val="accent1"/>
                </a:solidFill>
              </a:rPr>
              <a:t>Relationship</a:t>
            </a:r>
            <a:r>
              <a:rPr lang="it-IT" dirty="0">
                <a:solidFill>
                  <a:schemeClr val="accent1"/>
                </a:solidFill>
              </a:rPr>
              <a:t> Management</a:t>
            </a:r>
            <a:r>
              <a:rPr lang="it-IT" dirty="0"/>
              <a:t>, il </a:t>
            </a:r>
            <a:r>
              <a:rPr lang="it-IT" dirty="0">
                <a:solidFill>
                  <a:schemeClr val="accent1"/>
                </a:solidFill>
              </a:rPr>
              <a:t>marketing digitale </a:t>
            </a:r>
            <a:r>
              <a:rPr lang="it-IT" dirty="0"/>
              <a:t>e il </a:t>
            </a:r>
            <a:r>
              <a:rPr lang="it-IT" dirty="0">
                <a:solidFill>
                  <a:schemeClr val="accent1"/>
                </a:solidFill>
              </a:rPr>
              <a:t>social media marketing, </a:t>
            </a:r>
            <a:r>
              <a:rPr lang="it-IT" dirty="0"/>
              <a:t>promette un rapporto molto più diretto e interattivo con il cliente.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Gli strumenti di comunicazione personali consentono una misurazione più efficace dell'impatto degli investimenti di marketing.</a:t>
            </a:r>
          </a:p>
        </p:txBody>
      </p:sp>
      <p:pic>
        <p:nvPicPr>
          <p:cNvPr id="1026" name="Picture 2" descr="CRM (Customer Relationship Management) - AGR Technology">
            <a:extLst>
              <a:ext uri="{FF2B5EF4-FFF2-40B4-BE49-F238E27FC236}">
                <a16:creationId xmlns:a16="http://schemas.microsoft.com/office/drawing/2014/main" id="{7B742196-91F6-C708-9C4D-F756083A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2" y="4057055"/>
            <a:ext cx="3808325" cy="21421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0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101C3-462A-5F44-522A-7980E5BE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preparazione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79FB17-1F9C-021F-D040-40738A3D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La </a:t>
            </a:r>
            <a:r>
              <a:rPr lang="it-IT" b="1" dirty="0">
                <a:solidFill>
                  <a:schemeClr val="accent1"/>
                </a:solidFill>
              </a:rPr>
              <a:t>preparazione</a:t>
            </a:r>
            <a:r>
              <a:rPr lang="it-IT" dirty="0"/>
              <a:t> effettuata prima di una visita di vendita può </a:t>
            </a:r>
            <a:r>
              <a:rPr lang="it-IT" b="1" dirty="0"/>
              <a:t>incrementare le prestazioni di un venditore </a:t>
            </a:r>
            <a:r>
              <a:rPr lang="it-IT" dirty="0"/>
              <a:t>nella relazione faccia a faccia con il cliente. </a:t>
            </a:r>
          </a:p>
          <a:p>
            <a:pPr algn="ctr"/>
            <a:r>
              <a:rPr lang="it-IT" dirty="0"/>
              <a:t>Per alcune situazioni, non è possibile prepararsi: non ci si può, per esempio, preparare per una </a:t>
            </a:r>
            <a:r>
              <a:rPr lang="it-IT" i="1" dirty="0"/>
              <a:t>domanda inaspettata </a:t>
            </a:r>
            <a:r>
              <a:rPr lang="it-IT" dirty="0"/>
              <a:t>o per </a:t>
            </a:r>
            <a:r>
              <a:rPr lang="it-IT" i="1" dirty="0"/>
              <a:t>un'obiezione insolita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Molti venditori, tuttavia, affrontano </a:t>
            </a:r>
            <a:r>
              <a:rPr lang="it-IT" u="sng" dirty="0"/>
              <a:t>situazioni simili </a:t>
            </a:r>
            <a:r>
              <a:rPr lang="it-IT" dirty="0"/>
              <a:t>e alcune domande e obiezioni vengono sollevate ripetutamente.</a:t>
            </a:r>
          </a:p>
          <a:p>
            <a:pPr algn="ctr"/>
            <a:r>
              <a:rPr lang="it-IT" dirty="0"/>
              <a:t> La preparazione può aiutare il venditore a rispondere a queste situazioni ricorrenti.                                                            Inoltre, i venditori saranno più sicuri se </a:t>
            </a:r>
            <a:r>
              <a:rPr lang="it-IT" b="1" dirty="0"/>
              <a:t>conoscono bene i propri prodotti</a:t>
            </a:r>
            <a:r>
              <a:rPr lang="it-IT" dirty="0"/>
              <a:t> e quelli dei concorrenti, se hanno chiari gli obiettivi di vendita e se </a:t>
            </a:r>
            <a:r>
              <a:rPr lang="it-IT" b="1" dirty="0"/>
              <a:t>pianificheranno la presentazione </a:t>
            </a:r>
            <a:r>
              <a:rPr lang="it-IT" dirty="0"/>
              <a:t>delle loro vendite.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DCAFB9-7DE4-AE22-3564-9F9A2806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51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4C709-E109-95C9-B138-23A76F3B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L'apertura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F6F1BA-A005-0E49-6A41-7E92CFBC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84" y="1986742"/>
            <a:ext cx="6492240" cy="5257800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r>
              <a:rPr lang="it-IT" dirty="0"/>
              <a:t>È importante che il venditore rifletta su come creare un </a:t>
            </a:r>
            <a:r>
              <a:rPr lang="it-IT" b="1" dirty="0"/>
              <a:t>impressione iniziale positiva </a:t>
            </a:r>
            <a:r>
              <a:rPr lang="it-IT" dirty="0"/>
              <a:t>sui clienti, poiché questo spesso influisce sulle percezioni successive.     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Una prima impressione positiva può essere ottenuta adottando un </a:t>
            </a:r>
            <a:r>
              <a:rPr lang="it-IT" dirty="0">
                <a:solidFill>
                  <a:schemeClr val="accent1"/>
                </a:solidFill>
              </a:rPr>
              <a:t>approccio</a:t>
            </a:r>
            <a:r>
              <a:rPr lang="it-IT" dirty="0"/>
              <a:t> </a:t>
            </a:r>
            <a:r>
              <a:rPr lang="it-IT" u="sng" dirty="0"/>
              <a:t>professionale</a:t>
            </a:r>
            <a:r>
              <a:rPr lang="it-IT" dirty="0"/>
              <a:t>, </a:t>
            </a:r>
            <a:r>
              <a:rPr lang="it-IT" u="sng" dirty="0"/>
              <a:t>amichevole</a:t>
            </a:r>
            <a:r>
              <a:rPr lang="it-IT" dirty="0"/>
              <a:t> ma non eccessivamente familiare, </a:t>
            </a:r>
            <a:r>
              <a:rPr lang="it-IT" u="sng" dirty="0"/>
              <a:t>attento ai dettagli.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E305D2-61FA-0D8B-AA00-E8F3D063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24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686C1-DF4B-4E94-D1DD-A540621F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L'identificazione dei bisogni e dei problemi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3D38A-E451-DB5A-2CB7-774FA75F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438" y="1600200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I consumatori acquistano un prodotto perché hanno un "problema" (</a:t>
            </a:r>
            <a:r>
              <a:rPr lang="it-IT" b="1" dirty="0"/>
              <a:t>bisogno</a:t>
            </a:r>
            <a:r>
              <a:rPr lang="it-IT" dirty="0"/>
              <a:t>) che genera un desiderio.</a:t>
            </a:r>
          </a:p>
          <a:p>
            <a:pPr algn="ctr"/>
            <a:r>
              <a:rPr lang="it-IT" dirty="0"/>
              <a:t>Pertanto, il compito di un venditore è </a:t>
            </a:r>
            <a:r>
              <a:rPr lang="it-IT" dirty="0">
                <a:solidFill>
                  <a:schemeClr val="accent1"/>
                </a:solidFill>
              </a:rPr>
              <a:t>identificare i bis</a:t>
            </a:r>
          </a:p>
          <a:p>
            <a:pPr algn="ctr"/>
            <a:r>
              <a:rPr lang="it-IT" dirty="0">
                <a:solidFill>
                  <a:schemeClr val="accent1"/>
                </a:solidFill>
              </a:rPr>
              <a:t>ogni </a:t>
            </a:r>
            <a:r>
              <a:rPr lang="it-IT" dirty="0"/>
              <a:t>e i </a:t>
            </a:r>
            <a:r>
              <a:rPr lang="it-IT" dirty="0">
                <a:solidFill>
                  <a:schemeClr val="accent1"/>
                </a:solidFill>
              </a:rPr>
              <a:t>problemi </a:t>
            </a:r>
            <a:r>
              <a:rPr lang="it-IT" dirty="0"/>
              <a:t>di ciascun cliente.                                                                         Solo in questo modo egli/ella può connettersi con la situazione di ciascun cliente.                                                                           Per identificare le necessità e i problemi del potenziale cliente, il venditore deve saper fare domande e saper ascoltare.                                                                                                                                      I venditori di successo comprenderanno </a:t>
            </a:r>
            <a:r>
              <a:rPr lang="it-IT" dirty="0">
                <a:solidFill>
                  <a:schemeClr val="accent1"/>
                </a:solidFill>
              </a:rPr>
              <a:t>prima</a:t>
            </a:r>
            <a:r>
              <a:rPr lang="it-IT" dirty="0"/>
              <a:t> i </a:t>
            </a:r>
            <a:r>
              <a:rPr lang="it-IT" b="1" dirty="0"/>
              <a:t>bisogni</a:t>
            </a:r>
            <a:r>
              <a:rPr lang="it-IT" dirty="0"/>
              <a:t> enunciati dal consumatore, per </a:t>
            </a:r>
            <a:r>
              <a:rPr lang="it-IT" dirty="0">
                <a:solidFill>
                  <a:schemeClr val="accent1"/>
                </a:solidFill>
              </a:rPr>
              <a:t>poi</a:t>
            </a:r>
            <a:r>
              <a:rPr lang="it-IT" dirty="0"/>
              <a:t> indicare </a:t>
            </a:r>
            <a:r>
              <a:rPr lang="it-IT" b="1" dirty="0"/>
              <a:t>un'offerta</a:t>
            </a:r>
            <a:r>
              <a:rPr lang="it-IT" dirty="0"/>
              <a:t> personalizzata (</a:t>
            </a:r>
            <a:r>
              <a:rPr lang="it-IT" b="1" dirty="0" err="1">
                <a:solidFill>
                  <a:schemeClr val="accent1"/>
                </a:solidFill>
              </a:rPr>
              <a:t>tailored</a:t>
            </a:r>
            <a:r>
              <a:rPr lang="it-IT" dirty="0"/>
              <a:t>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B9D7B-A092-C9A8-11D2-B0F35102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8E64A-2D0B-2B89-55AD-588C17F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presentazione e la dimostrazione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99D-4360-4B64-C113-96BD8F09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280" y="1600200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presentazione</a:t>
            </a:r>
            <a:r>
              <a:rPr lang="it-IT" dirty="0"/>
              <a:t> e la </a:t>
            </a:r>
            <a:r>
              <a:rPr lang="it-IT" dirty="0">
                <a:solidFill>
                  <a:schemeClr val="accent1"/>
                </a:solidFill>
              </a:rPr>
              <a:t>dimostrazione</a:t>
            </a:r>
            <a:r>
              <a:rPr lang="it-IT" dirty="0"/>
              <a:t>                                                 offrono l'opportunità al venditore di </a:t>
            </a:r>
            <a:r>
              <a:rPr lang="it-IT" u="sng" dirty="0"/>
              <a:t>convincere i clienti </a:t>
            </a:r>
            <a:r>
              <a:rPr lang="it-IT" dirty="0"/>
              <a:t>che il prodotto presentato possa essere la soluzione al loro problema.                                                                                     Quest'ultima dovrebbe concentrarsi sui </a:t>
            </a:r>
            <a:r>
              <a:rPr lang="it-IT" u="sng" dirty="0"/>
              <a:t>vantaggi</a:t>
            </a:r>
            <a:r>
              <a:rPr lang="it-IT" dirty="0"/>
              <a:t> per il cliente piuttosto che sulle caratteristiche del prodotto. </a:t>
            </a:r>
          </a:p>
          <a:p>
            <a:pPr algn="ctr"/>
            <a:r>
              <a:rPr lang="it-IT" dirty="0"/>
              <a:t>Il venditore dovrebbe continuare a porre domande durante la presentazione per assicurarsi che il cliente stia comprendendo i benefici del prodotto che gli sta esponendo, e dovrà anche verificare che tali benefici rispecchino le esigenze del potenziale cliente.</a:t>
            </a:r>
          </a:p>
          <a:p>
            <a:pPr algn="ctr"/>
            <a:r>
              <a:rPr lang="it-IT" dirty="0"/>
              <a:t> Questo fine può essere raggiunto ponendo domande come </a:t>
            </a:r>
            <a:r>
              <a:rPr lang="it-IT" i="1" dirty="0"/>
              <a:t>"È il tipo di prodotto che stai cercando?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AAFCDF-F47E-1056-F3B8-4F5EDAAD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695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BC049-FAB8-F33D-5D5B-5E46F3F2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gestione delle obiezioni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31D3E-5035-6E86-2716-8AAF1B3A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I venditori raramente chiudono un affare senza prima superare le </a:t>
            </a:r>
            <a:r>
              <a:rPr lang="it-IT" b="1" dirty="0">
                <a:solidFill>
                  <a:schemeClr val="accent1"/>
                </a:solidFill>
              </a:rPr>
              <a:t>obiezioni</a:t>
            </a:r>
            <a:r>
              <a:rPr lang="it-IT" dirty="0"/>
              <a:t> dei clienti. </a:t>
            </a:r>
          </a:p>
          <a:p>
            <a:pPr algn="ctr"/>
            <a:r>
              <a:rPr lang="it-IT" dirty="0"/>
              <a:t>Sebbene le obiezioni possano causare problemi, non dovrebbero essere considerate negativamente, poiché spesso </a:t>
            </a:r>
            <a:r>
              <a:rPr lang="it-IT" u="sng" dirty="0"/>
              <a:t>evidenziano questioni importanti per l'acquirente</a:t>
            </a:r>
            <a:r>
              <a:rPr lang="it-IT" dirty="0"/>
              <a:t>.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Il segreto per affrontarle obiezioni risiede in una corretta gestione di aspetti di prodotto sostanziali/funzionali, ma anche emotivi.</a:t>
            </a:r>
          </a:p>
          <a:p>
            <a:pPr algn="ctr"/>
            <a:r>
              <a:rPr lang="it-IT" dirty="0"/>
              <a:t>Se il cliente si oppone al </a:t>
            </a:r>
            <a:r>
              <a:rPr lang="it-IT" b="1" dirty="0"/>
              <a:t>prezzo</a:t>
            </a:r>
            <a:r>
              <a:rPr lang="it-IT" dirty="0"/>
              <a:t> del prodotto, il venditore deve utilizzare argomenti convincenti per dimostrare che il prezzo non è troppo alto. </a:t>
            </a:r>
          </a:p>
          <a:p>
            <a:pPr algn="ctr"/>
            <a:r>
              <a:rPr lang="it-IT" dirty="0"/>
              <a:t>Sicuramente, i venditori dovranno seguire i seguenti imperativi:</a:t>
            </a:r>
          </a:p>
          <a:p>
            <a:pPr algn="ctr"/>
            <a:r>
              <a:rPr lang="it-IT" dirty="0"/>
              <a:t> (1) </a:t>
            </a:r>
            <a:r>
              <a:rPr lang="it-IT" u="sng" dirty="0"/>
              <a:t>ascoltare l'obiezione senza interrompere</a:t>
            </a:r>
            <a:r>
              <a:rPr lang="it-IT" dirty="0"/>
              <a:t>; </a:t>
            </a:r>
          </a:p>
          <a:p>
            <a:pPr algn="ctr"/>
            <a:r>
              <a:rPr lang="it-IT" dirty="0"/>
              <a:t>(2</a:t>
            </a:r>
            <a:r>
              <a:rPr lang="it-IT" u="sng" dirty="0"/>
              <a:t>) utilizzare la tecnica "</a:t>
            </a:r>
            <a:r>
              <a:rPr lang="it-IT" u="sng" dirty="0">
                <a:solidFill>
                  <a:schemeClr val="accent1"/>
                </a:solidFill>
              </a:rPr>
              <a:t>accetta e contrasta</a:t>
            </a:r>
            <a:r>
              <a:rPr lang="it-IT" dirty="0"/>
              <a:t>", con la quale il venditore si dichiara d’accordo con l’acquirente ma poi propone un punto di vista alternativo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C8DC84-7088-02F7-19DE-5EF8256A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03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EBAE7-8E53-E5EC-8B1F-84BCE575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chiusura della vendita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AB8E6-93D7-D519-6159-5072A59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93" y="1737359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Il venditore inesperto a volte immagina che una presentazione efficace seguita dalla gestione convincente di eventuali obiezioni garantisca che l'acquirente chiederà il prodotto senza che il venditore debba lavorare per chiudere la vendita. </a:t>
            </a:r>
          </a:p>
          <a:p>
            <a:pPr algn="ctr"/>
            <a:r>
              <a:rPr lang="it-IT" dirty="0"/>
              <a:t>Ciò accade occasionalmente ma, più spesso, è necessario che il </a:t>
            </a:r>
            <a:r>
              <a:rPr lang="it-IT" u="sng" dirty="0"/>
              <a:t>venditore prenda l'iniziativa</a:t>
            </a:r>
            <a:r>
              <a:rPr lang="it-IT" dirty="0"/>
              <a:t>.                                                              Questo perché molti acquirenti hanno ancora dei dubbi che possono indurli a ritardare la decisione di acquisto. </a:t>
            </a:r>
          </a:p>
          <a:p>
            <a:pPr algn="ctr"/>
            <a:r>
              <a:rPr lang="it-IT" b="1" dirty="0"/>
              <a:t>Le tecniche di </a:t>
            </a:r>
            <a:r>
              <a:rPr lang="it-IT" b="1" dirty="0">
                <a:solidFill>
                  <a:schemeClr val="accent1"/>
                </a:solidFill>
              </a:rPr>
              <a:t>chiusura</a:t>
            </a:r>
            <a:r>
              <a:rPr lang="it-IT" b="1" dirty="0"/>
              <a:t> </a:t>
            </a:r>
            <a:r>
              <a:rPr lang="it-IT" dirty="0"/>
              <a:t>includono semplicemente la </a:t>
            </a:r>
            <a:r>
              <a:rPr lang="it-IT" u="sng" dirty="0"/>
              <a:t>richiesta dell'ordine</a:t>
            </a:r>
            <a:r>
              <a:rPr lang="it-IT" dirty="0"/>
              <a:t> da parte del venditore, od </a:t>
            </a:r>
            <a:r>
              <a:rPr lang="it-IT" u="sng" dirty="0"/>
              <a:t>offrire un accordo speciale</a:t>
            </a:r>
            <a:r>
              <a:rPr lang="it-IT" dirty="0"/>
              <a:t> per chiudere la vendita (</a:t>
            </a:r>
            <a:r>
              <a:rPr lang="it-IT" dirty="0">
                <a:solidFill>
                  <a:schemeClr val="accent1"/>
                </a:solidFill>
              </a:rPr>
              <a:t>chiusura a concessione</a:t>
            </a:r>
            <a:r>
              <a:rPr lang="it-IT" dirty="0"/>
              <a:t>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5C1BEF-18D9-92D8-3BBF-C8C266E79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70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B7D03-F1A4-72F4-B820-F809203A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/>
              <a:t>Il </a:t>
            </a:r>
            <a:r>
              <a:rPr lang="it-IT" sz="4000" dirty="0"/>
              <a:t>post-vendita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DBF480-4723-9D81-196F-FE955C30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84" y="1986742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Dopo che è stato effettuato un ordine, il venditore può essere tentato di passare ad altri clienti, trascurando </a:t>
            </a:r>
            <a:r>
              <a:rPr lang="it-IT" b="1" dirty="0"/>
              <a:t>la visita di controllo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Questo può essere un grande errore, poiché la maggior parte delle aziende si basa su </a:t>
            </a:r>
            <a:r>
              <a:rPr lang="it-IT" u="sng" dirty="0"/>
              <a:t>attività ripetute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Controllando che </a:t>
            </a:r>
            <a:r>
              <a:rPr lang="it-IT" i="1" dirty="0"/>
              <a:t>non</a:t>
            </a:r>
            <a:r>
              <a:rPr lang="it-IT" dirty="0"/>
              <a:t> ci siano problemi con la </a:t>
            </a:r>
            <a:r>
              <a:rPr lang="it-IT" u="sng" dirty="0"/>
              <a:t>consegna</a:t>
            </a:r>
            <a:r>
              <a:rPr lang="it-IT" dirty="0"/>
              <a:t>, </a:t>
            </a:r>
            <a:r>
              <a:rPr lang="it-IT" u="sng" dirty="0"/>
              <a:t>l'installazione</a:t>
            </a:r>
            <a:r>
              <a:rPr lang="it-IT" dirty="0"/>
              <a:t>, </a:t>
            </a:r>
            <a:r>
              <a:rPr lang="it-IT" u="sng" dirty="0"/>
              <a:t>l'uso del prodotto </a:t>
            </a:r>
            <a:r>
              <a:rPr lang="it-IT" dirty="0"/>
              <a:t>e la </a:t>
            </a:r>
            <a:r>
              <a:rPr lang="it-IT" u="sng" dirty="0"/>
              <a:t>formazione, </a:t>
            </a:r>
            <a:r>
              <a:rPr lang="it-IT" dirty="0"/>
              <a:t>l'azione post-vendita può mostrare che l'addetto alle vendite si preoccupa veramente della </a:t>
            </a:r>
            <a:r>
              <a:rPr lang="it-IT" dirty="0">
                <a:solidFill>
                  <a:schemeClr val="accent1"/>
                </a:solidFill>
              </a:rPr>
              <a:t>costruzione</a:t>
            </a:r>
            <a:r>
              <a:rPr lang="it-IT" dirty="0"/>
              <a:t>, </a:t>
            </a:r>
            <a:r>
              <a:rPr lang="it-IT" dirty="0">
                <a:solidFill>
                  <a:schemeClr val="accent1"/>
                </a:solidFill>
              </a:rPr>
              <a:t>gestione</a:t>
            </a:r>
            <a:r>
              <a:rPr lang="it-IT" dirty="0"/>
              <a:t> e </a:t>
            </a:r>
            <a:r>
              <a:rPr lang="it-IT" dirty="0">
                <a:solidFill>
                  <a:schemeClr val="accent1"/>
                </a:solidFill>
              </a:rPr>
              <a:t>mantenimento della relazione </a:t>
            </a:r>
            <a:r>
              <a:rPr lang="it-IT" u="sng" dirty="0"/>
              <a:t>con i clienti acquisiti </a:t>
            </a:r>
            <a:r>
              <a:rPr lang="it-IT" dirty="0"/>
              <a:t>durante il processo di vendita.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178E2C-AF8C-B6F4-52C6-2CA08774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61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6FB349-3368-EF6C-2F09-94315FF7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0522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/>
              <a:t>La gestione delle vendite</a:t>
            </a:r>
            <a:br>
              <a:rPr lang="it-IT" sz="4400" dirty="0"/>
            </a:br>
            <a:r>
              <a:rPr lang="it-IT" sz="4400" dirty="0"/>
              <a:t>(</a:t>
            </a:r>
            <a:r>
              <a:rPr lang="it-IT" sz="4400" dirty="0">
                <a:solidFill>
                  <a:schemeClr val="accent1"/>
                </a:solidFill>
              </a:rPr>
              <a:t>sales management</a:t>
            </a:r>
            <a:r>
              <a:rPr lang="it-IT" sz="4400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8C086D-D5EF-28FE-F4DB-3AD29416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931" y="2416005"/>
            <a:ext cx="10058400" cy="4023360"/>
          </a:xfrm>
        </p:spPr>
        <p:txBody>
          <a:bodyPr/>
          <a:lstStyle/>
          <a:p>
            <a:pPr algn="ctr"/>
            <a:r>
              <a:rPr lang="it-IT" dirty="0"/>
              <a:t>A causa della natura unica del lavoro di vendita, la gestione delle vendite                                                                       è un'attività impegnativa. </a:t>
            </a:r>
          </a:p>
          <a:p>
            <a:pPr algn="ctr"/>
            <a:r>
              <a:rPr lang="it-IT" dirty="0"/>
              <a:t>Molti venditori, per esempio, trascorrono gran parte del loro tempo sul campo, lontani dai loro manager, mentre altri possono subire ripetuti rifiuti quando cercano di chiudere le vendite e questo può demoralizzarli. </a:t>
            </a:r>
          </a:p>
          <a:p>
            <a:pPr algn="ctr"/>
            <a:r>
              <a:rPr lang="it-IT" dirty="0"/>
              <a:t>Pertanto, i due aspetti principali del lavoro del responsabile vendite sono la </a:t>
            </a:r>
            <a:r>
              <a:rPr lang="it-IT" b="1" dirty="0"/>
              <a:t>progettazione della forza vendita</a:t>
            </a:r>
            <a:r>
              <a:rPr lang="it-IT" dirty="0"/>
              <a:t> e la </a:t>
            </a:r>
            <a:r>
              <a:rPr lang="it-IT" b="1" dirty="0"/>
              <a:t>sua gestione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61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C279E4D9-E8D9-05ED-8EA7-A301878B82DC}"/>
              </a:ext>
            </a:extLst>
          </p:cNvPr>
          <p:cNvGrpSpPr/>
          <p:nvPr/>
        </p:nvGrpSpPr>
        <p:grpSpPr>
          <a:xfrm>
            <a:off x="2399071" y="1059975"/>
            <a:ext cx="7148051" cy="4738050"/>
            <a:chOff x="774700" y="1930347"/>
            <a:chExt cx="6096000" cy="4063007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A35F6463-F642-3124-2A0B-94930D8F43CE}"/>
                </a:ext>
              </a:extLst>
            </p:cNvPr>
            <p:cNvSpPr/>
            <p:nvPr/>
          </p:nvSpPr>
          <p:spPr>
            <a:xfrm rot="10800000">
              <a:off x="3213100" y="1930347"/>
              <a:ext cx="3657600" cy="1934765"/>
            </a:xfrm>
            <a:custGeom>
              <a:avLst/>
              <a:gdLst>
                <a:gd name="connsiteX0" fmla="*/ 0 w 3657600"/>
                <a:gd name="connsiteY0" fmla="*/ 241846 h 1934765"/>
                <a:gd name="connsiteX1" fmla="*/ 2690218 w 3657600"/>
                <a:gd name="connsiteY1" fmla="*/ 241846 h 1934765"/>
                <a:gd name="connsiteX2" fmla="*/ 2690218 w 3657600"/>
                <a:gd name="connsiteY2" fmla="*/ 0 h 1934765"/>
                <a:gd name="connsiteX3" fmla="*/ 3657600 w 3657600"/>
                <a:gd name="connsiteY3" fmla="*/ 967383 h 1934765"/>
                <a:gd name="connsiteX4" fmla="*/ 2690218 w 3657600"/>
                <a:gd name="connsiteY4" fmla="*/ 1934765 h 1934765"/>
                <a:gd name="connsiteX5" fmla="*/ 2690218 w 3657600"/>
                <a:gd name="connsiteY5" fmla="*/ 1692919 h 1934765"/>
                <a:gd name="connsiteX6" fmla="*/ 0 w 3657600"/>
                <a:gd name="connsiteY6" fmla="*/ 1692919 h 1934765"/>
                <a:gd name="connsiteX7" fmla="*/ 0 w 3657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34765">
                  <a:moveTo>
                    <a:pt x="0" y="241846"/>
                  </a:moveTo>
                  <a:lnTo>
                    <a:pt x="2690218" y="241846"/>
                  </a:lnTo>
                  <a:lnTo>
                    <a:pt x="2690218" y="0"/>
                  </a:lnTo>
                  <a:lnTo>
                    <a:pt x="3657600" y="967383"/>
                  </a:lnTo>
                  <a:lnTo>
                    <a:pt x="2690218" y="1934765"/>
                  </a:lnTo>
                  <a:lnTo>
                    <a:pt x="2690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260896" rIns="744587" bIns="260896" numCol="1" spcCol="1270" anchor="t" anchorCtr="0">
              <a:noAutofit/>
            </a:bodyPr>
            <a:lstStyle/>
            <a:p>
              <a:pPr marL="0" lvl="1" defTabSz="1333500">
                <a:lnSpc>
                  <a:spcPct val="90000"/>
                </a:lnSpc>
                <a:spcAft>
                  <a:spcPct val="15000"/>
                </a:spcAft>
              </a:pPr>
              <a:endParaRPr lang="en-GB" sz="3000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45253A5-B1FA-9726-350B-F97E22C24BB6}"/>
                </a:ext>
              </a:extLst>
            </p:cNvPr>
            <p:cNvSpPr/>
            <p:nvPr/>
          </p:nvSpPr>
          <p:spPr>
            <a:xfrm>
              <a:off x="774700" y="1930347"/>
              <a:ext cx="2438400" cy="1934765"/>
            </a:xfrm>
            <a:custGeom>
              <a:avLst/>
              <a:gdLst>
                <a:gd name="connsiteX0" fmla="*/ 0 w 2438400"/>
                <a:gd name="connsiteY0" fmla="*/ 322467 h 1934765"/>
                <a:gd name="connsiteX1" fmla="*/ 322467 w 2438400"/>
                <a:gd name="connsiteY1" fmla="*/ 0 h 1934765"/>
                <a:gd name="connsiteX2" fmla="*/ 2115933 w 2438400"/>
                <a:gd name="connsiteY2" fmla="*/ 0 h 1934765"/>
                <a:gd name="connsiteX3" fmla="*/ 2438400 w 2438400"/>
                <a:gd name="connsiteY3" fmla="*/ 322467 h 1934765"/>
                <a:gd name="connsiteX4" fmla="*/ 2438400 w 2438400"/>
                <a:gd name="connsiteY4" fmla="*/ 1612298 h 1934765"/>
                <a:gd name="connsiteX5" fmla="*/ 2115933 w 2438400"/>
                <a:gd name="connsiteY5" fmla="*/ 1934765 h 1934765"/>
                <a:gd name="connsiteX6" fmla="*/ 322467 w 2438400"/>
                <a:gd name="connsiteY6" fmla="*/ 1934765 h 1934765"/>
                <a:gd name="connsiteX7" fmla="*/ 0 w 2438400"/>
                <a:gd name="connsiteY7" fmla="*/ 1612298 h 1934765"/>
                <a:gd name="connsiteX8" fmla="*/ 0 w 2438400"/>
                <a:gd name="connsiteY8" fmla="*/ 322467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934765">
                  <a:moveTo>
                    <a:pt x="0" y="322467"/>
                  </a:moveTo>
                  <a:cubicBezTo>
                    <a:pt x="0" y="144373"/>
                    <a:pt x="144373" y="0"/>
                    <a:pt x="322467" y="0"/>
                  </a:cubicBezTo>
                  <a:lnTo>
                    <a:pt x="2115933" y="0"/>
                  </a:lnTo>
                  <a:cubicBezTo>
                    <a:pt x="2294027" y="0"/>
                    <a:pt x="2438400" y="144373"/>
                    <a:pt x="2438400" y="322467"/>
                  </a:cubicBezTo>
                  <a:lnTo>
                    <a:pt x="2438400" y="1612298"/>
                  </a:lnTo>
                  <a:cubicBezTo>
                    <a:pt x="2438400" y="1790392"/>
                    <a:pt x="2294027" y="1934765"/>
                    <a:pt x="2115933" y="1934765"/>
                  </a:cubicBezTo>
                  <a:lnTo>
                    <a:pt x="322467" y="1934765"/>
                  </a:lnTo>
                  <a:cubicBezTo>
                    <a:pt x="144373" y="1934765"/>
                    <a:pt x="0" y="1790392"/>
                    <a:pt x="0" y="1612298"/>
                  </a:cubicBezTo>
                  <a:lnTo>
                    <a:pt x="0" y="3224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17" tIns="164932" rIns="235417" bIns="164932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/>
                <a:t>Progettare</a:t>
              </a:r>
              <a:r>
                <a:rPr lang="en-US" sz="2800" dirty="0"/>
                <a:t> la </a:t>
              </a:r>
              <a:r>
                <a:rPr lang="en-US" sz="2800" dirty="0" err="1"/>
                <a:t>forza</a:t>
              </a:r>
              <a:r>
                <a:rPr lang="en-US" sz="2800" dirty="0"/>
                <a:t> </a:t>
              </a:r>
              <a:r>
                <a:rPr lang="en-US" sz="2800" dirty="0" err="1"/>
                <a:t>vendita</a:t>
              </a:r>
              <a:r>
                <a:rPr lang="en-US" sz="2800" dirty="0"/>
                <a:t> </a:t>
              </a:r>
              <a:endParaRPr lang="en-GB" sz="2800" dirty="0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A22ADB95-2C34-6F2E-CC79-49E1EB88647B}"/>
                </a:ext>
              </a:extLst>
            </p:cNvPr>
            <p:cNvSpPr/>
            <p:nvPr/>
          </p:nvSpPr>
          <p:spPr>
            <a:xfrm rot="10800000">
              <a:off x="3213100" y="4058589"/>
              <a:ext cx="3657600" cy="1934765"/>
            </a:xfrm>
            <a:custGeom>
              <a:avLst/>
              <a:gdLst>
                <a:gd name="connsiteX0" fmla="*/ 0 w 3657600"/>
                <a:gd name="connsiteY0" fmla="*/ 241846 h 1934765"/>
                <a:gd name="connsiteX1" fmla="*/ 2690218 w 3657600"/>
                <a:gd name="connsiteY1" fmla="*/ 241846 h 1934765"/>
                <a:gd name="connsiteX2" fmla="*/ 2690218 w 3657600"/>
                <a:gd name="connsiteY2" fmla="*/ 0 h 1934765"/>
                <a:gd name="connsiteX3" fmla="*/ 3657600 w 3657600"/>
                <a:gd name="connsiteY3" fmla="*/ 967383 h 1934765"/>
                <a:gd name="connsiteX4" fmla="*/ 2690218 w 3657600"/>
                <a:gd name="connsiteY4" fmla="*/ 1934765 h 1934765"/>
                <a:gd name="connsiteX5" fmla="*/ 2690218 w 3657600"/>
                <a:gd name="connsiteY5" fmla="*/ 1692919 h 1934765"/>
                <a:gd name="connsiteX6" fmla="*/ 0 w 3657600"/>
                <a:gd name="connsiteY6" fmla="*/ 1692919 h 1934765"/>
                <a:gd name="connsiteX7" fmla="*/ 0 w 3657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34765">
                  <a:moveTo>
                    <a:pt x="0" y="241846"/>
                  </a:moveTo>
                  <a:lnTo>
                    <a:pt x="2690218" y="241846"/>
                  </a:lnTo>
                  <a:lnTo>
                    <a:pt x="2690218" y="0"/>
                  </a:lnTo>
                  <a:lnTo>
                    <a:pt x="3657600" y="967383"/>
                  </a:lnTo>
                  <a:lnTo>
                    <a:pt x="2690218" y="1934765"/>
                  </a:lnTo>
                  <a:lnTo>
                    <a:pt x="2690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260896" rIns="744587" bIns="260896" numCol="1" spcCol="1270" anchor="t" anchorCtr="0">
              <a:noAutofit/>
            </a:bodyPr>
            <a:lstStyle/>
            <a:p>
              <a:pPr marL="0" lvl="1" defTabSz="1333500">
                <a:lnSpc>
                  <a:spcPct val="90000"/>
                </a:lnSpc>
                <a:spcAft>
                  <a:spcPct val="15000"/>
                </a:spcAft>
              </a:pPr>
              <a:endParaRPr lang="en-GB" sz="3000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42FBC90-E24F-613E-2FD4-0052627CDCAB}"/>
                </a:ext>
              </a:extLst>
            </p:cNvPr>
            <p:cNvSpPr/>
            <p:nvPr/>
          </p:nvSpPr>
          <p:spPr>
            <a:xfrm>
              <a:off x="774700" y="4058589"/>
              <a:ext cx="2438400" cy="1934765"/>
            </a:xfrm>
            <a:custGeom>
              <a:avLst/>
              <a:gdLst>
                <a:gd name="connsiteX0" fmla="*/ 0 w 2438400"/>
                <a:gd name="connsiteY0" fmla="*/ 322467 h 1934765"/>
                <a:gd name="connsiteX1" fmla="*/ 322467 w 2438400"/>
                <a:gd name="connsiteY1" fmla="*/ 0 h 1934765"/>
                <a:gd name="connsiteX2" fmla="*/ 2115933 w 2438400"/>
                <a:gd name="connsiteY2" fmla="*/ 0 h 1934765"/>
                <a:gd name="connsiteX3" fmla="*/ 2438400 w 2438400"/>
                <a:gd name="connsiteY3" fmla="*/ 322467 h 1934765"/>
                <a:gd name="connsiteX4" fmla="*/ 2438400 w 2438400"/>
                <a:gd name="connsiteY4" fmla="*/ 1612298 h 1934765"/>
                <a:gd name="connsiteX5" fmla="*/ 2115933 w 2438400"/>
                <a:gd name="connsiteY5" fmla="*/ 1934765 h 1934765"/>
                <a:gd name="connsiteX6" fmla="*/ 322467 w 2438400"/>
                <a:gd name="connsiteY6" fmla="*/ 1934765 h 1934765"/>
                <a:gd name="connsiteX7" fmla="*/ 0 w 2438400"/>
                <a:gd name="connsiteY7" fmla="*/ 1612298 h 1934765"/>
                <a:gd name="connsiteX8" fmla="*/ 0 w 2438400"/>
                <a:gd name="connsiteY8" fmla="*/ 322467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934765">
                  <a:moveTo>
                    <a:pt x="0" y="322467"/>
                  </a:moveTo>
                  <a:cubicBezTo>
                    <a:pt x="0" y="144373"/>
                    <a:pt x="144373" y="0"/>
                    <a:pt x="322467" y="0"/>
                  </a:cubicBezTo>
                  <a:lnTo>
                    <a:pt x="2115933" y="0"/>
                  </a:lnTo>
                  <a:cubicBezTo>
                    <a:pt x="2294027" y="0"/>
                    <a:pt x="2438400" y="144373"/>
                    <a:pt x="2438400" y="322467"/>
                  </a:cubicBezTo>
                  <a:lnTo>
                    <a:pt x="2438400" y="1612298"/>
                  </a:lnTo>
                  <a:cubicBezTo>
                    <a:pt x="2438400" y="1790392"/>
                    <a:pt x="2294027" y="1934765"/>
                    <a:pt x="2115933" y="1934765"/>
                  </a:cubicBezTo>
                  <a:lnTo>
                    <a:pt x="322467" y="1934765"/>
                  </a:lnTo>
                  <a:cubicBezTo>
                    <a:pt x="144373" y="1934765"/>
                    <a:pt x="0" y="1790392"/>
                    <a:pt x="0" y="1612298"/>
                  </a:cubicBezTo>
                  <a:lnTo>
                    <a:pt x="0" y="3224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17" tIns="164932" rIns="235417" bIns="164932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dirty="0" err="1"/>
                <a:t>Gestire</a:t>
              </a:r>
              <a:r>
                <a:rPr lang="en-GB" sz="2800" dirty="0"/>
                <a:t> la </a:t>
              </a:r>
              <a:r>
                <a:rPr lang="en-GB" sz="2800" dirty="0" err="1"/>
                <a:t>forza</a:t>
              </a:r>
              <a:r>
                <a:rPr lang="en-GB" sz="2800" dirty="0"/>
                <a:t> </a:t>
              </a:r>
              <a:r>
                <a:rPr lang="en-GB" sz="2800" dirty="0" err="1"/>
                <a:t>vendita</a:t>
              </a:r>
              <a:endParaRPr lang="en-GB" sz="2800" dirty="0"/>
            </a:p>
          </p:txBody>
        </p: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9AC96BC1-79F8-DD52-A44B-155E2423E4C8}"/>
              </a:ext>
            </a:extLst>
          </p:cNvPr>
          <p:cNvSpPr txBox="1"/>
          <p:nvPr/>
        </p:nvSpPr>
        <p:spPr>
          <a:xfrm>
            <a:off x="6420412" y="1700363"/>
            <a:ext cx="254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Dimensione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forza</a:t>
            </a:r>
            <a:r>
              <a:rPr lang="en-GB" sz="1600" dirty="0"/>
              <a:t> </a:t>
            </a:r>
            <a:r>
              <a:rPr lang="en-GB" sz="1600" dirty="0" err="1"/>
              <a:t>vendita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Organizzazione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forza</a:t>
            </a:r>
            <a:r>
              <a:rPr lang="en-GB" sz="1600" dirty="0"/>
              <a:t> </a:t>
            </a:r>
            <a:r>
              <a:rPr lang="en-GB" sz="1600" dirty="0" err="1"/>
              <a:t>vendita</a:t>
            </a:r>
            <a:endParaRPr lang="en-GB" sz="1600" dirty="0"/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BB250625-FD5E-D79B-6C14-87DF9CF07C80}"/>
              </a:ext>
            </a:extLst>
          </p:cNvPr>
          <p:cNvSpPr txBox="1"/>
          <p:nvPr/>
        </p:nvSpPr>
        <p:spPr>
          <a:xfrm>
            <a:off x="6360744" y="3956578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Definire</a:t>
            </a:r>
            <a:r>
              <a:rPr lang="en-GB" sz="1600" dirty="0"/>
              <a:t> </a:t>
            </a:r>
            <a:r>
              <a:rPr lang="en-GB" sz="1600" dirty="0" err="1"/>
              <a:t>gli</a:t>
            </a:r>
            <a:r>
              <a:rPr lang="en-GB" sz="1600" dirty="0"/>
              <a:t> </a:t>
            </a:r>
            <a:r>
              <a:rPr lang="en-GB" sz="1600" dirty="0" err="1"/>
              <a:t>obiettivi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Reclutamento</a:t>
            </a:r>
            <a:r>
              <a:rPr lang="en-GB" sz="1600" dirty="0"/>
              <a:t> e </a:t>
            </a:r>
            <a:r>
              <a:rPr lang="en-GB" sz="1600" dirty="0" err="1"/>
              <a:t>selezione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Formazione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Motivazione</a:t>
            </a:r>
            <a:r>
              <a:rPr lang="en-GB" sz="1600" dirty="0"/>
              <a:t> e </a:t>
            </a:r>
            <a:r>
              <a:rPr lang="en-GB" sz="1600" dirty="0" err="1"/>
              <a:t>compenso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Valutazione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venditori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07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A8FC6-25C2-4040-5E24-CF931E75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000" b="1" dirty="0"/>
              <a:t>La progettazione della forza vendita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D16E0A-0DF6-FFB0-C846-B644E114D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137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Le decisioni critiche di progettazione della forza vendita riguardano                                                                 la sua dimensione e organizzazione.                                                                                                                                                               Il metodo più pratico per decidere il numero di addetti alle vendite                                                                 è chiamato "</a:t>
            </a:r>
            <a:r>
              <a:rPr lang="it-IT" b="1" u="sng" dirty="0"/>
              <a:t>metodo del carico di lavoro</a:t>
            </a:r>
            <a:r>
              <a:rPr lang="it-IT" dirty="0"/>
              <a:t>".</a:t>
            </a:r>
          </a:p>
          <a:p>
            <a:pPr algn="ctr"/>
            <a:r>
              <a:rPr lang="it-IT" dirty="0"/>
              <a:t> Si basa sul </a:t>
            </a:r>
            <a:r>
              <a:rPr lang="it-IT" i="1" dirty="0"/>
              <a:t>calcolo</a:t>
            </a:r>
            <a:r>
              <a:rPr lang="it-IT" dirty="0"/>
              <a:t> del totale delle visite annuali previste, diviso per la media delle visite attribuibili a un singolo venditore.</a:t>
            </a:r>
          </a:p>
          <a:p>
            <a:pPr algn="ctr"/>
            <a:r>
              <a:rPr lang="it-IT" dirty="0"/>
              <a:t>Per quanto concerne l'organizzazione della forza vendita, sono almeno tre le </a:t>
            </a:r>
            <a:r>
              <a:rPr lang="it-IT" i="1" dirty="0"/>
              <a:t>variabili</a:t>
            </a:r>
            <a:r>
              <a:rPr lang="it-IT" dirty="0"/>
              <a:t> che si possono considerare: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geografica,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di clientela,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di prodotto.</a:t>
            </a:r>
          </a:p>
        </p:txBody>
      </p:sp>
    </p:spTree>
    <p:extLst>
      <p:ext uri="{BB962C8B-B14F-4D97-AF65-F5344CB8AC3E}">
        <p14:creationId xmlns:p14="http://schemas.microsoft.com/office/powerpoint/2010/main" val="34822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93E5F-F75C-69A3-DF06-4C5BB74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dirty="0"/>
              <a:t>Il </a:t>
            </a:r>
            <a:r>
              <a:rPr lang="it-IT" b="1" dirty="0"/>
              <a:t>database marketing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F3802F-10E3-7DCA-B738-F7A2AD67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876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Un database marketing è un "</a:t>
            </a:r>
            <a:r>
              <a:rPr lang="it-IT" dirty="0">
                <a:solidFill>
                  <a:schemeClr val="accent1"/>
                </a:solidFill>
              </a:rPr>
              <a:t>archivio elettronico</a:t>
            </a:r>
            <a:r>
              <a:rPr lang="it-IT" dirty="0"/>
              <a:t>" contenente:</a:t>
            </a:r>
          </a:p>
          <a:p>
            <a:pPr marL="0" indent="0" algn="ctr">
              <a:buNone/>
            </a:pPr>
            <a:endParaRPr lang="it-IT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un </a:t>
            </a:r>
            <a:r>
              <a:rPr lang="it-IT" u="sng" dirty="0"/>
              <a:t>elenco di nomi</a:t>
            </a:r>
            <a:r>
              <a:rPr lang="it-IT" dirty="0"/>
              <a:t>,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u="sng" dirty="0"/>
              <a:t>indirizzi</a:t>
            </a:r>
            <a:r>
              <a:rPr lang="it-IT" dirty="0"/>
              <a:t>,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u="sng" dirty="0"/>
              <a:t>numeri di telefono</a:t>
            </a:r>
            <a:r>
              <a:rPr lang="it-IT" dirty="0"/>
              <a:t>,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informazioni sullo stile di vita dei consumatori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u="sng" dirty="0"/>
              <a:t>dati transazionali- </a:t>
            </a:r>
            <a:r>
              <a:rPr lang="it-IT" dirty="0"/>
              <a:t>tipo, frequenza, valore d’acquisto</a:t>
            </a:r>
          </a:p>
        </p:txBody>
      </p:sp>
    </p:spTree>
    <p:extLst>
      <p:ext uri="{BB962C8B-B14F-4D97-AF65-F5344CB8AC3E}">
        <p14:creationId xmlns:p14="http://schemas.microsoft.com/office/powerpoint/2010/main" val="979295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C1544664-9427-8ADD-1D97-184E098C0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135619"/>
              </p:ext>
            </p:extLst>
          </p:nvPr>
        </p:nvGraphicFramePr>
        <p:xfrm>
          <a:off x="1436915" y="408650"/>
          <a:ext cx="9519819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62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ACE246-F55A-FFB1-2774-B9F3B3D8DA90}"/>
              </a:ext>
            </a:extLst>
          </p:cNvPr>
          <p:cNvSpPr txBox="1"/>
          <p:nvPr/>
        </p:nvSpPr>
        <p:spPr>
          <a:xfrm>
            <a:off x="2261419" y="1198798"/>
            <a:ext cx="76691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Una forma di organizzazione della forza vendita basata sui </a:t>
            </a:r>
            <a:r>
              <a:rPr lang="it-IT" b="1" dirty="0"/>
              <a:t>clienti </a:t>
            </a:r>
            <a:r>
              <a:rPr lang="it-IT" dirty="0"/>
              <a:t>è la gestione dei </a:t>
            </a:r>
            <a:r>
              <a:rPr lang="it-IT" i="1" u="sng" dirty="0"/>
              <a:t>clienti chiave</a:t>
            </a:r>
            <a:r>
              <a:rPr lang="it-IT" dirty="0"/>
              <a:t> (</a:t>
            </a:r>
            <a:r>
              <a:rPr lang="it-IT" b="1" dirty="0">
                <a:solidFill>
                  <a:schemeClr val="accent1"/>
                </a:solidFill>
              </a:rPr>
              <a:t>key account</a:t>
            </a:r>
            <a:r>
              <a:rPr lang="it-IT" dirty="0"/>
              <a:t>),che riflette la crescente concentrazione del potere d'acquisto nelle mani di un numero ridotto di grandi clienti. </a:t>
            </a:r>
          </a:p>
          <a:p>
            <a:pPr algn="ctr"/>
            <a:r>
              <a:rPr lang="it-IT" dirty="0"/>
              <a:t>Questi sono serviti da una </a:t>
            </a:r>
            <a:r>
              <a:rPr lang="it-IT" b="1" dirty="0"/>
              <a:t>forza vendita dedicata</a:t>
            </a:r>
            <a:r>
              <a:rPr lang="it-IT" dirty="0"/>
              <a:t>, che include </a:t>
            </a:r>
            <a:r>
              <a:rPr lang="it-IT" u="sng" dirty="0">
                <a:solidFill>
                  <a:schemeClr val="accent1"/>
                </a:solidFill>
              </a:rPr>
              <a:t>venditori senior </a:t>
            </a:r>
            <a:r>
              <a:rPr lang="it-IT" dirty="0"/>
              <a:t>in grado di gestire argomenti di vendita sofisticati                                                                       ed </a:t>
            </a:r>
            <a:r>
              <a:rPr lang="it-IT" u="sng" dirty="0">
                <a:solidFill>
                  <a:schemeClr val="accent1"/>
                </a:solidFill>
              </a:rPr>
              <a:t>esperti nell'arte della negoziazione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Una struttura di clienti chiave ha vari vantaggi, tra cui: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consentire stretti rapporti di lavoro con i clienti con una migliore comunicazione e un migliore coordinamento,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favorire il </a:t>
            </a:r>
            <a:r>
              <a:rPr lang="it-IT" u="sng" dirty="0"/>
              <a:t>controllo delle vendite </a:t>
            </a:r>
            <a:r>
              <a:rPr lang="it-IT" dirty="0"/>
              <a:t>e dei servizi,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consentire una penetrazione più approfondita della DMU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effettuare maggiori vendite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fornire </a:t>
            </a:r>
            <a:r>
              <a:rPr lang="it-IT" u="sng" dirty="0"/>
              <a:t>un'opportunità di avanzamento </a:t>
            </a:r>
            <a:r>
              <a:rPr lang="it-IT" dirty="0"/>
              <a:t>per gli addetti alle vendite.</a:t>
            </a:r>
          </a:p>
        </p:txBody>
      </p:sp>
    </p:spTree>
    <p:extLst>
      <p:ext uri="{BB962C8B-B14F-4D97-AF65-F5344CB8AC3E}">
        <p14:creationId xmlns:p14="http://schemas.microsoft.com/office/powerpoint/2010/main" val="256366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49AD7D-874C-0397-E6F3-5D18AC3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della forza vendita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D1F117-3693-73FE-13C4-A316213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0869"/>
            <a:ext cx="10058400" cy="4023360"/>
          </a:xfrm>
        </p:spPr>
        <p:txBody>
          <a:bodyPr/>
          <a:lstStyle/>
          <a:p>
            <a:pPr algn="ctr"/>
            <a:r>
              <a:rPr lang="it-IT" dirty="0"/>
              <a:t>La gestione della forza vendita comprende: </a:t>
            </a:r>
          </a:p>
          <a:p>
            <a:pPr algn="ctr"/>
            <a:endParaRPr lang="it-IT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 la definizione di specifici obiettivi per i venditori,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 il reclutamento e la selezione,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la formazione,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la motivazione,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 il compenso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la valutazione dei venditori.</a:t>
            </a:r>
          </a:p>
        </p:txBody>
      </p:sp>
    </p:spTree>
    <p:extLst>
      <p:ext uri="{BB962C8B-B14F-4D97-AF65-F5344CB8AC3E}">
        <p14:creationId xmlns:p14="http://schemas.microsoft.com/office/powerpoint/2010/main" val="2709222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EDA5AF-6473-6DFC-4648-45EEC8396B46}"/>
              </a:ext>
            </a:extLst>
          </p:cNvPr>
          <p:cNvSpPr txBox="1"/>
          <p:nvPr/>
        </p:nvSpPr>
        <p:spPr>
          <a:xfrm>
            <a:off x="1868129" y="1720840"/>
            <a:ext cx="84557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Gli obiettivi di vendita sono solitamente fissati in termini di vendite compiute (</a:t>
            </a:r>
            <a:r>
              <a:rPr lang="it-IT" b="1" dirty="0">
                <a:solidFill>
                  <a:schemeClr val="accent1"/>
                </a:solidFill>
              </a:rPr>
              <a:t>quote di vendita</a:t>
            </a:r>
            <a:r>
              <a:rPr lang="it-IT" dirty="0"/>
              <a:t>); tuttavia, si usano sempre di più obiettivi di profitto, che riflettono la necessità di evitare che beni e servizi vengano venduti a basso prezzo mediante uno sconto eccessivo.</a:t>
            </a:r>
          </a:p>
          <a:p>
            <a:pPr algn="ctr"/>
            <a:r>
              <a:rPr lang="it-IT" dirty="0"/>
              <a:t>L'importanza di reclutare </a:t>
            </a:r>
            <a:r>
              <a:rPr lang="it-IT" u="sng" dirty="0"/>
              <a:t>venditori di alto calibro </a:t>
            </a:r>
            <a:r>
              <a:rPr lang="it-IT" dirty="0"/>
              <a:t>non deve essere sottovalutata. </a:t>
            </a:r>
          </a:p>
          <a:p>
            <a:pPr algn="ctr"/>
            <a:r>
              <a:rPr lang="it-IT" dirty="0"/>
              <a:t>Molti responsabili delle vendite credono che i loro venditori possano formarsi meglio semplicemente facendo il proprio lavoro.        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Questo approccio ignora i benefici di un </a:t>
            </a:r>
            <a:r>
              <a:rPr lang="it-IT" b="1" dirty="0"/>
              <a:t>programma di formazione</a:t>
            </a:r>
            <a:r>
              <a:rPr lang="it-IT" dirty="0"/>
              <a:t>, che può fornire un quadro di riferimento in cui ha luogo l'apprendimento. </a:t>
            </a:r>
          </a:p>
          <a:p>
            <a:pPr algn="ctr"/>
            <a:r>
              <a:rPr lang="it-IT" dirty="0"/>
              <a:t>La formazione dovrebbe includere non solo la </a:t>
            </a:r>
            <a:r>
              <a:rPr lang="it-IT" u="sng" dirty="0"/>
              <a:t>conoscenza del prodotto</a:t>
            </a:r>
            <a:r>
              <a:rPr lang="it-IT" dirty="0"/>
              <a:t>, ma anche lo </a:t>
            </a:r>
            <a:r>
              <a:rPr lang="it-IT" u="sng" dirty="0"/>
              <a:t>sviluppo delle proprie competenze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1444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ED1C75-D5A9-4151-EEE0-2D3C488602D9}"/>
              </a:ext>
            </a:extLst>
          </p:cNvPr>
          <p:cNvSpPr txBox="1"/>
          <p:nvPr/>
        </p:nvSpPr>
        <p:spPr>
          <a:xfrm>
            <a:off x="1637071" y="1056059"/>
            <a:ext cx="912925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dirty="0"/>
              <a:t>I </a:t>
            </a:r>
            <a:r>
              <a:rPr lang="it-IT" sz="2500" dirty="0">
                <a:solidFill>
                  <a:schemeClr val="accent1"/>
                </a:solidFill>
              </a:rPr>
              <a:t>venditori</a:t>
            </a:r>
            <a:r>
              <a:rPr lang="it-IT" sz="2500" dirty="0"/>
              <a:t>, opportunamente </a:t>
            </a:r>
            <a:r>
              <a:rPr lang="it-IT" sz="2500" i="1" dirty="0"/>
              <a:t>selezionati</a:t>
            </a:r>
            <a:r>
              <a:rPr lang="it-IT" sz="2500" dirty="0"/>
              <a:t> e </a:t>
            </a:r>
            <a:r>
              <a:rPr lang="it-IT" sz="2500" i="1" dirty="0"/>
              <a:t>formati</a:t>
            </a:r>
            <a:r>
              <a:rPr lang="it-IT" sz="2500" dirty="0"/>
              <a:t>, devono essere anche </a:t>
            </a:r>
            <a:r>
              <a:rPr lang="it-IT" sz="2500" i="1" dirty="0"/>
              <a:t>adeguatamente </a:t>
            </a:r>
            <a:r>
              <a:rPr lang="it-IT" sz="2500" i="1" u="sng" dirty="0"/>
              <a:t>motivati</a:t>
            </a:r>
            <a:r>
              <a:rPr lang="it-IT" sz="2500" dirty="0"/>
              <a:t>.                    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                          La base di una </a:t>
            </a:r>
            <a:r>
              <a:rPr lang="it-IT" dirty="0">
                <a:solidFill>
                  <a:schemeClr val="accent1"/>
                </a:solidFill>
              </a:rPr>
              <a:t>motivazione</a:t>
            </a:r>
            <a:r>
              <a:rPr lang="it-IT" dirty="0"/>
              <a:t> efficace è una profonda comprensione dei venditori quali individui, delle loro personalità e sistemi di valori.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 manager possono motivare il personale addetto alle vendite conoscendo sia i valori sia le ambizioni di ogni venditore, </a:t>
            </a:r>
            <a:r>
              <a:rPr lang="it-IT" i="1" dirty="0"/>
              <a:t>aumentando la loro responsabilità </a:t>
            </a:r>
            <a:r>
              <a:rPr lang="it-IT" dirty="0"/>
              <a:t>nei lavori ordinari, fornendo obiettivi raggiungibili 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 termini di </a:t>
            </a:r>
            <a:r>
              <a:rPr lang="it-IT" dirty="0">
                <a:solidFill>
                  <a:schemeClr val="accent1"/>
                </a:solidFill>
              </a:rPr>
              <a:t>premi finanziari</a:t>
            </a:r>
            <a:r>
              <a:rPr lang="it-IT" dirty="0"/>
              <a:t>, il personale di vendita può essere pagato con uno stipendio fisso, solo su commissione, o con una formula mista stipendio più commissioni.                                                                  Gli stipendi forniscono sicurezza mentre le </a:t>
            </a:r>
            <a:r>
              <a:rPr lang="it-IT" b="1" dirty="0"/>
              <a:t>commissioni</a:t>
            </a:r>
            <a:r>
              <a:rPr lang="it-IT" dirty="0"/>
              <a:t> sono un incentivo a vendere di più, in quanto sono direttamente legate ai livelli di vendita.                                                                                                                                                                        Si deve prestare molta attenzione alla progettazione delle commissioni e dei </a:t>
            </a:r>
            <a:r>
              <a:rPr lang="it-IT" b="1" dirty="0"/>
              <a:t>bonus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1167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BC040F-F154-6B40-E2C5-D0AB3558E075}"/>
              </a:ext>
            </a:extLst>
          </p:cNvPr>
          <p:cNvSpPr txBox="1"/>
          <p:nvPr/>
        </p:nvSpPr>
        <p:spPr>
          <a:xfrm>
            <a:off x="1875503" y="1720840"/>
            <a:ext cx="84409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</a:t>
            </a:r>
            <a:r>
              <a:rPr lang="it-IT" b="1" u="sng" dirty="0"/>
              <a:t>valutazione</a:t>
            </a:r>
            <a:r>
              <a:rPr lang="it-IT" u="sng" dirty="0"/>
              <a:t> della forza vendita </a:t>
            </a:r>
            <a:r>
              <a:rPr lang="it-IT" dirty="0"/>
              <a:t>raccoglie le informazioni necessarie per verificare se gli obiettivi sono stati raggiunti e fornisce informazioni non elaborate che aiuteranno a guidare la formazione e la motivazione.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Identificando i </a:t>
            </a:r>
            <a:r>
              <a:rPr lang="it-IT" dirty="0">
                <a:solidFill>
                  <a:schemeClr val="accent1"/>
                </a:solidFill>
              </a:rPr>
              <a:t>punti di forza </a:t>
            </a:r>
            <a:r>
              <a:rPr lang="it-IT" dirty="0"/>
              <a:t>e </a:t>
            </a:r>
            <a:r>
              <a:rPr lang="it-IT" dirty="0">
                <a:solidFill>
                  <a:schemeClr val="accent1"/>
                </a:solidFill>
              </a:rPr>
              <a:t>di debolezza </a:t>
            </a:r>
            <a:r>
              <a:rPr lang="it-IT" dirty="0"/>
              <a:t>dei singoli addetti alle vendite, la formazione può essere focalizzata sulle aree che hanno bisogno di essere sviluppate e gli incentivi possono essere mirati ai punti deboli, come </a:t>
            </a:r>
            <a:r>
              <a:rPr lang="it-IT" u="sng" dirty="0"/>
              <a:t>le scarse prestazioni di </a:t>
            </a:r>
            <a:r>
              <a:rPr lang="it-IT" u="sng" dirty="0" err="1"/>
              <a:t>prospecting</a:t>
            </a:r>
            <a:r>
              <a:rPr lang="it-IT" dirty="0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Spesso, le prestazioni sono misurate sulla base di criteri quantitativi come i ricavi di vendita, i profitti generati o il numero di visite effettuate.                                                                Tuttavia, è anche importante utilizzare criteri qualitativi come le competenze di vendita acquisite, i rapporti con i clienti, la conoscenza del prodotto e l'autogestione.</a:t>
            </a:r>
          </a:p>
        </p:txBody>
      </p:sp>
    </p:spTree>
    <p:extLst>
      <p:ext uri="{BB962C8B-B14F-4D97-AF65-F5344CB8AC3E}">
        <p14:creationId xmlns:p14="http://schemas.microsoft.com/office/powerpoint/2010/main" val="347254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60D567-BE90-8670-92D1-653BB5CDC166}"/>
              </a:ext>
            </a:extLst>
          </p:cNvPr>
          <p:cNvSpPr txBox="1"/>
          <p:nvPr/>
        </p:nvSpPr>
        <p:spPr>
          <a:xfrm>
            <a:off x="2222090" y="1969642"/>
            <a:ext cx="77478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800" i="1" dirty="0"/>
              <a:t>È </a:t>
            </a:r>
            <a:r>
              <a:rPr lang="it-IT" i="1" dirty="0"/>
              <a:t>u</a:t>
            </a:r>
            <a:r>
              <a:rPr lang="it-IT" sz="1800" i="1" dirty="0"/>
              <a:t>n approccio interattivo al marketing che utilizza canali e mezzi di marketing indirizzabili individualmente (come la posta, il  telefono e le forze vendita) per: </a:t>
            </a:r>
            <a:endParaRPr lang="fr-FR" sz="1800" dirty="0"/>
          </a:p>
          <a:p>
            <a:pPr algn="ctr">
              <a:buFontTx/>
              <a:buChar char="-"/>
            </a:pPr>
            <a:endParaRPr lang="it-IT" sz="1800" u="sng" dirty="0"/>
          </a:p>
          <a:p>
            <a:pPr algn="ctr">
              <a:buFontTx/>
              <a:buChar char="-"/>
            </a:pPr>
            <a:r>
              <a:rPr lang="it-IT" sz="1800" u="sng" dirty="0"/>
              <a:t>fornire informazioni a un pubblico di riferimento</a:t>
            </a:r>
            <a:endParaRPr lang="fr-FR" sz="1800" u="sng" dirty="0"/>
          </a:p>
          <a:p>
            <a:pPr algn="ctr">
              <a:buFontTx/>
              <a:buChar char="-"/>
            </a:pPr>
            <a:endParaRPr lang="it-IT" sz="1800" u="sng" dirty="0"/>
          </a:p>
          <a:p>
            <a:pPr algn="ctr">
              <a:buFontTx/>
              <a:buChar char="-"/>
            </a:pPr>
            <a:r>
              <a:rPr lang="it-IT" sz="1800" u="sng" dirty="0"/>
              <a:t>stimolare la domanda</a:t>
            </a:r>
          </a:p>
          <a:p>
            <a:pPr algn="ctr">
              <a:buFontTx/>
              <a:buChar char="-"/>
            </a:pPr>
            <a:endParaRPr lang="fr-FR" sz="1800" u="sng" dirty="0"/>
          </a:p>
          <a:p>
            <a:pPr algn="ctr">
              <a:buFontTx/>
              <a:buChar char="-"/>
            </a:pPr>
            <a:r>
              <a:rPr lang="it-IT" sz="1800" dirty="0"/>
              <a:t>stare vicino ai clienti registrando e </a:t>
            </a:r>
            <a:r>
              <a:rPr lang="it-IT" sz="1800" u="sng" dirty="0"/>
              <a:t>archiviando un database elettronico </a:t>
            </a:r>
            <a:r>
              <a:rPr lang="it-IT" sz="1800" dirty="0"/>
              <a:t>di clienti, clienti potenziali e di tutti i dati sulle loro comunicazioni e transazioni.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923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6A711BC2-8073-738D-F4B8-C33328500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18141"/>
              </p:ext>
            </p:extLst>
          </p:nvPr>
        </p:nvGraphicFramePr>
        <p:xfrm>
          <a:off x="4741863" y="639762"/>
          <a:ext cx="6978189" cy="570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998105-71CB-10CE-ABED-7B2BC092BD41}"/>
              </a:ext>
            </a:extLst>
          </p:cNvPr>
          <p:cNvSpPr txBox="1"/>
          <p:nvPr/>
        </p:nvSpPr>
        <p:spPr>
          <a:xfrm>
            <a:off x="0" y="2857794"/>
            <a:ext cx="39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 database marketing presenta alcune caratteristiche specifiche. </a:t>
            </a:r>
          </a:p>
        </p:txBody>
      </p:sp>
    </p:spTree>
    <p:extLst>
      <p:ext uri="{BB962C8B-B14F-4D97-AF65-F5344CB8AC3E}">
        <p14:creationId xmlns:p14="http://schemas.microsoft.com/office/powerpoint/2010/main" val="60376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AC8B2888-CE29-C68E-1F68-CB8BDF7F2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760281"/>
              </p:ext>
            </p:extLst>
          </p:nvPr>
        </p:nvGraphicFramePr>
        <p:xfrm>
          <a:off x="345061" y="523684"/>
          <a:ext cx="7307800" cy="550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ADE1CF-6023-FDF9-B8D2-AB1023BB221C}"/>
              </a:ext>
            </a:extLst>
          </p:cNvPr>
          <p:cNvSpPr txBox="1"/>
          <p:nvPr/>
        </p:nvSpPr>
        <p:spPr>
          <a:xfrm>
            <a:off x="8684370" y="2514187"/>
            <a:ext cx="236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 principali </a:t>
            </a:r>
            <a:r>
              <a:rPr lang="it-IT" dirty="0">
                <a:solidFill>
                  <a:schemeClr val="accent1"/>
                </a:solidFill>
              </a:rPr>
              <a:t>applicazioni</a:t>
            </a:r>
            <a:r>
              <a:rPr lang="it-IT" dirty="0"/>
              <a:t> del </a:t>
            </a:r>
            <a:r>
              <a:rPr lang="it-IT" b="1" dirty="0"/>
              <a:t>database marketing </a:t>
            </a:r>
            <a:r>
              <a:rPr lang="it-IT" dirty="0"/>
              <a:t>sono le seguenti.</a:t>
            </a:r>
          </a:p>
        </p:txBody>
      </p:sp>
    </p:spTree>
    <p:extLst>
      <p:ext uri="{BB962C8B-B14F-4D97-AF65-F5344CB8AC3E}">
        <p14:creationId xmlns:p14="http://schemas.microsoft.com/office/powerpoint/2010/main" val="302399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3A0446-CDD4-78E5-EADE-171129A9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17987"/>
            <a:ext cx="10278643" cy="1619373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b="1" dirty="0"/>
              <a:t>La gestione delle relazioni con i clienti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2D7439-07EB-5310-CDBB-0979B543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1252"/>
            <a:ext cx="9836191" cy="359784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gestione delle </a:t>
            </a:r>
            <a:r>
              <a:rPr lang="it-IT" b="1" dirty="0"/>
              <a:t>relazioni con i </a:t>
            </a:r>
            <a:r>
              <a:rPr lang="it-IT" b="1" dirty="0">
                <a:solidFill>
                  <a:schemeClr val="accent1"/>
                </a:solidFill>
              </a:rPr>
              <a:t>clienti</a:t>
            </a:r>
            <a:r>
              <a:rPr lang="it-IT" b="1" dirty="0"/>
              <a:t>                                                                                                    </a:t>
            </a:r>
            <a:r>
              <a:rPr lang="it-IT" dirty="0"/>
              <a:t>(Customer </a:t>
            </a:r>
            <a:r>
              <a:rPr lang="it-IT" dirty="0" err="1"/>
              <a:t>Relationship</a:t>
            </a:r>
            <a:r>
              <a:rPr lang="it-IT" dirty="0"/>
              <a:t> Management, CRM),                                                                                          designa un «insieme integrato di competenze, tecnologie e procedure che consentono d'identificare, e fidelizzare i clienti migliori al fine di generare una redditività sostenibile nel tempo.»</a:t>
            </a:r>
          </a:p>
          <a:p>
            <a:pPr algn="ctr"/>
            <a:r>
              <a:rPr lang="it-IT" dirty="0"/>
              <a:t> In particolare, i </a:t>
            </a:r>
            <a:r>
              <a:rPr lang="it-IT" b="1" dirty="0"/>
              <a:t>pacchetti software di CRM </a:t>
            </a:r>
            <a:r>
              <a:rPr lang="it-IT" dirty="0"/>
              <a:t>aiutano l'interazione tra il </a:t>
            </a:r>
            <a:r>
              <a:rPr lang="it-IT" u="sng" dirty="0"/>
              <a:t>cliente</a:t>
            </a:r>
            <a:r>
              <a:rPr lang="it-IT" dirty="0"/>
              <a:t> e </a:t>
            </a:r>
            <a:r>
              <a:rPr lang="it-IT" u="sng" dirty="0"/>
              <a:t>l'azienda</a:t>
            </a:r>
            <a:r>
              <a:rPr lang="it-IT" dirty="0"/>
              <a:t>, consentendo all'azienda di coordinare i propri sforzi di comunicazione in modo da presentare al cliente un messaggio coerente ed attrattivo.                                                                                                 </a:t>
            </a:r>
          </a:p>
          <a:p>
            <a:pPr algn="ctr"/>
            <a:r>
              <a:rPr lang="it-IT" dirty="0"/>
              <a:t>Le società di CRM offrono una gamma di servizi basati sulla tecnologia dell'informazione, come call center, analisi dei dati e gestione dei siti. </a:t>
            </a:r>
          </a:p>
        </p:txBody>
      </p:sp>
    </p:spTree>
    <p:extLst>
      <p:ext uri="{BB962C8B-B14F-4D97-AF65-F5344CB8AC3E}">
        <p14:creationId xmlns:p14="http://schemas.microsoft.com/office/powerpoint/2010/main" val="150512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8FB452-F4C1-BB68-3F18-9D60D5FB51E1}"/>
              </a:ext>
            </a:extLst>
          </p:cNvPr>
          <p:cNvSpPr txBox="1"/>
          <p:nvPr/>
        </p:nvSpPr>
        <p:spPr>
          <a:xfrm>
            <a:off x="808427" y="753803"/>
            <a:ext cx="102747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 interazioni tra il cliente e la società possono avvenire in vari </a:t>
            </a:r>
            <a:r>
              <a:rPr lang="it-IT" i="1" u="sng" dirty="0"/>
              <a:t>modi</a:t>
            </a:r>
            <a:r>
              <a:rPr lang="it-IT" dirty="0"/>
              <a:t>, attraverso: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la forza vendita,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i call center,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le e-mail,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i distributori,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i siti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38F72-094A-24CF-E953-052F6AC6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44" y="2753472"/>
            <a:ext cx="5218195" cy="33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6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1B5C7C7B-FBD6-6315-C973-BEEE1E6CE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499369"/>
              </p:ext>
            </p:extLst>
          </p:nvPr>
        </p:nvGraphicFramePr>
        <p:xfrm>
          <a:off x="111498" y="1877790"/>
          <a:ext cx="11965858" cy="396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2A0C88-E3F2-7A75-3011-83D6DEC93D83}"/>
              </a:ext>
            </a:extLst>
          </p:cNvPr>
          <p:cNvSpPr txBox="1"/>
          <p:nvPr/>
        </p:nvSpPr>
        <p:spPr>
          <a:xfrm>
            <a:off x="3873073" y="118817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sistemi di CRM possono essere utilizzati per:</a:t>
            </a:r>
          </a:p>
        </p:txBody>
      </p:sp>
    </p:spTree>
    <p:extLst>
      <p:ext uri="{BB962C8B-B14F-4D97-AF65-F5344CB8AC3E}">
        <p14:creationId xmlns:p14="http://schemas.microsoft.com/office/powerpoint/2010/main" val="17846980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36141</TotalTime>
  <Words>3298</Words>
  <Application>Microsoft Office PowerPoint</Application>
  <PresentationFormat>Widescreen</PresentationFormat>
  <Paragraphs>196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ProximaNova-Bold</vt:lpstr>
      <vt:lpstr>Wingdings</vt:lpstr>
      <vt:lpstr>Retrospettivo</vt:lpstr>
      <vt:lpstr>Capitolo 12  La comunicazione                                     integrata di marketing 2:                                                           gli strumenti di comunicazione diretta. </vt:lpstr>
      <vt:lpstr>Presentazione standard di PowerPoint</vt:lpstr>
      <vt:lpstr> Il database marketing</vt:lpstr>
      <vt:lpstr>Presentazione standard di PowerPoint</vt:lpstr>
      <vt:lpstr>Presentazione standard di PowerPoint</vt:lpstr>
      <vt:lpstr>Presentazione standard di PowerPoint</vt:lpstr>
      <vt:lpstr>   La gestione delle relazioni con i clienti</vt:lpstr>
      <vt:lpstr>Presentazione standard di PowerPoint</vt:lpstr>
      <vt:lpstr>Presentazione standard di PowerPoint</vt:lpstr>
      <vt:lpstr>l direct marketing</vt:lpstr>
      <vt:lpstr>  L'e-mail marketing                                                                  (direct e-mail o comunicazioni postali dirette)</vt:lpstr>
      <vt:lpstr> Il passaparola (o buzz marketing)</vt:lpstr>
      <vt:lpstr>Presentazione standard di PowerPoint</vt:lpstr>
      <vt:lpstr> La forza vendita</vt:lpstr>
      <vt:lpstr>Presentazione standard di PowerPoint</vt:lpstr>
      <vt:lpstr>Presentazione standard di PowerPoint</vt:lpstr>
      <vt:lpstr>Le competenze richieste alla forza vendita</vt:lpstr>
      <vt:lpstr>Presentazione standard di PowerPoint</vt:lpstr>
      <vt:lpstr>Presentazione standard di PowerPoint</vt:lpstr>
      <vt:lpstr>La preparazione </vt:lpstr>
      <vt:lpstr>L'apertura </vt:lpstr>
      <vt:lpstr>L'identificazione dei bisogni e dei problemi </vt:lpstr>
      <vt:lpstr>La presentazione e la dimostrazione </vt:lpstr>
      <vt:lpstr>La gestione delle obiezioni  </vt:lpstr>
      <vt:lpstr>La chiusura della vendita  </vt:lpstr>
      <vt:lpstr>Il post-vendita </vt:lpstr>
      <vt:lpstr>La gestione delle vendite (sales management) </vt:lpstr>
      <vt:lpstr>Presentazione standard di PowerPoint</vt:lpstr>
      <vt:lpstr> La progettazione della forza vendita</vt:lpstr>
      <vt:lpstr>Presentazione standard di PowerPoint</vt:lpstr>
      <vt:lpstr>Presentazione standard di PowerPoint</vt:lpstr>
      <vt:lpstr>La gestione della forza vendita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12  La comunicazione                                     integrata di marketing 2:                                                           gli strumenti di comunicazione diretta. </dc:title>
  <dc:creator>Alice Barone</dc:creator>
  <cp:lastModifiedBy>Rossana Piccolo</cp:lastModifiedBy>
  <cp:revision>104</cp:revision>
  <dcterms:created xsi:type="dcterms:W3CDTF">2024-09-19T10:40:34Z</dcterms:created>
  <dcterms:modified xsi:type="dcterms:W3CDTF">2025-04-07T10:40:35Z</dcterms:modified>
</cp:coreProperties>
</file>