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81" r:id="rId3"/>
    <p:sldId id="282" r:id="rId4"/>
    <p:sldId id="257" r:id="rId5"/>
    <p:sldId id="258" r:id="rId6"/>
    <p:sldId id="259" r:id="rId7"/>
    <p:sldId id="260" r:id="rId8"/>
    <p:sldId id="262" r:id="rId9"/>
    <p:sldId id="266" r:id="rId10"/>
    <p:sldId id="261" r:id="rId11"/>
    <p:sldId id="264" r:id="rId12"/>
    <p:sldId id="265" r:id="rId13"/>
    <p:sldId id="267" r:id="rId14"/>
    <p:sldId id="268" r:id="rId15"/>
    <p:sldId id="294" r:id="rId16"/>
    <p:sldId id="295" r:id="rId17"/>
    <p:sldId id="263" r:id="rId18"/>
    <p:sldId id="296" r:id="rId19"/>
    <p:sldId id="297" r:id="rId20"/>
    <p:sldId id="298" r:id="rId21"/>
    <p:sldId id="299" r:id="rId22"/>
    <p:sldId id="300" r:id="rId23"/>
    <p:sldId id="301" r:id="rId24"/>
    <p:sldId id="302" r:id="rId25"/>
    <p:sldId id="303" r:id="rId26"/>
    <p:sldId id="304" r:id="rId27"/>
    <p:sldId id="269" r:id="rId28"/>
    <p:sldId id="270" r:id="rId29"/>
    <p:sldId id="283" r:id="rId30"/>
    <p:sldId id="292" r:id="rId31"/>
    <p:sldId id="277" r:id="rId32"/>
    <p:sldId id="278" r:id="rId33"/>
    <p:sldId id="291" r:id="rId34"/>
    <p:sldId id="339" r:id="rId35"/>
    <p:sldId id="279" r:id="rId36"/>
    <p:sldId id="340" r:id="rId37"/>
    <p:sldId id="341" r:id="rId38"/>
    <p:sldId id="290" r:id="rId39"/>
    <p:sldId id="342" r:id="rId40"/>
    <p:sldId id="284" r:id="rId41"/>
    <p:sldId id="285" r:id="rId42"/>
    <p:sldId id="286" r:id="rId43"/>
    <p:sldId id="287" r:id="rId44"/>
    <p:sldId id="288" r:id="rId45"/>
    <p:sldId id="289" r:id="rId46"/>
    <p:sldId id="309" r:id="rId47"/>
    <p:sldId id="310" r:id="rId48"/>
    <p:sldId id="312" r:id="rId49"/>
    <p:sldId id="313" r:id="rId50"/>
    <p:sldId id="314" r:id="rId51"/>
    <p:sldId id="311" r:id="rId52"/>
    <p:sldId id="315" r:id="rId53"/>
    <p:sldId id="316" r:id="rId54"/>
    <p:sldId id="317" r:id="rId55"/>
    <p:sldId id="318" r:id="rId56"/>
    <p:sldId id="321" r:id="rId57"/>
    <p:sldId id="320" r:id="rId58"/>
    <p:sldId id="323" r:id="rId59"/>
    <p:sldId id="319" r:id="rId60"/>
    <p:sldId id="322" r:id="rId61"/>
    <p:sldId id="329" r:id="rId62"/>
    <p:sldId id="330" r:id="rId63"/>
    <p:sldId id="331" r:id="rId64"/>
    <p:sldId id="332" r:id="rId65"/>
    <p:sldId id="333" r:id="rId66"/>
    <p:sldId id="334" r:id="rId67"/>
    <p:sldId id="335" r:id="rId68"/>
    <p:sldId id="343" r:id="rId69"/>
    <p:sldId id="344" r:id="rId70"/>
    <p:sldId id="337" r:id="rId71"/>
    <p:sldId id="345" r:id="rId72"/>
    <p:sldId id="346" r:id="rId73"/>
    <p:sldId id="293"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3" r:id="rId90"/>
    <p:sldId id="364" r:id="rId91"/>
    <p:sldId id="365" r:id="rId92"/>
    <p:sldId id="366"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9"/>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p:spTree>
      <p:nvGrpSpPr>
        <p:cNvPr id="1" name=""/>
        <p:cNvGrpSpPr/>
        <p:nvPr/>
      </p:nvGrpSpPr>
      <p:grpSpPr>
        <a:xfrm>
          <a:off x="0" y="0"/>
          <a:ext cx="0" cy="0"/>
          <a:chOff x="0" y="0"/>
          <a:chExt cx="0" cy="0"/>
        </a:xfrm>
      </p:grpSpPr>
      <p:cxnSp>
        <p:nvCxnSpPr>
          <p:cNvPr id="14" name="Connettore 1 22">
            <a:extLst>
              <a:ext uri="{FF2B5EF4-FFF2-40B4-BE49-F238E27FC236}">
                <a16:creationId xmlns:a16="http://schemas.microsoft.com/office/drawing/2014/main" id="{1A01CAFE-11FC-4C66-845F-19A9941DCDD4}"/>
              </a:ext>
            </a:extLst>
          </p:cNvPr>
          <p:cNvCxnSpPr/>
          <p:nvPr userDrawn="1"/>
        </p:nvCxnSpPr>
        <p:spPr>
          <a:xfrm>
            <a:off x="3787989" y="6346664"/>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8D8DAFBE-92F9-426A-A771-07AFB3DF755B}"/>
              </a:ext>
            </a:extLst>
          </p:cNvPr>
          <p:cNvSpPr>
            <a:spLocks noGrp="1"/>
          </p:cNvSpPr>
          <p:nvPr>
            <p:ph type="ftr" sz="quarter" idx="11"/>
          </p:nvPr>
        </p:nvSpPr>
        <p:spPr>
          <a:xfrm>
            <a:off x="3958103" y="6345674"/>
            <a:ext cx="4341439" cy="364800"/>
          </a:xfrm>
        </p:spPr>
        <p:txBody>
          <a:bodyPr/>
          <a:lstStyle>
            <a:lvl1pPr algn="r">
              <a:defRPr sz="800">
                <a:solidFill>
                  <a:schemeClr val="tx2"/>
                </a:solidFill>
              </a:defRPr>
            </a:lvl1pPr>
          </a:lstStyle>
          <a:p>
            <a:r>
              <a:rPr lang="it-IT" dirty="0"/>
              <a:t>Titolo della presentazione</a:t>
            </a:r>
          </a:p>
        </p:txBody>
      </p:sp>
      <p:cxnSp>
        <p:nvCxnSpPr>
          <p:cNvPr id="24" name="Connettore 1 22">
            <a:extLst>
              <a:ext uri="{FF2B5EF4-FFF2-40B4-BE49-F238E27FC236}">
                <a16:creationId xmlns:a16="http://schemas.microsoft.com/office/drawing/2014/main" id="{08D83C89-0966-4031-A79C-9D6AF882481E}"/>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Date Placeholder 3">
            <a:extLst>
              <a:ext uri="{FF2B5EF4-FFF2-40B4-BE49-F238E27FC236}">
                <a16:creationId xmlns:a16="http://schemas.microsoft.com/office/drawing/2014/main" id="{4BE9DE44-2956-413C-84EB-0DDDA184E023}"/>
              </a:ext>
            </a:extLst>
          </p:cNvPr>
          <p:cNvSpPr>
            <a:spLocks noGrp="1"/>
          </p:cNvSpPr>
          <p:nvPr>
            <p:ph type="dt" sz="half" idx="10"/>
          </p:nvPr>
        </p:nvSpPr>
        <p:spPr>
          <a:xfrm>
            <a:off x="8572500" y="6356352"/>
            <a:ext cx="1743437" cy="365125"/>
          </a:xfrm>
        </p:spPr>
        <p:txBody>
          <a:bodyPr/>
          <a:lstStyle>
            <a:lvl1pPr algn="r">
              <a:defRPr sz="800">
                <a:solidFill>
                  <a:schemeClr val="tx2"/>
                </a:solidFill>
              </a:defRPr>
            </a:lvl1pPr>
          </a:lstStyle>
          <a:p>
            <a:fld id="{BD13830A-E0D4-5644-8258-6A0E64E87728}" type="datetime1">
              <a:rPr lang="it-IT" smtClean="0"/>
              <a:pPr/>
              <a:t>09/08/24</a:t>
            </a:fld>
            <a:endParaRPr lang="it-IT" dirty="0"/>
          </a:p>
        </p:txBody>
      </p:sp>
      <p:sp>
        <p:nvSpPr>
          <p:cNvPr id="26" name="Slide Number Placeholder 5">
            <a:extLst>
              <a:ext uri="{FF2B5EF4-FFF2-40B4-BE49-F238E27FC236}">
                <a16:creationId xmlns:a16="http://schemas.microsoft.com/office/drawing/2014/main" id="{862337C2-C943-4367-B1A6-2D341F3DA7E8}"/>
              </a:ext>
            </a:extLst>
          </p:cNvPr>
          <p:cNvSpPr>
            <a:spLocks noGrp="1"/>
          </p:cNvSpPr>
          <p:nvPr>
            <p:ph type="sldNum" sz="quarter" idx="12"/>
          </p:nvPr>
        </p:nvSpPr>
        <p:spPr>
          <a:xfrm>
            <a:off x="10617200" y="6356351"/>
            <a:ext cx="736600" cy="364800"/>
          </a:xfrm>
        </p:spPr>
        <p:txBody>
          <a:bodyPr/>
          <a:lstStyle>
            <a:lvl1pPr>
              <a:defRPr sz="800">
                <a:solidFill>
                  <a:schemeClr val="tx2"/>
                </a:solidFill>
              </a:defRPr>
            </a:lvl1pPr>
          </a:lstStyle>
          <a:p>
            <a:fld id="{A9319F9E-F2D9-FB4E-80B1-3EC196E3728B}" type="slidenum">
              <a:rPr lang="it-IT" smtClean="0"/>
              <a:pPr/>
              <a:t>‹N›</a:t>
            </a:fld>
            <a:endParaRPr lang="it-IT" dirty="0"/>
          </a:p>
        </p:txBody>
      </p:sp>
      <p:cxnSp>
        <p:nvCxnSpPr>
          <p:cNvPr id="27" name="Connettore 1 36">
            <a:extLst>
              <a:ext uri="{FF2B5EF4-FFF2-40B4-BE49-F238E27FC236}">
                <a16:creationId xmlns:a16="http://schemas.microsoft.com/office/drawing/2014/main" id="{269D1799-E04E-4ED5-B961-390F09789084}"/>
              </a:ext>
            </a:extLst>
          </p:cNvPr>
          <p:cNvCxnSpPr>
            <a:cxnSpLocks/>
          </p:cNvCxnSpPr>
          <p:nvPr userDrawn="1"/>
        </p:nvCxnSpPr>
        <p:spPr>
          <a:xfrm>
            <a:off x="8444253" y="6356351"/>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D572DF04-9C2B-1E46-BADC-E47734C1D458}"/>
              </a:ext>
            </a:extLst>
          </p:cNvPr>
          <p:cNvSpPr>
            <a:spLocks noGrp="1"/>
          </p:cNvSpPr>
          <p:nvPr>
            <p:ph type="title" hasCustomPrompt="1"/>
          </p:nvPr>
        </p:nvSpPr>
        <p:spPr>
          <a:xfrm>
            <a:off x="838200" y="733335"/>
            <a:ext cx="10515600" cy="432355"/>
          </a:xfrm>
        </p:spPr>
        <p:txBody>
          <a:bodyPr>
            <a:noAutofit/>
          </a:bodyPr>
          <a:lstStyle>
            <a:lvl1pPr>
              <a:defRPr sz="3000">
                <a:solidFill>
                  <a:srgbClr val="A53515"/>
                </a:solidFill>
                <a:latin typeface="+mn-lt"/>
              </a:defRPr>
            </a:lvl1pPr>
          </a:lstStyle>
          <a:p>
            <a:r>
              <a:rPr lang="en-US" dirty="0" err="1"/>
              <a:t>Titolo</a:t>
            </a:r>
            <a:r>
              <a:rPr lang="en-US" dirty="0"/>
              <a:t> </a:t>
            </a:r>
            <a:r>
              <a:rPr lang="en-US" dirty="0" err="1"/>
              <a:t>della</a:t>
            </a:r>
            <a:r>
              <a:rPr lang="en-US" dirty="0"/>
              <a:t> </a:t>
            </a:r>
          </a:p>
        </p:txBody>
      </p:sp>
      <p:sp>
        <p:nvSpPr>
          <p:cNvPr id="16" name="Segnaposto testo 3">
            <a:extLst>
              <a:ext uri="{FF2B5EF4-FFF2-40B4-BE49-F238E27FC236}">
                <a16:creationId xmlns:a16="http://schemas.microsoft.com/office/drawing/2014/main" id="{DAB53A46-513F-9E42-A452-2FEAD11A1413}"/>
              </a:ext>
            </a:extLst>
          </p:cNvPr>
          <p:cNvSpPr>
            <a:spLocks noGrp="1"/>
          </p:cNvSpPr>
          <p:nvPr>
            <p:ph type="body" sz="quarter" idx="15" hasCustomPrompt="1"/>
          </p:nvPr>
        </p:nvSpPr>
        <p:spPr>
          <a:xfrm>
            <a:off x="838200" y="1139896"/>
            <a:ext cx="10515600" cy="768000"/>
          </a:xfrm>
        </p:spPr>
        <p:txBody>
          <a:bodyPr>
            <a:noAutofit/>
          </a:bodyPr>
          <a:lstStyle>
            <a:lvl1pPr marL="0" indent="0">
              <a:buNone/>
              <a:defRPr sz="2800">
                <a:solidFill>
                  <a:schemeClr val="accent3"/>
                </a:solidFill>
              </a:defRPr>
            </a:lvl1pPr>
          </a:lstStyle>
          <a:p>
            <a:r>
              <a:rPr lang="it-IT" dirty="0"/>
              <a:t>Sottotitolo della slide</a:t>
            </a:r>
          </a:p>
        </p:txBody>
      </p:sp>
      <p:pic>
        <p:nvPicPr>
          <p:cNvPr id="18" name="Immagine 17">
            <a:extLst>
              <a:ext uri="{FF2B5EF4-FFF2-40B4-BE49-F238E27FC236}">
                <a16:creationId xmlns:a16="http://schemas.microsoft.com/office/drawing/2014/main" id="{E8D1E1C7-EA77-D94E-B97D-106C5799568D}"/>
              </a:ext>
            </a:extLst>
          </p:cNvPr>
          <p:cNvPicPr>
            <a:picLocks noChangeAspect="1"/>
          </p:cNvPicPr>
          <p:nvPr userDrawn="1"/>
        </p:nvPicPr>
        <p:blipFill>
          <a:blip r:embed="rId2"/>
          <a:stretch>
            <a:fillRect/>
          </a:stretch>
        </p:blipFill>
        <p:spPr>
          <a:xfrm>
            <a:off x="838200" y="6345675"/>
            <a:ext cx="1601560" cy="364800"/>
          </a:xfrm>
          <a:prstGeom prst="rect">
            <a:avLst/>
          </a:prstGeom>
        </p:spPr>
      </p:pic>
    </p:spTree>
    <p:extLst>
      <p:ext uri="{BB962C8B-B14F-4D97-AF65-F5344CB8AC3E}">
        <p14:creationId xmlns:p14="http://schemas.microsoft.com/office/powerpoint/2010/main" val="266255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olo e immag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2071793"/>
            <a:ext cx="10530417" cy="4052872"/>
          </a:xfrm>
        </p:spPr>
        <p:txBody>
          <a:bodyPr>
            <a:normAutofit/>
          </a:bodyPr>
          <a:lstStyle>
            <a:lvl1pPr>
              <a:lnSpc>
                <a:spcPct val="100000"/>
              </a:lnSpc>
              <a:buClr>
                <a:srgbClr val="A53515"/>
              </a:buClr>
              <a:defRPr sz="1800"/>
            </a:lvl1pPr>
          </a:lstStyle>
          <a:p>
            <a:pPr lvl="0"/>
            <a:r>
              <a:rPr lang="it-IT" dirty="0"/>
              <a:t>Modifica gli stili del testo dello schema
Secondo livello
Terzo livello
Quarto livello
Quinto livello</a:t>
            </a:r>
            <a:endParaRPr lang="en-US" dirty="0"/>
          </a:p>
        </p:txBody>
      </p:sp>
      <p:cxnSp>
        <p:nvCxnSpPr>
          <p:cNvPr id="16" name="Connettore 1 15">
            <a:extLst>
              <a:ext uri="{FF2B5EF4-FFF2-40B4-BE49-F238E27FC236}">
                <a16:creationId xmlns:a16="http://schemas.microsoft.com/office/drawing/2014/main" id="{FCBA7CEC-572E-0F4B-95CA-8636D869376A}"/>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E0023F2-8B19-8843-881A-C65B87586A3D}"/>
              </a:ext>
            </a:extLst>
          </p:cNvPr>
          <p:cNvSpPr>
            <a:spLocks noGrp="1"/>
          </p:cNvSpPr>
          <p:nvPr>
            <p:ph type="sldNum" sz="quarter" idx="12"/>
          </p:nvPr>
        </p:nvSpPr>
        <p:spPr>
          <a:xfrm>
            <a:off x="10617200" y="6356351"/>
            <a:ext cx="736600" cy="364800"/>
          </a:xfrm>
        </p:spPr>
        <p:txBody>
          <a:bodyPr/>
          <a:lstStyle>
            <a:lvl1pPr>
              <a:defRPr sz="800">
                <a:solidFill>
                  <a:schemeClr val="tx2"/>
                </a:solidFill>
              </a:defRPr>
            </a:lvl1pPr>
          </a:lstStyle>
          <a:p>
            <a:fld id="{A9319F9E-F2D9-FB4E-80B1-3EC196E3728B}" type="slidenum">
              <a:rPr lang="it-IT" smtClean="0"/>
              <a:pPr/>
              <a:t>‹N›</a:t>
            </a:fld>
            <a:endParaRPr lang="it-IT" dirty="0"/>
          </a:p>
        </p:txBody>
      </p:sp>
      <p:sp>
        <p:nvSpPr>
          <p:cNvPr id="18" name="Date Placeholder 3">
            <a:extLst>
              <a:ext uri="{FF2B5EF4-FFF2-40B4-BE49-F238E27FC236}">
                <a16:creationId xmlns:a16="http://schemas.microsoft.com/office/drawing/2014/main" id="{F5EA25C3-27F4-8641-9091-953884452ED5}"/>
              </a:ext>
            </a:extLst>
          </p:cNvPr>
          <p:cNvSpPr>
            <a:spLocks noGrp="1"/>
          </p:cNvSpPr>
          <p:nvPr>
            <p:ph type="dt" sz="half" idx="10"/>
          </p:nvPr>
        </p:nvSpPr>
        <p:spPr>
          <a:xfrm>
            <a:off x="8572500" y="6356352"/>
            <a:ext cx="1743437" cy="365125"/>
          </a:xfrm>
        </p:spPr>
        <p:txBody>
          <a:bodyPr/>
          <a:lstStyle>
            <a:lvl1pPr algn="r">
              <a:defRPr sz="800">
                <a:solidFill>
                  <a:schemeClr val="tx2"/>
                </a:solidFill>
              </a:defRPr>
            </a:lvl1pPr>
          </a:lstStyle>
          <a:p>
            <a:fld id="{BD13830A-E0D4-5644-8258-6A0E64E87728}" type="datetime1">
              <a:rPr lang="it-IT" smtClean="0"/>
              <a:pPr/>
              <a:t>09/08/24</a:t>
            </a:fld>
            <a:endParaRPr lang="it-IT" dirty="0"/>
          </a:p>
        </p:txBody>
      </p:sp>
      <p:cxnSp>
        <p:nvCxnSpPr>
          <p:cNvPr id="19" name="Connettore 1 18">
            <a:extLst>
              <a:ext uri="{FF2B5EF4-FFF2-40B4-BE49-F238E27FC236}">
                <a16:creationId xmlns:a16="http://schemas.microsoft.com/office/drawing/2014/main" id="{CD2E5939-640E-3848-8220-4482299AB429}"/>
              </a:ext>
            </a:extLst>
          </p:cNvPr>
          <p:cNvCxnSpPr>
            <a:cxnSpLocks/>
          </p:cNvCxnSpPr>
          <p:nvPr userDrawn="1"/>
        </p:nvCxnSpPr>
        <p:spPr>
          <a:xfrm>
            <a:off x="10486049" y="6356351"/>
            <a:ext cx="0" cy="36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6974D647-E6E1-EE40-8B54-9F0B00D24843}"/>
              </a:ext>
            </a:extLst>
          </p:cNvPr>
          <p:cNvCxnSpPr>
            <a:cxnSpLocks/>
          </p:cNvCxnSpPr>
          <p:nvPr userDrawn="1"/>
        </p:nvCxnSpPr>
        <p:spPr>
          <a:xfrm>
            <a:off x="8444253" y="6356351"/>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nettore 1 22">
            <a:extLst>
              <a:ext uri="{FF2B5EF4-FFF2-40B4-BE49-F238E27FC236}">
                <a16:creationId xmlns:a16="http://schemas.microsoft.com/office/drawing/2014/main" id="{F750015B-BF6B-458F-9A91-CBEF77BF5B28}"/>
              </a:ext>
            </a:extLst>
          </p:cNvPr>
          <p:cNvCxnSpPr/>
          <p:nvPr userDrawn="1"/>
        </p:nvCxnSpPr>
        <p:spPr>
          <a:xfrm>
            <a:off x="3787989" y="6346664"/>
            <a:ext cx="0" cy="36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A3F0D496-50AC-406F-8FE6-652879909C48}"/>
              </a:ext>
            </a:extLst>
          </p:cNvPr>
          <p:cNvSpPr>
            <a:spLocks noGrp="1"/>
          </p:cNvSpPr>
          <p:nvPr>
            <p:ph type="ftr" sz="quarter" idx="11"/>
          </p:nvPr>
        </p:nvSpPr>
        <p:spPr>
          <a:xfrm>
            <a:off x="3958103" y="6345674"/>
            <a:ext cx="4341439" cy="364800"/>
          </a:xfrm>
        </p:spPr>
        <p:txBody>
          <a:bodyPr/>
          <a:lstStyle>
            <a:lvl1pPr algn="r">
              <a:defRPr sz="800">
                <a:solidFill>
                  <a:schemeClr val="tx2"/>
                </a:solidFill>
              </a:defRPr>
            </a:lvl1pPr>
          </a:lstStyle>
          <a:p>
            <a:r>
              <a:rPr lang="it-IT" dirty="0"/>
              <a:t>Titolo della presentazione</a:t>
            </a:r>
          </a:p>
        </p:txBody>
      </p:sp>
      <p:sp>
        <p:nvSpPr>
          <p:cNvPr id="22" name="Title 1">
            <a:extLst>
              <a:ext uri="{FF2B5EF4-FFF2-40B4-BE49-F238E27FC236}">
                <a16:creationId xmlns:a16="http://schemas.microsoft.com/office/drawing/2014/main" id="{01570563-48C7-D44F-9151-7E93646FE2AF}"/>
              </a:ext>
            </a:extLst>
          </p:cNvPr>
          <p:cNvSpPr>
            <a:spLocks noGrp="1"/>
          </p:cNvSpPr>
          <p:nvPr>
            <p:ph type="title" hasCustomPrompt="1"/>
          </p:nvPr>
        </p:nvSpPr>
        <p:spPr>
          <a:xfrm>
            <a:off x="838200" y="733335"/>
            <a:ext cx="10515600" cy="432355"/>
          </a:xfrm>
        </p:spPr>
        <p:txBody>
          <a:bodyPr>
            <a:noAutofit/>
          </a:bodyPr>
          <a:lstStyle>
            <a:lvl1pPr>
              <a:defRPr sz="3000">
                <a:solidFill>
                  <a:srgbClr val="A53515"/>
                </a:solidFill>
                <a:latin typeface="+mn-lt"/>
              </a:defRPr>
            </a:lvl1pPr>
          </a:lstStyle>
          <a:p>
            <a:r>
              <a:rPr lang="en-US" dirty="0" err="1"/>
              <a:t>Titolo</a:t>
            </a:r>
            <a:r>
              <a:rPr lang="en-US" dirty="0"/>
              <a:t> </a:t>
            </a:r>
            <a:r>
              <a:rPr lang="en-US" dirty="0" err="1"/>
              <a:t>della</a:t>
            </a:r>
            <a:r>
              <a:rPr lang="en-US" dirty="0"/>
              <a:t> </a:t>
            </a:r>
          </a:p>
        </p:txBody>
      </p:sp>
      <p:sp>
        <p:nvSpPr>
          <p:cNvPr id="23" name="Segnaposto testo 3">
            <a:extLst>
              <a:ext uri="{FF2B5EF4-FFF2-40B4-BE49-F238E27FC236}">
                <a16:creationId xmlns:a16="http://schemas.microsoft.com/office/drawing/2014/main" id="{DDDFDBAA-6916-A945-9EEB-2A9BB33AB003}"/>
              </a:ext>
            </a:extLst>
          </p:cNvPr>
          <p:cNvSpPr>
            <a:spLocks noGrp="1"/>
          </p:cNvSpPr>
          <p:nvPr>
            <p:ph type="body" sz="quarter" idx="15" hasCustomPrompt="1"/>
          </p:nvPr>
        </p:nvSpPr>
        <p:spPr>
          <a:xfrm>
            <a:off x="838200" y="1139896"/>
            <a:ext cx="10515600" cy="768000"/>
          </a:xfrm>
        </p:spPr>
        <p:txBody>
          <a:bodyPr>
            <a:noAutofit/>
          </a:bodyPr>
          <a:lstStyle>
            <a:lvl1pPr marL="0" indent="0">
              <a:buNone/>
              <a:defRPr sz="2800">
                <a:solidFill>
                  <a:schemeClr val="accent3"/>
                </a:solidFill>
              </a:defRPr>
            </a:lvl1pPr>
          </a:lstStyle>
          <a:p>
            <a:r>
              <a:rPr lang="it-IT" dirty="0"/>
              <a:t>Sottotitolo della slide</a:t>
            </a:r>
          </a:p>
        </p:txBody>
      </p:sp>
      <p:pic>
        <p:nvPicPr>
          <p:cNvPr id="25" name="Immagine 24">
            <a:extLst>
              <a:ext uri="{FF2B5EF4-FFF2-40B4-BE49-F238E27FC236}">
                <a16:creationId xmlns:a16="http://schemas.microsoft.com/office/drawing/2014/main" id="{E97C77C9-8597-1E46-9090-AFE6A66D59BD}"/>
              </a:ext>
            </a:extLst>
          </p:cNvPr>
          <p:cNvPicPr>
            <a:picLocks noChangeAspect="1"/>
          </p:cNvPicPr>
          <p:nvPr userDrawn="1"/>
        </p:nvPicPr>
        <p:blipFill>
          <a:blip r:embed="rId2"/>
          <a:stretch>
            <a:fillRect/>
          </a:stretch>
        </p:blipFill>
        <p:spPr>
          <a:xfrm>
            <a:off x="838200" y="6345675"/>
            <a:ext cx="1601560" cy="364800"/>
          </a:xfrm>
          <a:prstGeom prst="rect">
            <a:avLst/>
          </a:prstGeom>
        </p:spPr>
      </p:pic>
    </p:spTree>
    <p:extLst>
      <p:ext uri="{BB962C8B-B14F-4D97-AF65-F5344CB8AC3E}">
        <p14:creationId xmlns:p14="http://schemas.microsoft.com/office/powerpoint/2010/main" val="35320095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3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09/08/24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09/08/24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09/08/24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09/08/24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node/123797" TargetMode="External"/><Relationship Id="rId2" Type="http://schemas.openxmlformats.org/officeDocument/2006/relationships/hyperlink" Target="https://agriculture.ec.europa.eu/common-agricultural-policy/cap-overview/new-cap-2023-27_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ec.europa.eu/commission/presscorner/detail/it/ip_22_7155?fbclid=IwAR17DTjpv2Z22Wf8tQ73xYvoQ7yjuvXVeT8kZhrYDEri9eMkrz4XJrS-eAA" TargetMode="External"/><Relationship Id="rId2" Type="http://schemas.openxmlformats.org/officeDocument/2006/relationships/hyperlink" Target="https://eur-lex.europa.eu/legal-content/EN/TXT/?uri=CELEX:32019L0904"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agriculture.ec.europa.eu/common-agricultural-policy/market-measures_it" TargetMode="External"/><Relationship Id="rId2" Type="http://schemas.openxmlformats.org/officeDocument/2006/relationships/hyperlink" Target="https://agriculture.ec.europa.eu/common-agricultural-policy/income-support_it" TargetMode="External"/><Relationship Id="rId1" Type="http://schemas.openxmlformats.org/officeDocument/2006/relationships/slideLayout" Target="../slideLayouts/slideLayout2.xml"/><Relationship Id="rId4" Type="http://schemas.openxmlformats.org/officeDocument/2006/relationships/hyperlink" Target="https://agriculture.ec.europa.eu/common-agricultural-policy/rural-development_it"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eur-lex.europa.eu/legal-content/IT/TXT/?uri=celex%3A31992L0106"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eur-lex.europa.eu/resource.html?uri=cellar:e44d3c21-531e-11e6-89bd-01aa75ed71a1.0016.02/DOC_1&amp;format=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eur-lex.europa.eu/legal-content/IT/TXT/HTML/?uri=CELEX:52020DC0789&amp;from=EN"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eur-lex.europa.eu/legal-content/IT/TXT/PDF/?uri=CELEX:32023R1804&amp;qid=1696935522505" TargetMode="External"/><Relationship Id="rId2" Type="http://schemas.openxmlformats.org/officeDocument/2006/relationships/hyperlink" Target="https://eur-lex.europa.eu/legal-content/IT/TXT/PDF/?uri=CELEX:32023L0959&amp;qid=1696935398720" TargetMode="External"/><Relationship Id="rId1" Type="http://schemas.openxmlformats.org/officeDocument/2006/relationships/slideLayout" Target="../slideLayouts/slideLayout2.xml"/><Relationship Id="rId4" Type="http://schemas.openxmlformats.org/officeDocument/2006/relationships/hyperlink" Target="https://eur-lex.europa.eu/legal-content/IT/TXT/?uri=CELEX%3A32023R0851"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eur-lex.europa.eu/legal-content/IT/TXT/?uri=CELEX:32020R1294"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279400"/>
            <a:ext cx="9144000" cy="1662135"/>
          </a:xfrm>
        </p:spPr>
        <p:txBody>
          <a:bodyPr>
            <a:noAutofit/>
          </a:bodyPr>
          <a:lstStyle/>
          <a:p>
            <a:pPr algn="l"/>
            <a:r>
              <a:rPr lang="it-IT" sz="3600" b="1" i="0" u="none" strike="noStrike" dirty="0">
                <a:solidFill>
                  <a:srgbClr val="00B050"/>
                </a:solidFill>
                <a:effectLst/>
                <a:highlight>
                  <a:srgbClr val="FFFFFF"/>
                </a:highlight>
                <a:latin typeface="+mn-lt"/>
              </a:rPr>
              <a:t>Politiche dell’Unione europea e tutela dell’ambiente</a:t>
            </a:r>
            <a:br>
              <a:rPr lang="it-IT" sz="4000" b="1" dirty="0">
                <a:solidFill>
                  <a:srgbClr val="00B0F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endParaRPr lang="it-IT" sz="3600" b="1" dirty="0">
              <a:solidFill>
                <a:srgbClr val="00B050"/>
              </a:solidFill>
            </a:endParaRPr>
          </a:p>
          <a:p>
            <a:r>
              <a:rPr lang="it-IT" sz="3600" b="1" dirty="0">
                <a:solidFill>
                  <a:srgbClr val="00B050"/>
                </a:solidFill>
              </a:rPr>
              <a:t>Settimana 9</a:t>
            </a:r>
          </a:p>
          <a:p>
            <a:r>
              <a:rPr lang="it-IT" b="1" dirty="0">
                <a:solidFill>
                  <a:srgbClr val="92D050"/>
                </a:solidFill>
              </a:rPr>
              <a:t>Le politiche dell’ambiente dell’UE</a:t>
            </a:r>
          </a:p>
        </p:txBody>
      </p:sp>
      <p:pic>
        <p:nvPicPr>
          <p:cNvPr id="7" name="Immagine 6">
            <a:extLst>
              <a:ext uri="{FF2B5EF4-FFF2-40B4-BE49-F238E27FC236}">
                <a16:creationId xmlns:a16="http://schemas.microsoft.com/office/drawing/2014/main" id="{728E83C0-5B68-8240-2A2D-3BEC5CDAD1B3}"/>
              </a:ext>
            </a:extLst>
          </p:cNvPr>
          <p:cNvPicPr>
            <a:picLocks noChangeAspect="1"/>
          </p:cNvPicPr>
          <p:nvPr/>
        </p:nvPicPr>
        <p:blipFill>
          <a:blip r:embed="rId2"/>
          <a:stretch>
            <a:fillRect/>
          </a:stretch>
        </p:blipFill>
        <p:spPr>
          <a:xfrm>
            <a:off x="8887725" y="0"/>
            <a:ext cx="3304275" cy="1339306"/>
          </a:xfrm>
          <a:prstGeom prst="rect">
            <a:avLst/>
          </a:prstGeom>
        </p:spPr>
      </p:pic>
      <p:pic>
        <p:nvPicPr>
          <p:cNvPr id="8" name="Immagine 7">
            <a:extLst>
              <a:ext uri="{FF2B5EF4-FFF2-40B4-BE49-F238E27FC236}">
                <a16:creationId xmlns:a16="http://schemas.microsoft.com/office/drawing/2014/main" id="{2CDBFDDD-99C0-0B17-ECF6-CB10F08DD456}"/>
              </a:ext>
            </a:extLst>
          </p:cNvPr>
          <p:cNvPicPr>
            <a:picLocks noChangeAspect="1"/>
          </p:cNvPicPr>
          <p:nvPr/>
        </p:nvPicPr>
        <p:blipFill>
          <a:blip r:embed="rId3"/>
          <a:stretch>
            <a:fillRect/>
          </a:stretch>
        </p:blipFill>
        <p:spPr>
          <a:xfrm>
            <a:off x="2209800" y="5152768"/>
            <a:ext cx="7772400" cy="1288542"/>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A2E875-8658-DFD6-856E-931B29AAF1A4}"/>
              </a:ext>
            </a:extLst>
          </p:cNvPr>
          <p:cNvSpPr>
            <a:spLocks noGrp="1"/>
          </p:cNvSpPr>
          <p:nvPr>
            <p:ph type="title"/>
          </p:nvPr>
        </p:nvSpPr>
        <p:spPr/>
        <p:txBody>
          <a:bodyPr/>
          <a:lstStyle/>
          <a:p>
            <a:r>
              <a:rPr lang="it-IT" b="1" dirty="0">
                <a:solidFill>
                  <a:srgbClr val="92D050"/>
                </a:solidFill>
              </a:rPr>
              <a:t>Strumenti della Politica agricola comune (PAC)</a:t>
            </a:r>
            <a:endParaRPr lang="it-IT" dirty="0">
              <a:solidFill>
                <a:srgbClr val="92D050"/>
              </a:solidFill>
            </a:endParaRPr>
          </a:p>
        </p:txBody>
      </p:sp>
      <p:sp>
        <p:nvSpPr>
          <p:cNvPr id="3" name="Segnaposto contenuto 2">
            <a:extLst>
              <a:ext uri="{FF2B5EF4-FFF2-40B4-BE49-F238E27FC236}">
                <a16:creationId xmlns:a16="http://schemas.microsoft.com/office/drawing/2014/main" id="{EFC21FB1-8E24-EB34-0C90-866090AB38E3}"/>
              </a:ext>
            </a:extLst>
          </p:cNvPr>
          <p:cNvSpPr>
            <a:spLocks noGrp="1"/>
          </p:cNvSpPr>
          <p:nvPr>
            <p:ph idx="1"/>
          </p:nvPr>
        </p:nvSpPr>
        <p:spPr/>
        <p:txBody>
          <a:bodyPr>
            <a:normAutofit lnSpcReduction="10000"/>
          </a:bodyPr>
          <a:lstStyle/>
          <a:p>
            <a:r>
              <a:rPr lang="it-IT" sz="3200" b="1" dirty="0">
                <a:solidFill>
                  <a:srgbClr val="00B0F0"/>
                </a:solidFill>
                <a:latin typeface="Calibri" panose="020F0502020204030204" pitchFamily="34" charset="0"/>
                <a:cs typeface="Calibri" panose="020F0502020204030204" pitchFamily="34" charset="0"/>
              </a:rPr>
              <a:t>Organizzazioni comuni di mercato (OCM):</a:t>
            </a:r>
          </a:p>
          <a:p>
            <a:pPr lvl="1"/>
            <a:r>
              <a:rPr lang="it-IT" sz="2800" b="1" dirty="0">
                <a:solidFill>
                  <a:schemeClr val="tx1">
                    <a:lumMod val="95000"/>
                    <a:lumOff val="5000"/>
                  </a:schemeClr>
                </a:solidFill>
                <a:latin typeface="Calibri" panose="020F0502020204030204" pitchFamily="34" charset="0"/>
                <a:cs typeface="Calibri" panose="020F0502020204030204" pitchFamily="34" charset="0"/>
              </a:rPr>
              <a:t>Definizione:</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Insieme di misure con le quali si gestisce il mercato (produzione + scambi) di un determinato prodotto agricolo.</a:t>
            </a:r>
            <a:endParaRPr lang="it-IT" sz="2800" b="1" dirty="0">
              <a:solidFill>
                <a:schemeClr val="tx1">
                  <a:lumMod val="95000"/>
                  <a:lumOff val="5000"/>
                </a:schemeClr>
              </a:solidFill>
              <a:latin typeface="Calibri" panose="020F0502020204030204" pitchFamily="34" charset="0"/>
              <a:cs typeface="Calibri" panose="020F0502020204030204" pitchFamily="34" charset="0"/>
            </a:endParaRPr>
          </a:p>
          <a:p>
            <a:pPr lvl="1"/>
            <a:r>
              <a:rPr lang="it-IT" sz="2800" b="1" dirty="0">
                <a:solidFill>
                  <a:schemeClr val="tx1">
                    <a:lumMod val="95000"/>
                    <a:lumOff val="5000"/>
                  </a:schemeClr>
                </a:solidFill>
                <a:latin typeface="Calibri" panose="020F0502020204030204" pitchFamily="34" charset="0"/>
                <a:cs typeface="Calibri" panose="020F0502020204030204" pitchFamily="34" charset="0"/>
              </a:rPr>
              <a:t>Utilità per gli agricoltori:</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Garantisce uno sbocco per la loro produzione → stabilità  dei redditi </a:t>
            </a:r>
            <a:endParaRPr lang="it-IT" sz="2800" b="1" dirty="0">
              <a:solidFill>
                <a:schemeClr val="tx1">
                  <a:lumMod val="95000"/>
                  <a:lumOff val="5000"/>
                </a:schemeClr>
              </a:solidFill>
              <a:latin typeface="Calibri" panose="020F0502020204030204" pitchFamily="34" charset="0"/>
              <a:cs typeface="Calibri" panose="020F0502020204030204" pitchFamily="34" charset="0"/>
            </a:endParaRPr>
          </a:p>
          <a:p>
            <a:pPr lvl="1"/>
            <a:r>
              <a:rPr lang="it-IT" sz="2800" b="1" dirty="0">
                <a:solidFill>
                  <a:schemeClr val="tx1">
                    <a:lumMod val="95000"/>
                    <a:lumOff val="5000"/>
                  </a:schemeClr>
                </a:solidFill>
                <a:latin typeface="Calibri" panose="020F0502020204030204" pitchFamily="34" charset="0"/>
                <a:cs typeface="Calibri" panose="020F0502020204030204" pitchFamily="34" charset="0"/>
              </a:rPr>
              <a:t>Utilità per i consumatori:</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Garantisce  la sicurezza dell'approvvigionamento in prodotti alimentari a prezzi ragionevoli </a:t>
            </a:r>
          </a:p>
          <a:p>
            <a:endParaRPr lang="it-IT" dirty="0"/>
          </a:p>
        </p:txBody>
      </p:sp>
    </p:spTree>
    <p:extLst>
      <p:ext uri="{BB962C8B-B14F-4D97-AF65-F5344CB8AC3E}">
        <p14:creationId xmlns:p14="http://schemas.microsoft.com/office/powerpoint/2010/main" val="236848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3551A-4970-DC81-0336-3B301097CFAA}"/>
              </a:ext>
            </a:extLst>
          </p:cNvPr>
          <p:cNvSpPr>
            <a:spLocks noGrp="1"/>
          </p:cNvSpPr>
          <p:nvPr>
            <p:ph type="title"/>
          </p:nvPr>
        </p:nvSpPr>
        <p:spPr/>
        <p:txBody>
          <a:bodyPr/>
          <a:lstStyle/>
          <a:p>
            <a:r>
              <a:rPr lang="it-IT" b="1" dirty="0">
                <a:solidFill>
                  <a:srgbClr val="92D050"/>
                </a:solidFill>
              </a:rPr>
              <a:t>Strumenti della Politica agricola comune (PAC)</a:t>
            </a:r>
            <a:endParaRPr lang="it-IT" dirty="0">
              <a:solidFill>
                <a:srgbClr val="92D050"/>
              </a:solidFill>
            </a:endParaRPr>
          </a:p>
        </p:txBody>
      </p:sp>
      <p:sp>
        <p:nvSpPr>
          <p:cNvPr id="3" name="Segnaposto contenuto 2">
            <a:extLst>
              <a:ext uri="{FF2B5EF4-FFF2-40B4-BE49-F238E27FC236}">
                <a16:creationId xmlns:a16="http://schemas.microsoft.com/office/drawing/2014/main" id="{182D7F04-FD8F-4A01-125D-74E2BBDE0401}"/>
              </a:ext>
            </a:extLst>
          </p:cNvPr>
          <p:cNvSpPr>
            <a:spLocks noGrp="1"/>
          </p:cNvSpPr>
          <p:nvPr>
            <p:ph idx="1"/>
          </p:nvPr>
        </p:nvSpPr>
        <p:spPr/>
        <p:txBody>
          <a:bodyPr>
            <a:normAutofit fontScale="77500" lnSpcReduction="20000"/>
          </a:bodyPr>
          <a:lstStyle/>
          <a:p>
            <a:pPr marL="0" indent="0">
              <a:buNone/>
            </a:pPr>
            <a:r>
              <a:rPr lang="it-IT" b="1" dirty="0">
                <a:solidFill>
                  <a:srgbClr val="00B0F0"/>
                </a:solidFill>
                <a:latin typeface="Calibri" panose="020F0502020204030204" pitchFamily="34" charset="0"/>
                <a:cs typeface="Calibri" panose="020F0502020204030204" pitchFamily="34" charset="0"/>
              </a:rPr>
              <a:t>OCM Componenti:</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Prezzi (unici per tutti i mercati europei)</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Aiuti</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Controllo della produzione</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Regole per gli scambi con Paesi terzi</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(organizzazioni dei produttori)</a:t>
            </a:r>
          </a:p>
          <a:p>
            <a:pPr marL="0" indent="0">
              <a:buNone/>
            </a:pPr>
            <a:r>
              <a:rPr lang="it-IT" b="1" dirty="0">
                <a:solidFill>
                  <a:schemeClr val="tx1">
                    <a:lumMod val="95000"/>
                    <a:lumOff val="5000"/>
                  </a:schemeClr>
                </a:solidFill>
                <a:latin typeface="Calibri" panose="020F0502020204030204" pitchFamily="34" charset="0"/>
                <a:cs typeface="Calibri" panose="020F0502020204030204" pitchFamily="34" charset="0"/>
              </a:rPr>
              <a:t>Art. 40</a:t>
            </a:r>
          </a:p>
          <a:p>
            <a:pPr lvl="1">
              <a:buFontTx/>
              <a:buChar char="-"/>
            </a:pPr>
            <a:r>
              <a:rPr lang="it-IT" dirty="0">
                <a:solidFill>
                  <a:schemeClr val="tx1">
                    <a:lumMod val="95000"/>
                    <a:lumOff val="5000"/>
                  </a:schemeClr>
                </a:solidFill>
                <a:latin typeface="Calibri" panose="020F0502020204030204" pitchFamily="34" charset="0"/>
                <a:cs typeface="Calibri" panose="020F0502020204030204" pitchFamily="34" charset="0"/>
              </a:rPr>
              <a:t>Può riguardare singoli prodotti</a:t>
            </a:r>
          </a:p>
          <a:p>
            <a:pPr lvl="1">
              <a:buFontTx/>
              <a:buChar char="-"/>
            </a:pPr>
            <a:r>
              <a:rPr lang="it-IT" dirty="0">
                <a:solidFill>
                  <a:schemeClr val="tx1">
                    <a:lumMod val="95000"/>
                    <a:lumOff val="5000"/>
                  </a:schemeClr>
                </a:solidFill>
                <a:latin typeface="Calibri" panose="020F0502020204030204" pitchFamily="34" charset="0"/>
                <a:cs typeface="Calibri" panose="020F0502020204030204" pitchFamily="34" charset="0"/>
              </a:rPr>
              <a:t>Può avere varie </a:t>
            </a:r>
            <a:r>
              <a:rPr lang="it-IT" b="1" dirty="0">
                <a:solidFill>
                  <a:schemeClr val="tx1">
                    <a:lumMod val="95000"/>
                    <a:lumOff val="5000"/>
                  </a:schemeClr>
                </a:solidFill>
                <a:latin typeface="Calibri" panose="020F0502020204030204" pitchFamily="34" charset="0"/>
                <a:cs typeface="Calibri" panose="020F0502020204030204" pitchFamily="34" charset="0"/>
              </a:rPr>
              <a:t>forme</a:t>
            </a:r>
          </a:p>
          <a:p>
            <a:pPr lvl="1">
              <a:buFontTx/>
              <a:buChar char="-"/>
            </a:pPr>
            <a:r>
              <a:rPr lang="it-IT" dirty="0">
                <a:solidFill>
                  <a:schemeClr val="tx1">
                    <a:lumMod val="95000"/>
                    <a:lumOff val="5000"/>
                  </a:schemeClr>
                </a:solidFill>
                <a:latin typeface="Calibri" panose="020F0502020204030204" pitchFamily="34" charset="0"/>
                <a:cs typeface="Calibri" panose="020F0502020204030204" pitchFamily="34" charset="0"/>
              </a:rPr>
              <a:t>Obiettivi art. 39</a:t>
            </a:r>
          </a:p>
          <a:p>
            <a:pPr lvl="1">
              <a:buFontTx/>
              <a:buChar char="-"/>
            </a:pPr>
            <a:r>
              <a:rPr lang="it-IT" u="sng" dirty="0">
                <a:solidFill>
                  <a:schemeClr val="tx1">
                    <a:lumMod val="95000"/>
                    <a:lumOff val="5000"/>
                  </a:schemeClr>
                </a:solidFill>
                <a:latin typeface="Calibri" panose="020F0502020204030204" pitchFamily="34" charset="0"/>
                <a:cs typeface="Calibri" panose="020F0502020204030204" pitchFamily="34" charset="0"/>
              </a:rPr>
              <a:t>Divieto di discriminazione tra produttori o consumatori dell’Unione</a:t>
            </a:r>
          </a:p>
          <a:p>
            <a:pPr lvl="1">
              <a:buFontTx/>
              <a:buChar char="-"/>
            </a:pPr>
            <a:r>
              <a:rPr lang="it-IT" dirty="0">
                <a:solidFill>
                  <a:schemeClr val="tx1">
                    <a:lumMod val="95000"/>
                    <a:lumOff val="5000"/>
                  </a:schemeClr>
                </a:solidFill>
                <a:latin typeface="Calibri" panose="020F0502020204030204" pitchFamily="34" charset="0"/>
                <a:cs typeface="Calibri" panose="020F0502020204030204" pitchFamily="34" charset="0"/>
              </a:rPr>
              <a:t>Possibilità Fondi agricoli di orientamento/di garanzia</a:t>
            </a:r>
          </a:p>
          <a:p>
            <a:pPr marL="0" indent="0">
              <a:buNone/>
            </a:pPr>
            <a:r>
              <a:rPr lang="it-IT" b="1" dirty="0">
                <a:solidFill>
                  <a:schemeClr val="tx1">
                    <a:lumMod val="95000"/>
                    <a:lumOff val="5000"/>
                  </a:schemeClr>
                </a:solidFill>
                <a:latin typeface="Calibri" panose="020F0502020204030204" pitchFamily="34" charset="0"/>
                <a:cs typeface="Calibri" panose="020F0502020204030204" pitchFamily="34" charset="0"/>
              </a:rPr>
              <a:t>Art. 43</a:t>
            </a:r>
          </a:p>
          <a:p>
            <a:pPr lvl="1">
              <a:buFontTx/>
              <a:buChar char="-"/>
            </a:pPr>
            <a:r>
              <a:rPr lang="it-IT" dirty="0">
                <a:solidFill>
                  <a:schemeClr val="tx1">
                    <a:lumMod val="95000"/>
                    <a:lumOff val="5000"/>
                  </a:schemeClr>
                </a:solidFill>
                <a:latin typeface="Calibri" panose="020F0502020204030204" pitchFamily="34" charset="0"/>
                <a:cs typeface="Calibri" panose="020F0502020204030204" pitchFamily="34" charset="0"/>
              </a:rPr>
              <a:t>Procedura legislativa ordinaria</a:t>
            </a:r>
          </a:p>
          <a:p>
            <a:pPr lvl="1">
              <a:buFontTx/>
              <a:buChar char="-"/>
            </a:pPr>
            <a:r>
              <a:rPr lang="it-IT" dirty="0">
                <a:solidFill>
                  <a:schemeClr val="tx1">
                    <a:lumMod val="95000"/>
                    <a:lumOff val="5000"/>
                  </a:schemeClr>
                </a:solidFill>
                <a:latin typeface="Calibri" panose="020F0502020204030204" pitchFamily="34" charset="0"/>
                <a:cs typeface="Calibri" panose="020F0502020204030204" pitchFamily="34" charset="0"/>
              </a:rPr>
              <a:t>Ruolo consultivo del Comitato economico e sociale (art. 300, par. 2 TFUE)</a:t>
            </a:r>
          </a:p>
          <a:p>
            <a:pPr lvl="1"/>
            <a:endParaRPr lang="it-IT" dirty="0">
              <a:solidFill>
                <a:schemeClr val="accent4">
                  <a:lumMod val="75000"/>
                </a:schemeClr>
              </a:solidFill>
              <a:latin typeface="Bahnschrift" panose="020B0502040204020203" pitchFamily="34" charset="0"/>
            </a:endParaRPr>
          </a:p>
          <a:p>
            <a:endParaRPr lang="it-IT" dirty="0"/>
          </a:p>
        </p:txBody>
      </p:sp>
    </p:spTree>
    <p:extLst>
      <p:ext uri="{BB962C8B-B14F-4D97-AF65-F5344CB8AC3E}">
        <p14:creationId xmlns:p14="http://schemas.microsoft.com/office/powerpoint/2010/main" val="119875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07E17-DBBD-1221-D4E6-878675021866}"/>
              </a:ext>
            </a:extLst>
          </p:cNvPr>
          <p:cNvSpPr>
            <a:spLocks noGrp="1"/>
          </p:cNvSpPr>
          <p:nvPr>
            <p:ph type="title"/>
          </p:nvPr>
        </p:nvSpPr>
        <p:spPr/>
        <p:txBody>
          <a:bodyPr/>
          <a:lstStyle/>
          <a:p>
            <a:r>
              <a:rPr lang="it-IT" b="1" dirty="0">
                <a:solidFill>
                  <a:srgbClr val="92D050"/>
                </a:solidFill>
              </a:rPr>
              <a:t>Strumenti della Politica agricola comune (PAC)</a:t>
            </a:r>
            <a:endParaRPr lang="it-IT" dirty="0">
              <a:solidFill>
                <a:srgbClr val="92D050"/>
              </a:solidFill>
            </a:endParaRPr>
          </a:p>
        </p:txBody>
      </p:sp>
      <p:sp>
        <p:nvSpPr>
          <p:cNvPr id="3" name="Segnaposto contenuto 2">
            <a:extLst>
              <a:ext uri="{FF2B5EF4-FFF2-40B4-BE49-F238E27FC236}">
                <a16:creationId xmlns:a16="http://schemas.microsoft.com/office/drawing/2014/main" id="{0056256D-8DFE-86DF-C2B1-E1C6A5E6C129}"/>
              </a:ext>
            </a:extLst>
          </p:cNvPr>
          <p:cNvSpPr>
            <a:spLocks noGrp="1"/>
          </p:cNvSpPr>
          <p:nvPr>
            <p:ph idx="1"/>
          </p:nvPr>
        </p:nvSpPr>
        <p:spPr/>
        <p:txBody>
          <a:bodyPr>
            <a:normAutofit fontScale="70000" lnSpcReduction="20000"/>
          </a:bodyPr>
          <a:lstStyle/>
          <a:p>
            <a:pPr marL="0" indent="0">
              <a:buNone/>
            </a:pPr>
            <a:r>
              <a:rPr lang="it-IT" sz="2900" b="1" dirty="0">
                <a:solidFill>
                  <a:srgbClr val="00B0F0"/>
                </a:solidFill>
                <a:latin typeface="Calibri" panose="020F0502020204030204" pitchFamily="34" charset="0"/>
                <a:cs typeface="Calibri" panose="020F0502020204030204" pitchFamily="34" charset="0"/>
              </a:rPr>
              <a:t>Possibili forme OCM:</a:t>
            </a:r>
          </a:p>
          <a:p>
            <a:pPr lvl="1">
              <a:buFontTx/>
              <a:buChar char="-"/>
            </a:pPr>
            <a:r>
              <a:rPr lang="it-IT" sz="2500" b="1" dirty="0">
                <a:solidFill>
                  <a:schemeClr val="tx1">
                    <a:lumMod val="95000"/>
                    <a:lumOff val="5000"/>
                  </a:schemeClr>
                </a:solidFill>
                <a:latin typeface="Calibri" panose="020F0502020204030204" pitchFamily="34" charset="0"/>
                <a:cs typeface="Calibri" panose="020F0502020204030204" pitchFamily="34" charset="0"/>
              </a:rPr>
              <a:t>Semplice complesso di regole comuni</a:t>
            </a:r>
          </a:p>
          <a:p>
            <a:pPr lvl="1">
              <a:buFontTx/>
              <a:buChar char="-"/>
            </a:pPr>
            <a:r>
              <a:rPr lang="it-IT" sz="2500" b="1" dirty="0">
                <a:solidFill>
                  <a:schemeClr val="tx1">
                    <a:lumMod val="95000"/>
                    <a:lumOff val="5000"/>
                  </a:schemeClr>
                </a:solidFill>
                <a:latin typeface="Calibri" panose="020F0502020204030204" pitchFamily="34" charset="0"/>
                <a:cs typeface="Calibri" panose="020F0502020204030204" pitchFamily="34" charset="0"/>
              </a:rPr>
              <a:t>Coordinamento delle organizzazioni nazionali</a:t>
            </a:r>
          </a:p>
          <a:p>
            <a:pPr lvl="1">
              <a:buFontTx/>
              <a:buChar char="-"/>
            </a:pPr>
            <a:r>
              <a:rPr lang="it-IT" sz="2500" b="1" dirty="0">
                <a:solidFill>
                  <a:schemeClr val="tx1">
                    <a:lumMod val="95000"/>
                    <a:lumOff val="5000"/>
                  </a:schemeClr>
                </a:solidFill>
                <a:latin typeface="Calibri" panose="020F0502020204030204" pitchFamily="34" charset="0"/>
                <a:cs typeface="Calibri" panose="020F0502020204030204" pitchFamily="34" charset="0"/>
              </a:rPr>
              <a:t>Sostituzione delle </a:t>
            </a:r>
            <a:r>
              <a:rPr lang="it-IT" sz="2500" b="1" dirty="0" err="1">
                <a:solidFill>
                  <a:schemeClr val="tx1">
                    <a:lumMod val="95000"/>
                    <a:lumOff val="5000"/>
                  </a:schemeClr>
                </a:solidFill>
                <a:latin typeface="Calibri" panose="020F0502020204030204" pitchFamily="34" charset="0"/>
                <a:cs typeface="Calibri" panose="020F0502020204030204" pitchFamily="34" charset="0"/>
              </a:rPr>
              <a:t>org</a:t>
            </a:r>
            <a:r>
              <a:rPr lang="it-IT" sz="2500" b="1" dirty="0">
                <a:solidFill>
                  <a:schemeClr val="tx1">
                    <a:lumMod val="95000"/>
                    <a:lumOff val="5000"/>
                  </a:schemeClr>
                </a:solidFill>
                <a:latin typeface="Calibri" panose="020F0502020204030204" pitchFamily="34" charset="0"/>
                <a:cs typeface="Calibri" panose="020F0502020204030204" pitchFamily="34" charset="0"/>
              </a:rPr>
              <a:t>. Nazionali con organizzazione unica</a:t>
            </a:r>
          </a:p>
          <a:p>
            <a:pPr marL="0" indent="0">
              <a:buNone/>
            </a:pPr>
            <a:r>
              <a:rPr lang="it-IT" sz="2900" b="1" dirty="0">
                <a:solidFill>
                  <a:srgbClr val="00B0F0"/>
                </a:solidFill>
                <a:latin typeface="Calibri" panose="020F0502020204030204" pitchFamily="34" charset="0"/>
                <a:cs typeface="Calibri" panose="020F0502020204030204" pitchFamily="34" charset="0"/>
              </a:rPr>
              <a:t>Fino al 2007:</a:t>
            </a:r>
          </a:p>
          <a:p>
            <a:pPr marL="0" indent="0">
              <a:buNone/>
            </a:pPr>
            <a:r>
              <a:rPr lang="it-IT" sz="2900" dirty="0">
                <a:solidFill>
                  <a:schemeClr val="tx1">
                    <a:lumMod val="95000"/>
                    <a:lumOff val="5000"/>
                  </a:schemeClr>
                </a:solidFill>
                <a:latin typeface="Calibri" panose="020F0502020204030204" pitchFamily="34" charset="0"/>
                <a:cs typeface="Calibri" panose="020F0502020204030204" pitchFamily="34" charset="0"/>
              </a:rPr>
              <a:t>	21 OCM</a:t>
            </a:r>
          </a:p>
          <a:p>
            <a:pPr marL="0" indent="0">
              <a:buNone/>
            </a:pPr>
            <a:r>
              <a:rPr lang="it-IT" sz="2900" dirty="0">
                <a:solidFill>
                  <a:schemeClr val="tx1">
                    <a:lumMod val="95000"/>
                    <a:lumOff val="5000"/>
                  </a:schemeClr>
                </a:solidFill>
                <a:latin typeface="Calibri" panose="020F0502020204030204" pitchFamily="34" charset="0"/>
                <a:cs typeface="Calibri" panose="020F0502020204030204" pitchFamily="34" charset="0"/>
              </a:rPr>
              <a:t>	Organizzazione unica </a:t>
            </a:r>
          </a:p>
          <a:p>
            <a:pPr marL="0" indent="0">
              <a:buNone/>
            </a:pPr>
            <a:r>
              <a:rPr lang="it-IT" sz="2900" dirty="0">
                <a:solidFill>
                  <a:schemeClr val="tx1">
                    <a:lumMod val="95000"/>
                    <a:lumOff val="5000"/>
                  </a:schemeClr>
                </a:solidFill>
                <a:latin typeface="Calibri" panose="020F0502020204030204" pitchFamily="34" charset="0"/>
                <a:cs typeface="Calibri" panose="020F0502020204030204" pitchFamily="34" charset="0"/>
              </a:rPr>
              <a:t>	Regolamento 1308/2013</a:t>
            </a:r>
          </a:p>
          <a:p>
            <a:pPr marL="0" indent="0">
              <a:buNone/>
            </a:pPr>
            <a:r>
              <a:rPr lang="it-IT" sz="2900" dirty="0">
                <a:solidFill>
                  <a:schemeClr val="tx1">
                    <a:lumMod val="95000"/>
                    <a:lumOff val="5000"/>
                  </a:schemeClr>
                </a:solidFill>
                <a:latin typeface="Calibri" panose="020F0502020204030204" pitchFamily="34" charset="0"/>
                <a:cs typeface="Calibri" panose="020F0502020204030204" pitchFamily="34" charset="0"/>
              </a:rPr>
              <a:t>	Presupposto: eccesso di offerta di un prodotto → eccessivo abbassamento dei prezzi</a:t>
            </a:r>
          </a:p>
          <a:p>
            <a:pPr marL="0" indent="0">
              <a:buNone/>
            </a:pPr>
            <a:r>
              <a:rPr lang="it-IT" sz="2900" b="1" dirty="0">
                <a:solidFill>
                  <a:srgbClr val="00B0F0"/>
                </a:solidFill>
                <a:latin typeface="Calibri" panose="020F0502020204030204" pitchFamily="34" charset="0"/>
                <a:cs typeface="Calibri" panose="020F0502020204030204" pitchFamily="34" charset="0"/>
              </a:rPr>
              <a:t>Linee direttrici:</a:t>
            </a:r>
          </a:p>
          <a:p>
            <a:pPr lvl="1"/>
            <a:r>
              <a:rPr lang="it-IT" sz="2500" b="1" dirty="0">
                <a:solidFill>
                  <a:schemeClr val="tx1">
                    <a:lumMod val="95000"/>
                    <a:lumOff val="5000"/>
                  </a:schemeClr>
                </a:solidFill>
                <a:latin typeface="Calibri" panose="020F0502020204030204" pitchFamily="34" charset="0"/>
                <a:cs typeface="Calibri" panose="020F0502020204030204" pitchFamily="34" charset="0"/>
              </a:rPr>
              <a:t>Intervento pubblico diretto: </a:t>
            </a:r>
            <a:r>
              <a:rPr lang="it-IT" sz="2900" dirty="0">
                <a:solidFill>
                  <a:schemeClr val="tx1">
                    <a:lumMod val="95000"/>
                    <a:lumOff val="5000"/>
                  </a:schemeClr>
                </a:solidFill>
                <a:latin typeface="Calibri" panose="020F0502020204030204" pitchFamily="34" charset="0"/>
                <a:cs typeface="Calibri" panose="020F0502020204030204" pitchFamily="34" charset="0"/>
              </a:rPr>
              <a:t>un ente pubblico preposto (su input UE) acquista e provvede allo stoccaggio (con fondi propri)</a:t>
            </a:r>
            <a:endParaRPr lang="it-IT" sz="2900" b="1" dirty="0">
              <a:solidFill>
                <a:schemeClr val="tx1">
                  <a:lumMod val="95000"/>
                  <a:lumOff val="5000"/>
                </a:schemeClr>
              </a:solidFill>
              <a:latin typeface="Calibri" panose="020F0502020204030204" pitchFamily="34" charset="0"/>
              <a:cs typeface="Calibri" panose="020F0502020204030204" pitchFamily="34" charset="0"/>
            </a:endParaRPr>
          </a:p>
          <a:p>
            <a:pPr lvl="1"/>
            <a:r>
              <a:rPr lang="it-IT" sz="2500" b="1" dirty="0">
                <a:solidFill>
                  <a:schemeClr val="tx1">
                    <a:lumMod val="95000"/>
                    <a:lumOff val="5000"/>
                  </a:schemeClr>
                </a:solidFill>
                <a:latin typeface="Calibri" panose="020F0502020204030204" pitchFamily="34" charset="0"/>
                <a:cs typeface="Calibri" panose="020F0502020204030204" pitchFamily="34" charset="0"/>
              </a:rPr>
              <a:t>Aiuto all’ammasso privato: </a:t>
            </a:r>
            <a:r>
              <a:rPr lang="it-IT" sz="2900" dirty="0">
                <a:solidFill>
                  <a:schemeClr val="tx1">
                    <a:lumMod val="95000"/>
                    <a:lumOff val="5000"/>
                  </a:schemeClr>
                </a:solidFill>
                <a:latin typeface="Calibri" panose="020F0502020204030204" pitchFamily="34" charset="0"/>
                <a:cs typeface="Calibri" panose="020F0502020204030204" pitchFamily="34" charset="0"/>
              </a:rPr>
              <a:t>Contributo finanziario a  enti privati che immagazzinano il prodotto per il tempo della crisi. Commissione può decidere sostegno, sulla base di soglie di prezzo minime prefissate (basse perché la ratio è fornire «rete di sicurezza»)</a:t>
            </a:r>
          </a:p>
          <a:p>
            <a:pPr marL="0" indent="0">
              <a:buNone/>
            </a:pPr>
            <a:endParaRPr lang="it-IT" dirty="0">
              <a:solidFill>
                <a:schemeClr val="accent4">
                  <a:lumMod val="75000"/>
                </a:schemeClr>
              </a:solidFill>
              <a:latin typeface="Bahnschrift" panose="020B0502040204020203" pitchFamily="34" charset="0"/>
            </a:endParaRPr>
          </a:p>
          <a:p>
            <a:pPr lvl="1">
              <a:buFontTx/>
              <a:buChar char="-"/>
            </a:pPr>
            <a:endParaRPr lang="it-IT" dirty="0">
              <a:solidFill>
                <a:schemeClr val="accent4">
                  <a:lumMod val="75000"/>
                </a:schemeClr>
              </a:solidFill>
              <a:latin typeface="Bahnschrift" panose="020B0502040204020203" pitchFamily="34" charset="0"/>
            </a:endParaRPr>
          </a:p>
          <a:p>
            <a:endParaRPr lang="it-IT" dirty="0"/>
          </a:p>
        </p:txBody>
      </p:sp>
    </p:spTree>
    <p:extLst>
      <p:ext uri="{BB962C8B-B14F-4D97-AF65-F5344CB8AC3E}">
        <p14:creationId xmlns:p14="http://schemas.microsoft.com/office/powerpoint/2010/main" val="205272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765F-4430-29BB-0FA1-0E059B66C843}"/>
              </a:ext>
            </a:extLst>
          </p:cNvPr>
          <p:cNvSpPr>
            <a:spLocks noGrp="1"/>
          </p:cNvSpPr>
          <p:nvPr>
            <p:ph type="title"/>
          </p:nvPr>
        </p:nvSpPr>
        <p:spPr/>
        <p:txBody>
          <a:bodyPr/>
          <a:lstStyle/>
          <a:p>
            <a:r>
              <a:rPr lang="it-IT" b="1" dirty="0">
                <a:solidFill>
                  <a:srgbClr val="92D050"/>
                </a:solidFill>
              </a:rPr>
              <a:t>Strumenti della Politica agricola comune (PAC)</a:t>
            </a:r>
            <a:endParaRPr lang="it-IT" dirty="0">
              <a:solidFill>
                <a:srgbClr val="92D050"/>
              </a:solidFill>
            </a:endParaRPr>
          </a:p>
        </p:txBody>
      </p:sp>
      <p:sp>
        <p:nvSpPr>
          <p:cNvPr id="3" name="Segnaposto contenuto 2">
            <a:extLst>
              <a:ext uri="{FF2B5EF4-FFF2-40B4-BE49-F238E27FC236}">
                <a16:creationId xmlns:a16="http://schemas.microsoft.com/office/drawing/2014/main" id="{7C8F7A87-A14C-A436-B1B7-4045A1175F25}"/>
              </a:ext>
            </a:extLst>
          </p:cNvPr>
          <p:cNvSpPr>
            <a:spLocks noGrp="1"/>
          </p:cNvSpPr>
          <p:nvPr>
            <p:ph idx="1"/>
          </p:nvPr>
        </p:nvSpPr>
        <p:spPr/>
        <p:txBody>
          <a:bodyPr>
            <a:normAutofit/>
          </a:bodyPr>
          <a:lstStyle/>
          <a:p>
            <a:r>
              <a:rPr lang="it-IT" dirty="0">
                <a:solidFill>
                  <a:schemeClr val="tx1">
                    <a:lumMod val="95000"/>
                    <a:lumOff val="5000"/>
                  </a:schemeClr>
                </a:solidFill>
              </a:rPr>
              <a:t>Regimi di contenimento della produzione</a:t>
            </a:r>
            <a:endParaRPr lang="it-IT" dirty="0">
              <a:solidFill>
                <a:schemeClr val="tx1">
                  <a:lumMod val="95000"/>
                  <a:lumOff val="5000"/>
                </a:schemeClr>
              </a:solidFill>
              <a:cs typeface="Calibri"/>
            </a:endParaRPr>
          </a:p>
          <a:p>
            <a:r>
              <a:rPr lang="it-IT" dirty="0">
                <a:solidFill>
                  <a:schemeClr val="tx1">
                    <a:lumMod val="95000"/>
                    <a:lumOff val="5000"/>
                  </a:schemeClr>
                </a:solidFill>
              </a:rPr>
              <a:t>Regimi di aiuto</a:t>
            </a:r>
          </a:p>
          <a:p>
            <a:r>
              <a:rPr lang="it-IT" dirty="0">
                <a:solidFill>
                  <a:schemeClr val="tx1">
                    <a:lumMod val="95000"/>
                    <a:lumOff val="5000"/>
                  </a:schemeClr>
                </a:solidFill>
              </a:rPr>
              <a:t>Regime degli scambi con Paesi terzi (misure di controllo delle importazioni + restituzioni all’esportazione)</a:t>
            </a:r>
          </a:p>
          <a:p>
            <a:r>
              <a:rPr lang="it-IT" dirty="0">
                <a:solidFill>
                  <a:schemeClr val="tx1">
                    <a:lumMod val="95000"/>
                    <a:lumOff val="5000"/>
                  </a:schemeClr>
                </a:solidFill>
              </a:rPr>
              <a:t>Regime del pagamento unico</a:t>
            </a:r>
          </a:p>
          <a:p>
            <a:r>
              <a:rPr lang="it-IT" dirty="0">
                <a:solidFill>
                  <a:schemeClr val="tx1">
                    <a:lumMod val="95000"/>
                    <a:lumOff val="5000"/>
                  </a:schemeClr>
                </a:solidFill>
              </a:rPr>
              <a:t>Sostegno al reddito dei produttori basato sul numero di ettari ammissibili…..cfr. riforma cd. Mac </a:t>
            </a:r>
            <a:r>
              <a:rPr lang="it-IT" dirty="0" err="1">
                <a:solidFill>
                  <a:schemeClr val="tx1">
                    <a:lumMod val="95000"/>
                    <a:lumOff val="5000"/>
                  </a:schemeClr>
                </a:solidFill>
              </a:rPr>
              <a:t>Sharry</a:t>
            </a:r>
            <a:r>
              <a:rPr lang="it-IT" dirty="0">
                <a:solidFill>
                  <a:schemeClr val="tx1">
                    <a:lumMod val="95000"/>
                    <a:lumOff val="5000"/>
                  </a:schemeClr>
                </a:solidFill>
              </a:rPr>
              <a:t>: meccanismo degli aiuti «diretti» istituiti nel 1992)</a:t>
            </a:r>
          </a:p>
          <a:p>
            <a:endParaRPr lang="it-IT" dirty="0"/>
          </a:p>
        </p:txBody>
      </p:sp>
    </p:spTree>
    <p:extLst>
      <p:ext uri="{BB962C8B-B14F-4D97-AF65-F5344CB8AC3E}">
        <p14:creationId xmlns:p14="http://schemas.microsoft.com/office/powerpoint/2010/main" val="236261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78CFD-7110-BBCB-BEBB-840E1FDD94A2}"/>
              </a:ext>
            </a:extLst>
          </p:cNvPr>
          <p:cNvSpPr>
            <a:spLocks noGrp="1"/>
          </p:cNvSpPr>
          <p:nvPr>
            <p:ph type="title"/>
          </p:nvPr>
        </p:nvSpPr>
        <p:spPr/>
        <p:txBody>
          <a:bodyPr/>
          <a:lstStyle/>
          <a:p>
            <a:r>
              <a:rPr lang="it-IT" b="1" dirty="0">
                <a:solidFill>
                  <a:srgbClr val="92D050"/>
                </a:solidFill>
              </a:rPr>
              <a:t>La nuova PAC</a:t>
            </a:r>
          </a:p>
        </p:txBody>
      </p:sp>
      <p:sp>
        <p:nvSpPr>
          <p:cNvPr id="3" name="Segnaposto contenuto 2">
            <a:extLst>
              <a:ext uri="{FF2B5EF4-FFF2-40B4-BE49-F238E27FC236}">
                <a16:creationId xmlns:a16="http://schemas.microsoft.com/office/drawing/2014/main" id="{419F68C7-EFB4-FE04-726D-EB9A5C20CB89}"/>
              </a:ext>
            </a:extLst>
          </p:cNvPr>
          <p:cNvSpPr>
            <a:spLocks noGrp="1"/>
          </p:cNvSpPr>
          <p:nvPr>
            <p:ph idx="1"/>
          </p:nvPr>
        </p:nvSpPr>
        <p:spPr/>
        <p:txBody>
          <a:bodyPr>
            <a:normAutofit fontScale="92500"/>
          </a:bodyPr>
          <a:lstStyle/>
          <a:p>
            <a:pPr algn="l"/>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Per consolidare il ruolo dell'agricoltura europea nel futuro, la PAC si è evoluta nel corso degli anni per adattarsi alle mutevoli circostanze economiche e alle esigenze e necessità dei cittadini.</a:t>
            </a:r>
          </a:p>
          <a:p>
            <a:pPr algn="l"/>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Nel giugno 2018 la Commissione europea ha presentato proposte legislative per la </a:t>
            </a:r>
            <a:r>
              <a:rPr lang="it-IT" b="0" i="0" u="sng" strike="noStrike" dirty="0">
                <a:solidFill>
                  <a:schemeClr val="tx1">
                    <a:lumMod val="95000"/>
                    <a:lumOff val="5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nuova PAC</a:t>
            </a:r>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 Le proposte delineavano una politica più semplice ed efficiente che integrasse le ambizioni di sostenibilità del </a:t>
            </a:r>
            <a:r>
              <a:rPr lang="it-IT" b="0" i="0" u="sng" strike="noStrike" dirty="0">
                <a:solidFill>
                  <a:schemeClr val="tx1">
                    <a:lumMod val="95000"/>
                    <a:lumOff val="5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Green Deal europeo</a:t>
            </a:r>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a:t>
            </a:r>
          </a:p>
          <a:p>
            <a:pPr algn="l"/>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Dopo lunghi negoziati tra il Parlamento europeo, il Consiglio dell'UE e la Commissione europea, è stato raggiunto un accordo sulla riforma della PAC e la nuova PAC è stata formalmente adottata il 2 dicembre 2021. L'attuazione della nuova PAC è prevista a partire dal 1º gennaio 2023.</a:t>
            </a:r>
          </a:p>
          <a:p>
            <a:endParaRPr lang="it-IT" dirty="0"/>
          </a:p>
        </p:txBody>
      </p:sp>
    </p:spTree>
    <p:extLst>
      <p:ext uri="{BB962C8B-B14F-4D97-AF65-F5344CB8AC3E}">
        <p14:creationId xmlns:p14="http://schemas.microsoft.com/office/powerpoint/2010/main" val="411782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p:txBody>
          <a:bodyPr/>
          <a:lstStyle/>
          <a:p>
            <a:r>
              <a:rPr lang="it-IT" b="1" dirty="0">
                <a:solidFill>
                  <a:srgbClr val="92D050"/>
                </a:solidFill>
              </a:rPr>
              <a:t>La politica comune della pesca</a:t>
            </a:r>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normAutofit fontScale="92500" lnSpcReduction="20000"/>
          </a:bodyPr>
          <a:lstStyle/>
          <a:p>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La politica comune della pesca (PCP) è stata formulata per la prima volta nel trattato di Roma. </a:t>
            </a:r>
          </a:p>
          <a:p>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Collegata inizialmente alla politica agricola comune, col passare del tempo è gradualmente diventata più indipendente. </a:t>
            </a:r>
          </a:p>
          <a:p>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L'obiettivo principale della PCP, in seguito alla revisione del 2002, è garantire una pesca sostenibile, nonché redditi e occupazione stabili per i pescatori. </a:t>
            </a:r>
          </a:p>
          <a:p>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Il trattato di Lisbona ha introdotto numerose modifiche alla politica della pesca. </a:t>
            </a:r>
          </a:p>
          <a:p>
            <a:r>
              <a:rPr lang="it-IT" b="0" i="0" u="none" strike="noStrike" dirty="0">
                <a:solidFill>
                  <a:schemeClr val="tx1">
                    <a:lumMod val="95000"/>
                    <a:lumOff val="5000"/>
                  </a:schemeClr>
                </a:solidFill>
                <a:effectLst/>
                <a:latin typeface="Calibri" panose="020F0502020204030204" pitchFamily="34" charset="0"/>
                <a:cs typeface="Calibri" panose="020F0502020204030204" pitchFamily="34" charset="0"/>
              </a:rPr>
              <a:t>Nel 2013 il Consiglio e il Parlamento hanno raggiunto un accordo su una nuova PCP, volta a garantire la sostenibilità a lungo termine delle attività di pesca e di acquacultura sotto il profilo ambientale, economico e sociale.</a:t>
            </a:r>
            <a:endParaRPr lang="it-IT"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97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92D050"/>
                </a:solidFill>
              </a:rPr>
              <a:t>La politica comune della pesca</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4486275"/>
          </a:xfrm>
        </p:spPr>
        <p:txBody>
          <a:bodyPr>
            <a:normAutofit fontScale="85000" lnSpcReduction="20000"/>
          </a:bodyPr>
          <a:lstStyle/>
          <a:p>
            <a:pPr algn="l"/>
            <a:r>
              <a:rPr lang="it-IT" b="1" i="0" u="none" strike="noStrike" dirty="0">
                <a:solidFill>
                  <a:srgbClr val="00B0F0"/>
                </a:solidFill>
                <a:effectLst/>
                <a:latin typeface="Calibri" panose="020F0502020204030204" pitchFamily="34" charset="0"/>
                <a:cs typeface="Calibri" panose="020F0502020204030204" pitchFamily="34" charset="0"/>
              </a:rPr>
              <a:t>Base giuridica:</a:t>
            </a:r>
          </a:p>
          <a:p>
            <a:pPr algn="l"/>
            <a:r>
              <a:rPr lang="it-IT" b="0" i="0" u="none" strike="noStrike" dirty="0">
                <a:solidFill>
                  <a:srgbClr val="1E1E1F"/>
                </a:solidFill>
                <a:effectLst/>
                <a:latin typeface="Calibri" panose="020F0502020204030204" pitchFamily="34" charset="0"/>
                <a:cs typeface="Calibri" panose="020F0502020204030204" pitchFamily="34" charset="0"/>
              </a:rPr>
              <a:t>Articoli dal 38 al 43 del trattato sul funzionamento dell'Unione europea (TFUE).</a:t>
            </a:r>
          </a:p>
          <a:p>
            <a:pPr marL="0" indent="0" algn="just">
              <a:buNone/>
            </a:pPr>
            <a:r>
              <a:rPr lang="it-IT" sz="2800" dirty="0">
                <a:solidFill>
                  <a:srgbClr val="0070C0"/>
                </a:solidFill>
              </a:rPr>
              <a:t>	</a:t>
            </a:r>
            <a:r>
              <a:rPr lang="it-IT" sz="2800" dirty="0">
                <a:solidFill>
                  <a:srgbClr val="00B0F0"/>
                </a:solidFill>
              </a:rPr>
              <a:t>«L’UE definisce e attua una politica comune dell’agricoltura e della pesca»</a:t>
            </a:r>
          </a:p>
          <a:p>
            <a:pPr marL="0" indent="0" algn="just">
              <a:buNone/>
            </a:pPr>
            <a:r>
              <a:rPr lang="it-IT" sz="2800" dirty="0">
                <a:solidFill>
                  <a:srgbClr val="00B0F0"/>
                </a:solidFill>
              </a:rPr>
              <a:t>	Definire apparato normativo che tenga conto delle specifiche caratteristiche 	della pesca</a:t>
            </a:r>
            <a:endParaRPr lang="it-IT" i="0" strike="noStrike" dirty="0">
              <a:solidFill>
                <a:srgbClr val="00B0F0"/>
              </a:solidFill>
              <a:effectLst/>
              <a:cs typeface="Calibri" panose="020F0502020204030204" pitchFamily="34" charset="0"/>
            </a:endParaRPr>
          </a:p>
          <a:p>
            <a:pPr algn="l"/>
            <a:r>
              <a:rPr lang="it-IT" b="0" i="0" u="none" strike="noStrike" dirty="0">
                <a:solidFill>
                  <a:srgbClr val="1E1E1F"/>
                </a:solidFill>
                <a:effectLst/>
                <a:latin typeface="Calibri" panose="020F0502020204030204" pitchFamily="34" charset="0"/>
                <a:cs typeface="Calibri" panose="020F0502020204030204" pitchFamily="34" charset="0"/>
              </a:rPr>
              <a:t>Il TFUE ha introdotto alcune novità quanto al coinvolgimento del Parlamento nell'elaborazione della legislazione in materia di PCP.</a:t>
            </a:r>
          </a:p>
          <a:p>
            <a:pPr lvl="1"/>
            <a:r>
              <a:rPr lang="it-IT" b="0" i="0" u="none" strike="noStrike" dirty="0">
                <a:solidFill>
                  <a:srgbClr val="1E1E1F"/>
                </a:solidFill>
                <a:effectLst/>
                <a:latin typeface="Calibri" panose="020F0502020204030204" pitchFamily="34" charset="0"/>
                <a:cs typeface="Calibri" panose="020F0502020204030204" pitchFamily="34" charset="0"/>
              </a:rPr>
              <a:t>La modifica più importante è che la legislazione necessaria al perseguimento degli obiettivi della PCP è adottata ora seguendo la procedura legislativa ordinaria (conosciuta in passato come procedura di codecisione), il che rende il Parlamento co-legislatore.</a:t>
            </a:r>
          </a:p>
          <a:p>
            <a:pPr lvl="1"/>
            <a:r>
              <a:rPr lang="it-IT" b="0" i="0" u="none" strike="noStrike" dirty="0">
                <a:solidFill>
                  <a:srgbClr val="1E1E1F"/>
                </a:solidFill>
                <a:effectLst/>
                <a:latin typeface="Calibri" panose="020F0502020204030204" pitchFamily="34" charset="0"/>
                <a:cs typeface="Calibri" panose="020F0502020204030204" pitchFamily="34" charset="0"/>
              </a:rPr>
              <a:t>Ciononostante, tale legislazione può solo essere adottata dal Consiglio su proposta della Commissione.</a:t>
            </a:r>
          </a:p>
          <a:p>
            <a:pPr algn="l"/>
            <a:r>
              <a:rPr lang="it-IT" b="0" i="0" u="none" strike="noStrike" dirty="0">
                <a:solidFill>
                  <a:srgbClr val="1E1E1F"/>
                </a:solidFill>
                <a:effectLst/>
                <a:latin typeface="Calibri" panose="020F0502020204030204" pitchFamily="34" charset="0"/>
                <a:cs typeface="Calibri" panose="020F0502020204030204" pitchFamily="34" charset="0"/>
              </a:rPr>
              <a:t>Per quanto concerne la ratifica degli accordi internazionali sulla pesca, il trattato di Lisbona stabilisce che essi devono essere ratificati dal Consiglio dopo aver ottenuto il consenso del Parlamento.</a:t>
            </a:r>
          </a:p>
          <a:p>
            <a:endParaRPr lang="it-IT" dirty="0"/>
          </a:p>
        </p:txBody>
      </p:sp>
    </p:spTree>
    <p:extLst>
      <p:ext uri="{BB962C8B-B14F-4D97-AF65-F5344CB8AC3E}">
        <p14:creationId xmlns:p14="http://schemas.microsoft.com/office/powerpoint/2010/main" val="201990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6A2D9-7993-0910-A514-655C1C48EA27}"/>
              </a:ext>
            </a:extLst>
          </p:cNvPr>
          <p:cNvSpPr>
            <a:spLocks noGrp="1"/>
          </p:cNvSpPr>
          <p:nvPr>
            <p:ph type="title"/>
          </p:nvPr>
        </p:nvSpPr>
        <p:spPr/>
        <p:txBody>
          <a:bodyPr/>
          <a:lstStyle/>
          <a:p>
            <a:r>
              <a:rPr lang="it-IT" b="1" dirty="0">
                <a:solidFill>
                  <a:srgbClr val="92D050"/>
                </a:solidFill>
              </a:rPr>
              <a:t>La politica comune della pesca</a:t>
            </a:r>
            <a:endParaRPr lang="it-IT" dirty="0">
              <a:solidFill>
                <a:srgbClr val="92D050"/>
              </a:solidFill>
            </a:endParaRPr>
          </a:p>
        </p:txBody>
      </p:sp>
      <p:sp>
        <p:nvSpPr>
          <p:cNvPr id="3" name="Segnaposto contenuto 2">
            <a:extLst>
              <a:ext uri="{FF2B5EF4-FFF2-40B4-BE49-F238E27FC236}">
                <a16:creationId xmlns:a16="http://schemas.microsoft.com/office/drawing/2014/main" id="{DC4355EE-25CB-83C6-A0FB-2FA155C9CCAA}"/>
              </a:ext>
            </a:extLst>
          </p:cNvPr>
          <p:cNvSpPr>
            <a:spLocks noGrp="1"/>
          </p:cNvSpPr>
          <p:nvPr>
            <p:ph idx="1"/>
          </p:nvPr>
        </p:nvSpPr>
        <p:spPr/>
        <p:txBody>
          <a:bodyPr/>
          <a:lstStyle/>
          <a:p>
            <a:pPr marL="0" indent="0">
              <a:buNone/>
            </a:pPr>
            <a:r>
              <a:rPr lang="it-IT" sz="2800" b="1" dirty="0">
                <a:solidFill>
                  <a:srgbClr val="00B0F0"/>
                </a:solidFill>
                <a:latin typeface="Calibri" panose="020F0502020204030204" pitchFamily="34" charset="0"/>
                <a:cs typeface="Calibri" panose="020F0502020204030204" pitchFamily="34" charset="0"/>
              </a:rPr>
              <a:t>TFUE</a:t>
            </a:r>
            <a:r>
              <a:rPr lang="it-IT" b="1" dirty="0">
                <a:solidFill>
                  <a:srgbClr val="00B0F0"/>
                </a:solidFill>
                <a:latin typeface="Calibri" panose="020F0502020204030204" pitchFamily="34" charset="0"/>
                <a:cs typeface="Calibri" panose="020F0502020204030204" pitchFamily="34" charset="0"/>
              </a:rPr>
              <a:t>: </a:t>
            </a:r>
          </a:p>
          <a:p>
            <a:r>
              <a:rPr lang="it-IT" sz="2800" dirty="0">
                <a:solidFill>
                  <a:schemeClr val="tx1">
                    <a:lumMod val="95000"/>
                    <a:lumOff val="5000"/>
                  </a:schemeClr>
                </a:solidFill>
                <a:latin typeface="Calibri" panose="020F0502020204030204" pitchFamily="34" charset="0"/>
                <a:cs typeface="Calibri" panose="020F0502020204030204" pitchFamily="34" charset="0"/>
              </a:rPr>
              <a:t>Carattere </a:t>
            </a:r>
            <a:r>
              <a:rPr lang="it-IT" sz="2800" u="sng" dirty="0">
                <a:solidFill>
                  <a:schemeClr val="tx1">
                    <a:lumMod val="95000"/>
                    <a:lumOff val="5000"/>
                  </a:schemeClr>
                </a:solidFill>
                <a:latin typeface="Calibri" panose="020F0502020204030204" pitchFamily="34" charset="0"/>
                <a:cs typeface="Calibri" panose="020F0502020204030204" pitchFamily="34" charset="0"/>
              </a:rPr>
              <a:t>esauribile </a:t>
            </a:r>
            <a:r>
              <a:rPr lang="it-IT" sz="2800" dirty="0">
                <a:solidFill>
                  <a:schemeClr val="tx1">
                    <a:lumMod val="95000"/>
                    <a:lumOff val="5000"/>
                  </a:schemeClr>
                </a:solidFill>
                <a:latin typeface="Calibri" panose="020F0502020204030204" pitchFamily="34" charset="0"/>
                <a:cs typeface="Calibri" panose="020F0502020204030204" pitchFamily="34" charset="0"/>
              </a:rPr>
              <a:t>dei prodotti della pesca (agricoltura: coltivati/allevati – pesca: raccolti)</a:t>
            </a:r>
          </a:p>
          <a:p>
            <a:pPr algn="just"/>
            <a:r>
              <a:rPr lang="it-IT" sz="2800" dirty="0">
                <a:solidFill>
                  <a:schemeClr val="tx1">
                    <a:lumMod val="95000"/>
                    <a:lumOff val="5000"/>
                  </a:schemeClr>
                </a:solidFill>
                <a:latin typeface="Calibri" panose="020F0502020204030204" pitchFamily="34" charset="0"/>
                <a:cs typeface="Calibri" panose="020F0502020204030204" pitchFamily="34" charset="0"/>
              </a:rPr>
              <a:t>sostegno all’acquacoltura (similitudine stringente con 	prodotti agricoli, ma settore tutto da sviluppare!)</a:t>
            </a:r>
          </a:p>
          <a:p>
            <a:r>
              <a:rPr lang="it-IT" sz="2800" dirty="0">
                <a:solidFill>
                  <a:schemeClr val="tx1">
                    <a:lumMod val="95000"/>
                    <a:lumOff val="5000"/>
                  </a:schemeClr>
                </a:solidFill>
                <a:latin typeface="Calibri" panose="020F0502020204030204" pitchFamily="34" charset="0"/>
                <a:cs typeface="Calibri" panose="020F0502020204030204" pitchFamily="34" charset="0"/>
              </a:rPr>
              <a:t>conservazione degli </a:t>
            </a:r>
            <a:r>
              <a:rPr lang="it-IT" sz="2800" i="1" dirty="0">
                <a:solidFill>
                  <a:schemeClr val="tx1">
                    <a:lumMod val="95000"/>
                    <a:lumOff val="5000"/>
                  </a:schemeClr>
                </a:solidFill>
                <a:latin typeface="Calibri" panose="020F0502020204030204" pitchFamily="34" charset="0"/>
                <a:cs typeface="Calibri" panose="020F0502020204030204" pitchFamily="34" charset="0"/>
              </a:rPr>
              <a:t>stock </a:t>
            </a:r>
            <a:r>
              <a:rPr lang="it-IT" sz="2800" dirty="0">
                <a:solidFill>
                  <a:schemeClr val="tx1">
                    <a:lumMod val="95000"/>
                    <a:lumOff val="5000"/>
                  </a:schemeClr>
                </a:solidFill>
                <a:latin typeface="Calibri" panose="020F0502020204030204" pitchFamily="34" charset="0"/>
                <a:cs typeface="Calibri" panose="020F0502020204030204" pitchFamily="34" charset="0"/>
              </a:rPr>
              <a:t>a fronte di pratiche di 	</a:t>
            </a:r>
            <a:r>
              <a:rPr lang="it-IT" sz="2800" i="1" dirty="0" err="1">
                <a:solidFill>
                  <a:schemeClr val="tx1">
                    <a:lumMod val="95000"/>
                    <a:lumOff val="5000"/>
                  </a:schemeClr>
                </a:solidFill>
                <a:latin typeface="Calibri" panose="020F0502020204030204" pitchFamily="34" charset="0"/>
                <a:cs typeface="Calibri" panose="020F0502020204030204" pitchFamily="34" charset="0"/>
              </a:rPr>
              <a:t>overfishing</a:t>
            </a:r>
            <a:r>
              <a:rPr lang="it-IT" sz="2800" i="1" dirty="0">
                <a:solidFill>
                  <a:schemeClr val="tx1">
                    <a:lumMod val="95000"/>
                    <a:lumOff val="5000"/>
                  </a:schemeClr>
                </a:solidFill>
                <a:latin typeface="Calibri" panose="020F0502020204030204" pitchFamily="34" charset="0"/>
                <a:cs typeface="Calibri" panose="020F0502020204030204" pitchFamily="34" charset="0"/>
              </a:rPr>
              <a:t> 	</a:t>
            </a:r>
            <a:r>
              <a:rPr lang="it-IT" sz="2800" dirty="0">
                <a:solidFill>
                  <a:schemeClr val="tx1">
                    <a:lumMod val="95000"/>
                    <a:lumOff val="5000"/>
                  </a:schemeClr>
                </a:solidFill>
                <a:latin typeface="Calibri" panose="020F0502020204030204" pitchFamily="34" charset="0"/>
                <a:cs typeface="Calibri" panose="020F0502020204030204" pitchFamily="34" charset="0"/>
              </a:rPr>
              <a:t>(tutela ambientale, ma specifica!)</a:t>
            </a:r>
          </a:p>
          <a:p>
            <a:endParaRPr lang="it-IT" dirty="0"/>
          </a:p>
        </p:txBody>
      </p:sp>
    </p:spTree>
    <p:extLst>
      <p:ext uri="{BB962C8B-B14F-4D97-AF65-F5344CB8AC3E}">
        <p14:creationId xmlns:p14="http://schemas.microsoft.com/office/powerpoint/2010/main" val="4244910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1D4ED8-1699-EF1D-B562-A98BD6C77A15}"/>
              </a:ext>
            </a:extLst>
          </p:cNvPr>
          <p:cNvSpPr>
            <a:spLocks noGrp="1"/>
          </p:cNvSpPr>
          <p:nvPr>
            <p:ph type="title"/>
          </p:nvPr>
        </p:nvSpPr>
        <p:spPr/>
        <p:txBody>
          <a:bodyPr/>
          <a:lstStyle/>
          <a:p>
            <a:r>
              <a:rPr lang="it-IT" b="1" dirty="0">
                <a:solidFill>
                  <a:srgbClr val="92D050"/>
                </a:solidFill>
              </a:rPr>
              <a:t>La politica comune della pesca</a:t>
            </a:r>
            <a:endParaRPr lang="it-IT" dirty="0">
              <a:solidFill>
                <a:srgbClr val="92D050"/>
              </a:solidFill>
            </a:endParaRPr>
          </a:p>
        </p:txBody>
      </p:sp>
      <p:sp>
        <p:nvSpPr>
          <p:cNvPr id="3" name="Segnaposto contenuto 2">
            <a:extLst>
              <a:ext uri="{FF2B5EF4-FFF2-40B4-BE49-F238E27FC236}">
                <a16:creationId xmlns:a16="http://schemas.microsoft.com/office/drawing/2014/main" id="{021422BD-2088-84D5-E999-14A8EB4B2BB5}"/>
              </a:ext>
            </a:extLst>
          </p:cNvPr>
          <p:cNvSpPr>
            <a:spLocks noGrp="1"/>
          </p:cNvSpPr>
          <p:nvPr>
            <p:ph idx="1"/>
          </p:nvPr>
        </p:nvSpPr>
        <p:spPr/>
        <p:txBody>
          <a:bodyPr>
            <a:normAutofit/>
          </a:bodyPr>
          <a:lstStyle/>
          <a:p>
            <a:pPr algn="l"/>
            <a:r>
              <a:rPr lang="it-IT" b="1" i="0" u="none" strike="noStrike" dirty="0">
                <a:solidFill>
                  <a:srgbClr val="00B0F0"/>
                </a:solidFill>
                <a:effectLst/>
                <a:latin typeface="Calibri" panose="020F0502020204030204" pitchFamily="34" charset="0"/>
                <a:cs typeface="Calibri" panose="020F0502020204030204" pitchFamily="34" charset="0"/>
              </a:rPr>
              <a:t>Obiettivi:</a:t>
            </a:r>
          </a:p>
          <a:p>
            <a:pPr lvl="1"/>
            <a:r>
              <a:rPr lang="it-IT" b="0" i="0" u="none" strike="noStrike" dirty="0">
                <a:solidFill>
                  <a:srgbClr val="1E1E1F"/>
                </a:solidFill>
                <a:effectLst/>
                <a:latin typeface="Calibri" panose="020F0502020204030204" pitchFamily="34" charset="0"/>
                <a:cs typeface="Calibri" panose="020F0502020204030204" pitchFamily="34" charset="0"/>
              </a:rPr>
              <a:t>Le risorse ittiche sono un bene naturale, rinnovabile e mobile e fanno parte del patrimonio comune. </a:t>
            </a:r>
          </a:p>
          <a:p>
            <a:pPr lvl="1"/>
            <a:r>
              <a:rPr lang="it-IT" b="0" i="0" u="none" strike="noStrike" dirty="0">
                <a:solidFill>
                  <a:srgbClr val="1E1E1F"/>
                </a:solidFill>
                <a:effectLst/>
                <a:latin typeface="Calibri" panose="020F0502020204030204" pitchFamily="34" charset="0"/>
                <a:cs typeface="Calibri" panose="020F0502020204030204" pitchFamily="34" charset="0"/>
              </a:rPr>
              <a:t>La pesca è disciplinata da una politica comune, con norme comuni approvate a livello dell'UE e applicate in tutti gli Stati membri. </a:t>
            </a:r>
          </a:p>
          <a:p>
            <a:pPr lvl="1"/>
            <a:r>
              <a:rPr lang="it-IT" b="0" i="0" u="none" strike="noStrike" dirty="0">
                <a:solidFill>
                  <a:srgbClr val="1E1E1F"/>
                </a:solidFill>
                <a:effectLst/>
                <a:latin typeface="Calibri" panose="020F0502020204030204" pitchFamily="34" charset="0"/>
                <a:cs typeface="Calibri" panose="020F0502020204030204" pitchFamily="34" charset="0"/>
              </a:rPr>
              <a:t>Le finalità originarie della PCP consistevano nel preservare gli stock ittici, tutelare l'ambiente marino, garantire la solidità economica della flotta dell'UE e fornire prodotti alimentari di qualità ai consumatori.</a:t>
            </a:r>
          </a:p>
          <a:p>
            <a:pPr lvl="1"/>
            <a:r>
              <a:rPr lang="it-IT" b="0" i="0" u="none" strike="noStrike" dirty="0">
                <a:solidFill>
                  <a:srgbClr val="1E1E1F"/>
                </a:solidFill>
                <a:effectLst/>
                <a:latin typeface="Calibri" panose="020F0502020204030204" pitchFamily="34" charset="0"/>
                <a:cs typeface="Calibri" panose="020F0502020204030204" pitchFamily="34" charset="0"/>
              </a:rPr>
              <a:t>La riforma del 2002 ha aggiunto a tali obiettivi lo sfruttamento sostenibile delle risorse acquatiche vive, che tenga conto in modo equilibrato degli aspetti ambientali, economici e sociali, specificando che la sostenibilità deve basarsi su pareri scientifici attendibili e sul principio di precauzione.</a:t>
            </a:r>
          </a:p>
          <a:p>
            <a:endParaRPr lang="it-IT" dirty="0"/>
          </a:p>
        </p:txBody>
      </p:sp>
    </p:spTree>
    <p:extLst>
      <p:ext uri="{BB962C8B-B14F-4D97-AF65-F5344CB8AC3E}">
        <p14:creationId xmlns:p14="http://schemas.microsoft.com/office/powerpoint/2010/main" val="272024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8B3E1-2EB1-82FF-4728-ACFDD45D65DA}"/>
              </a:ext>
            </a:extLst>
          </p:cNvPr>
          <p:cNvSpPr>
            <a:spLocks noGrp="1"/>
          </p:cNvSpPr>
          <p:nvPr>
            <p:ph type="title"/>
          </p:nvPr>
        </p:nvSpPr>
        <p:spPr/>
        <p:txBody>
          <a:bodyPr/>
          <a:lstStyle/>
          <a:p>
            <a:r>
              <a:rPr lang="it-IT" b="1" dirty="0">
                <a:solidFill>
                  <a:srgbClr val="92D050"/>
                </a:solidFill>
              </a:rPr>
              <a:t>Sviluppi storici</a:t>
            </a:r>
          </a:p>
        </p:txBody>
      </p:sp>
      <p:sp>
        <p:nvSpPr>
          <p:cNvPr id="3" name="Segnaposto contenuto 2">
            <a:extLst>
              <a:ext uri="{FF2B5EF4-FFF2-40B4-BE49-F238E27FC236}">
                <a16:creationId xmlns:a16="http://schemas.microsoft.com/office/drawing/2014/main" id="{2BDCD75F-8878-5C3E-FDF3-3F43971C02FF}"/>
              </a:ext>
            </a:extLst>
          </p:cNvPr>
          <p:cNvSpPr>
            <a:spLocks noGrp="1"/>
          </p:cNvSpPr>
          <p:nvPr>
            <p:ph idx="1"/>
          </p:nvPr>
        </p:nvSpPr>
        <p:spPr>
          <a:xfrm>
            <a:off x="838200" y="1690688"/>
            <a:ext cx="10515600" cy="4486275"/>
          </a:xfrm>
        </p:spPr>
        <p:txBody>
          <a:bodyPr>
            <a:normAutofit fontScale="92500" lnSpcReduction="10000"/>
          </a:bodyPr>
          <a:lstStyle/>
          <a:p>
            <a:r>
              <a:rPr lang="it-IT" sz="2800" b="1" dirty="0">
                <a:solidFill>
                  <a:srgbClr val="00B0F0"/>
                </a:solidFill>
                <a:latin typeface="Calibri" panose="020F0502020204030204" pitchFamily="34" charset="0"/>
                <a:cs typeface="Calibri" panose="020F0502020204030204" pitchFamily="34" charset="0"/>
              </a:rPr>
              <a:t>TCEE, 1957:</a:t>
            </a:r>
          </a:p>
          <a:p>
            <a:pPr marL="457200" lvl="1" indent="0">
              <a:buNone/>
            </a:pPr>
            <a:r>
              <a:rPr lang="it-IT" dirty="0">
                <a:solidFill>
                  <a:schemeClr val="tx1">
                    <a:lumMod val="95000"/>
                    <a:lumOff val="5000"/>
                  </a:schemeClr>
                </a:solidFill>
                <a:latin typeface="Calibri" panose="020F0502020204030204" pitchFamily="34" charset="0"/>
                <a:cs typeface="Calibri" panose="020F0502020204030204" pitchFamily="34" charset="0"/>
              </a:rPr>
              <a:t>Pesca non menzionata (art. 3 d): «politica comune nel settore dell’agricoltura»</a:t>
            </a:r>
          </a:p>
          <a:p>
            <a:pPr marL="457200" lvl="1" indent="0">
              <a:buNone/>
            </a:pPr>
            <a:r>
              <a:rPr lang="it-IT" dirty="0">
                <a:solidFill>
                  <a:schemeClr val="tx1">
                    <a:lumMod val="95000"/>
                    <a:lumOff val="5000"/>
                  </a:schemeClr>
                </a:solidFill>
                <a:latin typeface="Calibri" panose="020F0502020204030204" pitchFamily="34" charset="0"/>
                <a:cs typeface="Calibri" panose="020F0502020204030204" pitchFamily="34" charset="0"/>
              </a:rPr>
              <a:t>Art. 38 – definizione dei prodotti agricoli: </a:t>
            </a:r>
            <a:r>
              <a:rPr lang="it-IT" sz="2800" dirty="0">
                <a:solidFill>
                  <a:schemeClr val="tx1">
                    <a:lumMod val="95000"/>
                    <a:lumOff val="5000"/>
                  </a:schemeClr>
                </a:solidFill>
                <a:latin typeface="Calibri" panose="020F0502020204030204" pitchFamily="34" charset="0"/>
                <a:cs typeface="Calibri" panose="020F0502020204030204" pitchFamily="34" charset="0"/>
              </a:rPr>
              <a:t>«prodotti della pesca e quelli di prima trasformazione in 	diretta connessione  con tali prodotti»</a:t>
            </a:r>
          </a:p>
          <a:p>
            <a:pPr marL="457200" lvl="1" indent="0">
              <a:buNone/>
            </a:pPr>
            <a:r>
              <a:rPr lang="it-IT" dirty="0">
                <a:solidFill>
                  <a:schemeClr val="tx1">
                    <a:lumMod val="95000"/>
                    <a:lumOff val="5000"/>
                  </a:schemeClr>
                </a:solidFill>
                <a:latin typeface="Calibri" panose="020F0502020204030204" pitchFamily="34" charset="0"/>
                <a:cs typeface="Calibri" panose="020F0502020204030204" pitchFamily="34" charset="0"/>
              </a:rPr>
              <a:t>Allegato II – elenco dei prodotti per i quali è disposta la politica agricola comune: </a:t>
            </a:r>
            <a:r>
              <a:rPr lang="it-IT" sz="2800" dirty="0">
                <a:solidFill>
                  <a:schemeClr val="tx1">
                    <a:lumMod val="95000"/>
                    <a:lumOff val="5000"/>
                  </a:schemeClr>
                </a:solidFill>
                <a:latin typeface="Calibri" panose="020F0502020204030204" pitchFamily="34" charset="0"/>
                <a:cs typeface="Calibri" panose="020F0502020204030204" pitchFamily="34" charset="0"/>
              </a:rPr>
              <a:t>«pesci, crostacei, molluschi e loro derivati»</a:t>
            </a:r>
          </a:p>
          <a:p>
            <a:r>
              <a:rPr lang="it-IT" sz="2800" b="1" dirty="0">
                <a:solidFill>
                  <a:srgbClr val="00B0F0"/>
                </a:solidFill>
                <a:latin typeface="Calibri" panose="020F0502020204030204" pitchFamily="34" charset="0"/>
                <a:cs typeface="Calibri" panose="020F0502020204030204" pitchFamily="34" charset="0"/>
              </a:rPr>
              <a:t>RAGIONI DEL QUADRO UNITARIO:</a:t>
            </a:r>
          </a:p>
          <a:p>
            <a:pPr marL="0" indent="0">
              <a:buNone/>
            </a:pPr>
            <a:r>
              <a:rPr lang="it-IT" sz="2800" dirty="0">
                <a:solidFill>
                  <a:schemeClr val="tx1">
                    <a:lumMod val="95000"/>
                    <a:lumOff val="5000"/>
                  </a:schemeClr>
                </a:solidFill>
                <a:latin typeface="Calibri" panose="020F0502020204030204" pitchFamily="34" charset="0"/>
                <a:cs typeface="Calibri" panose="020F0502020204030204" pitchFamily="34" charset="0"/>
              </a:rPr>
              <a:t>	Esigenze alimentari</a:t>
            </a:r>
          </a:p>
          <a:p>
            <a:pPr marL="0" indent="0">
              <a:buNone/>
            </a:pPr>
            <a:r>
              <a:rPr lang="it-IT" sz="2800" dirty="0">
                <a:solidFill>
                  <a:schemeClr val="tx1">
                    <a:lumMod val="95000"/>
                    <a:lumOff val="5000"/>
                  </a:schemeClr>
                </a:solidFill>
                <a:latin typeface="Calibri" panose="020F0502020204030204" pitchFamily="34" charset="0"/>
                <a:cs typeface="Calibri" panose="020F0502020204030204" pitchFamily="34" charset="0"/>
              </a:rPr>
              <a:t>	Variabilità cui sono sottoposte le risorse → condizioni di vita 	degli 	operatori, sostegno al reddito</a:t>
            </a:r>
          </a:p>
          <a:p>
            <a:pPr marL="0" indent="0">
              <a:buNone/>
            </a:pPr>
            <a:r>
              <a:rPr lang="it-IT" dirty="0">
                <a:solidFill>
                  <a:schemeClr val="tx1">
                    <a:lumMod val="95000"/>
                    <a:lumOff val="5000"/>
                  </a:schemeClr>
                </a:solidFill>
                <a:latin typeface="Calibri" panose="020F0502020204030204" pitchFamily="34" charset="0"/>
                <a:cs typeface="Calibri" panose="020F0502020204030204" pitchFamily="34" charset="0"/>
              </a:rPr>
              <a:t>	</a:t>
            </a:r>
            <a:r>
              <a:rPr lang="it-IT" sz="2800" dirty="0">
                <a:solidFill>
                  <a:schemeClr val="tx1">
                    <a:lumMod val="95000"/>
                    <a:lumOff val="5000"/>
                  </a:schemeClr>
                </a:solidFill>
                <a:latin typeface="Calibri" panose="020F0502020204030204" pitchFamily="34" charset="0"/>
                <a:cs typeface="Calibri" panose="020F0502020204030204" pitchFamily="34" charset="0"/>
              </a:rPr>
              <a:t>prevalenti le considerazioni di carattere merceologico/commerciale</a:t>
            </a:r>
          </a:p>
          <a:p>
            <a:pPr lvl="1"/>
            <a:endParaRPr lang="it-IT" sz="2800" dirty="0">
              <a:solidFill>
                <a:srgbClr val="0070C0"/>
              </a:solidFill>
              <a:latin typeface="Bahnschrift" panose="020B0502040204020203" pitchFamily="34" charset="0"/>
            </a:endParaRPr>
          </a:p>
          <a:p>
            <a:endParaRPr lang="it-IT" dirty="0"/>
          </a:p>
        </p:txBody>
      </p:sp>
    </p:spTree>
    <p:extLst>
      <p:ext uri="{BB962C8B-B14F-4D97-AF65-F5344CB8AC3E}">
        <p14:creationId xmlns:p14="http://schemas.microsoft.com/office/powerpoint/2010/main" val="202186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EF47EE-0F20-2376-6A71-291DEEA0DBCC}"/>
              </a:ext>
            </a:extLst>
          </p:cNvPr>
          <p:cNvSpPr>
            <a:spLocks noGrp="1"/>
          </p:cNvSpPr>
          <p:nvPr>
            <p:ph type="title"/>
          </p:nvPr>
        </p:nvSpPr>
        <p:spPr>
          <a:xfrm>
            <a:off x="838200" y="365125"/>
            <a:ext cx="10515600" cy="968375"/>
          </a:xfrm>
        </p:spPr>
        <p:txBody>
          <a:bodyPr/>
          <a:lstStyle/>
          <a:p>
            <a:r>
              <a:rPr lang="it-IT" b="1" dirty="0">
                <a:solidFill>
                  <a:srgbClr val="00B050"/>
                </a:solidFill>
              </a:rPr>
              <a:t>Indice </a:t>
            </a:r>
          </a:p>
        </p:txBody>
      </p:sp>
      <p:sp>
        <p:nvSpPr>
          <p:cNvPr id="3" name="Segnaposto contenuto 2">
            <a:extLst>
              <a:ext uri="{FF2B5EF4-FFF2-40B4-BE49-F238E27FC236}">
                <a16:creationId xmlns:a16="http://schemas.microsoft.com/office/drawing/2014/main" id="{DAB267B7-2701-CF0D-2CC6-BA2D2A544399}"/>
              </a:ext>
            </a:extLst>
          </p:cNvPr>
          <p:cNvSpPr>
            <a:spLocks noGrp="1"/>
          </p:cNvSpPr>
          <p:nvPr>
            <p:ph idx="1"/>
          </p:nvPr>
        </p:nvSpPr>
        <p:spPr>
          <a:xfrm>
            <a:off x="838200" y="1825624"/>
            <a:ext cx="10515600" cy="4562475"/>
          </a:xfrm>
        </p:spPr>
        <p:txBody>
          <a:bodyPr>
            <a:normAutofit lnSpcReduction="10000"/>
          </a:bodyPr>
          <a:lstStyle/>
          <a:p>
            <a:pPr algn="just"/>
            <a:r>
              <a:rPr lang="it-IT" b="1" dirty="0">
                <a:solidFill>
                  <a:srgbClr val="00B050"/>
                </a:solidFill>
              </a:rPr>
              <a:t>Lezione 1</a:t>
            </a:r>
          </a:p>
          <a:p>
            <a:pPr algn="just"/>
            <a:r>
              <a:rPr lang="it-IT" sz="2000" b="1" i="1" dirty="0">
                <a:solidFill>
                  <a:srgbClr val="000000"/>
                </a:solidFill>
                <a:effectLst/>
                <a:ea typeface="Aptos" panose="020B0004020202020204" pitchFamily="34" charset="0"/>
                <a:cs typeface="Aptos" panose="020B0004020202020204" pitchFamily="34" charset="0"/>
              </a:rPr>
              <a:t>Il diritto e la politica dell'ambiente UE e la protezione della biodiversità e del territorio: </a:t>
            </a:r>
            <a:r>
              <a:rPr lang="it-IT" sz="2000" dirty="0" err="1">
                <a:solidFill>
                  <a:srgbClr val="000000"/>
                </a:solidFill>
                <a:effectLst/>
                <a:ea typeface="Aptos" panose="020B0004020202020204" pitchFamily="34" charset="0"/>
                <a:cs typeface="Aptos" panose="020B0004020202020204" pitchFamily="34" charset="0"/>
              </a:rPr>
              <a:t>a.i.</a:t>
            </a:r>
            <a:r>
              <a:rPr lang="it-IT" sz="2000" dirty="0">
                <a:solidFill>
                  <a:srgbClr val="000000"/>
                </a:solidFill>
                <a:effectLst/>
                <a:ea typeface="Aptos" panose="020B0004020202020204" pitchFamily="34" charset="0"/>
                <a:cs typeface="Aptos" panose="020B0004020202020204" pitchFamily="34" charset="0"/>
              </a:rPr>
              <a:t> caratteristiche generali; </a:t>
            </a:r>
            <a:r>
              <a:rPr lang="it-IT" sz="2000" dirty="0" err="1">
                <a:solidFill>
                  <a:srgbClr val="000000"/>
                </a:solidFill>
                <a:effectLst/>
                <a:ea typeface="Aptos" panose="020B0004020202020204" pitchFamily="34" charset="0"/>
                <a:cs typeface="Aptos" panose="020B0004020202020204" pitchFamily="34" charset="0"/>
              </a:rPr>
              <a:t>b.i</a:t>
            </a:r>
            <a:r>
              <a:rPr lang="it-IT" sz="2000" dirty="0">
                <a:solidFill>
                  <a:srgbClr val="000000"/>
                </a:solidFill>
                <a:effectLst/>
                <a:ea typeface="Aptos" panose="020B0004020202020204" pitchFamily="34" charset="0"/>
                <a:cs typeface="Aptos" panose="020B0004020202020204" pitchFamily="34" charset="0"/>
              </a:rPr>
              <a:t>. la tutela della biodiversità attraverso la PAC; </a:t>
            </a:r>
            <a:r>
              <a:rPr lang="it-IT" sz="2000" i="1" dirty="0" err="1">
                <a:effectLst/>
              </a:rPr>
              <a:t>c.i.</a:t>
            </a:r>
            <a:r>
              <a:rPr lang="it-IT" sz="2000" i="1" dirty="0">
                <a:effectLst/>
              </a:rPr>
              <a:t> </a:t>
            </a:r>
            <a:r>
              <a:rPr lang="it-IT" sz="2000" dirty="0">
                <a:effectLst/>
              </a:rPr>
              <a:t>la tutela della biodiversità marina; </a:t>
            </a:r>
            <a:r>
              <a:rPr lang="it-IT" sz="2000" i="1" dirty="0" err="1">
                <a:effectLst/>
              </a:rPr>
              <a:t>c.ii</a:t>
            </a:r>
            <a:r>
              <a:rPr lang="it-IT" sz="2000" i="1" dirty="0">
                <a:effectLst/>
              </a:rPr>
              <a:t>.</a:t>
            </a:r>
            <a:r>
              <a:rPr lang="it-IT" sz="2000" dirty="0">
                <a:effectLst/>
              </a:rPr>
              <a:t> La politica della pesca comune. </a:t>
            </a:r>
            <a:endParaRPr lang="it-IT" sz="2000" b="1" dirty="0">
              <a:solidFill>
                <a:srgbClr val="00B050"/>
              </a:solidFill>
            </a:endParaRPr>
          </a:p>
          <a:p>
            <a:pPr algn="just"/>
            <a:r>
              <a:rPr lang="it-IT" b="1" dirty="0">
                <a:solidFill>
                  <a:srgbClr val="00B050"/>
                </a:solidFill>
              </a:rPr>
              <a:t>Lezione 2</a:t>
            </a:r>
          </a:p>
          <a:p>
            <a:pPr algn="just"/>
            <a:r>
              <a:rPr lang="it-IT" sz="2000" b="1" i="1" dirty="0">
                <a:solidFill>
                  <a:srgbClr val="000000"/>
                </a:solidFill>
                <a:effectLst/>
                <a:ea typeface="Aptos" panose="020B0004020202020204" pitchFamily="34" charset="0"/>
                <a:cs typeface="Aptos" panose="020B0004020202020204" pitchFamily="34" charset="0"/>
              </a:rPr>
              <a:t>Il diritto e la politica dell'ambiente UE e il ciclo dei rifiuti: </a:t>
            </a:r>
            <a:r>
              <a:rPr lang="it-IT" sz="2000" i="1" dirty="0" err="1">
                <a:solidFill>
                  <a:srgbClr val="000000"/>
                </a:solidFill>
                <a:effectLst/>
                <a:ea typeface="Aptos" panose="020B0004020202020204" pitchFamily="34" charset="0"/>
                <a:cs typeface="Aptos" panose="020B0004020202020204" pitchFamily="34" charset="0"/>
              </a:rPr>
              <a:t>a.i.</a:t>
            </a:r>
            <a:r>
              <a:rPr lang="it-IT" sz="2000" dirty="0">
                <a:solidFill>
                  <a:srgbClr val="000000"/>
                </a:solidFill>
                <a:effectLst/>
                <a:ea typeface="Aptos" panose="020B0004020202020204" pitchFamily="34" charset="0"/>
                <a:cs typeface="Aptos" panose="020B0004020202020204" pitchFamily="34" charset="0"/>
              </a:rPr>
              <a:t> Strumenti della politica di trattamento dei rifiuti nell'UE; </a:t>
            </a:r>
            <a:r>
              <a:rPr lang="it-IT" sz="2000" i="1" dirty="0" err="1">
                <a:solidFill>
                  <a:srgbClr val="000000"/>
                </a:solidFill>
                <a:effectLst/>
                <a:ea typeface="Aptos" panose="020B0004020202020204" pitchFamily="34" charset="0"/>
                <a:cs typeface="Aptos" panose="020B0004020202020204" pitchFamily="34" charset="0"/>
              </a:rPr>
              <a:t>b.i</a:t>
            </a:r>
            <a:r>
              <a:rPr lang="it-IT" sz="2000" i="1" dirty="0">
                <a:solidFill>
                  <a:srgbClr val="000000"/>
                </a:solidFill>
                <a:effectLst/>
                <a:ea typeface="Aptos" panose="020B0004020202020204" pitchFamily="34" charset="0"/>
                <a:cs typeface="Aptos" panose="020B0004020202020204" pitchFamily="34" charset="0"/>
              </a:rPr>
              <a:t>.</a:t>
            </a:r>
            <a:r>
              <a:rPr lang="it-IT" sz="2000" dirty="0">
                <a:solidFill>
                  <a:srgbClr val="000000"/>
                </a:solidFill>
                <a:effectLst/>
                <a:ea typeface="Aptos" panose="020B0004020202020204" pitchFamily="34" charset="0"/>
                <a:cs typeface="Aptos" panose="020B0004020202020204" pitchFamily="34" charset="0"/>
              </a:rPr>
              <a:t> Il riciclo; </a:t>
            </a:r>
            <a:r>
              <a:rPr lang="it-IT" sz="2000" i="1" dirty="0" err="1">
                <a:solidFill>
                  <a:srgbClr val="000000"/>
                </a:solidFill>
                <a:effectLst/>
                <a:ea typeface="Aptos" panose="020B0004020202020204" pitchFamily="34" charset="0"/>
                <a:cs typeface="Aptos" panose="020B0004020202020204" pitchFamily="34" charset="0"/>
              </a:rPr>
              <a:t>b.ii</a:t>
            </a:r>
            <a:r>
              <a:rPr lang="it-IT" sz="2000" i="1" dirty="0">
                <a:solidFill>
                  <a:srgbClr val="000000"/>
                </a:solidFill>
                <a:effectLst/>
                <a:ea typeface="Aptos" panose="020B0004020202020204" pitchFamily="34" charset="0"/>
                <a:cs typeface="Aptos" panose="020B0004020202020204" pitchFamily="34" charset="0"/>
              </a:rPr>
              <a:t>. </a:t>
            </a:r>
            <a:r>
              <a:rPr lang="it-IT" sz="2000" dirty="0">
                <a:solidFill>
                  <a:srgbClr val="000000"/>
                </a:solidFill>
                <a:effectLst/>
                <a:ea typeface="Aptos" panose="020B0004020202020204" pitchFamily="34" charset="0"/>
                <a:cs typeface="Aptos" panose="020B0004020202020204" pitchFamily="34" charset="0"/>
              </a:rPr>
              <a:t>Il riuso; </a:t>
            </a:r>
            <a:r>
              <a:rPr lang="it-IT" sz="2000" i="1" dirty="0" err="1">
                <a:solidFill>
                  <a:srgbClr val="000000"/>
                </a:solidFill>
                <a:effectLst/>
                <a:ea typeface="Aptos" panose="020B0004020202020204" pitchFamily="34" charset="0"/>
                <a:cs typeface="Aptos" panose="020B0004020202020204" pitchFamily="34" charset="0"/>
              </a:rPr>
              <a:t>b.iii</a:t>
            </a:r>
            <a:r>
              <a:rPr lang="it-IT" sz="2000" i="1" dirty="0">
                <a:solidFill>
                  <a:srgbClr val="000000"/>
                </a:solidFill>
                <a:effectLst/>
                <a:ea typeface="Aptos" panose="020B0004020202020204" pitchFamily="34" charset="0"/>
                <a:cs typeface="Aptos" panose="020B0004020202020204" pitchFamily="34" charset="0"/>
              </a:rPr>
              <a:t>. </a:t>
            </a:r>
            <a:r>
              <a:rPr lang="it-IT" sz="2000" dirty="0">
                <a:solidFill>
                  <a:srgbClr val="000000"/>
                </a:solidFill>
                <a:effectLst/>
                <a:ea typeface="Aptos" panose="020B0004020202020204" pitchFamily="34" charset="0"/>
                <a:cs typeface="Aptos" panose="020B0004020202020204" pitchFamily="34" charset="0"/>
              </a:rPr>
              <a:t>lo smaltimento; </a:t>
            </a:r>
            <a:r>
              <a:rPr lang="it-IT" sz="2000" dirty="0" err="1">
                <a:effectLst/>
              </a:rPr>
              <a:t>c.i.</a:t>
            </a:r>
            <a:r>
              <a:rPr lang="it-IT" sz="2000" dirty="0">
                <a:effectLst/>
              </a:rPr>
              <a:t> gestione dei rifiuti; </a:t>
            </a:r>
            <a:r>
              <a:rPr lang="it-IT" sz="2000" dirty="0" err="1">
                <a:effectLst/>
              </a:rPr>
              <a:t>c.ii</a:t>
            </a:r>
            <a:r>
              <a:rPr lang="it-IT" sz="2000" dirty="0">
                <a:effectLst/>
              </a:rPr>
              <a:t>. messa in discarica; </a:t>
            </a:r>
            <a:r>
              <a:rPr lang="it-IT" sz="2000" dirty="0" err="1">
                <a:effectLst/>
              </a:rPr>
              <a:t>c.iii</a:t>
            </a:r>
            <a:r>
              <a:rPr lang="it-IT" sz="2000" dirty="0">
                <a:effectLst/>
              </a:rPr>
              <a:t>. Incenerimento; </a:t>
            </a:r>
            <a:r>
              <a:rPr lang="it-IT" sz="2000" dirty="0" err="1">
                <a:effectLst/>
              </a:rPr>
              <a:t>c.iv</a:t>
            </a:r>
            <a:r>
              <a:rPr lang="it-IT" sz="2000" dirty="0">
                <a:effectLst/>
              </a:rPr>
              <a:t>. Spedizione dei rifiuti. </a:t>
            </a:r>
            <a:endParaRPr lang="it-IT" sz="2000" b="1" dirty="0">
              <a:solidFill>
                <a:srgbClr val="00B050"/>
              </a:solidFill>
            </a:endParaRPr>
          </a:p>
          <a:p>
            <a:pPr algn="just"/>
            <a:r>
              <a:rPr lang="it-IT" b="1" dirty="0">
                <a:solidFill>
                  <a:srgbClr val="00B050"/>
                </a:solidFill>
              </a:rPr>
              <a:t>Lezione 3</a:t>
            </a:r>
          </a:p>
          <a:p>
            <a:pPr algn="just"/>
            <a:r>
              <a:rPr lang="it-IT" sz="2000" b="1" i="1" dirty="0">
                <a:solidFill>
                  <a:srgbClr val="000000"/>
                </a:solidFill>
                <a:effectLst/>
                <a:ea typeface="Aptos" panose="020B0004020202020204" pitchFamily="34" charset="0"/>
                <a:cs typeface="Aptos" panose="020B0004020202020204" pitchFamily="34" charset="0"/>
              </a:rPr>
              <a:t>La tutela della qualità dell'aria nel diritto e nelle politiche dell'ambiente UE</a:t>
            </a:r>
            <a:r>
              <a:rPr lang="it-IT" sz="2000" b="1" dirty="0">
                <a:solidFill>
                  <a:srgbClr val="000000"/>
                </a:solidFill>
                <a:effectLst/>
                <a:ea typeface="Aptos" panose="020B0004020202020204" pitchFamily="34" charset="0"/>
                <a:cs typeface="Aptos" panose="020B0004020202020204" pitchFamily="34" charset="0"/>
              </a:rPr>
              <a:t> </a:t>
            </a:r>
            <a:r>
              <a:rPr lang="it-IT" sz="2000" dirty="0">
                <a:solidFill>
                  <a:srgbClr val="000000"/>
                </a:solidFill>
                <a:effectLst/>
                <a:ea typeface="Aptos" panose="020B0004020202020204" pitchFamily="34" charset="0"/>
                <a:cs typeface="Aptos" panose="020B0004020202020204" pitchFamily="34" charset="0"/>
              </a:rPr>
              <a:t>: </a:t>
            </a:r>
            <a:r>
              <a:rPr lang="it-IT" sz="2000" i="1" dirty="0" err="1">
                <a:solidFill>
                  <a:srgbClr val="000000"/>
                </a:solidFill>
                <a:effectLst/>
                <a:ea typeface="Aptos" panose="020B0004020202020204" pitchFamily="34" charset="0"/>
                <a:cs typeface="Aptos" panose="020B0004020202020204" pitchFamily="34" charset="0"/>
              </a:rPr>
              <a:t>a.i.</a:t>
            </a:r>
            <a:r>
              <a:rPr lang="it-IT" sz="2000" i="1" dirty="0">
                <a:solidFill>
                  <a:srgbClr val="000000"/>
                </a:solidFill>
                <a:effectLst/>
                <a:ea typeface="Aptos" panose="020B0004020202020204" pitchFamily="34" charset="0"/>
                <a:cs typeface="Aptos" panose="020B0004020202020204" pitchFamily="34" charset="0"/>
              </a:rPr>
              <a:t> </a:t>
            </a:r>
            <a:r>
              <a:rPr lang="it-IT" sz="2000" dirty="0">
                <a:solidFill>
                  <a:srgbClr val="000000"/>
                </a:solidFill>
                <a:effectLst/>
                <a:ea typeface="Aptos" panose="020B0004020202020204" pitchFamily="34" charset="0"/>
                <a:cs typeface="Aptos" panose="020B0004020202020204" pitchFamily="34" charset="0"/>
              </a:rPr>
              <a:t>mobilità sostenibile; </a:t>
            </a:r>
            <a:r>
              <a:rPr lang="it-IT" sz="2000" i="1" dirty="0" err="1">
                <a:solidFill>
                  <a:srgbClr val="000000"/>
                </a:solidFill>
                <a:effectLst/>
                <a:ea typeface="Aptos" panose="020B0004020202020204" pitchFamily="34" charset="0"/>
                <a:cs typeface="Aptos" panose="020B0004020202020204" pitchFamily="34" charset="0"/>
              </a:rPr>
              <a:t>a.ii</a:t>
            </a:r>
            <a:r>
              <a:rPr lang="it-IT" sz="2000" i="1" dirty="0">
                <a:solidFill>
                  <a:srgbClr val="000000"/>
                </a:solidFill>
                <a:effectLst/>
                <a:ea typeface="Aptos" panose="020B0004020202020204" pitchFamily="34" charset="0"/>
                <a:cs typeface="Aptos" panose="020B0004020202020204" pitchFamily="34" charset="0"/>
              </a:rPr>
              <a:t>. </a:t>
            </a:r>
            <a:r>
              <a:rPr lang="it-IT" sz="2000" dirty="0">
                <a:solidFill>
                  <a:srgbClr val="000000"/>
                </a:solidFill>
                <a:effectLst/>
                <a:ea typeface="Aptos" panose="020B0004020202020204" pitchFamily="34" charset="0"/>
                <a:cs typeface="Aptos" panose="020B0004020202020204" pitchFamily="34" charset="0"/>
              </a:rPr>
              <a:t>reti transeuropee di trasporto; </a:t>
            </a:r>
            <a:r>
              <a:rPr lang="it-IT" sz="2000" i="1" dirty="0" err="1">
                <a:solidFill>
                  <a:srgbClr val="000000"/>
                </a:solidFill>
                <a:effectLst/>
                <a:ea typeface="Aptos" panose="020B0004020202020204" pitchFamily="34" charset="0"/>
                <a:cs typeface="Aptos" panose="020B0004020202020204" pitchFamily="34" charset="0"/>
              </a:rPr>
              <a:t>a.iii</a:t>
            </a:r>
            <a:r>
              <a:rPr lang="it-IT" sz="2000" i="1" dirty="0">
                <a:solidFill>
                  <a:srgbClr val="000000"/>
                </a:solidFill>
                <a:effectLst/>
                <a:ea typeface="Aptos" panose="020B0004020202020204" pitchFamily="34" charset="0"/>
                <a:cs typeface="Aptos" panose="020B0004020202020204" pitchFamily="34" charset="0"/>
              </a:rPr>
              <a:t>. </a:t>
            </a:r>
            <a:r>
              <a:rPr lang="it-IT" sz="2000" dirty="0">
                <a:solidFill>
                  <a:srgbClr val="000000"/>
                </a:solidFill>
                <a:effectLst/>
                <a:ea typeface="Aptos" panose="020B0004020202020204" pitchFamily="34" charset="0"/>
                <a:cs typeface="Aptos" panose="020B0004020202020204" pitchFamily="34" charset="0"/>
              </a:rPr>
              <a:t>mobilità ed emissioni;</a:t>
            </a:r>
            <a:r>
              <a:rPr lang="it-IT" sz="2000" b="1" dirty="0">
                <a:effectLst/>
              </a:rPr>
              <a:t> </a:t>
            </a:r>
            <a:r>
              <a:rPr lang="it-IT" sz="2000" i="1" dirty="0" err="1">
                <a:effectLst/>
              </a:rPr>
              <a:t>b.i</a:t>
            </a:r>
            <a:r>
              <a:rPr lang="it-IT" sz="2000" i="1" dirty="0">
                <a:effectLst/>
              </a:rPr>
              <a:t>. </a:t>
            </a:r>
            <a:r>
              <a:rPr lang="it-IT" sz="2000" dirty="0">
                <a:effectLst/>
              </a:rPr>
              <a:t>Industria ed emissioni; </a:t>
            </a:r>
            <a:r>
              <a:rPr lang="it-IT" sz="2000" i="1" dirty="0" err="1">
                <a:effectLst/>
              </a:rPr>
              <a:t>b.ii</a:t>
            </a:r>
            <a:r>
              <a:rPr lang="it-IT" sz="2000" i="1" dirty="0">
                <a:effectLst/>
              </a:rPr>
              <a:t>.</a:t>
            </a:r>
            <a:r>
              <a:rPr lang="it-IT" sz="2000" dirty="0">
                <a:effectLst/>
              </a:rPr>
              <a:t> produzione di energia ed emissioni; </a:t>
            </a:r>
            <a:r>
              <a:rPr lang="it-IT" sz="2000" i="1" dirty="0" err="1">
                <a:effectLst/>
              </a:rPr>
              <a:t>c.i.</a:t>
            </a:r>
            <a:r>
              <a:rPr lang="it-IT" sz="2000" dirty="0">
                <a:effectLst/>
              </a:rPr>
              <a:t> le norme di diritto UE a favore delle rinnovabili. </a:t>
            </a:r>
            <a:endParaRPr lang="it-IT" sz="2000" b="1" dirty="0">
              <a:solidFill>
                <a:srgbClr val="00B050"/>
              </a:solidFill>
            </a:endParaRPr>
          </a:p>
          <a:p>
            <a:pPr marL="0" indent="0" algn="just">
              <a:buNone/>
            </a:pPr>
            <a:endParaRPr lang="it-IT" dirty="0"/>
          </a:p>
        </p:txBody>
      </p:sp>
    </p:spTree>
    <p:extLst>
      <p:ext uri="{BB962C8B-B14F-4D97-AF65-F5344CB8AC3E}">
        <p14:creationId xmlns:p14="http://schemas.microsoft.com/office/powerpoint/2010/main" val="371667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7F1960-498F-4F96-F599-2CB34E82B1A3}"/>
              </a:ext>
            </a:extLst>
          </p:cNvPr>
          <p:cNvSpPr>
            <a:spLocks noGrp="1"/>
          </p:cNvSpPr>
          <p:nvPr>
            <p:ph type="title"/>
          </p:nvPr>
        </p:nvSpPr>
        <p:spPr/>
        <p:txBody>
          <a:bodyPr/>
          <a:lstStyle/>
          <a:p>
            <a:r>
              <a:rPr lang="it-IT" b="1" dirty="0">
                <a:solidFill>
                  <a:srgbClr val="92D050"/>
                </a:solidFill>
              </a:rPr>
              <a:t>Sviluppi storici</a:t>
            </a:r>
            <a:endParaRPr lang="it-IT" dirty="0">
              <a:solidFill>
                <a:srgbClr val="92D050"/>
              </a:solidFill>
            </a:endParaRPr>
          </a:p>
        </p:txBody>
      </p:sp>
      <p:sp>
        <p:nvSpPr>
          <p:cNvPr id="3" name="Segnaposto contenuto 2">
            <a:extLst>
              <a:ext uri="{FF2B5EF4-FFF2-40B4-BE49-F238E27FC236}">
                <a16:creationId xmlns:a16="http://schemas.microsoft.com/office/drawing/2014/main" id="{D739CBC2-C7DA-D8FE-7D09-0BD573CC0B0E}"/>
              </a:ext>
            </a:extLst>
          </p:cNvPr>
          <p:cNvSpPr>
            <a:spLocks noGrp="1"/>
          </p:cNvSpPr>
          <p:nvPr>
            <p:ph idx="1"/>
          </p:nvPr>
        </p:nvSpPr>
        <p:spPr>
          <a:xfrm>
            <a:off x="838200" y="1825624"/>
            <a:ext cx="10515600" cy="4800643"/>
          </a:xfrm>
        </p:spPr>
        <p:txBody>
          <a:bodyPr>
            <a:normAutofit fontScale="62500" lnSpcReduction="20000"/>
          </a:bodyPr>
          <a:lstStyle/>
          <a:p>
            <a:pPr algn="just"/>
            <a:r>
              <a:rPr lang="it-IT" sz="3800" dirty="0">
                <a:solidFill>
                  <a:srgbClr val="00B0F0"/>
                </a:solidFill>
                <a:cs typeface="Calibri" panose="020F0502020204030204" pitchFamily="34" charset="0"/>
              </a:rPr>
              <a:t>Avvio: anni ‘70</a:t>
            </a:r>
          </a:p>
          <a:p>
            <a:pPr algn="just"/>
            <a:r>
              <a:rPr lang="it-IT" sz="3800" dirty="0">
                <a:solidFill>
                  <a:schemeClr val="tx1">
                    <a:lumMod val="95000"/>
                    <a:lumOff val="5000"/>
                  </a:schemeClr>
                </a:solidFill>
                <a:cs typeface="Calibri" panose="020F0502020204030204" pitchFamily="34" charset="0"/>
              </a:rPr>
              <a:t>Strutture della pesca  (reg. 2141/70)</a:t>
            </a:r>
          </a:p>
          <a:p>
            <a:pPr marL="457200" lvl="1" indent="0" algn="just">
              <a:buNone/>
            </a:pPr>
            <a:r>
              <a:rPr lang="it-IT" sz="2600" dirty="0">
                <a:solidFill>
                  <a:schemeClr val="tx1">
                    <a:lumMod val="95000"/>
                    <a:lumOff val="5000"/>
                  </a:schemeClr>
                </a:solidFill>
                <a:cs typeface="Calibri" panose="020F0502020204030204" pitchFamily="34" charset="0"/>
              </a:rPr>
              <a:t>Promuovere espansione economica e sviluppo sociale del settore</a:t>
            </a:r>
          </a:p>
          <a:p>
            <a:pPr marL="457200" lvl="1" indent="0" algn="just">
              <a:buNone/>
            </a:pPr>
            <a:r>
              <a:rPr lang="it-IT" sz="2600" dirty="0">
                <a:solidFill>
                  <a:schemeClr val="tx1">
                    <a:lumMod val="95000"/>
                    <a:lumOff val="5000"/>
                  </a:schemeClr>
                </a:solidFill>
                <a:cs typeface="Calibri" panose="020F0502020204030204" pitchFamily="34" charset="0"/>
              </a:rPr>
              <a:t>Accesso ai fondi comunitari di finanziamento</a:t>
            </a:r>
          </a:p>
          <a:p>
            <a:pPr marL="457200" lvl="1" indent="0" algn="just">
              <a:buNone/>
            </a:pPr>
            <a:r>
              <a:rPr lang="it-IT" sz="2600" dirty="0">
                <a:solidFill>
                  <a:schemeClr val="tx1">
                    <a:lumMod val="95000"/>
                    <a:lumOff val="5000"/>
                  </a:schemeClr>
                </a:solidFill>
                <a:cs typeface="Calibri" panose="020F0502020204030204" pitchFamily="34" charset="0"/>
              </a:rPr>
              <a:t>Accesso agli aiuti di Stato</a:t>
            </a:r>
          </a:p>
          <a:p>
            <a:pPr marL="457200" lvl="1" indent="0" algn="just">
              <a:buNone/>
            </a:pPr>
            <a:r>
              <a:rPr lang="it-IT" sz="2600" dirty="0">
                <a:solidFill>
                  <a:schemeClr val="tx1">
                    <a:lumMod val="95000"/>
                    <a:lumOff val="5000"/>
                  </a:schemeClr>
                </a:solidFill>
                <a:cs typeface="Calibri" panose="020F0502020204030204" pitchFamily="34" charset="0"/>
              </a:rPr>
              <a:t>Cooperazione Stati/Commissione</a:t>
            </a:r>
          </a:p>
          <a:p>
            <a:pPr marL="457200" lvl="1" indent="0" algn="just">
              <a:buNone/>
            </a:pPr>
            <a:r>
              <a:rPr lang="it-IT" sz="2600" dirty="0">
                <a:solidFill>
                  <a:schemeClr val="tx1">
                    <a:lumMod val="95000"/>
                    <a:lumOff val="5000"/>
                  </a:schemeClr>
                </a:solidFill>
                <a:cs typeface="Calibri" panose="020F0502020204030204" pitchFamily="34" charset="0"/>
              </a:rPr>
              <a:t>Avvio di una politica comune di gestione delle risorse(*)</a:t>
            </a:r>
          </a:p>
          <a:p>
            <a:pPr algn="just"/>
            <a:r>
              <a:rPr lang="it-IT" sz="3800" dirty="0">
                <a:solidFill>
                  <a:schemeClr val="tx1">
                    <a:lumMod val="95000"/>
                    <a:lumOff val="5000"/>
                  </a:schemeClr>
                </a:solidFill>
                <a:cs typeface="Calibri" panose="020F0502020204030204" pitchFamily="34" charset="0"/>
              </a:rPr>
              <a:t>Organizzazione comune dei mercati dei prodotti della pesca (reg. 2142/70)</a:t>
            </a:r>
          </a:p>
          <a:p>
            <a:pPr marL="0" indent="0" algn="just">
              <a:buNone/>
            </a:pPr>
            <a:r>
              <a:rPr lang="it-IT" sz="3200" dirty="0">
                <a:solidFill>
                  <a:schemeClr val="tx1">
                    <a:lumMod val="95000"/>
                    <a:lumOff val="5000"/>
                  </a:schemeClr>
                </a:solidFill>
                <a:cs typeface="Calibri" panose="020F0502020204030204" pitchFamily="34" charset="0"/>
              </a:rPr>
              <a:t>La politica comune di gestione delle risorse nel regolamento «strutture della pesca»</a:t>
            </a:r>
          </a:p>
          <a:p>
            <a:pPr marL="0" indent="0" algn="just">
              <a:buNone/>
            </a:pPr>
            <a:r>
              <a:rPr lang="it-IT" sz="2600" dirty="0">
                <a:solidFill>
                  <a:schemeClr val="tx1">
                    <a:lumMod val="95000"/>
                    <a:lumOff val="5000"/>
                  </a:schemeClr>
                </a:solidFill>
                <a:cs typeface="Calibri" panose="020F0502020204030204" pitchFamily="34" charset="0"/>
              </a:rPr>
              <a:t>	1) Parità di condizioni di accesso e di sfruttamento dei fondali, situati nelle acque marine soggette alla loro 	sovranità o giurisdizione, a tutte le navi battenti bandiera di uno Stato membro e immatricolate nel 	territorio 	della Comunità</a:t>
            </a:r>
            <a:endParaRPr lang="it-IT" sz="3200" dirty="0">
              <a:solidFill>
                <a:schemeClr val="tx1">
                  <a:lumMod val="95000"/>
                  <a:lumOff val="5000"/>
                </a:schemeClr>
              </a:solidFill>
              <a:cs typeface="Calibri" panose="020F0502020204030204" pitchFamily="34" charset="0"/>
            </a:endParaRPr>
          </a:p>
          <a:p>
            <a:pPr marL="0" indent="0" algn="just">
              <a:buNone/>
            </a:pPr>
            <a:r>
              <a:rPr lang="it-IT" sz="3200" dirty="0">
                <a:solidFill>
                  <a:schemeClr val="tx1">
                    <a:lumMod val="95000"/>
                    <a:lumOff val="5000"/>
                  </a:schemeClr>
                </a:solidFill>
                <a:cs typeface="Calibri" panose="020F0502020204030204" pitchFamily="34" charset="0"/>
              </a:rPr>
              <a:t>	2) Potere al Consiglio di adottare misure necessarie alla conservazione delle risorse ittiche, 	se esposte 	a rischio di sfruttamento eccessivo (idem, con scadenza 6 anni, in Atto di 	adesione DK-UK-Ir 1972)</a:t>
            </a:r>
          </a:p>
          <a:p>
            <a:pPr marL="0" indent="0" algn="just">
              <a:buNone/>
            </a:pPr>
            <a:r>
              <a:rPr lang="it-IT" sz="3200" dirty="0">
                <a:solidFill>
                  <a:schemeClr val="tx1">
                    <a:lumMod val="95000"/>
                    <a:lumOff val="5000"/>
                  </a:schemeClr>
                </a:solidFill>
                <a:cs typeface="Calibri" panose="020F0502020204030204" pitchFamily="34" charset="0"/>
              </a:rPr>
              <a:t>	→ non usato – discipline statali comunicate alla Commissione</a:t>
            </a:r>
          </a:p>
        </p:txBody>
      </p:sp>
    </p:spTree>
    <p:extLst>
      <p:ext uri="{BB962C8B-B14F-4D97-AF65-F5344CB8AC3E}">
        <p14:creationId xmlns:p14="http://schemas.microsoft.com/office/powerpoint/2010/main" val="162954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332196-7C87-93DE-B719-E156E48A4B41}"/>
              </a:ext>
            </a:extLst>
          </p:cNvPr>
          <p:cNvSpPr>
            <a:spLocks noGrp="1"/>
          </p:cNvSpPr>
          <p:nvPr>
            <p:ph type="title"/>
          </p:nvPr>
        </p:nvSpPr>
        <p:spPr/>
        <p:txBody>
          <a:bodyPr/>
          <a:lstStyle/>
          <a:p>
            <a:r>
              <a:rPr lang="it-IT" b="1" dirty="0">
                <a:solidFill>
                  <a:srgbClr val="92D050"/>
                </a:solidFill>
              </a:rPr>
              <a:t>Sviluppi storici</a:t>
            </a:r>
            <a:endParaRPr lang="it-IT" dirty="0">
              <a:solidFill>
                <a:srgbClr val="92D050"/>
              </a:solidFill>
            </a:endParaRPr>
          </a:p>
        </p:txBody>
      </p:sp>
      <p:sp>
        <p:nvSpPr>
          <p:cNvPr id="3" name="Segnaposto contenuto 2">
            <a:extLst>
              <a:ext uri="{FF2B5EF4-FFF2-40B4-BE49-F238E27FC236}">
                <a16:creationId xmlns:a16="http://schemas.microsoft.com/office/drawing/2014/main" id="{97BA74A3-7692-C7B9-3394-5930E86D44DC}"/>
              </a:ext>
            </a:extLst>
          </p:cNvPr>
          <p:cNvSpPr>
            <a:spLocks noGrp="1"/>
          </p:cNvSpPr>
          <p:nvPr>
            <p:ph idx="1"/>
          </p:nvPr>
        </p:nvSpPr>
        <p:spPr/>
        <p:txBody>
          <a:bodyPr>
            <a:normAutofit/>
          </a:bodyPr>
          <a:lstStyle/>
          <a:p>
            <a:pPr marL="0" indent="0">
              <a:buNone/>
            </a:pPr>
            <a:r>
              <a:rPr lang="it-IT" sz="3200" b="1" dirty="0">
                <a:solidFill>
                  <a:srgbClr val="00B0F0"/>
                </a:solidFill>
                <a:latin typeface="Calibri" panose="020F0502020204030204" pitchFamily="34" charset="0"/>
                <a:cs typeface="Calibri" panose="020F0502020204030204" pitchFamily="34" charset="0"/>
              </a:rPr>
              <a:t>Risoluzione dell’Aja del Consiglio – 1976:</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A nome della CEE, è istituita Zona di pesca esclusiva nel 	Mare del  Nord (fino a 200 </a:t>
            </a:r>
            <a:r>
              <a:rPr lang="it-IT" sz="2800" dirty="0" err="1">
                <a:solidFill>
                  <a:schemeClr val="tx1">
                    <a:lumMod val="95000"/>
                    <a:lumOff val="5000"/>
                  </a:schemeClr>
                </a:solidFill>
                <a:latin typeface="Calibri" panose="020F0502020204030204" pitchFamily="34" charset="0"/>
                <a:cs typeface="Calibri" panose="020F0502020204030204" pitchFamily="34" charset="0"/>
              </a:rPr>
              <a:t>m.m.</a:t>
            </a:r>
            <a:r>
              <a:rPr lang="it-IT" sz="2800" dirty="0">
                <a:solidFill>
                  <a:schemeClr val="tx1">
                    <a:lumMod val="95000"/>
                    <a:lumOff val="5000"/>
                  </a:schemeClr>
                </a:solidFill>
                <a:latin typeface="Calibri" panose="020F0502020204030204" pitchFamily="34" charset="0"/>
                <a:cs typeface="Calibri" panose="020F0502020204030204" pitchFamily="34" charset="0"/>
              </a:rPr>
              <a:t>)</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La CEE ha competenza ad adottare misure di conservazione (negoziati lunghi e difficili su distribuzione di quote tra SM)</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Se ritardo nell’adozione della disciplina comunitaria, gli Stati NON adottano misure UNILATERALI di conservazione</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Adozione degli Stati SOLO con coinvolgimento (approvazione) della Commissione + carattere NON discriminatorio</a:t>
            </a:r>
          </a:p>
          <a:p>
            <a:endParaRPr lang="it-IT" dirty="0"/>
          </a:p>
        </p:txBody>
      </p:sp>
    </p:spTree>
    <p:extLst>
      <p:ext uri="{BB962C8B-B14F-4D97-AF65-F5344CB8AC3E}">
        <p14:creationId xmlns:p14="http://schemas.microsoft.com/office/powerpoint/2010/main" val="366532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108FD-9700-4F16-B970-43D948FD30DA}"/>
              </a:ext>
            </a:extLst>
          </p:cNvPr>
          <p:cNvSpPr>
            <a:spLocks noGrp="1"/>
          </p:cNvSpPr>
          <p:nvPr>
            <p:ph type="title"/>
          </p:nvPr>
        </p:nvSpPr>
        <p:spPr/>
        <p:txBody>
          <a:bodyPr/>
          <a:lstStyle/>
          <a:p>
            <a:r>
              <a:rPr lang="it-IT" b="1" dirty="0">
                <a:solidFill>
                  <a:srgbClr val="92D050"/>
                </a:solidFill>
              </a:rPr>
              <a:t>Sviluppi storici</a:t>
            </a:r>
            <a:endParaRPr lang="it-IT" dirty="0">
              <a:solidFill>
                <a:srgbClr val="92D050"/>
              </a:solidFill>
            </a:endParaRPr>
          </a:p>
        </p:txBody>
      </p:sp>
      <p:sp>
        <p:nvSpPr>
          <p:cNvPr id="3" name="Segnaposto contenuto 2">
            <a:extLst>
              <a:ext uri="{FF2B5EF4-FFF2-40B4-BE49-F238E27FC236}">
                <a16:creationId xmlns:a16="http://schemas.microsoft.com/office/drawing/2014/main" id="{A4B44291-DFFA-8D01-D734-1D41FC351EE0}"/>
              </a:ext>
            </a:extLst>
          </p:cNvPr>
          <p:cNvSpPr>
            <a:spLocks noGrp="1"/>
          </p:cNvSpPr>
          <p:nvPr>
            <p:ph idx="1"/>
          </p:nvPr>
        </p:nvSpPr>
        <p:spPr/>
        <p:txBody>
          <a:bodyPr/>
          <a:lstStyle/>
          <a:p>
            <a:r>
              <a:rPr lang="it-IT" sz="3200" dirty="0">
                <a:solidFill>
                  <a:srgbClr val="00B0F0"/>
                </a:solidFill>
              </a:rPr>
              <a:t>Corte di giustizia e politica comune della pesca:</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Incompatibili con diritto CEE disposizioni nazionali discriminatorie (anche indirettamente) sulla base della nazionalità, nei confronti di battelli da pesca</a:t>
            </a:r>
          </a:p>
          <a:p>
            <a:pPr lvl="1"/>
            <a:r>
              <a:rPr lang="it-IT" sz="2800" dirty="0">
                <a:solidFill>
                  <a:schemeClr val="tx1">
                    <a:lumMod val="95000"/>
                    <a:lumOff val="5000"/>
                  </a:schemeClr>
                </a:solidFill>
                <a:latin typeface="Calibri" panose="020F0502020204030204" pitchFamily="34" charset="0"/>
                <a:cs typeface="Calibri" panose="020F0502020204030204" pitchFamily="34" charset="0"/>
              </a:rPr>
              <a:t>In mancanza di normativa CEE, gli Stati NON hanno il potere di vietare l’accesso alle acque nazionali </a:t>
            </a:r>
            <a:r>
              <a:rPr lang="it-IT" sz="2800" u="sng" dirty="0">
                <a:solidFill>
                  <a:schemeClr val="tx1">
                    <a:lumMod val="95000"/>
                    <a:lumOff val="5000"/>
                  </a:schemeClr>
                </a:solidFill>
                <a:latin typeface="Calibri" panose="020F0502020204030204" pitchFamily="34" charset="0"/>
                <a:cs typeface="Calibri" panose="020F0502020204030204" pitchFamily="34" charset="0"/>
              </a:rPr>
              <a:t>senza perseguire scopo di conservazione delle risorse della pesca</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In mancanza di normativa CEE, </a:t>
            </a:r>
            <a:r>
              <a:rPr lang="it-IT" b="1" dirty="0">
                <a:solidFill>
                  <a:schemeClr val="tx1">
                    <a:lumMod val="95000"/>
                    <a:lumOff val="5000"/>
                  </a:schemeClr>
                </a:solidFill>
                <a:latin typeface="Calibri" panose="020F0502020204030204" pitchFamily="34" charset="0"/>
                <a:cs typeface="Calibri" panose="020F0502020204030204" pitchFamily="34" charset="0"/>
              </a:rPr>
              <a:t>DOVERE degli Stati di adottare opportuni provvedimenti di conservazione </a:t>
            </a:r>
            <a:r>
              <a:rPr lang="it-IT" b="1" u="sng" dirty="0">
                <a:solidFill>
                  <a:schemeClr val="tx1">
                    <a:lumMod val="95000"/>
                    <a:lumOff val="5000"/>
                  </a:schemeClr>
                </a:solidFill>
                <a:latin typeface="Calibri" panose="020F0502020204030204" pitchFamily="34" charset="0"/>
                <a:cs typeface="Calibri" panose="020F0502020204030204" pitchFamily="34" charset="0"/>
              </a:rPr>
              <a:t>nell’interesse collettivo della Comunità!</a:t>
            </a:r>
          </a:p>
          <a:p>
            <a:pPr lvl="1"/>
            <a:r>
              <a:rPr lang="it-IT" b="1" u="sng" dirty="0">
                <a:solidFill>
                  <a:schemeClr val="tx1">
                    <a:lumMod val="95000"/>
                    <a:lumOff val="5000"/>
                  </a:schemeClr>
                </a:solidFill>
                <a:latin typeface="Calibri" panose="020F0502020204030204" pitchFamily="34" charset="0"/>
                <a:cs typeface="Calibri" panose="020F0502020204030204" pitchFamily="34" charset="0"/>
              </a:rPr>
              <a:t>Nell’osservanza degli obblighi procedurali</a:t>
            </a:r>
          </a:p>
          <a:p>
            <a:endParaRPr lang="it-IT" dirty="0"/>
          </a:p>
        </p:txBody>
      </p:sp>
    </p:spTree>
    <p:extLst>
      <p:ext uri="{BB962C8B-B14F-4D97-AF65-F5344CB8AC3E}">
        <p14:creationId xmlns:p14="http://schemas.microsoft.com/office/powerpoint/2010/main" val="27530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7F60A8-F157-A0D1-CC04-C5C4E60CAB8F}"/>
              </a:ext>
            </a:extLst>
          </p:cNvPr>
          <p:cNvSpPr>
            <a:spLocks noGrp="1"/>
          </p:cNvSpPr>
          <p:nvPr>
            <p:ph type="title"/>
          </p:nvPr>
        </p:nvSpPr>
        <p:spPr/>
        <p:txBody>
          <a:bodyPr/>
          <a:lstStyle/>
          <a:p>
            <a:r>
              <a:rPr lang="it-IT" b="1" dirty="0">
                <a:solidFill>
                  <a:srgbClr val="92D050"/>
                </a:solidFill>
              </a:rPr>
              <a:t>Sviluppi storici</a:t>
            </a:r>
            <a:endParaRPr lang="it-IT" dirty="0">
              <a:solidFill>
                <a:srgbClr val="92D050"/>
              </a:solidFill>
            </a:endParaRPr>
          </a:p>
        </p:txBody>
      </p:sp>
      <p:sp>
        <p:nvSpPr>
          <p:cNvPr id="3" name="Segnaposto contenuto 2">
            <a:extLst>
              <a:ext uri="{FF2B5EF4-FFF2-40B4-BE49-F238E27FC236}">
                <a16:creationId xmlns:a16="http://schemas.microsoft.com/office/drawing/2014/main" id="{29752BFD-86C4-6079-35E2-E92F180E5F3C}"/>
              </a:ext>
            </a:extLst>
          </p:cNvPr>
          <p:cNvSpPr>
            <a:spLocks noGrp="1"/>
          </p:cNvSpPr>
          <p:nvPr>
            <p:ph idx="1"/>
          </p:nvPr>
        </p:nvSpPr>
        <p:spPr/>
        <p:txBody>
          <a:bodyPr>
            <a:normAutofit/>
          </a:bodyPr>
          <a:lstStyle/>
          <a:p>
            <a:r>
              <a:rPr lang="it-IT" sz="2800" dirty="0">
                <a:solidFill>
                  <a:srgbClr val="00B0F0"/>
                </a:solidFill>
                <a:latin typeface="Calibri" panose="020F0502020204030204" pitchFamily="34" charset="0"/>
                <a:cs typeface="Calibri" panose="020F0502020204030204" pitchFamily="34" charset="0"/>
              </a:rPr>
              <a:t>Primo Regolamento di conservazione e gestione delle risorse della pesca (n. 170 del 1983)</a:t>
            </a:r>
          </a:p>
          <a:p>
            <a:pPr lvl="1" algn="just"/>
            <a:r>
              <a:rPr lang="it-IT" dirty="0">
                <a:solidFill>
                  <a:schemeClr val="tx1">
                    <a:lumMod val="95000"/>
                    <a:lumOff val="5000"/>
                  </a:schemeClr>
                </a:solidFill>
                <a:latin typeface="Calibri" panose="020F0502020204030204" pitchFamily="34" charset="0"/>
                <a:cs typeface="Calibri" panose="020F0502020204030204" pitchFamily="34" charset="0"/>
              </a:rPr>
              <a:t>Potere del Consiglio di adottare norme </a:t>
            </a:r>
            <a:r>
              <a:rPr lang="it-IT" u="sng" dirty="0">
                <a:solidFill>
                  <a:schemeClr val="tx1">
                    <a:lumMod val="95000"/>
                    <a:lumOff val="5000"/>
                  </a:schemeClr>
                </a:solidFill>
                <a:latin typeface="Calibri" panose="020F0502020204030204" pitchFamily="34" charset="0"/>
                <a:cs typeface="Calibri" panose="020F0502020204030204" pitchFamily="34" charset="0"/>
              </a:rPr>
              <a:t>comuni</a:t>
            </a:r>
            <a:r>
              <a:rPr lang="it-IT" dirty="0">
                <a:solidFill>
                  <a:schemeClr val="tx1">
                    <a:lumMod val="95000"/>
                    <a:lumOff val="5000"/>
                  </a:schemeClr>
                </a:solidFill>
                <a:latin typeface="Calibri" panose="020F0502020204030204" pitchFamily="34" charset="0"/>
                <a:cs typeface="Calibri" panose="020F0502020204030204" pitchFamily="34" charset="0"/>
              </a:rPr>
              <a:t> di conservazione e sfruttamento risorse biologiche del mare</a:t>
            </a:r>
          </a:p>
          <a:p>
            <a:pPr lvl="1" algn="just"/>
            <a:r>
              <a:rPr lang="it-IT" dirty="0">
                <a:solidFill>
                  <a:schemeClr val="tx1">
                    <a:lumMod val="95000"/>
                    <a:lumOff val="5000"/>
                  </a:schemeClr>
                </a:solidFill>
                <a:latin typeface="Calibri" panose="020F0502020204030204" pitchFamily="34" charset="0"/>
                <a:cs typeface="Calibri" panose="020F0502020204030204" pitchFamily="34" charset="0"/>
              </a:rPr>
              <a:t>Parità di accesso alle acque comunitarie degli Stati membri </a:t>
            </a:r>
          </a:p>
          <a:p>
            <a:pPr lvl="1" algn="just"/>
            <a:r>
              <a:rPr lang="it-IT" dirty="0">
                <a:solidFill>
                  <a:schemeClr val="tx1">
                    <a:lumMod val="95000"/>
                    <a:lumOff val="5000"/>
                  </a:schemeClr>
                </a:solidFill>
                <a:latin typeface="Calibri" panose="020F0502020204030204" pitchFamily="34" charset="0"/>
                <a:cs typeface="Calibri" panose="020F0502020204030204" pitchFamily="34" charset="0"/>
              </a:rPr>
              <a:t>DEROGA (reitera Atto di adesione DK-UK-Ir): SM possono riservare l’esercizio della pesca nelle acque soggette a propria giurisdizione alle sole navi da pesca la cui attività fosse tradizionalmente esercitata in tali acque (pesca costiera)</a:t>
            </a:r>
          </a:p>
          <a:p>
            <a:r>
              <a:rPr lang="it-IT" dirty="0">
                <a:solidFill>
                  <a:srgbClr val="00B0F0"/>
                </a:solidFill>
                <a:latin typeface="Calibri" panose="020F0502020204030204" pitchFamily="34" charset="0"/>
                <a:cs typeface="Calibri" panose="020F0502020204030204" pitchFamily="34" charset="0"/>
              </a:rPr>
              <a:t>Trattato di Maastricht:</a:t>
            </a:r>
          </a:p>
          <a:p>
            <a:pPr lvl="1">
              <a:buFont typeface="Wingdings" panose="05000000000000000000" pitchFamily="2" charset="2"/>
              <a:buChar char="Ø"/>
            </a:pPr>
            <a:r>
              <a:rPr lang="it-IT" dirty="0">
                <a:solidFill>
                  <a:schemeClr val="tx1">
                    <a:lumMod val="95000"/>
                    <a:lumOff val="5000"/>
                  </a:schemeClr>
                </a:solidFill>
                <a:latin typeface="Calibri" panose="020F0502020204030204" pitchFamily="34" charset="0"/>
                <a:cs typeface="Calibri" panose="020F0502020204030204" pitchFamily="34" charset="0"/>
              </a:rPr>
              <a:t>Emerge la pesca («politica comune nei settori dell’agricoltura e della pesca»)</a:t>
            </a:r>
          </a:p>
          <a:p>
            <a:pPr lvl="1">
              <a:buFont typeface="Wingdings" panose="05000000000000000000" pitchFamily="2" charset="2"/>
              <a:buChar char="Ø"/>
            </a:pPr>
            <a:r>
              <a:rPr lang="it-IT" dirty="0">
                <a:solidFill>
                  <a:schemeClr val="tx1">
                    <a:lumMod val="95000"/>
                    <a:lumOff val="5000"/>
                  </a:schemeClr>
                </a:solidFill>
                <a:latin typeface="Calibri" panose="020F0502020204030204" pitchFamily="34" charset="0"/>
                <a:cs typeface="Calibri" panose="020F0502020204030204" pitchFamily="34" charset="0"/>
              </a:rPr>
              <a:t>Titolo «Agricoltura»</a:t>
            </a:r>
          </a:p>
          <a:p>
            <a:endParaRPr lang="it-IT" dirty="0"/>
          </a:p>
        </p:txBody>
      </p:sp>
    </p:spTree>
    <p:extLst>
      <p:ext uri="{BB962C8B-B14F-4D97-AF65-F5344CB8AC3E}">
        <p14:creationId xmlns:p14="http://schemas.microsoft.com/office/powerpoint/2010/main" val="1102778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53BFF-7B95-073E-D82D-2628BB03D6F3}"/>
              </a:ext>
            </a:extLst>
          </p:cNvPr>
          <p:cNvSpPr>
            <a:spLocks noGrp="1"/>
          </p:cNvSpPr>
          <p:nvPr>
            <p:ph type="title"/>
          </p:nvPr>
        </p:nvSpPr>
        <p:spPr/>
        <p:txBody>
          <a:bodyPr/>
          <a:lstStyle/>
          <a:p>
            <a:r>
              <a:rPr lang="it-IT" b="1" dirty="0">
                <a:solidFill>
                  <a:srgbClr val="92D050"/>
                </a:solidFill>
              </a:rPr>
              <a:t>Riforma del 2013</a:t>
            </a:r>
          </a:p>
        </p:txBody>
      </p:sp>
      <p:sp>
        <p:nvSpPr>
          <p:cNvPr id="3" name="Segnaposto contenuto 2">
            <a:extLst>
              <a:ext uri="{FF2B5EF4-FFF2-40B4-BE49-F238E27FC236}">
                <a16:creationId xmlns:a16="http://schemas.microsoft.com/office/drawing/2014/main" id="{41DEF9AE-A840-185C-5EDC-BD3DAD47DC67}"/>
              </a:ext>
            </a:extLst>
          </p:cNvPr>
          <p:cNvSpPr>
            <a:spLocks noGrp="1"/>
          </p:cNvSpPr>
          <p:nvPr>
            <p:ph idx="1"/>
          </p:nvPr>
        </p:nvSpPr>
        <p:spPr>
          <a:xfrm>
            <a:off x="838200" y="1825625"/>
            <a:ext cx="10515600" cy="4850748"/>
          </a:xfrm>
        </p:spPr>
        <p:txBody>
          <a:bodyPr>
            <a:normAutofit fontScale="92500" lnSpcReduction="10000"/>
          </a:bodyPr>
          <a:lstStyle/>
          <a:p>
            <a:pPr algn="l"/>
            <a:r>
              <a:rPr lang="it-IT" sz="3000" b="0" i="0" u="none" strike="noStrike" dirty="0">
                <a:solidFill>
                  <a:srgbClr val="1E1E1F"/>
                </a:solidFill>
                <a:effectLst/>
                <a:latin typeface="Calibri" panose="020F0502020204030204" pitchFamily="34" charset="0"/>
                <a:cs typeface="Calibri" panose="020F0502020204030204" pitchFamily="34" charset="0"/>
              </a:rPr>
              <a:t>Nel 2009 la Commissione avviò una consultazione pubblica sulla riforma della PCP, con l'obiettivo di integrare i nuovi principi volti a disciplinare la pesca dell'UE nel XXI secolo. </a:t>
            </a:r>
          </a:p>
          <a:p>
            <a:pPr algn="l"/>
            <a:r>
              <a:rPr lang="it-IT" sz="3000" b="0" i="0" u="none" strike="noStrike" dirty="0">
                <a:solidFill>
                  <a:srgbClr val="1E1E1F"/>
                </a:solidFill>
                <a:effectLst/>
                <a:latin typeface="Calibri" panose="020F0502020204030204" pitchFamily="34" charset="0"/>
                <a:cs typeface="Calibri" panose="020F0502020204030204" pitchFamily="34" charset="0"/>
              </a:rPr>
              <a:t>Dopo una lunga discussione in seno al Consiglio e, per la prima volta, al Parlamento, il 1 maggio 2013 è stato raggiunto un accordo su un nuovo regime di pesca basato su tre pilastri principali:</a:t>
            </a:r>
          </a:p>
          <a:p>
            <a:pPr lvl="1"/>
            <a:r>
              <a:rPr lang="it-IT" sz="2600" b="0" i="0" u="none" strike="noStrike" dirty="0">
                <a:solidFill>
                  <a:srgbClr val="1E1E1F"/>
                </a:solidFill>
                <a:effectLst/>
                <a:latin typeface="Calibri" panose="020F0502020204030204" pitchFamily="34" charset="0"/>
                <a:cs typeface="Calibri" panose="020F0502020204030204" pitchFamily="34" charset="0"/>
              </a:rPr>
              <a:t>la nuova PCP (regolamento (UE) n. 1380/2013);</a:t>
            </a:r>
          </a:p>
          <a:p>
            <a:pPr lvl="1"/>
            <a:r>
              <a:rPr lang="it-IT" sz="2600" b="0" i="0" u="none" strike="noStrike" dirty="0">
                <a:solidFill>
                  <a:srgbClr val="1E1E1F"/>
                </a:solidFill>
                <a:effectLst/>
                <a:latin typeface="Calibri" panose="020F0502020204030204" pitchFamily="34" charset="0"/>
                <a:cs typeface="Calibri" panose="020F0502020204030204" pitchFamily="34" charset="0"/>
              </a:rPr>
              <a:t>l'organizzazione comune dei mercati nel settore dei prodotti della pesca e dell'acquacoltura (regolamento (UE) n. 1379/2013);</a:t>
            </a:r>
          </a:p>
          <a:p>
            <a:pPr lvl="1"/>
            <a:r>
              <a:rPr lang="it-IT" sz="2600" b="0" i="0" u="none" strike="noStrike" dirty="0">
                <a:solidFill>
                  <a:srgbClr val="1E1E1F"/>
                </a:solidFill>
                <a:effectLst/>
                <a:latin typeface="Calibri" panose="020F0502020204030204" pitchFamily="34" charset="0"/>
                <a:cs typeface="Calibri" panose="020F0502020204030204" pitchFamily="34" charset="0"/>
              </a:rPr>
              <a:t>il nuovo Fondo europeo per gli affari marittimi e la pesca (regolamento (UE) n. 508/2014).</a:t>
            </a:r>
          </a:p>
          <a:p>
            <a:pPr marL="0" indent="0">
              <a:buNone/>
            </a:pPr>
            <a:br>
              <a:rPr lang="it-IT" dirty="0"/>
            </a:br>
            <a:endParaRPr lang="it-IT" dirty="0"/>
          </a:p>
        </p:txBody>
      </p:sp>
    </p:spTree>
    <p:extLst>
      <p:ext uri="{BB962C8B-B14F-4D97-AF65-F5344CB8AC3E}">
        <p14:creationId xmlns:p14="http://schemas.microsoft.com/office/powerpoint/2010/main" val="65750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18E38-62B7-2B35-FF75-207CCE597329}"/>
              </a:ext>
            </a:extLst>
          </p:cNvPr>
          <p:cNvSpPr>
            <a:spLocks noGrp="1"/>
          </p:cNvSpPr>
          <p:nvPr>
            <p:ph type="title"/>
          </p:nvPr>
        </p:nvSpPr>
        <p:spPr/>
        <p:txBody>
          <a:bodyPr/>
          <a:lstStyle/>
          <a:p>
            <a:r>
              <a:rPr lang="it-IT" sz="4400" b="0" i="0" u="none" strike="noStrike" dirty="0">
                <a:solidFill>
                  <a:srgbClr val="92D050"/>
                </a:solidFill>
                <a:effectLst/>
                <a:latin typeface="Calibri" panose="020F0502020204030204" pitchFamily="34" charset="0"/>
                <a:cs typeface="Calibri" panose="020F0502020204030204" pitchFamily="34" charset="0"/>
              </a:rPr>
              <a:t>Le innovazioni del regolamento (UE) n. 1380/2013</a:t>
            </a:r>
            <a:endParaRPr lang="it-IT" dirty="0">
              <a:solidFill>
                <a:srgbClr val="92D050"/>
              </a:solidFill>
            </a:endParaRPr>
          </a:p>
        </p:txBody>
      </p:sp>
      <p:sp>
        <p:nvSpPr>
          <p:cNvPr id="3" name="Segnaposto contenuto 2">
            <a:extLst>
              <a:ext uri="{FF2B5EF4-FFF2-40B4-BE49-F238E27FC236}">
                <a16:creationId xmlns:a16="http://schemas.microsoft.com/office/drawing/2014/main" id="{795828BB-9FD8-FDF1-B5AE-83CCCF679C7E}"/>
              </a:ext>
            </a:extLst>
          </p:cNvPr>
          <p:cNvSpPr>
            <a:spLocks noGrp="1"/>
          </p:cNvSpPr>
          <p:nvPr>
            <p:ph idx="1"/>
          </p:nvPr>
        </p:nvSpPr>
        <p:spPr>
          <a:xfrm>
            <a:off x="838200" y="1825625"/>
            <a:ext cx="10515600" cy="4667250"/>
          </a:xfrm>
        </p:spPr>
        <p:txBody>
          <a:bodyPr>
            <a:normAutofit fontScale="92500" lnSpcReduction="20000"/>
          </a:bodyPr>
          <a:lstStyle/>
          <a:p>
            <a:r>
              <a:rPr lang="it-IT" sz="2800" dirty="0">
                <a:solidFill>
                  <a:schemeClr val="tx1">
                    <a:lumMod val="95000"/>
                    <a:lumOff val="5000"/>
                  </a:schemeClr>
                </a:solidFill>
                <a:latin typeface="Calibri" panose="020F0502020204030204" pitchFamily="34" charset="0"/>
                <a:cs typeface="Calibri" panose="020F0502020204030204" pitchFamily="34" charset="0"/>
              </a:rPr>
              <a:t>Conservazione delle risorse biologiche del mare</a:t>
            </a:r>
          </a:p>
          <a:p>
            <a:r>
              <a:rPr lang="it-IT" sz="2800" dirty="0">
                <a:solidFill>
                  <a:schemeClr val="tx1">
                    <a:lumMod val="95000"/>
                    <a:lumOff val="5000"/>
                  </a:schemeClr>
                </a:solidFill>
                <a:latin typeface="Calibri" panose="020F0502020204030204" pitchFamily="34" charset="0"/>
                <a:cs typeface="Calibri" panose="020F0502020204030204" pitchFamily="34" charset="0"/>
              </a:rPr>
              <a:t>Sfruttamento a livelli di rendimento massimo sostenibile</a:t>
            </a:r>
          </a:p>
          <a:p>
            <a:pPr lvl="2">
              <a:buFont typeface="Wingdings" panose="05000000000000000000" pitchFamily="2" charset="2"/>
              <a:buChar char="Ø"/>
            </a:pPr>
            <a:r>
              <a:rPr lang="it-IT" sz="2000" dirty="0">
                <a:solidFill>
                  <a:schemeClr val="tx1">
                    <a:lumMod val="95000"/>
                    <a:lumOff val="5000"/>
                  </a:schemeClr>
                </a:solidFill>
                <a:latin typeface="Calibri" panose="020F0502020204030204" pitchFamily="34" charset="0"/>
                <a:cs typeface="Calibri" panose="020F0502020204030204" pitchFamily="34" charset="0"/>
              </a:rPr>
              <a:t>Sostenibilità valutata in relazione all’ambiente marino nel suo complesso + all’ecosistema circostante</a:t>
            </a:r>
          </a:p>
          <a:p>
            <a:pPr lvl="2">
              <a:buFont typeface="Wingdings" panose="05000000000000000000" pitchFamily="2" charset="2"/>
              <a:buChar char="Ø"/>
            </a:pPr>
            <a:r>
              <a:rPr lang="it-IT" sz="2000" dirty="0">
                <a:solidFill>
                  <a:schemeClr val="tx1">
                    <a:lumMod val="95000"/>
                    <a:lumOff val="5000"/>
                  </a:schemeClr>
                </a:solidFill>
                <a:latin typeface="Calibri" panose="020F0502020204030204" pitchFamily="34" charset="0"/>
                <a:cs typeface="Calibri" panose="020F0502020204030204" pitchFamily="34" charset="0"/>
              </a:rPr>
              <a:t>Vantaggi a livello economico, sociale e occupazionale</a:t>
            </a:r>
          </a:p>
          <a:p>
            <a:pPr lvl="2">
              <a:buFont typeface="Wingdings" panose="05000000000000000000" pitchFamily="2" charset="2"/>
              <a:buChar char="Ø"/>
            </a:pPr>
            <a:r>
              <a:rPr lang="it-IT" sz="2000" dirty="0">
                <a:solidFill>
                  <a:schemeClr val="tx1">
                    <a:lumMod val="95000"/>
                    <a:lumOff val="5000"/>
                  </a:schemeClr>
                </a:solidFill>
                <a:latin typeface="Calibri" panose="020F0502020204030204" pitchFamily="34" charset="0"/>
                <a:cs typeface="Calibri" panose="020F0502020204030204" pitchFamily="34" charset="0"/>
              </a:rPr>
              <a:t>Approvvigionamento alimentare</a:t>
            </a:r>
            <a:endParaRPr lang="it-IT" sz="2800" dirty="0">
              <a:solidFill>
                <a:schemeClr val="tx1">
                  <a:lumMod val="95000"/>
                  <a:lumOff val="5000"/>
                </a:schemeClr>
              </a:solidFill>
              <a:latin typeface="Calibri" panose="020F0502020204030204" pitchFamily="34" charset="0"/>
              <a:cs typeface="Calibri" panose="020F0502020204030204" pitchFamily="34" charset="0"/>
            </a:endParaRPr>
          </a:p>
          <a:p>
            <a:r>
              <a:rPr lang="it-IT" sz="2800" dirty="0">
                <a:solidFill>
                  <a:schemeClr val="tx1">
                    <a:lumMod val="95000"/>
                    <a:lumOff val="5000"/>
                  </a:schemeClr>
                </a:solidFill>
                <a:latin typeface="Calibri" panose="020F0502020204030204" pitchFamily="34" charset="0"/>
                <a:cs typeface="Calibri" panose="020F0502020204030204" pitchFamily="34" charset="0"/>
              </a:rPr>
              <a:t>Unitarietà della politica comune della pesca</a:t>
            </a:r>
          </a:p>
          <a:p>
            <a:r>
              <a:rPr lang="it-IT" dirty="0">
                <a:solidFill>
                  <a:schemeClr val="tx1">
                    <a:lumMod val="95000"/>
                    <a:lumOff val="5000"/>
                  </a:schemeClr>
                </a:solidFill>
                <a:latin typeface="Calibri" panose="020F0502020204030204" pitchFamily="34" charset="0"/>
                <a:cs typeface="Calibri" panose="020F0502020204030204" pitchFamily="34" charset="0"/>
              </a:rPr>
              <a:t>Restrizioni delle 12 miglia</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Regime introdotto con il regolamento del 1983 e sempre prorogato</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Fino al 31.12.2022, Stati autorizzati a limitare accesso a proprie acque a «pescherecci che vi pescano tradizionalmente e che provengono da porti situati sulla costa adiacente»</a:t>
            </a:r>
          </a:p>
          <a:p>
            <a:pPr lvl="2">
              <a:buFont typeface="Wingdings" panose="05000000000000000000" pitchFamily="2" charset="2"/>
              <a:buChar char="Ø"/>
            </a:pPr>
            <a:r>
              <a:rPr lang="it-IT" dirty="0">
                <a:solidFill>
                  <a:schemeClr val="tx1">
                    <a:lumMod val="95000"/>
                    <a:lumOff val="5000"/>
                  </a:schemeClr>
                </a:solidFill>
                <a:latin typeface="Calibri" panose="020F0502020204030204" pitchFamily="34" charset="0"/>
                <a:cs typeface="Calibri" panose="020F0502020204030204" pitchFamily="34" charset="0"/>
              </a:rPr>
              <a:t>Pesca artigianale</a:t>
            </a:r>
          </a:p>
          <a:p>
            <a:pPr lvl="2">
              <a:buFont typeface="Wingdings" panose="05000000000000000000" pitchFamily="2" charset="2"/>
              <a:buChar char="Ø"/>
            </a:pPr>
            <a:r>
              <a:rPr lang="it-IT" dirty="0">
                <a:solidFill>
                  <a:schemeClr val="tx1">
                    <a:lumMod val="95000"/>
                    <a:lumOff val="5000"/>
                  </a:schemeClr>
                </a:solidFill>
                <a:latin typeface="Calibri" panose="020F0502020204030204" pitchFamily="34" charset="0"/>
                <a:cs typeface="Calibri" panose="020F0502020204030204" pitchFamily="34" charset="0"/>
              </a:rPr>
              <a:t>Spazio marino particolarmente vulnerabile</a:t>
            </a:r>
          </a:p>
          <a:p>
            <a:pPr lvl="2">
              <a:buFont typeface="Wingdings" panose="05000000000000000000" pitchFamily="2" charset="2"/>
              <a:buChar char="Ø"/>
            </a:pPr>
            <a:r>
              <a:rPr lang="it-IT" dirty="0">
                <a:solidFill>
                  <a:schemeClr val="tx1">
                    <a:lumMod val="95000"/>
                    <a:lumOff val="5000"/>
                  </a:schemeClr>
                </a:solidFill>
                <a:latin typeface="Calibri" panose="020F0502020204030204" pitchFamily="34" charset="0"/>
                <a:cs typeface="Calibri" panose="020F0502020204030204" pitchFamily="34" charset="0"/>
              </a:rPr>
              <a:t>Allegato precisa, per ciascuno Stato membro, zone geografiche e specie interessate</a:t>
            </a:r>
          </a:p>
          <a:p>
            <a:pPr>
              <a:buFont typeface="Wingdings" panose="05000000000000000000" pitchFamily="2" charset="2"/>
              <a:buChar char="Ø"/>
            </a:pPr>
            <a:endParaRPr lang="it-IT" sz="2800" dirty="0">
              <a:solidFill>
                <a:srgbClr val="0070C0"/>
              </a:solidFill>
              <a:latin typeface="Bahnschrift" panose="020B0502040204020203" pitchFamily="34" charset="0"/>
            </a:endParaRPr>
          </a:p>
          <a:p>
            <a:endParaRPr lang="it-IT" dirty="0"/>
          </a:p>
        </p:txBody>
      </p:sp>
    </p:spTree>
    <p:extLst>
      <p:ext uri="{BB962C8B-B14F-4D97-AF65-F5344CB8AC3E}">
        <p14:creationId xmlns:p14="http://schemas.microsoft.com/office/powerpoint/2010/main" val="3468141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C59F3A-393E-AE44-DC2B-EC31233B757A}"/>
              </a:ext>
            </a:extLst>
          </p:cNvPr>
          <p:cNvSpPr>
            <a:spLocks noGrp="1"/>
          </p:cNvSpPr>
          <p:nvPr>
            <p:ph type="title"/>
          </p:nvPr>
        </p:nvSpPr>
        <p:spPr/>
        <p:txBody>
          <a:bodyPr/>
          <a:lstStyle/>
          <a:p>
            <a:r>
              <a:rPr lang="it-IT" sz="4400" b="0" i="0" u="none" strike="noStrike" dirty="0">
                <a:solidFill>
                  <a:srgbClr val="92D050"/>
                </a:solidFill>
                <a:effectLst/>
                <a:latin typeface="Calibri" panose="020F0502020204030204" pitchFamily="34" charset="0"/>
                <a:cs typeface="Calibri" panose="020F0502020204030204" pitchFamily="34" charset="0"/>
              </a:rPr>
              <a:t>Le innovazioni del regolamento (UE) n. 1380/2013</a:t>
            </a:r>
            <a:endParaRPr lang="it-IT" dirty="0">
              <a:solidFill>
                <a:srgbClr val="92D050"/>
              </a:solidFill>
            </a:endParaRPr>
          </a:p>
        </p:txBody>
      </p:sp>
      <p:sp>
        <p:nvSpPr>
          <p:cNvPr id="3" name="Segnaposto contenuto 2">
            <a:extLst>
              <a:ext uri="{FF2B5EF4-FFF2-40B4-BE49-F238E27FC236}">
                <a16:creationId xmlns:a16="http://schemas.microsoft.com/office/drawing/2014/main" id="{047F68CD-A9DF-E08C-553D-835DFB466FB9}"/>
              </a:ext>
            </a:extLst>
          </p:cNvPr>
          <p:cNvSpPr>
            <a:spLocks noGrp="1"/>
          </p:cNvSpPr>
          <p:nvPr>
            <p:ph idx="1"/>
          </p:nvPr>
        </p:nvSpPr>
        <p:spPr/>
        <p:txBody>
          <a:bodyPr>
            <a:normAutofit/>
          </a:bodyPr>
          <a:lstStyle/>
          <a:p>
            <a:r>
              <a:rPr lang="it-IT" dirty="0">
                <a:solidFill>
                  <a:srgbClr val="00B0F0"/>
                </a:solidFill>
                <a:latin typeface="Calibri" panose="020F0502020204030204" pitchFamily="34" charset="0"/>
                <a:cs typeface="Calibri" panose="020F0502020204030204" pitchFamily="34" charset="0"/>
              </a:rPr>
              <a:t>Obbligo di sbarco:</a:t>
            </a:r>
          </a:p>
          <a:p>
            <a:pPr>
              <a:buFont typeface="Wingdings" panose="05000000000000000000" pitchFamily="2" charset="2"/>
              <a:buChar char="Ø"/>
            </a:pPr>
            <a:r>
              <a:rPr lang="it-IT" sz="2800" dirty="0">
                <a:solidFill>
                  <a:schemeClr val="tx1">
                    <a:lumMod val="95000"/>
                    <a:lumOff val="5000"/>
                  </a:schemeClr>
                </a:solidFill>
                <a:latin typeface="Calibri" panose="020F0502020204030204" pitchFamily="34" charset="0"/>
                <a:cs typeface="Calibri" panose="020F0502020204030204" pitchFamily="34" charset="0"/>
              </a:rPr>
              <a:t>Per tutte le catture di specie soggette a limiti </a:t>
            </a:r>
          </a:p>
          <a:p>
            <a:pPr lvl="1">
              <a:buFont typeface="Wingdings" panose="05000000000000000000" pitchFamily="2" charset="2"/>
              <a:buChar char="Ø"/>
            </a:pPr>
            <a:r>
              <a:rPr lang="it-IT" sz="2400" dirty="0">
                <a:solidFill>
                  <a:schemeClr val="tx1">
                    <a:lumMod val="95000"/>
                    <a:lumOff val="5000"/>
                  </a:schemeClr>
                </a:solidFill>
                <a:latin typeface="Calibri" panose="020F0502020204030204" pitchFamily="34" charset="0"/>
                <a:cs typeface="Calibri" panose="020F0502020204030204" pitchFamily="34" charset="0"/>
              </a:rPr>
              <a:t> gruppo di specie</a:t>
            </a:r>
          </a:p>
          <a:p>
            <a:pPr lvl="1">
              <a:buFont typeface="Wingdings" panose="05000000000000000000" pitchFamily="2" charset="2"/>
              <a:buChar char="Ø"/>
            </a:pPr>
            <a:r>
              <a:rPr lang="it-IT" sz="2400" dirty="0">
                <a:solidFill>
                  <a:schemeClr val="tx1">
                    <a:lumMod val="95000"/>
                    <a:lumOff val="5000"/>
                  </a:schemeClr>
                </a:solidFill>
                <a:latin typeface="Calibri" panose="020F0502020204030204" pitchFamily="34" charset="0"/>
                <a:cs typeface="Calibri" panose="020F0502020204030204" pitchFamily="34" charset="0"/>
              </a:rPr>
              <a:t>Calendario</a:t>
            </a:r>
            <a:endParaRPr lang="it-IT" dirty="0">
              <a:solidFill>
                <a:schemeClr val="tx1">
                  <a:lumMod val="95000"/>
                  <a:lumOff val="5000"/>
                </a:schemeClr>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it-IT" sz="2400" b="1" dirty="0">
                <a:solidFill>
                  <a:schemeClr val="tx1">
                    <a:lumMod val="95000"/>
                    <a:lumOff val="5000"/>
                  </a:schemeClr>
                </a:solidFill>
                <a:latin typeface="Calibri" panose="020F0502020204030204" pitchFamily="34" charset="0"/>
                <a:cs typeface="Calibri" panose="020F0502020204030204" pitchFamily="34" charset="0"/>
              </a:rPr>
              <a:t>Contrastare la pratica dei rigetti in mare </a:t>
            </a:r>
            <a:endParaRPr lang="it-IT" sz="2800" dirty="0">
              <a:solidFill>
                <a:schemeClr val="tx1">
                  <a:lumMod val="95000"/>
                  <a:lumOff val="5000"/>
                </a:schemeClr>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it-IT" dirty="0">
                <a:solidFill>
                  <a:schemeClr val="tx1">
                    <a:lumMod val="95000"/>
                    <a:lumOff val="5000"/>
                  </a:schemeClr>
                </a:solidFill>
                <a:latin typeface="Calibri" panose="020F0502020204030204" pitchFamily="34" charset="0"/>
                <a:cs typeface="Calibri" panose="020F0502020204030204" pitchFamily="34" charset="0"/>
              </a:rPr>
              <a:t>Escluse le specie (pesca vietata) che dimostrino alto tasso di sopravvivenza se rigettate</a:t>
            </a:r>
          </a:p>
          <a:p>
            <a:r>
              <a:rPr lang="it-IT" sz="2800" dirty="0">
                <a:solidFill>
                  <a:srgbClr val="00B0F0"/>
                </a:solidFill>
                <a:latin typeface="Calibri" panose="020F0502020204030204" pitchFamily="34" charset="0"/>
                <a:cs typeface="Calibri" panose="020F0502020204030204" pitchFamily="34" charset="0"/>
              </a:rPr>
              <a:t>Misure tecniche</a:t>
            </a:r>
          </a:p>
          <a:p>
            <a:pPr lvl="1">
              <a:buFont typeface="Wingdings" panose="05000000000000000000" pitchFamily="2" charset="2"/>
              <a:buChar char="Ø"/>
            </a:pPr>
            <a:r>
              <a:rPr lang="it-IT" sz="2000" dirty="0">
                <a:solidFill>
                  <a:schemeClr val="tx1">
                    <a:lumMod val="95000"/>
                    <a:lumOff val="5000"/>
                  </a:schemeClr>
                </a:solidFill>
                <a:latin typeface="Calibri" panose="020F0502020204030204" pitchFamily="34" charset="0"/>
                <a:cs typeface="Calibri" panose="020F0502020204030204" pitchFamily="34" charset="0"/>
              </a:rPr>
              <a:t>Caratteristiche e limiti di utilizzo degli attrezzi da pesca</a:t>
            </a:r>
          </a:p>
          <a:p>
            <a:pPr lvl="1">
              <a:buFont typeface="Wingdings" panose="05000000000000000000" pitchFamily="2" charset="2"/>
              <a:buChar char="Ø"/>
            </a:pPr>
            <a:r>
              <a:rPr lang="it-IT" sz="2000" dirty="0">
                <a:solidFill>
                  <a:schemeClr val="tx1">
                    <a:lumMod val="95000"/>
                    <a:lumOff val="5000"/>
                  </a:schemeClr>
                </a:solidFill>
                <a:latin typeface="Calibri" panose="020F0502020204030204" pitchFamily="34" charset="0"/>
                <a:cs typeface="Calibri" panose="020F0502020204030204" pitchFamily="34" charset="0"/>
              </a:rPr>
              <a:t>Dispositivi supplementari per ridurre le catture accidentali + impatti negativi su ambiente marino + in zone specificate</a:t>
            </a:r>
          </a:p>
          <a:p>
            <a:pPr>
              <a:buFont typeface="Wingdings" panose="05000000000000000000" pitchFamily="2" charset="2"/>
              <a:buChar char="Ø"/>
            </a:pPr>
            <a:endParaRPr lang="it-IT" sz="2400" dirty="0">
              <a:solidFill>
                <a:srgbClr val="0070C0"/>
              </a:solidFill>
              <a:latin typeface="Bahnschrift" panose="020B0502040204020203" pitchFamily="34" charset="0"/>
            </a:endParaRPr>
          </a:p>
          <a:p>
            <a:endParaRPr lang="it-IT" dirty="0"/>
          </a:p>
        </p:txBody>
      </p:sp>
    </p:spTree>
    <p:extLst>
      <p:ext uri="{BB962C8B-B14F-4D97-AF65-F5344CB8AC3E}">
        <p14:creationId xmlns:p14="http://schemas.microsoft.com/office/powerpoint/2010/main" val="97135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B9536-41E2-83CD-C907-EB9EF461430B}"/>
              </a:ext>
            </a:extLst>
          </p:cNvPr>
          <p:cNvSpPr>
            <a:spLocks noGrp="1"/>
          </p:cNvSpPr>
          <p:nvPr>
            <p:ph type="title"/>
          </p:nvPr>
        </p:nvSpPr>
        <p:spPr/>
        <p:txBody>
          <a:bodyPr/>
          <a:lstStyle/>
          <a:p>
            <a:r>
              <a:rPr lang="it-IT" sz="4400" b="0" i="0" u="none" strike="noStrike" dirty="0">
                <a:solidFill>
                  <a:srgbClr val="92D050"/>
                </a:solidFill>
                <a:effectLst/>
                <a:latin typeface="Calibri" panose="020F0502020204030204" pitchFamily="34" charset="0"/>
                <a:cs typeface="Calibri" panose="020F0502020204030204" pitchFamily="34" charset="0"/>
              </a:rPr>
              <a:t>Le innovazioni del regolamento (UE) n. 1380/2013</a:t>
            </a:r>
            <a:endParaRPr lang="it-IT" dirty="0">
              <a:solidFill>
                <a:srgbClr val="92D050"/>
              </a:solidFill>
            </a:endParaRPr>
          </a:p>
        </p:txBody>
      </p:sp>
      <p:sp>
        <p:nvSpPr>
          <p:cNvPr id="3" name="Segnaposto contenuto 2">
            <a:extLst>
              <a:ext uri="{FF2B5EF4-FFF2-40B4-BE49-F238E27FC236}">
                <a16:creationId xmlns:a16="http://schemas.microsoft.com/office/drawing/2014/main" id="{2C79E12B-C420-617D-9F23-113A5EC46E5D}"/>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it-IT" b="1" dirty="0">
                <a:solidFill>
                  <a:srgbClr val="00B0F0"/>
                </a:solidFill>
              </a:rPr>
              <a:t>Misure di gestione</a:t>
            </a:r>
          </a:p>
          <a:p>
            <a:pPr lvl="1">
              <a:buFont typeface="Wingdings" panose="05000000000000000000" pitchFamily="2" charset="2"/>
              <a:buChar char="Ø"/>
            </a:pPr>
            <a:r>
              <a:rPr lang="it-IT" dirty="0"/>
              <a:t>Piani pluriennali su singole specie o pesca specifica</a:t>
            </a:r>
          </a:p>
          <a:p>
            <a:pPr>
              <a:buFont typeface="Wingdings" panose="05000000000000000000" pitchFamily="2" charset="2"/>
              <a:buChar char="Ø"/>
            </a:pPr>
            <a:r>
              <a:rPr lang="it-IT" b="1" dirty="0">
                <a:solidFill>
                  <a:srgbClr val="00B0F0"/>
                </a:solidFill>
              </a:rPr>
              <a:t>Misure di conservazione:</a:t>
            </a:r>
          </a:p>
          <a:p>
            <a:pPr lvl="1">
              <a:buFont typeface="Wingdings" panose="05000000000000000000" pitchFamily="2" charset="2"/>
              <a:buChar char="Ø"/>
            </a:pPr>
            <a:r>
              <a:rPr lang="it-IT" dirty="0"/>
              <a:t>Zone protette biologicamente sensibili (es. concentrazioni pesci taglia inferiore – deposito uova)</a:t>
            </a:r>
          </a:p>
          <a:p>
            <a:pPr lvl="1">
              <a:buFont typeface="Wingdings" panose="05000000000000000000" pitchFamily="2" charset="2"/>
              <a:buChar char="Ø"/>
            </a:pPr>
            <a:r>
              <a:rPr lang="it-IT" dirty="0"/>
              <a:t>Prassi Piani pluriennali:</a:t>
            </a:r>
          </a:p>
          <a:p>
            <a:pPr lvl="1">
              <a:buFont typeface="Wingdings" panose="05000000000000000000" pitchFamily="2" charset="2"/>
              <a:buChar char="Ø"/>
            </a:pPr>
            <a:r>
              <a:rPr lang="it-IT" dirty="0"/>
              <a:t>Stock merluzzo bianco, aringa e spratto nel Mar Baltico (2016)</a:t>
            </a:r>
          </a:p>
          <a:p>
            <a:pPr lvl="1">
              <a:buFont typeface="Wingdings" panose="05000000000000000000" pitchFamily="2" charset="2"/>
              <a:buChar char="Ø"/>
            </a:pPr>
            <a:r>
              <a:rPr lang="it-IT" dirty="0"/>
              <a:t>Stock demersali nel Mare del Nord (2018)</a:t>
            </a:r>
          </a:p>
          <a:p>
            <a:pPr lvl="1">
              <a:buFont typeface="Wingdings" panose="05000000000000000000" pitchFamily="2" charset="2"/>
              <a:buChar char="Ø"/>
            </a:pPr>
            <a:r>
              <a:rPr lang="it-IT" dirty="0"/>
              <a:t>Stock demersali nel Mediterraneo occidentale (2019)</a:t>
            </a:r>
          </a:p>
          <a:p>
            <a:pPr lvl="1">
              <a:buFont typeface="Wingdings" panose="05000000000000000000" pitchFamily="2" charset="2"/>
              <a:buChar char="Ø"/>
            </a:pPr>
            <a:r>
              <a:rPr lang="it-IT" dirty="0"/>
              <a:t>Specie delle acque occidentali o adiacenti (2019)</a:t>
            </a:r>
          </a:p>
          <a:p>
            <a:pPr lvl="1">
              <a:buFont typeface="Wingdings" panose="05000000000000000000" pitchFamily="2" charset="2"/>
              <a:buChar char="Ø"/>
            </a:pPr>
            <a:r>
              <a:rPr lang="it-IT" dirty="0"/>
              <a:t>Piccoli pesci pelagici in Adriatico (proposto)</a:t>
            </a:r>
          </a:p>
          <a:p>
            <a:pPr lvl="1">
              <a:buFont typeface="Wingdings" panose="05000000000000000000" pitchFamily="2" charset="2"/>
              <a:buChar char="Ø"/>
            </a:pPr>
            <a:r>
              <a:rPr lang="it-IT" dirty="0"/>
              <a:t>RICOSTITUZIONE</a:t>
            </a:r>
          </a:p>
          <a:p>
            <a:pPr marL="914400" lvl="2" indent="0">
              <a:buNone/>
            </a:pPr>
            <a:r>
              <a:rPr lang="it-IT" dirty="0"/>
              <a:t>* Anguilla europea (2007)</a:t>
            </a:r>
          </a:p>
          <a:p>
            <a:pPr marL="914400" lvl="2" indent="0">
              <a:buNone/>
            </a:pPr>
            <a:r>
              <a:rPr lang="it-IT" dirty="0"/>
              <a:t>* Tonno pinna blu (2016)</a:t>
            </a:r>
          </a:p>
          <a:p>
            <a:endParaRPr lang="it-IT" dirty="0"/>
          </a:p>
        </p:txBody>
      </p:sp>
    </p:spTree>
    <p:extLst>
      <p:ext uri="{BB962C8B-B14F-4D97-AF65-F5344CB8AC3E}">
        <p14:creationId xmlns:p14="http://schemas.microsoft.com/office/powerpoint/2010/main" val="128780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C38CF4-9F7B-1B87-817E-BE333020506A}"/>
              </a:ext>
            </a:extLst>
          </p:cNvPr>
          <p:cNvSpPr>
            <a:spLocks noGrp="1"/>
          </p:cNvSpPr>
          <p:nvPr>
            <p:ph type="title"/>
          </p:nvPr>
        </p:nvSpPr>
        <p:spPr/>
        <p:txBody>
          <a:bodyPr/>
          <a:lstStyle/>
          <a:p>
            <a:r>
              <a:rPr lang="it-IT" b="1" dirty="0">
                <a:solidFill>
                  <a:srgbClr val="92D050"/>
                </a:solidFill>
              </a:rPr>
              <a:t>Pesca e Relazioni esterne UE</a:t>
            </a:r>
          </a:p>
        </p:txBody>
      </p:sp>
      <p:sp>
        <p:nvSpPr>
          <p:cNvPr id="3" name="Segnaposto contenuto 2">
            <a:extLst>
              <a:ext uri="{FF2B5EF4-FFF2-40B4-BE49-F238E27FC236}">
                <a16:creationId xmlns:a16="http://schemas.microsoft.com/office/drawing/2014/main" id="{6680EA54-41B5-FA1E-8BA6-3F63CE703D92}"/>
              </a:ext>
            </a:extLst>
          </p:cNvPr>
          <p:cNvSpPr>
            <a:spLocks noGrp="1"/>
          </p:cNvSpPr>
          <p:nvPr>
            <p:ph idx="1"/>
          </p:nvPr>
        </p:nvSpPr>
        <p:spPr>
          <a:xfrm>
            <a:off x="838200" y="1825625"/>
            <a:ext cx="10515600" cy="4667250"/>
          </a:xfrm>
        </p:spPr>
        <p:txBody>
          <a:bodyPr>
            <a:normAutofit/>
          </a:bodyPr>
          <a:lstStyle/>
          <a:p>
            <a:pPr marL="0" indent="0" algn="just">
              <a:buNone/>
            </a:pPr>
            <a:r>
              <a:rPr lang="it-IT" b="1" dirty="0">
                <a:solidFill>
                  <a:srgbClr val="00B0F0"/>
                </a:solidFill>
                <a:latin typeface="Calibri" panose="020F0502020204030204" pitchFamily="34" charset="0"/>
                <a:cs typeface="Calibri" panose="020F0502020204030204" pitchFamily="34" charset="0"/>
              </a:rPr>
              <a:t>Diritto internazionale del mare</a:t>
            </a:r>
          </a:p>
          <a:p>
            <a:pPr marL="0" indent="0" algn="just">
              <a:buNone/>
            </a:pPr>
            <a:r>
              <a:rPr lang="it-IT" b="1" dirty="0">
                <a:solidFill>
                  <a:srgbClr val="00B0F0"/>
                </a:solidFill>
                <a:latin typeface="Calibri" panose="020F0502020204030204" pitchFamily="34" charset="0"/>
                <a:cs typeface="Calibri" panose="020F0502020204030204" pitchFamily="34" charset="0"/>
              </a:rPr>
              <a:t>Convenzione ONU di Montego </a:t>
            </a:r>
            <a:r>
              <a:rPr lang="it-IT" b="1" dirty="0" err="1">
                <a:solidFill>
                  <a:srgbClr val="00B0F0"/>
                </a:solidFill>
                <a:latin typeface="Calibri" panose="020F0502020204030204" pitchFamily="34" charset="0"/>
                <a:cs typeface="Calibri" panose="020F0502020204030204" pitchFamily="34" charset="0"/>
              </a:rPr>
              <a:t>Bay</a:t>
            </a:r>
            <a:r>
              <a:rPr lang="it-IT" b="1" dirty="0">
                <a:solidFill>
                  <a:srgbClr val="00B0F0"/>
                </a:solidFill>
                <a:latin typeface="Calibri" panose="020F0502020204030204" pitchFamily="34" charset="0"/>
                <a:cs typeface="Calibri" panose="020F0502020204030204" pitchFamily="34" charset="0"/>
              </a:rPr>
              <a:t> (1982)</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Mare territoriale</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Zona economica esclusiva</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Alto mare</a:t>
            </a:r>
          </a:p>
          <a:p>
            <a:r>
              <a:rPr lang="it-IT" b="1" dirty="0">
                <a:solidFill>
                  <a:srgbClr val="00B0F0"/>
                </a:solidFill>
                <a:latin typeface="Calibri" panose="020F0502020204030204" pitchFamily="34" charset="0"/>
                <a:cs typeface="Calibri" panose="020F0502020204030204" pitchFamily="34" charset="0"/>
              </a:rPr>
              <a:t>Competenza esterna UE in materia di Pesca</a:t>
            </a:r>
          </a:p>
          <a:p>
            <a:pPr lvl="1"/>
            <a:r>
              <a:rPr lang="it-IT" sz="2000" dirty="0">
                <a:solidFill>
                  <a:schemeClr val="tx1">
                    <a:lumMod val="95000"/>
                    <a:lumOff val="5000"/>
                  </a:schemeClr>
                </a:solidFill>
                <a:latin typeface="Calibri" panose="020F0502020204030204" pitchFamily="34" charset="0"/>
                <a:cs typeface="Calibri" panose="020F0502020204030204" pitchFamily="34" charset="0"/>
              </a:rPr>
              <a:t>CGUE 1976 «il potere di emanare provvedimenti per la preservazione delle risorse biologiche si estende alla gestione della </a:t>
            </a:r>
            <a:r>
              <a:rPr lang="it-IT" sz="2000" b="1" dirty="0">
                <a:solidFill>
                  <a:schemeClr val="tx1">
                    <a:lumMod val="95000"/>
                    <a:lumOff val="5000"/>
                  </a:schemeClr>
                </a:solidFill>
                <a:latin typeface="Calibri" panose="020F0502020204030204" pitchFamily="34" charset="0"/>
                <a:cs typeface="Calibri" panose="020F0502020204030204" pitchFamily="34" charset="0"/>
              </a:rPr>
              <a:t>pesca in alto mare</a:t>
            </a:r>
            <a:r>
              <a:rPr lang="it-IT" sz="2000" dirty="0">
                <a:solidFill>
                  <a:schemeClr val="tx1">
                    <a:lumMod val="95000"/>
                    <a:lumOff val="5000"/>
                  </a:schemeClr>
                </a:solidFill>
                <a:latin typeface="Calibri" panose="020F0502020204030204" pitchFamily="34" charset="0"/>
                <a:cs typeface="Calibri" panose="020F0502020204030204" pitchFamily="34" charset="0"/>
              </a:rPr>
              <a:t> (accordi e convenzioni internazionali)</a:t>
            </a:r>
            <a:endParaRPr lang="it-IT" dirty="0">
              <a:solidFill>
                <a:schemeClr val="tx1">
                  <a:lumMod val="95000"/>
                  <a:lumOff val="5000"/>
                </a:schemeClr>
              </a:solidFill>
              <a:latin typeface="Calibri" panose="020F0502020204030204" pitchFamily="34" charset="0"/>
              <a:cs typeface="Calibri" panose="020F0502020204030204" pitchFamily="34" charset="0"/>
            </a:endParaRPr>
          </a:p>
          <a:p>
            <a:pPr lvl="1"/>
            <a:r>
              <a:rPr lang="it-IT" sz="2000" dirty="0">
                <a:solidFill>
                  <a:schemeClr val="tx1">
                    <a:lumMod val="95000"/>
                    <a:lumOff val="5000"/>
                  </a:schemeClr>
                </a:solidFill>
                <a:latin typeface="Calibri" panose="020F0502020204030204" pitchFamily="34" charset="0"/>
                <a:cs typeface="Calibri" panose="020F0502020204030204" pitchFamily="34" charset="0"/>
              </a:rPr>
              <a:t>adesione a organizzazioni internazionali per la pesca &amp; attuazione obblighi</a:t>
            </a:r>
          </a:p>
          <a:p>
            <a:pPr lvl="1"/>
            <a:r>
              <a:rPr lang="it-IT" sz="2000" dirty="0">
                <a:solidFill>
                  <a:schemeClr val="tx1">
                    <a:lumMod val="95000"/>
                    <a:lumOff val="5000"/>
                  </a:schemeClr>
                </a:solidFill>
                <a:latin typeface="Calibri" panose="020F0502020204030204" pitchFamily="34" charset="0"/>
                <a:cs typeface="Calibri" panose="020F0502020204030204" pitchFamily="34" charset="0"/>
              </a:rPr>
              <a:t>Accordi con Stati terzi per accesso a risorse pesca presenti in acque sotto la loro giurisdizione</a:t>
            </a:r>
          </a:p>
          <a:p>
            <a:endParaRPr lang="it-IT" sz="2400" dirty="0">
              <a:solidFill>
                <a:srgbClr val="0070C0"/>
              </a:solidFill>
              <a:latin typeface="Bahnschrift" panose="020B0502040204020203" pitchFamily="34" charset="0"/>
            </a:endParaRPr>
          </a:p>
          <a:p>
            <a:endParaRPr lang="it-IT" dirty="0"/>
          </a:p>
        </p:txBody>
      </p:sp>
    </p:spTree>
    <p:extLst>
      <p:ext uri="{BB962C8B-B14F-4D97-AF65-F5344CB8AC3E}">
        <p14:creationId xmlns:p14="http://schemas.microsoft.com/office/powerpoint/2010/main" val="210665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2</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9</a:t>
            </a:r>
          </a:p>
        </p:txBody>
      </p:sp>
    </p:spTree>
    <p:extLst>
      <p:ext uri="{BB962C8B-B14F-4D97-AF65-F5344CB8AC3E}">
        <p14:creationId xmlns:p14="http://schemas.microsoft.com/office/powerpoint/2010/main" val="261919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1</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9</a:t>
            </a:r>
          </a:p>
        </p:txBody>
      </p:sp>
    </p:spTree>
    <p:extLst>
      <p:ext uri="{BB962C8B-B14F-4D97-AF65-F5344CB8AC3E}">
        <p14:creationId xmlns:p14="http://schemas.microsoft.com/office/powerpoint/2010/main" val="195604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30</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r>
              <a:rPr lang="it-IT" sz="2400" dirty="0">
                <a:solidFill>
                  <a:srgbClr val="C00000"/>
                </a:solidFill>
                <a:latin typeface="Calibri" panose="020F0502020204030204" pitchFamily="34" charset="0"/>
                <a:cs typeface="Calibri" panose="020F0502020204030204" pitchFamily="34" charset="0"/>
              </a:rPr>
              <a:t>Concetto di rifiuto:</a:t>
            </a:r>
          </a:p>
          <a:p>
            <a:pPr marL="342900" indent="-342900" algn="just">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Direttiva 2008/98/CE (recentemente modificata dalla direttiva (UE) 2018/851)</a:t>
            </a:r>
          </a:p>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Art. 3, par. 1, «rifiuto» qualsiasi sostanza od oggetto di cui il detentore si disfi o abbia l’intenzione o l’obbligo di disfarsi;</a:t>
            </a:r>
          </a:p>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Tale nozione è centrata sul concetto di disfarsi, inteso come azione effettiva, intenzione o obbligo.</a:t>
            </a:r>
          </a:p>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Distinzione tra rifiuto e sottoprodotto</a:t>
            </a:r>
          </a:p>
          <a:p>
            <a:endParaRPr lang="it-IT" dirty="0"/>
          </a:p>
        </p:txBody>
      </p:sp>
    </p:spTree>
    <p:extLst>
      <p:ext uri="{BB962C8B-B14F-4D97-AF65-F5344CB8AC3E}">
        <p14:creationId xmlns:p14="http://schemas.microsoft.com/office/powerpoint/2010/main" val="288464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31</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r>
              <a:rPr lang="it-IT" sz="2400" dirty="0">
                <a:solidFill>
                  <a:srgbClr val="C00000"/>
                </a:solidFill>
                <a:latin typeface="Calibri" panose="020F0502020204030204" pitchFamily="34" charset="0"/>
                <a:cs typeface="Calibri" panose="020F0502020204030204" pitchFamily="34" charset="0"/>
              </a:rPr>
              <a:t>Concetto di rifiuto:</a:t>
            </a:r>
          </a:p>
          <a:p>
            <a:pPr marL="342900" indent="-342900">
              <a:buFont typeface="Arial" panose="020B0604020202020204" pitchFamily="34" charset="0"/>
              <a:buChar char="•"/>
            </a:pPr>
            <a:r>
              <a:rPr lang="it-IT" sz="2400" u="sng" dirty="0">
                <a:solidFill>
                  <a:srgbClr val="C00000"/>
                </a:solidFill>
                <a:latin typeface="Calibri" panose="020F0502020204030204" pitchFamily="34" charset="0"/>
                <a:cs typeface="Calibri" panose="020F0502020204030204" pitchFamily="34" charset="0"/>
              </a:rPr>
              <a:t>Gerarchia dei rifiuti:</a:t>
            </a:r>
          </a:p>
          <a:p>
            <a:pPr marL="342900" indent="-342900" algn="just">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Riferimento normativo: </a:t>
            </a:r>
          </a:p>
          <a:p>
            <a:pPr marL="342900" indent="-342900" algn="just">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rPr>
              <a:t>Art. 4 direttiva 2008/98/UE, come recentemente modificata dalla direttiva (UE) 2018/851:</a:t>
            </a:r>
          </a:p>
          <a:p>
            <a:pPr lvl="1" algn="just"/>
            <a:r>
              <a:rPr lang="it-IT" sz="2000" dirty="0">
                <a:latin typeface="Calibri" panose="020F0502020204030204" pitchFamily="34" charset="0"/>
                <a:cs typeface="Calibri" panose="020F0502020204030204" pitchFamily="34" charset="0"/>
              </a:rPr>
              <a:t>«La seguente gerarchia dei rifiuti si applica quale ordine di priorità della normativa e della politica in materia di prevenzione e gestione dei rifiuti:</a:t>
            </a:r>
          </a:p>
          <a:p>
            <a:pPr lvl="1" algn="just"/>
            <a:r>
              <a:rPr lang="it-IT" sz="2000" dirty="0">
                <a:latin typeface="Calibri" panose="020F0502020204030204" pitchFamily="34" charset="0"/>
                <a:cs typeface="Calibri" panose="020F0502020204030204" pitchFamily="34" charset="0"/>
              </a:rPr>
              <a:t>prevenzione;</a:t>
            </a:r>
          </a:p>
          <a:p>
            <a:pPr lvl="1" algn="just"/>
            <a:r>
              <a:rPr lang="it-IT" sz="2000" dirty="0">
                <a:latin typeface="Calibri" panose="020F0502020204030204" pitchFamily="34" charset="0"/>
                <a:cs typeface="Calibri" panose="020F0502020204030204" pitchFamily="34" charset="0"/>
              </a:rPr>
              <a:t>preparazione per il riutilizzo;</a:t>
            </a:r>
          </a:p>
          <a:p>
            <a:pPr lvl="1" algn="just"/>
            <a:r>
              <a:rPr lang="it-IT" sz="2000" dirty="0">
                <a:latin typeface="Calibri" panose="020F0502020204030204" pitchFamily="34" charset="0"/>
                <a:cs typeface="Calibri" panose="020F0502020204030204" pitchFamily="34" charset="0"/>
              </a:rPr>
              <a:t>riciclaggio;</a:t>
            </a:r>
          </a:p>
          <a:p>
            <a:pPr lvl="1" algn="just"/>
            <a:r>
              <a:rPr lang="it-IT" sz="2000" dirty="0">
                <a:latin typeface="Calibri" panose="020F0502020204030204" pitchFamily="34" charset="0"/>
                <a:cs typeface="Calibri" panose="020F0502020204030204" pitchFamily="34" charset="0"/>
              </a:rPr>
              <a:t>recupero di altro tipo, per esempio il recupero di energia; e</a:t>
            </a:r>
          </a:p>
          <a:p>
            <a:pPr lvl="1" algn="just"/>
            <a:r>
              <a:rPr lang="it-IT" sz="2000" dirty="0">
                <a:latin typeface="Calibri" panose="020F0502020204030204" pitchFamily="34" charset="0"/>
                <a:cs typeface="Calibri" panose="020F0502020204030204" pitchFamily="34" charset="0"/>
              </a:rPr>
              <a:t>smaltimento.</a:t>
            </a:r>
          </a:p>
          <a:p>
            <a:endParaRPr lang="it-IT" sz="2400" dirty="0">
              <a:solidFill>
                <a:srgbClr val="C00000"/>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187771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32</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r>
              <a:rPr lang="it-IT" sz="2400" dirty="0">
                <a:solidFill>
                  <a:srgbClr val="C00000"/>
                </a:solidFill>
                <a:latin typeface="Calibri" panose="020F0502020204030204" pitchFamily="34" charset="0"/>
                <a:cs typeface="Calibri" panose="020F0502020204030204" pitchFamily="34" charset="0"/>
              </a:rPr>
              <a:t>Concetto di rifiuto:</a:t>
            </a:r>
          </a:p>
          <a:p>
            <a:pPr marL="342900" indent="-342900">
              <a:buFont typeface="Arial" panose="020B0604020202020204" pitchFamily="34" charset="0"/>
              <a:buChar char="•"/>
            </a:pPr>
            <a:r>
              <a:rPr lang="it-IT" sz="2400" u="sng" dirty="0">
                <a:solidFill>
                  <a:srgbClr val="C00000"/>
                </a:solidFill>
                <a:latin typeface="Calibri" panose="020F0502020204030204" pitchFamily="34" charset="0"/>
                <a:cs typeface="Calibri" panose="020F0502020204030204" pitchFamily="34" charset="0"/>
              </a:rPr>
              <a:t>Gerarchia dei rifiuti:</a:t>
            </a:r>
          </a:p>
          <a:p>
            <a:endParaRPr lang="it-IT" sz="2400" u="sng" dirty="0">
              <a:solidFill>
                <a:srgbClr val="C00000"/>
              </a:solidFill>
              <a:latin typeface="Calibri" panose="020F0502020204030204" pitchFamily="34" charset="0"/>
              <a:cs typeface="Calibri" panose="020F0502020204030204" pitchFamily="34" charset="0"/>
            </a:endParaRPr>
          </a:p>
          <a:p>
            <a:pPr lvl="1"/>
            <a:r>
              <a:rPr lang="it-IT" dirty="0">
                <a:solidFill>
                  <a:srgbClr val="3C3C3C"/>
                </a:solidFill>
                <a:latin typeface="Calibri" panose="020F0502020204030204" pitchFamily="34" charset="0"/>
                <a:cs typeface="Calibri" panose="020F0502020204030204" pitchFamily="34" charset="0"/>
              </a:rPr>
              <a:t>indica le scelte migliori dal punto di vista ambientale, per</a:t>
            </a:r>
          </a:p>
          <a:p>
            <a:pPr lvl="1"/>
            <a:r>
              <a:rPr lang="it-IT" dirty="0">
                <a:solidFill>
                  <a:srgbClr val="3C3C3C"/>
                </a:solidFill>
                <a:latin typeface="Calibri" panose="020F0502020204030204" pitchFamily="34" charset="0"/>
                <a:cs typeface="Calibri" panose="020F0502020204030204" pitchFamily="34" charset="0"/>
              </a:rPr>
              <a:t>affrontare la gestione dei rifiuti: prevenzione al primo posto, seguita da</a:t>
            </a:r>
          </a:p>
          <a:p>
            <a:pPr lvl="1"/>
            <a:r>
              <a:rPr lang="it-IT" dirty="0">
                <a:solidFill>
                  <a:srgbClr val="3C3C3C"/>
                </a:solidFill>
                <a:latin typeface="Calibri" panose="020F0502020204030204" pitchFamily="34" charset="0"/>
                <a:cs typeface="Calibri" panose="020F0502020204030204" pitchFamily="34" charset="0"/>
              </a:rPr>
              <a:t>preparazione per il riutilizzo, riuso, riciclaggio, recupero (incluso il recupero energetico) </a:t>
            </a:r>
          </a:p>
          <a:p>
            <a:pPr lvl="1"/>
            <a:r>
              <a:rPr lang="it-IT" dirty="0">
                <a:solidFill>
                  <a:srgbClr val="3C3C3C"/>
                </a:solidFill>
                <a:latin typeface="Calibri" panose="020F0502020204030204" pitchFamily="34" charset="0"/>
                <a:cs typeface="Calibri" panose="020F0502020204030204" pitchFamily="34" charset="0"/>
              </a:rPr>
              <a:t>e da ultimo conferimento in discarica e incenerimento senza recupero energetico.</a:t>
            </a:r>
          </a:p>
          <a:p>
            <a:pPr marL="342900" indent="-342900">
              <a:buFont typeface="Arial" panose="020B0604020202020204" pitchFamily="34" charset="0"/>
              <a:buChar char="•"/>
            </a:pPr>
            <a:endParaRPr lang="it-IT" sz="2400" u="sng" dirty="0">
              <a:solidFill>
                <a:srgbClr val="C00000"/>
              </a:solidFill>
              <a:latin typeface="Calibri" panose="020F0502020204030204" pitchFamily="34" charset="0"/>
              <a:cs typeface="Calibri" panose="020F0502020204030204" pitchFamily="34" charset="0"/>
            </a:endParaRPr>
          </a:p>
          <a:p>
            <a:endParaRPr lang="it-IT" sz="2400" dirty="0">
              <a:solidFill>
                <a:srgbClr val="C00000"/>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4112858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33</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5"/>
            <a:ext cx="7886700" cy="875572"/>
          </a:xfrm>
        </p:spPr>
        <p:txBody>
          <a:bodyPr/>
          <a:lstStyle/>
          <a:p>
            <a:r>
              <a:rPr lang="it-IT" sz="2800" b="1" dirty="0">
                <a:solidFill>
                  <a:srgbClr val="92D050"/>
                </a:solidFill>
              </a:rPr>
              <a:t>2. </a:t>
            </a:r>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pPr marL="342900" indent="-342900">
              <a:buFont typeface="Arial" panose="020B0604020202020204" pitchFamily="34" charset="0"/>
              <a:buChar char="•"/>
            </a:pPr>
            <a:endParaRPr lang="it-IT" sz="2400" u="sng" dirty="0">
              <a:solidFill>
                <a:srgbClr val="C00000"/>
              </a:solidFill>
              <a:latin typeface="Calibri" panose="020F0502020204030204" pitchFamily="34" charset="0"/>
              <a:cs typeface="Calibri" panose="020F0502020204030204" pitchFamily="34" charset="0"/>
            </a:endParaRPr>
          </a:p>
          <a:p>
            <a:endParaRPr lang="it-IT" sz="2400" dirty="0">
              <a:solidFill>
                <a:srgbClr val="C00000"/>
              </a:solidFill>
              <a:latin typeface="Calibri" panose="020F0502020204030204" pitchFamily="34" charset="0"/>
              <a:cs typeface="Calibri" panose="020F0502020204030204" pitchFamily="34" charset="0"/>
            </a:endParaRPr>
          </a:p>
          <a:p>
            <a:endParaRPr lang="it-IT" dirty="0"/>
          </a:p>
        </p:txBody>
      </p:sp>
      <p:pic>
        <p:nvPicPr>
          <p:cNvPr id="3" name="Immagine 2">
            <a:extLst>
              <a:ext uri="{FF2B5EF4-FFF2-40B4-BE49-F238E27FC236}">
                <a16:creationId xmlns:a16="http://schemas.microsoft.com/office/drawing/2014/main" id="{1F87DC75-437D-A79F-2F5B-A20550839CC5}"/>
              </a:ext>
            </a:extLst>
          </p:cNvPr>
          <p:cNvPicPr>
            <a:picLocks noChangeAspect="1"/>
          </p:cNvPicPr>
          <p:nvPr/>
        </p:nvPicPr>
        <p:blipFill>
          <a:blip r:embed="rId2"/>
          <a:stretch>
            <a:fillRect/>
          </a:stretch>
        </p:blipFill>
        <p:spPr>
          <a:xfrm>
            <a:off x="2207319" y="1829917"/>
            <a:ext cx="7772400" cy="4294749"/>
          </a:xfrm>
          <a:prstGeom prst="rect">
            <a:avLst/>
          </a:prstGeom>
        </p:spPr>
      </p:pic>
    </p:spTree>
    <p:extLst>
      <p:ext uri="{BB962C8B-B14F-4D97-AF65-F5344CB8AC3E}">
        <p14:creationId xmlns:p14="http://schemas.microsoft.com/office/powerpoint/2010/main" val="2775454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34</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5"/>
            <a:ext cx="7886700" cy="875572"/>
          </a:xfrm>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pPr marL="342900" indent="-342900">
              <a:buFont typeface="Arial" panose="020B0604020202020204" pitchFamily="34" charset="0"/>
              <a:buChar char="•"/>
            </a:pPr>
            <a:endParaRPr lang="it-IT" sz="2400" u="sng" dirty="0">
              <a:solidFill>
                <a:srgbClr val="C00000"/>
              </a:solidFill>
              <a:latin typeface="Calibri" panose="020F0502020204030204" pitchFamily="34" charset="0"/>
              <a:cs typeface="Calibri" panose="020F0502020204030204" pitchFamily="34" charset="0"/>
            </a:endParaRPr>
          </a:p>
          <a:p>
            <a:endParaRPr lang="it-IT" sz="2400" dirty="0">
              <a:solidFill>
                <a:srgbClr val="C00000"/>
              </a:solidFill>
              <a:latin typeface="Calibri" panose="020F0502020204030204" pitchFamily="34" charset="0"/>
              <a:cs typeface="Calibri" panose="020F0502020204030204" pitchFamily="34" charset="0"/>
            </a:endParaRPr>
          </a:p>
          <a:p>
            <a:endParaRPr lang="it-IT" dirty="0"/>
          </a:p>
        </p:txBody>
      </p:sp>
      <p:pic>
        <p:nvPicPr>
          <p:cNvPr id="4" name="Immagine 3">
            <a:extLst>
              <a:ext uri="{FF2B5EF4-FFF2-40B4-BE49-F238E27FC236}">
                <a16:creationId xmlns:a16="http://schemas.microsoft.com/office/drawing/2014/main" id="{55856D26-8FE6-BAAD-9730-115910F80E6F}"/>
              </a:ext>
            </a:extLst>
          </p:cNvPr>
          <p:cNvPicPr>
            <a:picLocks noChangeAspect="1"/>
          </p:cNvPicPr>
          <p:nvPr/>
        </p:nvPicPr>
        <p:blipFill>
          <a:blip r:embed="rId2"/>
          <a:stretch>
            <a:fillRect/>
          </a:stretch>
        </p:blipFill>
        <p:spPr>
          <a:xfrm>
            <a:off x="3602182" y="1514476"/>
            <a:ext cx="4900456" cy="4561324"/>
          </a:xfrm>
          <a:prstGeom prst="rect">
            <a:avLst/>
          </a:prstGeom>
        </p:spPr>
      </p:pic>
    </p:spTree>
    <p:extLst>
      <p:ext uri="{BB962C8B-B14F-4D97-AF65-F5344CB8AC3E}">
        <p14:creationId xmlns:p14="http://schemas.microsoft.com/office/powerpoint/2010/main" val="1623019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35</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r>
              <a:rPr lang="it-IT" sz="2000" u="sng" dirty="0">
                <a:solidFill>
                  <a:srgbClr val="C00000"/>
                </a:solidFill>
                <a:latin typeface="Calibri" panose="020F0502020204030204" pitchFamily="34" charset="0"/>
                <a:cs typeface="Calibri" panose="020F0502020204030204" pitchFamily="34" charset="0"/>
              </a:rPr>
              <a:t>Sottoprodotto:</a:t>
            </a:r>
          </a:p>
          <a:p>
            <a:r>
              <a:rPr lang="it-IT" sz="2000" dirty="0">
                <a:solidFill>
                  <a:srgbClr val="C00000"/>
                </a:solidFill>
                <a:latin typeface="Calibri" panose="020F0502020204030204" pitchFamily="34" charset="0"/>
                <a:cs typeface="Calibri" panose="020F0502020204030204" pitchFamily="34" charset="0"/>
              </a:rPr>
              <a:t>Art. 5:</a:t>
            </a:r>
          </a:p>
          <a:p>
            <a:pPr algn="just"/>
            <a:r>
              <a:rPr lang="it-IT" sz="2000" dirty="0">
                <a:solidFill>
                  <a:srgbClr val="333333"/>
                </a:solidFill>
                <a:highlight>
                  <a:srgbClr val="FFFFFF"/>
                </a:highlight>
                <a:latin typeface="Calibri" panose="020F0502020204030204" pitchFamily="34" charset="0"/>
                <a:cs typeface="Calibri" panose="020F0502020204030204" pitchFamily="34" charset="0"/>
              </a:rPr>
              <a:t>una sostanza o un oggetto che risulta da un processo di produzione il cui scopo primario non era la produzione di tale sostanza o oggetto. </a:t>
            </a:r>
          </a:p>
          <a:p>
            <a:pPr algn="just"/>
            <a:r>
              <a:rPr lang="it-IT" sz="2000" dirty="0">
                <a:solidFill>
                  <a:srgbClr val="333333"/>
                </a:solidFill>
                <a:highlight>
                  <a:srgbClr val="FFFFFF"/>
                </a:highlight>
                <a:latin typeface="Calibri" panose="020F0502020204030204" pitchFamily="34" charset="0"/>
                <a:cs typeface="Calibri" panose="020F0502020204030204" pitchFamily="34" charset="0"/>
              </a:rPr>
              <a:t>Condizioni da soddisfare:</a:t>
            </a:r>
          </a:p>
          <a:p>
            <a:pPr lvl="1" algn="just"/>
            <a:r>
              <a:rPr lang="it-IT" sz="2000" dirty="0">
                <a:latin typeface="Calibri" panose="020F0502020204030204" pitchFamily="34" charset="0"/>
                <a:cs typeface="Calibri" panose="020F0502020204030204" pitchFamily="34" charset="0"/>
              </a:rPr>
              <a:t>è certo che la sostanza o l’oggetto sarà ulteriormente utilizzata/o;</a:t>
            </a:r>
          </a:p>
          <a:p>
            <a:pPr lvl="1" algn="just"/>
            <a:r>
              <a:rPr lang="it-IT" sz="2000" dirty="0">
                <a:latin typeface="Calibri" panose="020F0502020204030204" pitchFamily="34" charset="0"/>
                <a:cs typeface="Calibri" panose="020F0502020204030204" pitchFamily="34" charset="0"/>
              </a:rPr>
              <a:t>la sostanza o l’oggetto può essere utilizzata/o direttamente senza alcun ulteriore trattamento diverso dalla normale pratica industriale;</a:t>
            </a:r>
          </a:p>
          <a:p>
            <a:pPr lvl="1" algn="just"/>
            <a:r>
              <a:rPr lang="it-IT" sz="2000" dirty="0">
                <a:latin typeface="Calibri" panose="020F0502020204030204" pitchFamily="34" charset="0"/>
                <a:cs typeface="Calibri" panose="020F0502020204030204" pitchFamily="34" charset="0"/>
              </a:rPr>
              <a:t>la sostanza o l’oggetto è prodotta/o come parte integrante di un processo di produzione e</a:t>
            </a:r>
          </a:p>
          <a:p>
            <a:pPr lvl="1" algn="just"/>
            <a:r>
              <a:rPr lang="it-IT" sz="2000" dirty="0">
                <a:latin typeface="Calibri" panose="020F0502020204030204" pitchFamily="34" charset="0"/>
                <a:cs typeface="Calibri" panose="020F0502020204030204" pitchFamily="34" charset="0"/>
              </a:rPr>
              <a:t>l’ulteriore utilizzo è legale, ossia la sostanza o l’oggetto soddisfa, per l’utilizzo specifico, tutti i requisiti pertinenti riguardanti i prodotti e la protezione della salute e dell’ambiente e non porterà a impatti complessivi negativi sull’ambiente o la salute umana.</a:t>
            </a:r>
          </a:p>
          <a:p>
            <a:pPr marL="342900" indent="-342900">
              <a:buFont typeface="Arial" panose="020B0604020202020204" pitchFamily="34" charset="0"/>
              <a:buChar char="•"/>
            </a:pPr>
            <a:endParaRPr lang="it-IT" sz="2400" u="sng" dirty="0">
              <a:solidFill>
                <a:srgbClr val="C00000"/>
              </a:solidFill>
              <a:latin typeface="Calibri" panose="020F0502020204030204" pitchFamily="34" charset="0"/>
              <a:cs typeface="Calibri" panose="020F0502020204030204" pitchFamily="34" charset="0"/>
            </a:endParaRPr>
          </a:p>
          <a:p>
            <a:endParaRPr lang="it-IT" sz="2400" dirty="0">
              <a:solidFill>
                <a:srgbClr val="C00000"/>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140033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36</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r>
              <a:rPr lang="it-IT" sz="2000" u="sng" dirty="0">
                <a:solidFill>
                  <a:srgbClr val="C00000"/>
                </a:solidFill>
                <a:latin typeface="Calibri" panose="020F0502020204030204" pitchFamily="34" charset="0"/>
                <a:cs typeface="Calibri" panose="020F0502020204030204" pitchFamily="34" charset="0"/>
              </a:rPr>
              <a:t>Cessazione della qualifica di rifiuto </a:t>
            </a:r>
          </a:p>
          <a:p>
            <a:r>
              <a:rPr lang="it-IT" sz="1800" u="sng" dirty="0">
                <a:solidFill>
                  <a:srgbClr val="C00000"/>
                </a:solidFill>
                <a:latin typeface="Calibri" panose="020F0502020204030204" pitchFamily="34" charset="0"/>
                <a:cs typeface="Calibri" panose="020F0502020204030204" pitchFamily="34" charset="0"/>
              </a:rPr>
              <a:t>Art. 6:</a:t>
            </a:r>
          </a:p>
          <a:p>
            <a:r>
              <a:rPr lang="it-IT" sz="1800" dirty="0">
                <a:solidFill>
                  <a:srgbClr val="3C3C3C"/>
                </a:solidFill>
                <a:latin typeface="Calibri" panose="020F0502020204030204" pitchFamily="34" charset="0"/>
                <a:cs typeface="Calibri" panose="020F0502020204030204" pitchFamily="34" charset="0"/>
              </a:rPr>
              <a:t>In altre parole, i rifiuti sottoposti a un’operazione di riciclaggio o di recupero cessano di essere considerati tali se soddisfano le seguenti condizioni:</a:t>
            </a:r>
          </a:p>
          <a:p>
            <a:r>
              <a:rPr lang="it-IT" sz="1800" dirty="0">
                <a:solidFill>
                  <a:srgbClr val="093991"/>
                </a:solidFill>
                <a:latin typeface="Calibri" panose="020F0502020204030204" pitchFamily="34" charset="0"/>
                <a:cs typeface="Calibri" panose="020F0502020204030204" pitchFamily="34" charset="0"/>
              </a:rPr>
              <a:t>• </a:t>
            </a:r>
            <a:r>
              <a:rPr lang="it-IT" sz="1800" dirty="0">
                <a:solidFill>
                  <a:srgbClr val="3C3C3C"/>
                </a:solidFill>
                <a:latin typeface="Calibri" panose="020F0502020204030204" pitchFamily="34" charset="0"/>
                <a:cs typeface="Calibri" panose="020F0502020204030204" pitchFamily="34" charset="0"/>
              </a:rPr>
              <a:t>a) la sostanza o l’oggetto è destinata/o a essere utilizzata/o per scopi specifici;</a:t>
            </a:r>
          </a:p>
          <a:p>
            <a:r>
              <a:rPr lang="it-IT" sz="1800" dirty="0">
                <a:solidFill>
                  <a:srgbClr val="093991"/>
                </a:solidFill>
                <a:latin typeface="Calibri" panose="020F0502020204030204" pitchFamily="34" charset="0"/>
                <a:cs typeface="Calibri" panose="020F0502020204030204" pitchFamily="34" charset="0"/>
              </a:rPr>
              <a:t>• </a:t>
            </a:r>
            <a:r>
              <a:rPr lang="it-IT" sz="1800" dirty="0">
                <a:solidFill>
                  <a:srgbClr val="3C3C3C"/>
                </a:solidFill>
                <a:latin typeface="Calibri" panose="020F0502020204030204" pitchFamily="34" charset="0"/>
                <a:cs typeface="Calibri" panose="020F0502020204030204" pitchFamily="34" charset="0"/>
              </a:rPr>
              <a:t>b) esiste un mercato o una domanda per tale sostanza od oggetto;</a:t>
            </a:r>
          </a:p>
          <a:p>
            <a:r>
              <a:rPr lang="it-IT" sz="1800" dirty="0">
                <a:solidFill>
                  <a:srgbClr val="093991"/>
                </a:solidFill>
                <a:latin typeface="Calibri" panose="020F0502020204030204" pitchFamily="34" charset="0"/>
                <a:cs typeface="Calibri" panose="020F0502020204030204" pitchFamily="34" charset="0"/>
              </a:rPr>
              <a:t>• </a:t>
            </a:r>
            <a:r>
              <a:rPr lang="it-IT" sz="1800" dirty="0">
                <a:solidFill>
                  <a:srgbClr val="3C3C3C"/>
                </a:solidFill>
                <a:latin typeface="Calibri" panose="020F0502020204030204" pitchFamily="34" charset="0"/>
                <a:cs typeface="Calibri" panose="020F0502020204030204" pitchFamily="34" charset="0"/>
              </a:rPr>
              <a:t>c) la sostanza o l’oggetto soddisfa i requisiti tecnici per gli scopi specifici e rispetta la normativa e gli standard esistenti applicabili ai prodotti;</a:t>
            </a:r>
          </a:p>
          <a:p>
            <a:r>
              <a:rPr lang="it-IT" sz="1800" dirty="0">
                <a:solidFill>
                  <a:srgbClr val="093991"/>
                </a:solidFill>
                <a:latin typeface="Calibri" panose="020F0502020204030204" pitchFamily="34" charset="0"/>
                <a:cs typeface="Calibri" panose="020F0502020204030204" pitchFamily="34" charset="0"/>
              </a:rPr>
              <a:t>• </a:t>
            </a:r>
            <a:r>
              <a:rPr lang="it-IT" sz="1800" dirty="0">
                <a:solidFill>
                  <a:srgbClr val="3C3C3C"/>
                </a:solidFill>
                <a:latin typeface="Calibri" panose="020F0502020204030204" pitchFamily="34" charset="0"/>
                <a:cs typeface="Calibri" panose="020F0502020204030204" pitchFamily="34" charset="0"/>
              </a:rPr>
              <a:t>d) l’utilizzo della sostanza o dell’oggetto non porterà a impatti complessivi negativi sull’ambiente o sulla salute umana.</a:t>
            </a:r>
          </a:p>
          <a:p>
            <a:endParaRPr lang="it-IT" sz="2400" dirty="0">
              <a:solidFill>
                <a:srgbClr val="C00000"/>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733424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37</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C00000"/>
                </a:solidFill>
              </a:rPr>
              <a:t> </a:t>
            </a:r>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77266" y="1606475"/>
            <a:ext cx="7886700" cy="4644196"/>
          </a:xfrm>
        </p:spPr>
        <p:txBody>
          <a:bodyPr/>
          <a:lstStyle/>
          <a:p>
            <a:r>
              <a:rPr lang="it-IT" sz="1800" u="sng" dirty="0">
                <a:solidFill>
                  <a:srgbClr val="C00000"/>
                </a:solidFill>
                <a:latin typeface="Calibri" panose="020F0502020204030204" pitchFamily="34" charset="0"/>
                <a:cs typeface="Calibri" panose="020F0502020204030204" pitchFamily="34" charset="0"/>
              </a:rPr>
              <a:t>Cessazione della qualifica di rifiuto </a:t>
            </a:r>
          </a:p>
          <a:p>
            <a:r>
              <a:rPr lang="it-IT" sz="1800" u="sng" dirty="0">
                <a:solidFill>
                  <a:srgbClr val="C00000"/>
                </a:solidFill>
                <a:latin typeface="Calibri" panose="020F0502020204030204" pitchFamily="34" charset="0"/>
                <a:cs typeface="Calibri" panose="020F0502020204030204" pitchFamily="34" charset="0"/>
              </a:rPr>
              <a:t>Art. 6:</a:t>
            </a:r>
          </a:p>
          <a:p>
            <a:r>
              <a:rPr lang="it-IT" sz="2400" dirty="0">
                <a:solidFill>
                  <a:srgbClr val="333333"/>
                </a:solidFill>
                <a:highlight>
                  <a:srgbClr val="FFFFFF"/>
                </a:highlight>
                <a:latin typeface="Calibri" panose="020F0502020204030204" pitchFamily="34" charset="0"/>
                <a:cs typeface="Calibri" panose="020F0502020204030204" pitchFamily="34" charset="0"/>
              </a:rPr>
              <a:t>Criteri volti a definire quando un rifiuto cessa di essere tale dovrebbero essere considerati, tra gli altri, almeno per:</a:t>
            </a:r>
          </a:p>
          <a:p>
            <a:pPr marL="342900" indent="-342900">
              <a:buFont typeface="Arial" panose="020B0604020202020204" pitchFamily="34" charset="0"/>
              <a:buChar char="•"/>
            </a:pPr>
            <a:r>
              <a:rPr lang="it-IT" sz="2400" dirty="0">
                <a:solidFill>
                  <a:srgbClr val="333333"/>
                </a:solidFill>
                <a:highlight>
                  <a:srgbClr val="FFFFFF"/>
                </a:highlight>
                <a:latin typeface="Calibri" panose="020F0502020204030204" pitchFamily="34" charset="0"/>
                <a:cs typeface="Calibri" panose="020F0502020204030204" pitchFamily="34" charset="0"/>
              </a:rPr>
              <a:t>gli aggregati, </a:t>
            </a:r>
          </a:p>
          <a:p>
            <a:pPr marL="342900" indent="-342900">
              <a:buFont typeface="Arial" panose="020B0604020202020204" pitchFamily="34" charset="0"/>
              <a:buChar char="•"/>
            </a:pPr>
            <a:r>
              <a:rPr lang="it-IT" sz="2400" dirty="0">
                <a:solidFill>
                  <a:srgbClr val="333333"/>
                </a:solidFill>
                <a:highlight>
                  <a:srgbClr val="FFFFFF"/>
                </a:highlight>
                <a:latin typeface="Calibri" panose="020F0502020204030204" pitchFamily="34" charset="0"/>
                <a:cs typeface="Calibri" panose="020F0502020204030204" pitchFamily="34" charset="0"/>
              </a:rPr>
              <a:t>i rifiuti di carta e di vetro, </a:t>
            </a:r>
          </a:p>
          <a:p>
            <a:pPr marL="342900" indent="-342900">
              <a:buFont typeface="Arial" panose="020B0604020202020204" pitchFamily="34" charset="0"/>
              <a:buChar char="•"/>
            </a:pPr>
            <a:r>
              <a:rPr lang="it-IT" sz="2400" dirty="0">
                <a:solidFill>
                  <a:srgbClr val="333333"/>
                </a:solidFill>
                <a:highlight>
                  <a:srgbClr val="FFFFFF"/>
                </a:highlight>
                <a:latin typeface="Calibri" panose="020F0502020204030204" pitchFamily="34" charset="0"/>
                <a:cs typeface="Calibri" panose="020F0502020204030204" pitchFamily="34" charset="0"/>
              </a:rPr>
              <a:t>i metalli, </a:t>
            </a:r>
          </a:p>
          <a:p>
            <a:pPr marL="342900" indent="-342900">
              <a:buFont typeface="Arial" panose="020B0604020202020204" pitchFamily="34" charset="0"/>
              <a:buChar char="•"/>
            </a:pPr>
            <a:r>
              <a:rPr lang="it-IT" sz="2400" dirty="0">
                <a:solidFill>
                  <a:srgbClr val="333333"/>
                </a:solidFill>
                <a:highlight>
                  <a:srgbClr val="FFFFFF"/>
                </a:highlight>
                <a:latin typeface="Calibri" panose="020F0502020204030204" pitchFamily="34" charset="0"/>
                <a:cs typeface="Calibri" panose="020F0502020204030204" pitchFamily="34" charset="0"/>
              </a:rPr>
              <a:t>i pneumatici </a:t>
            </a:r>
          </a:p>
          <a:p>
            <a:pPr marL="342900" indent="-342900">
              <a:buFont typeface="Arial" panose="020B0604020202020204" pitchFamily="34" charset="0"/>
              <a:buChar char="•"/>
            </a:pPr>
            <a:r>
              <a:rPr lang="it-IT" sz="2400" dirty="0">
                <a:solidFill>
                  <a:srgbClr val="333333"/>
                </a:solidFill>
                <a:highlight>
                  <a:srgbClr val="FFFFFF"/>
                </a:highlight>
                <a:latin typeface="Calibri" panose="020F0502020204030204" pitchFamily="34" charset="0"/>
                <a:cs typeface="Calibri" panose="020F0502020204030204" pitchFamily="34" charset="0"/>
              </a:rPr>
              <a:t>e i rifiuti tessili.</a:t>
            </a:r>
            <a:endParaRPr lang="it-IT" sz="2400" dirty="0">
              <a:solidFill>
                <a:srgbClr val="00B0F0"/>
              </a:solidFill>
              <a:latin typeface="Calibri" panose="020F0502020204030204" pitchFamily="34" charset="0"/>
              <a:cs typeface="Calibri" panose="020F0502020204030204" pitchFamily="34" charset="0"/>
            </a:endParaRPr>
          </a:p>
          <a:p>
            <a:endParaRPr lang="it-IT" sz="2400" dirty="0">
              <a:solidFill>
                <a:srgbClr val="C00000"/>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956596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38</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pPr marL="342900" indent="-342900">
              <a:buFont typeface="Arial" panose="020B0604020202020204" pitchFamily="34" charset="0"/>
              <a:buChar char="•"/>
            </a:pPr>
            <a:r>
              <a:rPr lang="it-IT" sz="2000" u="sng" dirty="0">
                <a:solidFill>
                  <a:srgbClr val="C00000"/>
                </a:solidFill>
                <a:latin typeface="Calibri" panose="020F0502020204030204" pitchFamily="34" charset="0"/>
                <a:cs typeface="Calibri" panose="020F0502020204030204" pitchFamily="34" charset="0"/>
              </a:rPr>
              <a:t>Cessazione della qualifica di rifiuto:</a:t>
            </a:r>
          </a:p>
          <a:p>
            <a:pPr marL="342900" indent="-342900">
              <a:buFont typeface="Arial" panose="020B0604020202020204" pitchFamily="34" charset="0"/>
              <a:buChar char="•"/>
            </a:pPr>
            <a:r>
              <a:rPr lang="it-IT" sz="2000" u="sng" dirty="0">
                <a:solidFill>
                  <a:srgbClr val="C00000"/>
                </a:solidFill>
                <a:latin typeface="Calibri" panose="020F0502020204030204" pitchFamily="34" charset="0"/>
                <a:cs typeface="Calibri" panose="020F0502020204030204" pitchFamily="34" charset="0"/>
              </a:rPr>
              <a:t>Art. 6:</a:t>
            </a:r>
            <a:endParaRPr lang="it-IT" sz="1800" u="sng" dirty="0">
              <a:solidFill>
                <a:srgbClr val="C0000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z="2400" dirty="0">
                <a:solidFill>
                  <a:srgbClr val="000000"/>
                </a:solidFill>
                <a:latin typeface="Calibri" panose="020F0502020204030204" pitchFamily="34" charset="0"/>
                <a:cs typeface="Calibri" panose="020F0502020204030204" pitchFamily="34" charset="0"/>
              </a:rPr>
              <a:t>Anche in tema di «end-of-</a:t>
            </a:r>
            <a:r>
              <a:rPr lang="it-IT" sz="2400" dirty="0" err="1">
                <a:solidFill>
                  <a:srgbClr val="000000"/>
                </a:solidFill>
                <a:latin typeface="Calibri" panose="020F0502020204030204" pitchFamily="34" charset="0"/>
                <a:cs typeface="Calibri" panose="020F0502020204030204" pitchFamily="34" charset="0"/>
              </a:rPr>
              <a:t>waste</a:t>
            </a:r>
            <a:r>
              <a:rPr lang="it-IT" sz="2400" dirty="0">
                <a:solidFill>
                  <a:srgbClr val="000000"/>
                </a:solidFill>
                <a:latin typeface="Calibri" panose="020F0502020204030204" pitchFamily="34" charset="0"/>
                <a:cs typeface="Calibri" panose="020F0502020204030204" pitchFamily="34" charset="0"/>
              </a:rPr>
              <a:t>» è di fondamentale importanza la giurisprudenza della Corte di giustizia:</a:t>
            </a:r>
          </a:p>
          <a:p>
            <a:pPr marL="285750" indent="-285750" algn="just">
              <a:buFont typeface="Arial" panose="020B0604020202020204" pitchFamily="34" charset="0"/>
              <a:buChar char="•"/>
            </a:pPr>
            <a:r>
              <a:rPr lang="it-IT" sz="2400" dirty="0">
                <a:solidFill>
                  <a:srgbClr val="000000"/>
                </a:solidFill>
                <a:latin typeface="Calibri" panose="020F0502020204030204" pitchFamily="34" charset="0"/>
                <a:cs typeface="Calibri" panose="020F0502020204030204" pitchFamily="34" charset="0"/>
              </a:rPr>
              <a:t>sentenza del 7 marzo 2013, causa C- 358/11,Lapin </a:t>
            </a:r>
            <a:r>
              <a:rPr lang="it-IT" sz="2400" dirty="0" err="1">
                <a:solidFill>
                  <a:srgbClr val="000000"/>
                </a:solidFill>
                <a:latin typeface="Calibri" panose="020F0502020204030204" pitchFamily="34" charset="0"/>
                <a:cs typeface="Calibri" panose="020F0502020204030204" pitchFamily="34" charset="0"/>
              </a:rPr>
              <a:t>elinkeino</a:t>
            </a:r>
            <a:r>
              <a:rPr lang="it-IT" sz="2400" dirty="0">
                <a:solidFill>
                  <a:srgbClr val="000000"/>
                </a:solidFill>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it-IT" sz="2400" dirty="0">
                <a:solidFill>
                  <a:srgbClr val="000000"/>
                </a:solidFill>
                <a:latin typeface="Calibri" panose="020F0502020204030204" pitchFamily="34" charset="0"/>
                <a:cs typeface="Calibri" panose="020F0502020204030204" pitchFamily="34" charset="0"/>
              </a:rPr>
              <a:t>sentenza del 14 ottobre 2020, causa C-629/19, Sappi.</a:t>
            </a:r>
          </a:p>
          <a:p>
            <a:endParaRPr lang="it-IT" sz="2400" dirty="0">
              <a:solidFill>
                <a:srgbClr val="C00000"/>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779395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39</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pPr marL="342900" indent="-342900">
              <a:buFont typeface="Arial" panose="020B0604020202020204" pitchFamily="34" charset="0"/>
              <a:buChar char="•"/>
            </a:pPr>
            <a:r>
              <a:rPr lang="it-IT" sz="2400" b="1" dirty="0">
                <a:solidFill>
                  <a:srgbClr val="C00000"/>
                </a:solidFill>
                <a:highlight>
                  <a:srgbClr val="FFFFFF"/>
                </a:highlight>
                <a:latin typeface="Calibri" panose="020F0502020204030204" pitchFamily="34" charset="0"/>
                <a:cs typeface="Calibri" panose="020F0502020204030204" pitchFamily="34" charset="0"/>
              </a:rPr>
              <a:t>Elenco dei rifiuti</a:t>
            </a:r>
          </a:p>
          <a:p>
            <a:pPr marL="342900" indent="-342900">
              <a:buFont typeface="Arial" panose="020B0604020202020204" pitchFamily="34" charset="0"/>
              <a:buChar char="•"/>
            </a:pPr>
            <a:r>
              <a:rPr lang="it-IT" sz="2400" b="1" dirty="0">
                <a:solidFill>
                  <a:srgbClr val="C00000"/>
                </a:solidFill>
                <a:highlight>
                  <a:srgbClr val="FFFFFF"/>
                </a:highlight>
                <a:latin typeface="Calibri" panose="020F0502020204030204" pitchFamily="34" charset="0"/>
                <a:cs typeface="Calibri" panose="020F0502020204030204" pitchFamily="34" charset="0"/>
              </a:rPr>
              <a:t>Art. 7, par. 1: Rifiuti pericolosi </a:t>
            </a:r>
          </a:p>
          <a:p>
            <a:pPr marL="342900" indent="-342900" algn="just">
              <a:buFont typeface="Arial" panose="020B0604020202020204" pitchFamily="34" charset="0"/>
              <a:buChar char="•"/>
            </a:pPr>
            <a:r>
              <a:rPr lang="it-IT" sz="2000" dirty="0">
                <a:solidFill>
                  <a:schemeClr val="tx1"/>
                </a:solidFill>
                <a:highlight>
                  <a:srgbClr val="FFFFFF"/>
                </a:highlight>
                <a:latin typeface="Calibri" panose="020F0502020204030204" pitchFamily="34" charset="0"/>
                <a:cs typeface="Calibri" panose="020F0502020204030204" pitchFamily="34" charset="0"/>
              </a:rPr>
              <a:t>Occorre tenere conto dell’origine e della composizione dei rifiuti e, ove necessario, dei valori limite di concentrazione delle sostanze pericolose. </a:t>
            </a:r>
          </a:p>
          <a:p>
            <a:pPr marL="342900" indent="-342900" algn="just">
              <a:buFont typeface="Arial" panose="020B0604020202020204" pitchFamily="34" charset="0"/>
              <a:buChar char="•"/>
            </a:pPr>
            <a:r>
              <a:rPr lang="it-IT" sz="2000" dirty="0">
                <a:solidFill>
                  <a:schemeClr val="tx1"/>
                </a:solidFill>
                <a:highlight>
                  <a:srgbClr val="FFFFFF"/>
                </a:highlight>
                <a:latin typeface="Calibri" panose="020F0502020204030204" pitchFamily="34" charset="0"/>
                <a:cs typeface="Calibri" panose="020F0502020204030204" pitchFamily="34" charset="0"/>
              </a:rPr>
              <a:t>Allegato III, criteri di classificazione:</a:t>
            </a:r>
          </a:p>
          <a:p>
            <a:pPr marL="342900" indent="-342900" algn="just">
              <a:buFont typeface="Arial" panose="020B0604020202020204" pitchFamily="34" charset="0"/>
              <a:buChar char="•"/>
            </a:pPr>
            <a:r>
              <a:rPr lang="it-IT" sz="1800" dirty="0">
                <a:solidFill>
                  <a:schemeClr val="tx1"/>
                </a:solidFill>
                <a:highlight>
                  <a:srgbClr val="FFFFFF"/>
                </a:highlight>
                <a:latin typeface="Calibri" panose="020F0502020204030204" pitchFamily="34" charset="0"/>
                <a:cs typeface="Calibri" panose="020F0502020204030204" pitchFamily="34" charset="0"/>
              </a:rPr>
              <a:t>Esplosivo, Comburente, Infiammabile</a:t>
            </a:r>
          </a:p>
          <a:p>
            <a:pPr marL="342900" indent="-342900" algn="just">
              <a:buFont typeface="Arial" panose="020B0604020202020204" pitchFamily="34" charset="0"/>
              <a:buChar char="•"/>
            </a:pPr>
            <a:r>
              <a:rPr lang="it-IT" sz="1800" dirty="0">
                <a:solidFill>
                  <a:schemeClr val="tx1"/>
                </a:solidFill>
                <a:highlight>
                  <a:srgbClr val="FFFFFF"/>
                </a:highlight>
                <a:latin typeface="Calibri" panose="020F0502020204030204" pitchFamily="34" charset="0"/>
                <a:cs typeface="Calibri" panose="020F0502020204030204" pitchFamily="34" charset="0"/>
              </a:rPr>
              <a:t>Irritante — Irritazione cutanea e lesioni oculari</a:t>
            </a:r>
          </a:p>
          <a:p>
            <a:pPr marL="342900" indent="-342900" algn="just">
              <a:buFont typeface="Arial" panose="020B0604020202020204" pitchFamily="34" charset="0"/>
              <a:buChar char="•"/>
            </a:pPr>
            <a:r>
              <a:rPr lang="it-IT" sz="1800" dirty="0">
                <a:solidFill>
                  <a:schemeClr val="tx1"/>
                </a:solidFill>
                <a:highlight>
                  <a:srgbClr val="FFFFFF"/>
                </a:highlight>
                <a:latin typeface="Calibri" panose="020F0502020204030204" pitchFamily="34" charset="0"/>
                <a:cs typeface="Calibri" panose="020F0502020204030204" pitchFamily="34" charset="0"/>
              </a:rPr>
              <a:t>Tossicità specifica per organi bersaglio (STOT)/Tossicità in caso di aspirazione</a:t>
            </a:r>
          </a:p>
          <a:p>
            <a:pPr marL="342900" indent="-342900" algn="just">
              <a:buFont typeface="Arial" panose="020B0604020202020204" pitchFamily="34" charset="0"/>
              <a:buChar char="•"/>
            </a:pPr>
            <a:r>
              <a:rPr lang="it-IT" sz="1800" dirty="0">
                <a:solidFill>
                  <a:schemeClr val="tx1"/>
                </a:solidFill>
                <a:highlight>
                  <a:srgbClr val="FFFFFF"/>
                </a:highlight>
                <a:latin typeface="Calibri" panose="020F0502020204030204" pitchFamily="34" charset="0"/>
                <a:cs typeface="Calibri" panose="020F0502020204030204" pitchFamily="34" charset="0"/>
              </a:rPr>
              <a:t>Tossicità acuta</a:t>
            </a:r>
          </a:p>
          <a:p>
            <a:pPr marL="342900" indent="-342900" algn="just">
              <a:buFont typeface="Arial" panose="020B0604020202020204" pitchFamily="34" charset="0"/>
              <a:buChar char="•"/>
            </a:pPr>
            <a:r>
              <a:rPr lang="it-IT" sz="1800" dirty="0">
                <a:solidFill>
                  <a:schemeClr val="tx1"/>
                </a:solidFill>
                <a:highlight>
                  <a:srgbClr val="FFFFFF"/>
                </a:highlight>
                <a:latin typeface="Calibri" panose="020F0502020204030204" pitchFamily="34" charset="0"/>
                <a:cs typeface="Calibri" panose="020F0502020204030204" pitchFamily="34" charset="0"/>
              </a:rPr>
              <a:t>Cancerogeno</a:t>
            </a:r>
          </a:p>
          <a:p>
            <a:pPr marL="342900" indent="-342900" algn="just">
              <a:buFont typeface="Arial" panose="020B0604020202020204" pitchFamily="34" charset="0"/>
              <a:buChar char="•"/>
            </a:pPr>
            <a:r>
              <a:rPr lang="it-IT" sz="1800" dirty="0">
                <a:solidFill>
                  <a:schemeClr val="tx1"/>
                </a:solidFill>
                <a:highlight>
                  <a:srgbClr val="FFFFFF"/>
                </a:highlight>
                <a:latin typeface="Calibri" panose="020F0502020204030204" pitchFamily="34" charset="0"/>
                <a:cs typeface="Calibri" panose="020F0502020204030204" pitchFamily="34" charset="0"/>
              </a:rPr>
              <a:t>Corrosivo, Infettivo, Liberazione di gas a tossicità acuta, Sensibilizzante, </a:t>
            </a:r>
            <a:r>
              <a:rPr lang="it-IT" sz="1800" dirty="0" err="1">
                <a:solidFill>
                  <a:schemeClr val="tx1"/>
                </a:solidFill>
                <a:highlight>
                  <a:srgbClr val="FFFFFF"/>
                </a:highlight>
                <a:latin typeface="Calibri" panose="020F0502020204030204" pitchFamily="34" charset="0"/>
                <a:cs typeface="Calibri" panose="020F0502020204030204" pitchFamily="34" charset="0"/>
              </a:rPr>
              <a:t>ecotossico</a:t>
            </a:r>
            <a:endParaRPr lang="it-IT" dirty="0">
              <a:solidFill>
                <a:schemeClr val="tx1"/>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61513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92D050"/>
                </a:solidFill>
              </a:rPr>
              <a:t>Politica agricola comune (PAC)</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9"/>
            <a:ext cx="10515600" cy="4549474"/>
          </a:xfrm>
        </p:spPr>
        <p:txBody>
          <a:bodyPr>
            <a:normAutofit fontScale="92500" lnSpcReduction="10000"/>
          </a:bodyPr>
          <a:lstStyle/>
          <a:p>
            <a:pPr algn="l"/>
            <a:r>
              <a:rPr lang="it-IT" b="1" dirty="0">
                <a:solidFill>
                  <a:srgbClr val="00B0F0"/>
                </a:solidFill>
                <a:latin typeface="arial" panose="020B0604020202020204" pitchFamily="34" charset="0"/>
              </a:rPr>
              <a:t>Obiettivi:</a:t>
            </a:r>
            <a:endParaRPr lang="it-IT" b="0" i="0" u="none" strike="noStrike" dirty="0">
              <a:solidFill>
                <a:srgbClr val="404040"/>
              </a:solidFill>
              <a:effectLst/>
              <a:latin typeface="arial" panose="020B0604020202020204" pitchFamily="34" charset="0"/>
            </a:endParaRPr>
          </a:p>
          <a:p>
            <a:pPr lvl="1"/>
            <a:r>
              <a:rPr lang="it-IT" b="0" i="0" u="none" strike="noStrike" dirty="0">
                <a:solidFill>
                  <a:srgbClr val="404040"/>
                </a:solidFill>
                <a:effectLst/>
                <a:latin typeface="Calibri" panose="020F0502020204030204" pitchFamily="34" charset="0"/>
                <a:cs typeface="Calibri" panose="020F0502020204030204" pitchFamily="34" charset="0"/>
              </a:rPr>
              <a:t>Varata nel 1962, la politica agricola comune (PAC) rappresenta una stretta intesa tra agricoltura e società, tra l'Europa e i suoi agricoltori. Persegue i seguenti obiettivi:</a:t>
            </a:r>
          </a:p>
          <a:p>
            <a:pPr lvl="1"/>
            <a:r>
              <a:rPr lang="it-IT" dirty="0">
                <a:solidFill>
                  <a:srgbClr val="404040"/>
                </a:solidFill>
                <a:latin typeface="Calibri" panose="020F0502020204030204" pitchFamily="34" charset="0"/>
                <a:cs typeface="Calibri" panose="020F0502020204030204" pitchFamily="34" charset="0"/>
              </a:rPr>
              <a:t>S</a:t>
            </a:r>
            <a:r>
              <a:rPr lang="it-IT" b="0" i="0" u="none" strike="noStrike" dirty="0">
                <a:solidFill>
                  <a:srgbClr val="404040"/>
                </a:solidFill>
                <a:effectLst/>
                <a:latin typeface="Calibri" panose="020F0502020204030204" pitchFamily="34" charset="0"/>
                <a:cs typeface="Calibri" panose="020F0502020204030204" pitchFamily="34" charset="0"/>
              </a:rPr>
              <a:t>ostenere gli agricoltori e migliorare la produttività agricola, garantendo un approvvigionamento stabile di alimenti a prezzi accessibili</a:t>
            </a:r>
          </a:p>
          <a:p>
            <a:pPr lvl="1"/>
            <a:r>
              <a:rPr lang="it-IT" dirty="0">
                <a:solidFill>
                  <a:srgbClr val="404040"/>
                </a:solidFill>
                <a:latin typeface="Calibri" panose="020F0502020204030204" pitchFamily="34" charset="0"/>
                <a:cs typeface="Calibri" panose="020F0502020204030204" pitchFamily="34" charset="0"/>
              </a:rPr>
              <a:t>T</a:t>
            </a:r>
            <a:r>
              <a:rPr lang="it-IT" b="0" i="0" u="none" strike="noStrike" dirty="0">
                <a:solidFill>
                  <a:srgbClr val="404040"/>
                </a:solidFill>
                <a:effectLst/>
                <a:latin typeface="Calibri" panose="020F0502020204030204" pitchFamily="34" charset="0"/>
                <a:cs typeface="Calibri" panose="020F0502020204030204" pitchFamily="34" charset="0"/>
              </a:rPr>
              <a:t>utelare gli agricoltori dell'Unione europea affinché possano avere un tenore di vita ragionevole</a:t>
            </a:r>
          </a:p>
          <a:p>
            <a:pPr lvl="1"/>
            <a:r>
              <a:rPr lang="it-IT" dirty="0">
                <a:solidFill>
                  <a:srgbClr val="404040"/>
                </a:solidFill>
                <a:latin typeface="Calibri" panose="020F0502020204030204" pitchFamily="34" charset="0"/>
                <a:cs typeface="Calibri" panose="020F0502020204030204" pitchFamily="34" charset="0"/>
              </a:rPr>
              <a:t>A</a:t>
            </a:r>
            <a:r>
              <a:rPr lang="it-IT" b="0" i="0" u="none" strike="noStrike" dirty="0">
                <a:solidFill>
                  <a:srgbClr val="404040"/>
                </a:solidFill>
                <a:effectLst/>
                <a:latin typeface="Calibri" panose="020F0502020204030204" pitchFamily="34" charset="0"/>
                <a:cs typeface="Calibri" panose="020F0502020204030204" pitchFamily="34" charset="0"/>
              </a:rPr>
              <a:t>iutare ad affrontare i cambiamenti climatici e la gestione sostenibile delle risorse naturali</a:t>
            </a:r>
          </a:p>
          <a:p>
            <a:pPr lvl="1"/>
            <a:r>
              <a:rPr lang="it-IT" dirty="0">
                <a:solidFill>
                  <a:srgbClr val="404040"/>
                </a:solidFill>
                <a:latin typeface="Calibri" panose="020F0502020204030204" pitchFamily="34" charset="0"/>
                <a:cs typeface="Calibri" panose="020F0502020204030204" pitchFamily="34" charset="0"/>
              </a:rPr>
              <a:t>P</a:t>
            </a:r>
            <a:r>
              <a:rPr lang="it-IT" b="0" i="0" u="none" strike="noStrike" dirty="0">
                <a:solidFill>
                  <a:srgbClr val="404040"/>
                </a:solidFill>
                <a:effectLst/>
                <a:latin typeface="Calibri" panose="020F0502020204030204" pitchFamily="34" charset="0"/>
                <a:cs typeface="Calibri" panose="020F0502020204030204" pitchFamily="34" charset="0"/>
              </a:rPr>
              <a:t>reservare le zone e i paesaggi rurali in tutta l’UE</a:t>
            </a:r>
          </a:p>
          <a:p>
            <a:pPr lvl="1"/>
            <a:r>
              <a:rPr lang="it-IT" dirty="0">
                <a:solidFill>
                  <a:srgbClr val="404040"/>
                </a:solidFill>
                <a:latin typeface="Calibri" panose="020F0502020204030204" pitchFamily="34" charset="0"/>
                <a:cs typeface="Calibri" panose="020F0502020204030204" pitchFamily="34" charset="0"/>
              </a:rPr>
              <a:t>M</a:t>
            </a:r>
            <a:r>
              <a:rPr lang="it-IT" b="0" i="0" u="none" strike="noStrike" dirty="0">
                <a:solidFill>
                  <a:srgbClr val="404040"/>
                </a:solidFill>
                <a:effectLst/>
                <a:latin typeface="Calibri" panose="020F0502020204030204" pitchFamily="34" charset="0"/>
                <a:cs typeface="Calibri" panose="020F0502020204030204" pitchFamily="34" charset="0"/>
              </a:rPr>
              <a:t>antenere in vita l'economia rurale promuovendo l'occupazione nel settore agricolo, nelle industrie agroalimentari e nei settori associati.</a:t>
            </a:r>
          </a:p>
          <a:p>
            <a:pPr lvl="1"/>
            <a:r>
              <a:rPr lang="it-IT" b="0" i="0" u="none" strike="noStrike" dirty="0">
                <a:solidFill>
                  <a:srgbClr val="404040"/>
                </a:solidFill>
                <a:effectLst/>
                <a:latin typeface="Calibri" panose="020F0502020204030204" pitchFamily="34" charset="0"/>
                <a:cs typeface="Calibri" panose="020F0502020204030204" pitchFamily="34" charset="0"/>
              </a:rPr>
              <a:t>La PAC è una politica comune a tutti i paesi dell'Unione europea, gestita e finanziata a livello europeo con risorse del bilancio dell'UE.</a:t>
            </a:r>
          </a:p>
          <a:p>
            <a:endParaRPr lang="it-IT" dirty="0"/>
          </a:p>
        </p:txBody>
      </p:sp>
    </p:spTree>
    <p:extLst>
      <p:ext uri="{BB962C8B-B14F-4D97-AF65-F5344CB8AC3E}">
        <p14:creationId xmlns:p14="http://schemas.microsoft.com/office/powerpoint/2010/main" val="1001980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40</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701478"/>
            <a:ext cx="7886700" cy="4644196"/>
          </a:xfrm>
        </p:spPr>
        <p:txBody>
          <a:bodyPr/>
          <a:lstStyle/>
          <a:p>
            <a:pPr marL="342900" indent="-342900">
              <a:buFont typeface="Arial" panose="020B0604020202020204" pitchFamily="34" charset="0"/>
              <a:buChar char="•"/>
            </a:pPr>
            <a:r>
              <a:rPr lang="it-IT" sz="2400" b="1" dirty="0">
                <a:solidFill>
                  <a:srgbClr val="C00000"/>
                </a:solidFill>
                <a:highlight>
                  <a:srgbClr val="FFFFFF"/>
                </a:highlight>
                <a:latin typeface="Calibri" panose="020F0502020204030204" pitchFamily="34" charset="0"/>
                <a:cs typeface="Calibri" panose="020F0502020204030204" pitchFamily="34" charset="0"/>
              </a:rPr>
              <a:t>Elenco dei rifiuti</a:t>
            </a:r>
          </a:p>
          <a:p>
            <a:pPr marL="342900" indent="-342900" algn="just">
              <a:buFont typeface="Arial" panose="020B0604020202020204" pitchFamily="34" charset="0"/>
              <a:buChar char="•"/>
            </a:pPr>
            <a:r>
              <a:rPr lang="it-IT" sz="2400" dirty="0">
                <a:solidFill>
                  <a:srgbClr val="A53515"/>
                </a:solidFill>
                <a:highlight>
                  <a:srgbClr val="FFFFFF"/>
                </a:highlight>
                <a:latin typeface="Calibri" panose="020F0502020204030204" pitchFamily="34" charset="0"/>
                <a:cs typeface="Calibri" panose="020F0502020204030204" pitchFamily="34" charset="0"/>
              </a:rPr>
              <a:t>Art. 7, par. 4: Declassificazione dei rifiuti</a:t>
            </a:r>
            <a:r>
              <a:rPr lang="it-IT" sz="2400" dirty="0">
                <a:solidFill>
                  <a:schemeClr val="tx1"/>
                </a:solidFill>
                <a:highlight>
                  <a:srgbClr val="FFFFFF"/>
                </a:highlight>
                <a:latin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pPr>
            <a:r>
              <a:rPr lang="it-IT" sz="2000" dirty="0">
                <a:solidFill>
                  <a:schemeClr val="tx1"/>
                </a:solidFill>
                <a:highlight>
                  <a:srgbClr val="FFFFFF"/>
                </a:highlight>
                <a:latin typeface="Calibri" panose="020F0502020204030204" pitchFamily="34" charset="0"/>
                <a:cs typeface="Calibri" panose="020F0502020204030204" pitchFamily="34" charset="0"/>
              </a:rPr>
              <a:t>Uno Stato membro può considerare come non pericoloso uno specifico rifiuto che nell’elenco è indicato come pericoloso </a:t>
            </a:r>
            <a:r>
              <a:rPr lang="it-IT" sz="2000" dirty="0">
                <a:solidFill>
                  <a:srgbClr val="C00000"/>
                </a:solidFill>
                <a:highlight>
                  <a:srgbClr val="FFFFFF"/>
                </a:highlight>
                <a:latin typeface="Calibri" panose="020F0502020204030204" pitchFamily="34" charset="0"/>
                <a:cs typeface="Calibri" panose="020F0502020204030204" pitchFamily="34" charset="0"/>
              </a:rPr>
              <a:t>se dispone di prove che dimostrano che esso non possiede nessuna delle caratteristiche elencate nell’allegato III</a:t>
            </a:r>
          </a:p>
          <a:p>
            <a:pPr marL="342900" indent="-342900" algn="just">
              <a:buFont typeface="Arial" panose="020B0604020202020204" pitchFamily="34" charset="0"/>
              <a:buChar char="•"/>
            </a:pPr>
            <a:r>
              <a:rPr lang="it-IT" sz="2000" dirty="0">
                <a:solidFill>
                  <a:schemeClr val="tx1"/>
                </a:solidFill>
                <a:highlight>
                  <a:srgbClr val="FFFFFF"/>
                </a:highlight>
                <a:latin typeface="Calibri" panose="020F0502020204030204" pitchFamily="34" charset="0"/>
                <a:cs typeface="Calibri" panose="020F0502020204030204" pitchFamily="34" charset="0"/>
              </a:rPr>
              <a:t>La declassificazione da rifiuto pericoloso a rifiuto non pericoloso </a:t>
            </a:r>
            <a:r>
              <a:rPr lang="it-IT" sz="2000" dirty="0">
                <a:solidFill>
                  <a:srgbClr val="C00000"/>
                </a:solidFill>
                <a:highlight>
                  <a:srgbClr val="FFFFFF"/>
                </a:highlight>
                <a:latin typeface="Calibri" panose="020F0502020204030204" pitchFamily="34" charset="0"/>
                <a:cs typeface="Calibri" panose="020F0502020204030204" pitchFamily="34" charset="0"/>
              </a:rPr>
              <a:t>non può essere ottenuta attraverso una diluizione o una miscelazione del rifiuto che comporti una riduzione delle concentrazioni iniziali di sostanze pericolose</a:t>
            </a:r>
            <a:r>
              <a:rPr lang="it-IT" sz="2000" dirty="0">
                <a:solidFill>
                  <a:schemeClr val="tx1"/>
                </a:solidFill>
                <a:highlight>
                  <a:srgbClr val="FFFFFF"/>
                </a:highlight>
                <a:latin typeface="Calibri" panose="020F0502020204030204" pitchFamily="34" charset="0"/>
                <a:cs typeface="Calibri" panose="020F0502020204030204" pitchFamily="34" charset="0"/>
              </a:rPr>
              <a:t> sotto le soglie che definiscono il carattere pericoloso di un rifiuto.</a:t>
            </a:r>
          </a:p>
          <a:p>
            <a:br>
              <a:rPr lang="it-IT" sz="1600" dirty="0"/>
            </a:br>
            <a:endParaRPr lang="it-IT" sz="2400" dirty="0">
              <a:solidFill>
                <a:schemeClr val="tx1"/>
              </a:solidFill>
              <a:highlight>
                <a:srgbClr val="FFFFFF"/>
              </a:highlight>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853033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41</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latin typeface="Calibri" panose="020F0502020204030204" pitchFamily="34" charset="0"/>
                <a:cs typeface="Calibri" panose="020F0502020204030204" pitchFamily="34" charset="0"/>
              </a:rPr>
              <a:t>Responsabilità estesa del produttore</a:t>
            </a:r>
          </a:p>
          <a:p>
            <a:pPr marL="342900" indent="-342900">
              <a:buFont typeface="Arial" panose="020B0604020202020204" pitchFamily="34" charset="0"/>
              <a:buChar char="•"/>
            </a:pPr>
            <a:endParaRPr lang="it-IT" sz="1600" b="1" dirty="0">
              <a:solidFill>
                <a:srgbClr val="000000"/>
              </a:solidFill>
              <a:highlight>
                <a:srgbClr val="FFFFFF"/>
              </a:highlight>
              <a:latin typeface="Times New Roman" panose="02020603050405020304" pitchFamily="18" charset="0"/>
              <a:cs typeface="Calibri" panose="020F0502020204030204" pitchFamily="34" charset="0"/>
            </a:endParaRPr>
          </a:p>
          <a:p>
            <a:pPr marL="342900" indent="-342900" algn="just">
              <a:buFont typeface="Arial" panose="020B0604020202020204" pitchFamily="34" charset="0"/>
              <a:buChar char="•"/>
            </a:pPr>
            <a:r>
              <a:rPr lang="it-IT" sz="2000" dirty="0">
                <a:solidFill>
                  <a:srgbClr val="333333"/>
                </a:solidFill>
                <a:highlight>
                  <a:srgbClr val="FFFFFF"/>
                </a:highlight>
                <a:latin typeface="Calibri" panose="020F0502020204030204" pitchFamily="34" charset="0"/>
                <a:cs typeface="Calibri" panose="020F0502020204030204" pitchFamily="34" charset="0"/>
              </a:rPr>
              <a:t>L’introduzione della responsabilità estesa del produttore nella presente direttiva è uno dei mezzi per sostenere una progettazione e una produzione dei beni che prendano pienamente in considerazione e facilitino l’utilizzo efficiente delle risorse durante l’intero ciclo di vita, comprendendone la riparazione, il riutilizzo, lo smontaggio e il riciclaggio senza compromettere la libera circolazione delle merci nel mercato interno». [Considerando 21]</a:t>
            </a:r>
            <a:endParaRPr lang="it-IT" sz="2000" dirty="0">
              <a:solidFill>
                <a:srgbClr val="3C3C3C"/>
              </a:solidFill>
              <a:latin typeface="Calibri" panose="020F0502020204030204" pitchFamily="34" charset="0"/>
              <a:cs typeface="Calibri" panose="020F0502020204030204" pitchFamily="34" charset="0"/>
            </a:endParaRPr>
          </a:p>
          <a:p>
            <a:endParaRPr lang="it-IT" sz="2400" dirty="0">
              <a:solidFill>
                <a:schemeClr val="tx1"/>
              </a:solidFill>
              <a:highlight>
                <a:srgbClr val="FFFFFF"/>
              </a:highlight>
              <a:latin typeface="Calibri" panose="020F0502020204030204" pitchFamily="34" charset="0"/>
              <a:cs typeface="Calibri" panose="020F0502020204030204" pitchFamily="34" charset="0"/>
            </a:endParaRPr>
          </a:p>
          <a:p>
            <a:endParaRPr lang="it-IT" dirty="0">
              <a:solidFill>
                <a:srgbClr val="33333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009940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42</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latin typeface="Calibri" panose="020F0502020204030204" pitchFamily="34" charset="0"/>
                <a:cs typeface="Calibri" panose="020F0502020204030204" pitchFamily="34" charset="0"/>
              </a:rPr>
              <a:t>Responsabilità estesa del produttore</a:t>
            </a:r>
            <a:endParaRPr lang="it-IT" sz="1600" b="1" dirty="0">
              <a:solidFill>
                <a:srgbClr val="000000"/>
              </a:solidFill>
              <a:highlight>
                <a:srgbClr val="FFFFFF"/>
              </a:highlight>
              <a:latin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it-IT" sz="2400" dirty="0">
                <a:solidFill>
                  <a:srgbClr val="A53515"/>
                </a:solidFill>
                <a:highlight>
                  <a:srgbClr val="FFFFFF"/>
                </a:highlight>
                <a:latin typeface="Calibri" panose="020F0502020204030204" pitchFamily="34" charset="0"/>
                <a:cs typeface="Calibri" panose="020F0502020204030204" pitchFamily="34" charset="0"/>
              </a:rPr>
              <a:t>Art. 8, par. 4:</a:t>
            </a:r>
          </a:p>
          <a:p>
            <a:pPr lvl="1" algn="just"/>
            <a:r>
              <a:rPr lang="it-IT" sz="2000" dirty="0">
                <a:solidFill>
                  <a:srgbClr val="333333"/>
                </a:solidFill>
                <a:highlight>
                  <a:srgbClr val="FFFFFF"/>
                </a:highlight>
                <a:latin typeface="Calibri" panose="020F0502020204030204" pitchFamily="34" charset="0"/>
                <a:cs typeface="Calibri" panose="020F0502020204030204" pitchFamily="34" charset="0"/>
              </a:rPr>
              <a:t>Introduce un insieme di misure che assicurano che ai produttori di prodotti spetti la responsabilità finanziaria  o la responsabilità finanziaria e organizzativa della gestione della fase del ciclo di vita in cui il prodotto diventa un rifiuto.</a:t>
            </a:r>
          </a:p>
          <a:p>
            <a:pPr lvl="1" algn="just"/>
            <a:r>
              <a:rPr lang="it-IT" sz="2000" dirty="0">
                <a:solidFill>
                  <a:srgbClr val="333333"/>
                </a:solidFill>
                <a:highlight>
                  <a:srgbClr val="FFFFFF"/>
                </a:highlight>
                <a:latin typeface="Calibri" panose="020F0502020204030204" pitchFamily="34" charset="0"/>
                <a:cs typeface="Calibri" panose="020F0502020204030204" pitchFamily="34" charset="0"/>
              </a:rPr>
              <a:t>Obbligatoria per veicoli fuori uso, batterie e rifiuti elettrici ed elettronici.</a:t>
            </a:r>
          </a:p>
          <a:p>
            <a:pPr lvl="1" algn="just"/>
            <a:r>
              <a:rPr lang="it-IT" sz="2000" dirty="0">
                <a:solidFill>
                  <a:srgbClr val="333333"/>
                </a:solidFill>
                <a:highlight>
                  <a:srgbClr val="FFFFFF"/>
                </a:highlight>
                <a:latin typeface="Calibri" panose="020F0502020204030204" pitchFamily="34" charset="0"/>
                <a:cs typeface="Calibri" panose="020F0502020204030204" pitchFamily="34" charset="0"/>
              </a:rPr>
              <a:t>Diventerà obbligatoria per i rifiuti da imballaggio nel 2025.</a:t>
            </a:r>
          </a:p>
          <a:p>
            <a:endParaRPr lang="it-IT" sz="2400" dirty="0">
              <a:solidFill>
                <a:schemeClr val="tx1"/>
              </a:solidFill>
              <a:highlight>
                <a:srgbClr val="FFFFFF"/>
              </a:highlight>
              <a:latin typeface="Calibri" panose="020F0502020204030204" pitchFamily="34" charset="0"/>
              <a:cs typeface="Calibri" panose="020F0502020204030204" pitchFamily="34" charset="0"/>
            </a:endParaRPr>
          </a:p>
          <a:p>
            <a:endParaRPr lang="it-IT" dirty="0">
              <a:solidFill>
                <a:srgbClr val="33333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3302666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43</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latin typeface="Calibri" panose="020F0502020204030204" pitchFamily="34" charset="0"/>
                <a:cs typeface="Calibri" panose="020F0502020204030204" pitchFamily="34" charset="0"/>
              </a:rPr>
              <a:t>Responsabilità estesa del produttore</a:t>
            </a:r>
            <a:endParaRPr lang="it-IT" sz="1600" b="1" dirty="0">
              <a:solidFill>
                <a:srgbClr val="000000"/>
              </a:solidFill>
              <a:highlight>
                <a:srgbClr val="FFFFFF"/>
              </a:highlight>
              <a:latin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it-IT" sz="2400" dirty="0">
                <a:solidFill>
                  <a:srgbClr val="A53515"/>
                </a:solidFill>
                <a:highlight>
                  <a:srgbClr val="FFFFFF"/>
                </a:highlight>
                <a:latin typeface="Calibri" panose="020F0502020204030204" pitchFamily="34" charset="0"/>
                <a:cs typeface="Calibri" panose="020F0502020204030204" pitchFamily="34" charset="0"/>
              </a:rPr>
              <a:t>Art. 8, par. 1:</a:t>
            </a:r>
          </a:p>
          <a:p>
            <a:endParaRPr lang="it-IT" sz="2400" dirty="0">
              <a:solidFill>
                <a:srgbClr val="A53515"/>
              </a:solidFill>
              <a:highlight>
                <a:srgbClr val="FFFFFF"/>
              </a:highligh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z="1800" dirty="0">
                <a:solidFill>
                  <a:schemeClr val="tx1"/>
                </a:solidFill>
                <a:latin typeface="Calibri" panose="020F0502020204030204" pitchFamily="34" charset="0"/>
                <a:cs typeface="Calibri" panose="020F0502020204030204" pitchFamily="34" charset="0"/>
              </a:rPr>
              <a:t>Per rafforzare il riutilizzo, la prevenzione, il riciclaggio e l’altro recupero dei rifiuti, gli Stati membri possono adottare misure legislative o non legislative volte ad assicurare che qualsiasi persona fisica o giuridica che professionalmente sviluppi, fabbrichi, trasformi, tratti, venda o importi prodotti (produttore del prodotto) sia soggetto ad una responsabilità estesa del produttore.</a:t>
            </a:r>
          </a:p>
          <a:p>
            <a:pPr algn="just"/>
            <a:endParaRPr lang="it-IT" sz="1800" dirty="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z="1800" dirty="0">
                <a:solidFill>
                  <a:schemeClr val="tx1"/>
                </a:solidFill>
                <a:latin typeface="Calibri" panose="020F0502020204030204" pitchFamily="34" charset="0"/>
                <a:cs typeface="Calibri" panose="020F0502020204030204" pitchFamily="34" charset="0"/>
              </a:rPr>
              <a:t>Tali misure possono includere l’accettazione dei prodotti restituiti e dei rifiuti che restano dopo l’utilizzo di tali prodotti, nonché la successiva gestione dei rifiuti e la responsabilità finanziaria per tali attività. Tali misure possono includere l’obbligo di mettere a disposizione del pubblico informazioni relative alla misura in cui il prodotto è riutilizzabile e riciclabile.</a:t>
            </a:r>
          </a:p>
          <a:p>
            <a:pPr marL="171450" indent="-171450">
              <a:buFont typeface="Arial" panose="020B0604020202020204" pitchFamily="34" charset="0"/>
              <a:buChar char="•"/>
            </a:pPr>
            <a:endParaRPr lang="it-IT" sz="1200" dirty="0">
              <a:solidFill>
                <a:schemeClr val="tx1"/>
              </a:solidFill>
              <a:highlight>
                <a:srgbClr val="FFFFFF"/>
              </a:highlight>
              <a:latin typeface="Calibri" panose="020F0502020204030204" pitchFamily="34" charset="0"/>
              <a:cs typeface="Calibri" panose="020F0502020204030204" pitchFamily="34" charset="0"/>
            </a:endParaRPr>
          </a:p>
          <a:p>
            <a:endParaRPr lang="it-IT" dirty="0">
              <a:solidFill>
                <a:srgbClr val="33333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827232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44</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latin typeface="Calibri" panose="020F0502020204030204" pitchFamily="34" charset="0"/>
                <a:cs typeface="Calibri" panose="020F0502020204030204" pitchFamily="34" charset="0"/>
              </a:rPr>
              <a:t>Responsabilità estesa del produttore</a:t>
            </a:r>
            <a:endParaRPr lang="it-IT" sz="1600" b="1" dirty="0">
              <a:solidFill>
                <a:srgbClr val="000000"/>
              </a:solidFill>
              <a:highlight>
                <a:srgbClr val="FFFFFF"/>
              </a:highlight>
              <a:latin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it-IT" sz="2400" dirty="0">
                <a:solidFill>
                  <a:srgbClr val="A53515"/>
                </a:solidFill>
                <a:highlight>
                  <a:srgbClr val="FFFFFF"/>
                </a:highlight>
                <a:latin typeface="Calibri" panose="020F0502020204030204" pitchFamily="34" charset="0"/>
                <a:cs typeface="Calibri" panose="020F0502020204030204" pitchFamily="34" charset="0"/>
              </a:rPr>
              <a:t>Art. 8, par. 2:</a:t>
            </a:r>
          </a:p>
          <a:p>
            <a:pPr marL="171450" indent="-171450" algn="just">
              <a:buFont typeface="Arial" panose="020B0604020202020204" pitchFamily="34" charset="0"/>
              <a:buChar char="•"/>
            </a:pPr>
            <a:r>
              <a:rPr lang="it-IT" sz="2000" dirty="0">
                <a:solidFill>
                  <a:srgbClr val="333333"/>
                </a:solidFill>
                <a:latin typeface="Calibri" panose="020F0502020204030204" pitchFamily="34" charset="0"/>
                <a:cs typeface="Calibri" panose="020F0502020204030204" pitchFamily="34" charset="0"/>
              </a:rPr>
              <a:t>Gli Stati membri possono adottare misure appropriate per incoraggiare una progettazione dei prodotti volta a ridurre i loro impatti ambientali e la produzione di rifiuti durante la produzione e il successivo utilizzo dei prodotti e ad assicurare che il recupero e lo smaltimento dei prodotti che sono diventati rifiuti avvengano in conformità degli articoli 4 e 13.</a:t>
            </a:r>
          </a:p>
          <a:p>
            <a:pPr marL="171450" indent="-171450" algn="just">
              <a:buFont typeface="Arial" panose="020B0604020202020204" pitchFamily="34" charset="0"/>
              <a:buChar char="•"/>
            </a:pPr>
            <a:r>
              <a:rPr lang="it-IT" sz="2000" dirty="0">
                <a:solidFill>
                  <a:srgbClr val="333333"/>
                </a:solidFill>
                <a:latin typeface="Calibri" panose="020F0502020204030204" pitchFamily="34" charset="0"/>
                <a:cs typeface="Calibri" panose="020F0502020204030204" pitchFamily="34" charset="0"/>
              </a:rPr>
              <a:t>Tali misure possono incoraggiare, tra l’altro, lo sviluppo, la produzione e la commercializzazione di prodotti adatti all’uso multiplo, tecnicamente durevoli e che, dopo essere diventati rifiuti, sono adatti a un recupero adeguato e sicuro e a uno smaltimento compatibile con l’ambiente.</a:t>
            </a:r>
          </a:p>
          <a:p>
            <a:pPr marL="171450" indent="-171450">
              <a:buFont typeface="Arial" panose="020B0604020202020204" pitchFamily="34" charset="0"/>
              <a:buChar char="•"/>
            </a:pPr>
            <a:endParaRPr lang="it-IT" sz="1200" dirty="0">
              <a:solidFill>
                <a:schemeClr val="tx1"/>
              </a:solidFill>
              <a:highlight>
                <a:srgbClr val="FFFFFF"/>
              </a:highlight>
              <a:latin typeface="Calibri" panose="020F0502020204030204" pitchFamily="34" charset="0"/>
              <a:cs typeface="Calibri" panose="020F0502020204030204" pitchFamily="34" charset="0"/>
            </a:endParaRPr>
          </a:p>
          <a:p>
            <a:endParaRPr lang="it-IT" dirty="0">
              <a:solidFill>
                <a:srgbClr val="33333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270896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45</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p:txBody>
          <a:bodyPr/>
          <a:lstStyle/>
          <a:p>
            <a:r>
              <a:rPr lang="it-IT" sz="2800" b="1" dirty="0">
                <a:solidFill>
                  <a:srgbClr val="92D050"/>
                </a:solidFill>
                <a:latin typeface="Calibri" panose="020F0502020204030204" pitchFamily="34" charset="0"/>
                <a:cs typeface="Calibri" panose="020F0502020204030204" pitchFamily="34" charset="0"/>
              </a:rPr>
              <a:t>Legislazione in materia di rifiuti: principi e strumenti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latin typeface="Calibri" panose="020F0502020204030204" pitchFamily="34" charset="0"/>
                <a:cs typeface="Calibri" panose="020F0502020204030204" pitchFamily="34" charset="0"/>
              </a:rPr>
              <a:t>Responsabilità estesa del produttore</a:t>
            </a:r>
            <a:endParaRPr lang="it-IT" sz="1600" b="1" dirty="0">
              <a:solidFill>
                <a:srgbClr val="000000"/>
              </a:solidFill>
              <a:highlight>
                <a:srgbClr val="FFFFFF"/>
              </a:highlight>
              <a:latin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it-IT" sz="2000" dirty="0">
                <a:solidFill>
                  <a:srgbClr val="A53515"/>
                </a:solidFill>
                <a:highlight>
                  <a:srgbClr val="FFFFFF"/>
                </a:highlight>
                <a:latin typeface="Calibri" panose="020F0502020204030204" pitchFamily="34" charset="0"/>
                <a:cs typeface="Calibri" panose="020F0502020204030204" pitchFamily="34" charset="0"/>
              </a:rPr>
              <a:t>Art. 8, par. 3:</a:t>
            </a:r>
          </a:p>
          <a:p>
            <a:pPr marL="171450" indent="-171450" algn="just">
              <a:buFont typeface="Arial" panose="020B0604020202020204" pitchFamily="34" charset="0"/>
              <a:buChar char="•"/>
            </a:pPr>
            <a:r>
              <a:rPr lang="it-IT" sz="2000" dirty="0">
                <a:solidFill>
                  <a:srgbClr val="333333"/>
                </a:solidFill>
                <a:latin typeface="Calibri" panose="020F0502020204030204" pitchFamily="34" charset="0"/>
                <a:cs typeface="Calibri" panose="020F0502020204030204" pitchFamily="34" charset="0"/>
              </a:rPr>
              <a:t>Nell’applicare la responsabilità estesa del produttore, gli Stati membri tengono conto della fattibilità tecnica e della praticabilità economica nonché degli impatti complessivi sociali, sanitari e ambientali, rispettando l’esigenza di assicurare il corretto funzionamento del mercato interno.</a:t>
            </a:r>
          </a:p>
          <a:p>
            <a:pPr marL="342900" indent="-342900">
              <a:buFont typeface="Arial" panose="020B0604020202020204" pitchFamily="34" charset="0"/>
              <a:buChar char="•"/>
            </a:pPr>
            <a:r>
              <a:rPr lang="it-IT" sz="2000" dirty="0">
                <a:solidFill>
                  <a:srgbClr val="A53515"/>
                </a:solidFill>
                <a:highlight>
                  <a:srgbClr val="FFFFFF"/>
                </a:highlight>
                <a:latin typeface="Calibri" panose="020F0502020204030204" pitchFamily="34" charset="0"/>
                <a:cs typeface="Calibri" panose="020F0502020204030204" pitchFamily="34" charset="0"/>
              </a:rPr>
              <a:t>Art. 8, par. 4:</a:t>
            </a:r>
          </a:p>
          <a:p>
            <a:pPr marL="171450" indent="-171450" algn="just">
              <a:buFont typeface="Arial" panose="020B0604020202020204" pitchFamily="34" charset="0"/>
              <a:buChar char="•"/>
            </a:pPr>
            <a:r>
              <a:rPr lang="it-IT" sz="2000" dirty="0">
                <a:solidFill>
                  <a:srgbClr val="333333"/>
                </a:solidFill>
                <a:latin typeface="Calibri" panose="020F0502020204030204" pitchFamily="34" charset="0"/>
                <a:cs typeface="Calibri" panose="020F0502020204030204" pitchFamily="34" charset="0"/>
              </a:rPr>
              <a:t>La responsabilità estesa del produttore è applicata fatta salva la responsabilità della gestione dei rifiuti di cui all’articolo 15, paragrafo 1, e fatta salva la legislazione esistente concernente flussi di rifiuti e prodotti specifici.</a:t>
            </a:r>
          </a:p>
          <a:p>
            <a:endParaRPr lang="it-IT" sz="1200" dirty="0">
              <a:solidFill>
                <a:schemeClr val="tx1"/>
              </a:solidFill>
              <a:highlight>
                <a:srgbClr val="FFFFFF"/>
              </a:highlight>
              <a:latin typeface="Calibri" panose="020F0502020204030204" pitchFamily="34" charset="0"/>
              <a:cs typeface="Calibri" panose="020F0502020204030204" pitchFamily="34" charset="0"/>
            </a:endParaRPr>
          </a:p>
          <a:p>
            <a:endParaRPr lang="it-IT" dirty="0">
              <a:solidFill>
                <a:srgbClr val="333333"/>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3525768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46</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512326"/>
            <a:ext cx="7886700" cy="865213"/>
          </a:xfrm>
        </p:spPr>
        <p:txBody>
          <a:bodyPr/>
          <a:lstStyle/>
          <a:p>
            <a:br>
              <a:rPr lang="it-IT" sz="2400" dirty="0">
                <a:solidFill>
                  <a:srgbClr val="92D05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Diritto derivato e questione rifiuti: recupero, smaltimento, riciclo</a:t>
            </a:r>
            <a:br>
              <a:rPr lang="it-IT" sz="3200" dirty="0">
                <a:solidFill>
                  <a:srgbClr val="92D050"/>
                </a:solidFill>
                <a:latin typeface="Calibri" panose="020F0502020204030204" pitchFamily="34" charset="0"/>
                <a:cs typeface="Calibri" panose="020F0502020204030204" pitchFamily="34" charset="0"/>
              </a:rPr>
            </a:b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lgn="just">
              <a:buFont typeface="Arial" panose="020B0604020202020204" pitchFamily="34" charset="0"/>
              <a:buChar char="•"/>
            </a:pPr>
            <a:r>
              <a:rPr lang="it-IT" sz="1800" b="1" dirty="0">
                <a:solidFill>
                  <a:srgbClr val="C00000"/>
                </a:solidFill>
                <a:highlight>
                  <a:srgbClr val="FFFFFF"/>
                </a:highlight>
                <a:latin typeface="Calibri" panose="020F0502020204030204" pitchFamily="34" charset="0"/>
                <a:cs typeface="Calibri" panose="020F0502020204030204" pitchFamily="34" charset="0"/>
              </a:rPr>
              <a:t>Recupero:</a:t>
            </a:r>
          </a:p>
          <a:p>
            <a:pPr marL="342900" indent="-342900" algn="just">
              <a:buFont typeface="Arial" panose="020B0604020202020204" pitchFamily="34" charset="0"/>
              <a:buChar char="•"/>
            </a:pPr>
            <a:r>
              <a:rPr lang="it-IT" sz="1800" b="1" dirty="0">
                <a:solidFill>
                  <a:srgbClr val="C00000"/>
                </a:solidFill>
                <a:highlight>
                  <a:srgbClr val="FFFFFF"/>
                </a:highlight>
                <a:latin typeface="Calibri" panose="020F0502020204030204" pitchFamily="34" charset="0"/>
                <a:cs typeface="Calibri" panose="020F0502020204030204" pitchFamily="34" charset="0"/>
              </a:rPr>
              <a:t>Art. 3, Direttiva 2008/98:</a:t>
            </a:r>
          </a:p>
          <a:p>
            <a:pPr marL="285750" indent="-285750" algn="just">
              <a:buFont typeface="Arial" panose="020B0604020202020204" pitchFamily="34" charset="0"/>
              <a:buChar char="•"/>
            </a:pPr>
            <a:r>
              <a:rPr lang="it-IT" sz="1800" dirty="0">
                <a:solidFill>
                  <a:srgbClr val="3C3C3C"/>
                </a:solidFill>
              </a:rPr>
              <a:t>qualsiasi operazione il cui principale risultato sia di permettere ai rifiuti di svolgere un ruolo utile sostituendo altri materiali che sarebbero stati altrimenti utilizzati</a:t>
            </a:r>
          </a:p>
          <a:p>
            <a:pPr marL="285750" indent="-285750" algn="just">
              <a:buFont typeface="Arial" panose="020B0604020202020204" pitchFamily="34" charset="0"/>
              <a:buChar char="•"/>
            </a:pPr>
            <a:r>
              <a:rPr lang="it-IT" sz="1800" dirty="0">
                <a:solidFill>
                  <a:srgbClr val="3C3C3C"/>
                </a:solidFill>
              </a:rPr>
              <a:t>L’allegato II alla direttiva riporta una lista non esaustiva di operazioni di recupero.</a:t>
            </a:r>
          </a:p>
          <a:p>
            <a:pPr marL="285750" indent="-285750" algn="just">
              <a:buFont typeface="Arial" panose="020B0604020202020204" pitchFamily="34" charset="0"/>
              <a:buChar char="•"/>
            </a:pPr>
            <a:r>
              <a:rPr lang="it-IT" sz="1800" b="1" dirty="0">
                <a:solidFill>
                  <a:srgbClr val="C00000"/>
                </a:solidFill>
              </a:rPr>
              <a:t>Smaltimento: </a:t>
            </a:r>
          </a:p>
          <a:p>
            <a:pPr marL="285750" indent="-285750" algn="just">
              <a:buFont typeface="Arial" panose="020B0604020202020204" pitchFamily="34" charset="0"/>
              <a:buChar char="•"/>
            </a:pPr>
            <a:r>
              <a:rPr lang="it-IT" sz="1800" b="1" dirty="0">
                <a:solidFill>
                  <a:srgbClr val="C00000"/>
                </a:solidFill>
              </a:rPr>
              <a:t>Art. 12, Direttiva 2008/98:</a:t>
            </a:r>
          </a:p>
          <a:p>
            <a:pPr marL="285750" indent="-285750" algn="just">
              <a:buFont typeface="Arial" panose="020B0604020202020204" pitchFamily="34" charset="0"/>
              <a:buChar char="•"/>
            </a:pPr>
            <a:r>
              <a:rPr lang="it-IT" sz="1800" dirty="0">
                <a:solidFill>
                  <a:srgbClr val="3C3C3C"/>
                </a:solidFill>
              </a:rPr>
              <a:t>Le operazioni di smaltimento sono definitive in modo residuale come qualsiasi diversa dal recupero, anche quando l’operazione ha come conseguenza secondaria il recupero di sostanze o di energia.</a:t>
            </a:r>
          </a:p>
          <a:p>
            <a:pPr marL="285750" indent="-285750" algn="just">
              <a:buFont typeface="Arial" panose="020B0604020202020204" pitchFamily="34" charset="0"/>
              <a:buChar char="•"/>
            </a:pPr>
            <a:r>
              <a:rPr lang="it-IT" sz="1800" dirty="0">
                <a:solidFill>
                  <a:srgbClr val="3C3C3C"/>
                </a:solidFill>
              </a:rPr>
              <a:t>L’allegato I alla direttiva riporta una lista non esaustiva di operazioni di smaltimento (tra cui il conferimento in discarica).</a:t>
            </a:r>
          </a:p>
          <a:p>
            <a:pPr marL="285750" indent="-285750" algn="just">
              <a:buFont typeface="Arial" panose="020B0604020202020204" pitchFamily="34" charset="0"/>
              <a:buChar char="•"/>
            </a:pPr>
            <a:endParaRPr lang="it-IT" sz="2000" dirty="0">
              <a:solidFill>
                <a:srgbClr val="3C3C3C"/>
              </a:solidFill>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795871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47</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b="1" dirty="0">
                <a:solidFill>
                  <a:srgbClr val="92D05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Diritto derivato e questione rifiuti: recupero, smaltimento, riciclo</a:t>
            </a:r>
            <a:br>
              <a:rPr lang="it-IT" sz="3200" dirty="0">
                <a:solidFill>
                  <a:srgbClr val="92D050"/>
                </a:solidFill>
                <a:latin typeface="Calibri" panose="020F0502020204030204" pitchFamily="34" charset="0"/>
                <a:cs typeface="Calibri" panose="020F0502020204030204" pitchFamily="34" charset="0"/>
              </a:rPr>
            </a:b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285750" indent="-285750" algn="just">
              <a:buFont typeface="Arial" panose="020B0604020202020204" pitchFamily="34" charset="0"/>
              <a:buChar char="•"/>
            </a:pPr>
            <a:endParaRPr lang="it-IT" sz="2000" dirty="0">
              <a:solidFill>
                <a:srgbClr val="C00000"/>
              </a:solidFill>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pic>
        <p:nvPicPr>
          <p:cNvPr id="3" name="Immagine 2">
            <a:extLst>
              <a:ext uri="{FF2B5EF4-FFF2-40B4-BE49-F238E27FC236}">
                <a16:creationId xmlns:a16="http://schemas.microsoft.com/office/drawing/2014/main" id="{C1C3A453-802E-C920-AB8C-2FA74F4317BB}"/>
              </a:ext>
            </a:extLst>
          </p:cNvPr>
          <p:cNvPicPr>
            <a:picLocks noChangeAspect="1"/>
          </p:cNvPicPr>
          <p:nvPr/>
        </p:nvPicPr>
        <p:blipFill>
          <a:blip r:embed="rId2"/>
          <a:stretch>
            <a:fillRect/>
          </a:stretch>
        </p:blipFill>
        <p:spPr>
          <a:xfrm>
            <a:off x="2844800" y="1548574"/>
            <a:ext cx="6502400" cy="4432300"/>
          </a:xfrm>
          <a:prstGeom prst="rect">
            <a:avLst/>
          </a:prstGeom>
        </p:spPr>
      </p:pic>
    </p:spTree>
    <p:extLst>
      <p:ext uri="{BB962C8B-B14F-4D97-AF65-F5344CB8AC3E}">
        <p14:creationId xmlns:p14="http://schemas.microsoft.com/office/powerpoint/2010/main" val="2369242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a:t>Titolo della presentazione</a:t>
            </a:r>
            <a:endParaRPr lang="it-IT" dirty="0"/>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48</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b="1" dirty="0">
                <a:solidFill>
                  <a:srgbClr val="C0000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Diritto derivato e questione rifiuti: recupero, smaltimento, riciclo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285750" indent="-285750" algn="just">
              <a:buFont typeface="Arial" panose="020B0604020202020204" pitchFamily="34" charset="0"/>
              <a:buChar char="•"/>
            </a:pPr>
            <a:endParaRPr lang="it-IT" sz="2000">
              <a:solidFill>
                <a:srgbClr val="C00000"/>
              </a:solidFill>
            </a:endParaRPr>
          </a:p>
          <a:p>
            <a:pPr marL="342900" indent="-342900" algn="just">
              <a:buFont typeface="Arial" panose="020B0604020202020204" pitchFamily="34" charset="0"/>
              <a:buChar char="•"/>
            </a:pPr>
            <a:endParaRPr lang="it-IT" sz="2400" b="1">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pic>
        <p:nvPicPr>
          <p:cNvPr id="4" name="Immagine 3">
            <a:extLst>
              <a:ext uri="{FF2B5EF4-FFF2-40B4-BE49-F238E27FC236}">
                <a16:creationId xmlns:a16="http://schemas.microsoft.com/office/drawing/2014/main" id="{80E9B467-727A-5A44-052F-5BB580FE3DF1}"/>
              </a:ext>
            </a:extLst>
          </p:cNvPr>
          <p:cNvPicPr>
            <a:picLocks noChangeAspect="1"/>
          </p:cNvPicPr>
          <p:nvPr/>
        </p:nvPicPr>
        <p:blipFill>
          <a:blip r:embed="rId2"/>
          <a:stretch>
            <a:fillRect/>
          </a:stretch>
        </p:blipFill>
        <p:spPr>
          <a:xfrm>
            <a:off x="2675907" y="1388215"/>
            <a:ext cx="6396429" cy="4376504"/>
          </a:xfrm>
          <a:prstGeom prst="rect">
            <a:avLst/>
          </a:prstGeom>
        </p:spPr>
      </p:pic>
    </p:spTree>
    <p:extLst>
      <p:ext uri="{BB962C8B-B14F-4D97-AF65-F5344CB8AC3E}">
        <p14:creationId xmlns:p14="http://schemas.microsoft.com/office/powerpoint/2010/main" val="673779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a:t>Titolo della presentazione</a:t>
            </a:r>
            <a:endParaRPr lang="it-IT" dirty="0"/>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49</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b="1" dirty="0">
                <a:solidFill>
                  <a:srgbClr val="92D05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Diritto derivato e questione rifiuti: recupero, smaltimento, riciclo</a:t>
            </a:r>
            <a:br>
              <a:rPr lang="it-IT" sz="3200" dirty="0">
                <a:solidFill>
                  <a:srgbClr val="92D050"/>
                </a:solidFill>
                <a:latin typeface="Calibri" panose="020F0502020204030204" pitchFamily="34" charset="0"/>
                <a:cs typeface="Calibri" panose="020F0502020204030204" pitchFamily="34" charset="0"/>
              </a:rPr>
            </a:b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285750" indent="-285750" algn="just">
              <a:buFont typeface="Arial" panose="020B0604020202020204" pitchFamily="34" charset="0"/>
              <a:buChar char="•"/>
            </a:pPr>
            <a:endParaRPr lang="it-IT" sz="2000">
              <a:solidFill>
                <a:srgbClr val="C00000"/>
              </a:solidFill>
            </a:endParaRPr>
          </a:p>
          <a:p>
            <a:pPr marL="342900" indent="-342900" algn="just">
              <a:buFont typeface="Arial" panose="020B0604020202020204" pitchFamily="34" charset="0"/>
              <a:buChar char="•"/>
            </a:pPr>
            <a:endParaRPr lang="it-IT" sz="2400" b="1">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pic>
        <p:nvPicPr>
          <p:cNvPr id="3" name="Immagine 2">
            <a:extLst>
              <a:ext uri="{FF2B5EF4-FFF2-40B4-BE49-F238E27FC236}">
                <a16:creationId xmlns:a16="http://schemas.microsoft.com/office/drawing/2014/main" id="{A5D8400D-970F-2177-9F33-60A4240B0F92}"/>
              </a:ext>
            </a:extLst>
          </p:cNvPr>
          <p:cNvPicPr>
            <a:picLocks noChangeAspect="1"/>
          </p:cNvPicPr>
          <p:nvPr/>
        </p:nvPicPr>
        <p:blipFill>
          <a:blip r:embed="rId2"/>
          <a:stretch>
            <a:fillRect/>
          </a:stretch>
        </p:blipFill>
        <p:spPr>
          <a:xfrm>
            <a:off x="2450080" y="2065977"/>
            <a:ext cx="8217921" cy="3479800"/>
          </a:xfrm>
          <a:prstGeom prst="rect">
            <a:avLst/>
          </a:prstGeom>
        </p:spPr>
      </p:pic>
    </p:spTree>
    <p:extLst>
      <p:ext uri="{BB962C8B-B14F-4D97-AF65-F5344CB8AC3E}">
        <p14:creationId xmlns:p14="http://schemas.microsoft.com/office/powerpoint/2010/main" val="385807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a:xfrm>
            <a:off x="838200" y="365126"/>
            <a:ext cx="10515600" cy="1092972"/>
          </a:xfrm>
        </p:spPr>
        <p:txBody>
          <a:bodyPr/>
          <a:lstStyle/>
          <a:p>
            <a:r>
              <a:rPr lang="it-IT" b="1" dirty="0">
                <a:solidFill>
                  <a:srgbClr val="92D050"/>
                </a:solidFill>
              </a:rPr>
              <a:t>Politica agricola comune (PAC)</a:t>
            </a:r>
            <a:endParaRPr lang="it-IT" dirty="0">
              <a:solidFill>
                <a:srgbClr val="92D050"/>
              </a:solidFill>
            </a:endParaRPr>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normAutofit/>
          </a:bodyPr>
          <a:lstStyle/>
          <a:p>
            <a:r>
              <a:rPr lang="it-IT" b="1" dirty="0">
                <a:solidFill>
                  <a:srgbClr val="00B0F0"/>
                </a:solidFill>
              </a:rPr>
              <a:t>Diritto primario:</a:t>
            </a:r>
          </a:p>
          <a:p>
            <a:pPr lvl="1"/>
            <a:r>
              <a:rPr lang="it-IT" dirty="0">
                <a:solidFill>
                  <a:schemeClr val="tx1">
                    <a:lumMod val="95000"/>
                    <a:lumOff val="5000"/>
                  </a:schemeClr>
                </a:solidFill>
                <a:cs typeface="Calibri" panose="020F0502020204030204" pitchFamily="34" charset="0"/>
              </a:rPr>
              <a:t>Norme immutate dal Trattato di Roma</a:t>
            </a:r>
          </a:p>
          <a:p>
            <a:pPr lvl="1"/>
            <a:r>
              <a:rPr lang="it-IT" dirty="0">
                <a:solidFill>
                  <a:schemeClr val="tx1">
                    <a:lumMod val="95000"/>
                    <a:lumOff val="5000"/>
                  </a:schemeClr>
                </a:solidFill>
                <a:cs typeface="Calibri" panose="020F0502020204030204" pitchFamily="34" charset="0"/>
              </a:rPr>
              <a:t>Tuttavia i contenuti della PAC hanno subito una profonda evoluzione dagli anni ’60 ad oggi</a:t>
            </a:r>
          </a:p>
          <a:p>
            <a:pPr lvl="1"/>
            <a:r>
              <a:rPr lang="it-IT" dirty="0">
                <a:solidFill>
                  <a:schemeClr val="tx1">
                    <a:lumMod val="95000"/>
                    <a:lumOff val="5000"/>
                  </a:schemeClr>
                </a:solidFill>
                <a:cs typeface="Calibri" panose="020F0502020204030204" pitchFamily="34" charset="0"/>
              </a:rPr>
              <a:t>Modulazione delle finalità (art. 39 TFUE)</a:t>
            </a:r>
          </a:p>
          <a:p>
            <a:pPr lvl="1"/>
            <a:r>
              <a:rPr lang="it-IT" dirty="0">
                <a:solidFill>
                  <a:schemeClr val="tx1">
                    <a:lumMod val="95000"/>
                    <a:lumOff val="5000"/>
                  </a:schemeClr>
                </a:solidFill>
                <a:cs typeface="Calibri" panose="020F0502020204030204" pitchFamily="34" charset="0"/>
              </a:rPr>
              <a:t>Le finalità sono intese nel senso di non dover essere perseguite cumulativamente da ogni singolo atto della PAC</a:t>
            </a:r>
          </a:p>
          <a:p>
            <a:pPr lvl="1"/>
            <a:r>
              <a:rPr lang="it-IT" dirty="0">
                <a:solidFill>
                  <a:schemeClr val="tx1">
                    <a:lumMod val="95000"/>
                    <a:lumOff val="5000"/>
                  </a:schemeClr>
                </a:solidFill>
                <a:cs typeface="Calibri" panose="020F0502020204030204" pitchFamily="34" charset="0"/>
              </a:rPr>
              <a:t>Un atto PAC estraneo alle finalità indicate è invalido (perché in contrasto con il TFUE) </a:t>
            </a:r>
          </a:p>
          <a:p>
            <a:endParaRPr lang="it-IT" dirty="0"/>
          </a:p>
        </p:txBody>
      </p:sp>
    </p:spTree>
    <p:extLst>
      <p:ext uri="{BB962C8B-B14F-4D97-AF65-F5344CB8AC3E}">
        <p14:creationId xmlns:p14="http://schemas.microsoft.com/office/powerpoint/2010/main" val="1587767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a:t>Titolo della presentazione</a:t>
            </a:r>
            <a:endParaRPr lang="it-IT" dirty="0"/>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50</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b="1" dirty="0">
                <a:solidFill>
                  <a:srgbClr val="C0000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Diritto derivato e questione rifiuti: recupero, smaltimento, riciclo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285750" indent="-285750" algn="just">
              <a:buFont typeface="Arial" panose="020B0604020202020204" pitchFamily="34" charset="0"/>
              <a:buChar char="•"/>
            </a:pPr>
            <a:endParaRPr lang="it-IT" sz="2000">
              <a:solidFill>
                <a:srgbClr val="C00000"/>
              </a:solidFill>
            </a:endParaRPr>
          </a:p>
          <a:p>
            <a:pPr marL="342900" indent="-342900" algn="just">
              <a:buFont typeface="Arial" panose="020B0604020202020204" pitchFamily="34" charset="0"/>
              <a:buChar char="•"/>
            </a:pPr>
            <a:endParaRPr lang="it-IT" sz="2400" b="1">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pic>
        <p:nvPicPr>
          <p:cNvPr id="4" name="Immagine 3">
            <a:extLst>
              <a:ext uri="{FF2B5EF4-FFF2-40B4-BE49-F238E27FC236}">
                <a16:creationId xmlns:a16="http://schemas.microsoft.com/office/drawing/2014/main" id="{0F63633C-3032-176B-330A-6C6706A8CDB7}"/>
              </a:ext>
            </a:extLst>
          </p:cNvPr>
          <p:cNvPicPr>
            <a:picLocks noChangeAspect="1"/>
          </p:cNvPicPr>
          <p:nvPr/>
        </p:nvPicPr>
        <p:blipFill>
          <a:blip r:embed="rId2"/>
          <a:stretch>
            <a:fillRect/>
          </a:stretch>
        </p:blipFill>
        <p:spPr>
          <a:xfrm>
            <a:off x="2414649" y="1341763"/>
            <a:ext cx="7592167" cy="4894027"/>
          </a:xfrm>
          <a:prstGeom prst="rect">
            <a:avLst/>
          </a:prstGeom>
        </p:spPr>
      </p:pic>
    </p:spTree>
    <p:extLst>
      <p:ext uri="{BB962C8B-B14F-4D97-AF65-F5344CB8AC3E}">
        <p14:creationId xmlns:p14="http://schemas.microsoft.com/office/powerpoint/2010/main" val="3282571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51</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b="1" dirty="0">
                <a:solidFill>
                  <a:srgbClr val="C0000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Diritto derivato e questione rifiuti: recupero, smaltimento, riciclo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285750" indent="-285750">
              <a:buFont typeface="Arial" panose="020B0604020202020204" pitchFamily="34" charset="0"/>
              <a:buChar char="•"/>
            </a:pPr>
            <a:r>
              <a:rPr lang="it-IT" sz="2000" b="1" dirty="0">
                <a:solidFill>
                  <a:srgbClr val="C00000"/>
                </a:solidFill>
              </a:rPr>
              <a:t>I problemi del riciclaggio della plastica</a:t>
            </a:r>
            <a:endParaRPr lang="it-IT" sz="2000" dirty="0">
              <a:solidFill>
                <a:srgbClr val="C00000"/>
              </a:solidFill>
            </a:endParaRPr>
          </a:p>
          <a:p>
            <a:pPr marL="285750" indent="-285750">
              <a:buFont typeface="Arial" panose="020B0604020202020204" pitchFamily="34" charset="0"/>
              <a:buChar char="•"/>
            </a:pPr>
            <a:r>
              <a:rPr lang="it-IT" sz="2000" dirty="0">
                <a:solidFill>
                  <a:srgbClr val="1E1E1F"/>
                </a:solidFill>
              </a:rPr>
              <a:t>Il problema maggiore che ostacola il riciclaggio della plastica riguarda la qualità e il prezzo dei prodotti riciclati, se paragonati con quelli dei prodotti nuovi di zecca. Le aziende che trasformano la plastica hanno bisogno di una grande quantità di plastica riciclata, la produzione deve rispondere a specifiche di controllo molto severe e il prezzo deve restare competitivo.</a:t>
            </a:r>
          </a:p>
          <a:p>
            <a:pPr marL="285750" indent="-285750">
              <a:buFont typeface="Arial" panose="020B0604020202020204" pitchFamily="34" charset="0"/>
              <a:buChar char="•"/>
            </a:pPr>
            <a:r>
              <a:rPr lang="it-IT" sz="2000" dirty="0">
                <a:solidFill>
                  <a:srgbClr val="1E1E1F"/>
                </a:solidFill>
              </a:rPr>
              <a:t>Dal momento che le plastiche sono facilmente adattabili ai singoli bisogni (funzionali o estetici) di ogni produttore, la diversità dei materiali di plastica grezzi complica ulteriormente i processi di riciclo, il che incide sul costo e sulla qualità del prodotto finale. Come conseguenza, la domanda di plastica riciclata sta crescendo rapidamente, sebbene nel 2018 ammontasse solo al 6% del totale in Europa</a:t>
            </a:r>
            <a:r>
              <a:rPr lang="it-IT" sz="1400" dirty="0">
                <a:solidFill>
                  <a:srgbClr val="1E1E1F"/>
                </a:solidFill>
                <a:latin typeface="Helvetica" pitchFamily="2" charset="0"/>
              </a:rPr>
              <a:t>.</a:t>
            </a:r>
          </a:p>
          <a:p>
            <a:pPr marL="285750" indent="-285750" algn="just">
              <a:buFont typeface="Arial" panose="020B0604020202020204" pitchFamily="34" charset="0"/>
              <a:buChar char="•"/>
            </a:pPr>
            <a:endParaRPr lang="it-IT" sz="2000" dirty="0">
              <a:solidFill>
                <a:srgbClr val="C00000"/>
              </a:solidFill>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3312549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52</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b="1" dirty="0">
                <a:solidFill>
                  <a:srgbClr val="C0000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Diritto derivato e questione rifiuti: recupero, smaltimento, riciclo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lgn="just">
              <a:buFont typeface="Arial" panose="020B0604020202020204" pitchFamily="34" charset="0"/>
              <a:buChar char="•"/>
            </a:pPr>
            <a:r>
              <a:rPr lang="it-IT" sz="2000" b="1" dirty="0">
                <a:solidFill>
                  <a:srgbClr val="C00000"/>
                </a:solidFill>
                <a:latin typeface="Calibri" panose="020F0502020204030204" pitchFamily="34" charset="0"/>
                <a:cs typeface="Calibri" panose="020F0502020204030204" pitchFamily="34" charset="0"/>
              </a:rPr>
              <a:t>Le soluzioni UE per aumentare i tassi di riciclaggio</a:t>
            </a:r>
            <a:endParaRPr lang="it-IT" sz="2000" dirty="0">
              <a:solidFill>
                <a:srgbClr val="C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it-IT" sz="2000" dirty="0">
                <a:solidFill>
                  <a:schemeClr val="tx1"/>
                </a:solidFill>
                <a:latin typeface="Calibri" panose="020F0502020204030204" pitchFamily="34" charset="0"/>
                <a:cs typeface="Calibri" panose="020F0502020204030204" pitchFamily="34" charset="0"/>
              </a:rPr>
              <a:t>Nel giugno 2019, l'UE ha approvato nuove norme per affrontare la questione </a:t>
            </a:r>
            <a:r>
              <a:rPr lang="it-IT" sz="2000" dirty="0">
                <a:solidFill>
                  <a:srgbClr val="C00000"/>
                </a:solidFill>
                <a:latin typeface="Calibri" panose="020F0502020204030204" pitchFamily="34" charset="0"/>
                <a:cs typeface="Calibri" panose="020F0502020204030204" pitchFamily="34" charset="0"/>
              </a:rPr>
              <a:t>dell'</a:t>
            </a:r>
            <a:r>
              <a:rPr lang="it-IT" sz="2000" u="sng" dirty="0">
                <a:solidFill>
                  <a:srgbClr val="C0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inquinamento marino da plastica</a:t>
            </a:r>
            <a:r>
              <a:rPr lang="it-IT" sz="2000" dirty="0">
                <a:solidFill>
                  <a:srgbClr val="C00000"/>
                </a:solidFill>
                <a:latin typeface="Calibri" panose="020F0502020204030204" pitchFamily="34" charset="0"/>
                <a:cs typeface="Calibri" panose="020F0502020204030204" pitchFamily="34" charset="0"/>
              </a:rPr>
              <a:t> </a:t>
            </a:r>
            <a:r>
              <a:rPr lang="it-IT" sz="2000" dirty="0">
                <a:solidFill>
                  <a:schemeClr val="tx1"/>
                </a:solidFill>
                <a:latin typeface="Calibri" panose="020F0502020204030204" pitchFamily="34" charset="0"/>
                <a:cs typeface="Calibri" panose="020F0502020204030204" pitchFamily="34" charset="0"/>
              </a:rPr>
              <a:t>(Direttiva 2019/904) che include l'obiettivo del 25% per il contenuto riciclato nelle bottiglie di plastica entro il 2025 e del 30% entro il 2030.</a:t>
            </a:r>
          </a:p>
          <a:p>
            <a:pPr marL="342900" indent="-342900" algn="just">
              <a:buFont typeface="Arial" panose="020B0604020202020204" pitchFamily="34" charset="0"/>
              <a:buChar char="•"/>
            </a:pPr>
            <a:r>
              <a:rPr lang="it-IT" sz="2000" dirty="0">
                <a:solidFill>
                  <a:schemeClr val="tx1"/>
                </a:solidFill>
                <a:latin typeface="Calibri" panose="020F0502020204030204" pitchFamily="34" charset="0"/>
                <a:cs typeface="Calibri" panose="020F0502020204030204" pitchFamily="34" charset="0"/>
              </a:rPr>
              <a:t>La proposta prevede il divieto dell'UE sulla produzione delle 10 principali plastiche monouso trovate sulle spiagge europee dal 3 luglio 2021.</a:t>
            </a:r>
          </a:p>
          <a:p>
            <a:pPr marL="342900" indent="-342900" algn="just">
              <a:buFont typeface="Arial" panose="020B0604020202020204" pitchFamily="34" charset="0"/>
              <a:buChar char="•"/>
            </a:pPr>
            <a:r>
              <a:rPr lang="it-IT" sz="2000" dirty="0">
                <a:solidFill>
                  <a:schemeClr val="tx1"/>
                </a:solidFill>
                <a:latin typeface="Calibri" panose="020F0502020204030204" pitchFamily="34" charset="0"/>
                <a:cs typeface="Calibri" panose="020F0502020204030204" pitchFamily="34" charset="0"/>
              </a:rPr>
              <a:t>Nel novembre 2022, la Commissione ha proposto </a:t>
            </a:r>
            <a:r>
              <a:rPr lang="it-IT" sz="2000" u="sng" dirty="0">
                <a:solidFill>
                  <a:srgbClr val="C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nuove regole a livello europeo sugli imballaggi.</a:t>
            </a:r>
            <a:r>
              <a:rPr lang="it-IT" sz="2000" dirty="0">
                <a:solidFill>
                  <a:schemeClr val="tx1"/>
                </a:solidFill>
                <a:latin typeface="Calibri" panose="020F0502020204030204" pitchFamily="34" charset="0"/>
                <a:cs typeface="Calibri" panose="020F0502020204030204" pitchFamily="34" charset="0"/>
              </a:rPr>
              <a:t> Queste comprendono una proposta per migliorare il design degli imballaggi, dotarli di etichettatura chiara e incentivare il riutilizzo e il riciclo. La proposta include anche una transizione verso plastiche a base biologica, biodegradabili e compostabili.</a:t>
            </a:r>
          </a:p>
          <a:p>
            <a:pPr marL="285750" indent="-28575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3665948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53</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b="1" dirty="0">
                <a:solidFill>
                  <a:srgbClr val="92D05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Diritto derivato e questione rifiuti: recupero, smaltimento, riciclo</a:t>
            </a:r>
            <a:br>
              <a:rPr lang="it-IT" sz="3200" dirty="0">
                <a:solidFill>
                  <a:srgbClr val="92D050"/>
                </a:solidFill>
                <a:latin typeface="Calibri" panose="020F0502020204030204" pitchFamily="34" charset="0"/>
                <a:cs typeface="Calibri" panose="020F0502020204030204" pitchFamily="34" charset="0"/>
              </a:rPr>
            </a:b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285750" indent="-285750" algn="just">
              <a:buFont typeface="Arial" panose="020B0604020202020204" pitchFamily="34" charset="0"/>
              <a:buChar char="•"/>
            </a:pPr>
            <a:r>
              <a:rPr lang="it-IT" sz="2000" b="1" dirty="0">
                <a:solidFill>
                  <a:srgbClr val="C00000"/>
                </a:solidFill>
                <a:highlight>
                  <a:srgbClr val="FFFFFF"/>
                </a:highlight>
              </a:rPr>
              <a:t>Riutilizzo e riciclaggio:</a:t>
            </a:r>
          </a:p>
          <a:p>
            <a:pPr marL="285750" indent="-285750" algn="just">
              <a:buFont typeface="Arial" panose="020B0604020202020204" pitchFamily="34" charset="0"/>
              <a:buChar char="•"/>
            </a:pPr>
            <a:r>
              <a:rPr lang="it-IT" sz="2000" b="1" dirty="0">
                <a:solidFill>
                  <a:srgbClr val="C00000"/>
                </a:solidFill>
                <a:highlight>
                  <a:srgbClr val="FFFFFF"/>
                </a:highlight>
              </a:rPr>
              <a:t>Art. 11, par. 1, </a:t>
            </a:r>
            <a:r>
              <a:rPr lang="it-IT" sz="2000" b="1" dirty="0">
                <a:solidFill>
                  <a:srgbClr val="C00000"/>
                </a:solidFill>
                <a:highlight>
                  <a:srgbClr val="FFFFFF"/>
                </a:highlight>
                <a:latin typeface="Calibri" panose="020F0502020204030204" pitchFamily="34" charset="0"/>
                <a:cs typeface="Calibri" panose="020F0502020204030204" pitchFamily="34" charset="0"/>
              </a:rPr>
              <a:t>Direttiva 2008/98:</a:t>
            </a:r>
          </a:p>
          <a:p>
            <a:pPr marL="285750" indent="-285750" algn="just">
              <a:buFont typeface="Arial" panose="020B0604020202020204" pitchFamily="34" charset="0"/>
              <a:buChar char="•"/>
            </a:pPr>
            <a:r>
              <a:rPr lang="it-IT" sz="2000" dirty="0">
                <a:solidFill>
                  <a:srgbClr val="333333"/>
                </a:solidFill>
                <a:highlight>
                  <a:srgbClr val="FFFFFF"/>
                </a:highlight>
              </a:rPr>
              <a:t>Gli Stati membri adottano le misure necessarie per promuovere il riutilizzo dei prodotti e le misure di preparazione per le attività di riutilizzo, in particolare favorendo la costituzione e il sostegno di reti di riutilizzo e di riparazione, l’uso di strumenti economici, di criteri in materia di appalti, di obiettivi quantitativi o di altre misure.</a:t>
            </a:r>
          </a:p>
          <a:p>
            <a:pPr marL="285750" indent="-285750" algn="just">
              <a:buFont typeface="Arial" panose="020B0604020202020204" pitchFamily="34" charset="0"/>
              <a:buChar char="•"/>
            </a:pPr>
            <a:r>
              <a:rPr lang="it-IT" sz="2000" dirty="0">
                <a:solidFill>
                  <a:srgbClr val="333333"/>
                </a:solidFill>
                <a:highlight>
                  <a:srgbClr val="FFFFFF"/>
                </a:highlight>
              </a:rPr>
              <a:t>Gli Stati membri adottano misure intese a promuovere il riciclaggio di alta qualità e a tal fine istituiscono la raccolta differenziata dei rifiuti, ove essa sia fattibile sul piano tecnico, ambientale ed economico e al fine di soddisfare i necessari criteri qualitativi per i settori di riciclaggio pertinenti.</a:t>
            </a:r>
            <a:endParaRPr lang="it-IT" sz="2000" b="1" dirty="0">
              <a:solidFill>
                <a:srgbClr val="C00000"/>
              </a:solidFill>
              <a:highlight>
                <a:srgbClr val="FFFFFF"/>
              </a:highlight>
              <a:cs typeface="Calibri" panose="020F0502020204030204" pitchFamily="34" charset="0"/>
            </a:endParaRPr>
          </a:p>
          <a:p>
            <a:pPr marL="285750" indent="-285750" algn="just">
              <a:buFont typeface="Arial" panose="020B0604020202020204" pitchFamily="34" charset="0"/>
              <a:buChar char="•"/>
            </a:pPr>
            <a:endParaRPr lang="it-IT" sz="2000" dirty="0">
              <a:solidFill>
                <a:srgbClr val="C00000"/>
              </a:solidFill>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3901503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54</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r>
              <a:rPr lang="it-IT" sz="2400" dirty="0">
                <a:solidFill>
                  <a:srgbClr val="92D050"/>
                </a:solidFill>
                <a:latin typeface="Calibri" panose="020F0502020204030204" pitchFamily="34" charset="0"/>
                <a:cs typeface="Calibri" panose="020F0502020204030204" pitchFamily="34" charset="0"/>
              </a:rPr>
              <a:t>Gestione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285750" indent="-285750" algn="just">
              <a:buFont typeface="Arial" panose="020B0604020202020204" pitchFamily="34" charset="0"/>
              <a:buChar char="•"/>
            </a:pPr>
            <a:r>
              <a:rPr lang="it-IT" sz="2000" b="1" dirty="0">
                <a:solidFill>
                  <a:srgbClr val="C00000"/>
                </a:solidFill>
                <a:highlight>
                  <a:srgbClr val="FFFFFF"/>
                </a:highlight>
              </a:rPr>
              <a:t>Protezione della salute umana e dell’ambiente (Art. 13):</a:t>
            </a:r>
          </a:p>
          <a:p>
            <a:pPr marL="285750" indent="-285750" algn="just">
              <a:buFont typeface="Arial" panose="020B0604020202020204" pitchFamily="34" charset="0"/>
              <a:buChar char="•"/>
            </a:pPr>
            <a:r>
              <a:rPr lang="it-IT" sz="1800" dirty="0">
                <a:solidFill>
                  <a:schemeClr val="tx1"/>
                </a:solidFill>
              </a:rPr>
              <a:t>Gli Stati membri prendono le misure necessarie per garantire che la gestione dei rifiuti sia effettuata senza danneggiare la salute umana, senza recare pregiudizio all’ambiente e, in particolare:</a:t>
            </a:r>
          </a:p>
          <a:p>
            <a:pPr marL="285750" indent="-285750" algn="just">
              <a:buFont typeface="Arial" panose="020B0604020202020204" pitchFamily="34" charset="0"/>
              <a:buChar char="•"/>
            </a:pPr>
            <a:r>
              <a:rPr lang="it-IT" sz="1800" dirty="0">
                <a:solidFill>
                  <a:schemeClr val="tx1"/>
                </a:solidFill>
              </a:rPr>
              <a:t>senza creare rischi per l’acqua, l’aria, il suolo, la flora o la fauna;</a:t>
            </a:r>
          </a:p>
          <a:p>
            <a:pPr marL="285750" indent="-285750" algn="just">
              <a:buFont typeface="Arial" panose="020B0604020202020204" pitchFamily="34" charset="0"/>
              <a:buChar char="•"/>
            </a:pPr>
            <a:r>
              <a:rPr lang="it-IT" sz="1800" dirty="0">
                <a:solidFill>
                  <a:schemeClr val="tx1"/>
                </a:solidFill>
              </a:rPr>
              <a:t>senza causare inconvenienti da rumori od odori e</a:t>
            </a:r>
          </a:p>
          <a:p>
            <a:pPr marL="285750" indent="-285750" algn="just">
              <a:buFont typeface="Arial" panose="020B0604020202020204" pitchFamily="34" charset="0"/>
              <a:buChar char="•"/>
            </a:pPr>
            <a:r>
              <a:rPr lang="it-IT" sz="1800" dirty="0">
                <a:solidFill>
                  <a:schemeClr val="tx1"/>
                </a:solidFill>
              </a:rPr>
              <a:t>senza danneggiare il paesaggio o i siti di particolare interesse.</a:t>
            </a:r>
          </a:p>
          <a:p>
            <a:pPr marL="285750" indent="-285750" algn="just">
              <a:buFont typeface="Arial" panose="020B0604020202020204" pitchFamily="34" charset="0"/>
              <a:buChar char="•"/>
            </a:pPr>
            <a:r>
              <a:rPr lang="it-IT" sz="2000" b="1" dirty="0">
                <a:solidFill>
                  <a:srgbClr val="C00000"/>
                </a:solidFill>
              </a:rPr>
              <a:t>Costi (Art. 14):</a:t>
            </a:r>
          </a:p>
          <a:p>
            <a:pPr marL="285750" indent="-285750" algn="just">
              <a:buFont typeface="Arial" panose="020B0604020202020204" pitchFamily="34" charset="0"/>
              <a:buChar char="•"/>
            </a:pPr>
            <a:r>
              <a:rPr lang="it-IT" sz="1800" dirty="0">
                <a:solidFill>
                  <a:srgbClr val="333333"/>
                </a:solidFill>
              </a:rPr>
              <a:t>Secondo il principio «chi inquina paga», i costi della gestione dei rifiuti sono sostenuti dal produttore iniziale o dai detentori del momento o dai detentori precedenti dei rifiuti.</a:t>
            </a:r>
          </a:p>
          <a:p>
            <a:pPr marL="285750" indent="-285750" algn="just">
              <a:buFont typeface="Arial" panose="020B0604020202020204" pitchFamily="34" charset="0"/>
              <a:buChar char="•"/>
            </a:pPr>
            <a:r>
              <a:rPr lang="it-IT" sz="1800" dirty="0">
                <a:solidFill>
                  <a:srgbClr val="333333"/>
                </a:solidFill>
              </a:rPr>
              <a:t>Gli Stati membri possono decidere che i costi della gestione dei rifiuti siano sostenuti parzialmente o interamente dal produttore del prodotto causa dei rifiuti e che i distributori di tale prodotto possano contribuire alla copertura di tali costi.</a:t>
            </a:r>
          </a:p>
          <a:p>
            <a:pPr marL="285750" indent="-285750" algn="just">
              <a:buFont typeface="Arial" panose="020B0604020202020204" pitchFamily="34" charset="0"/>
              <a:buChar char="•"/>
            </a:pPr>
            <a:endParaRPr lang="it-IT" sz="1800" dirty="0">
              <a:solidFill>
                <a:schemeClr val="tx1"/>
              </a:solidFill>
            </a:endParaRPr>
          </a:p>
          <a:p>
            <a:pPr marL="285750" indent="-285750" algn="just">
              <a:buFont typeface="Arial" panose="020B0604020202020204" pitchFamily="34" charset="0"/>
              <a:buChar char="•"/>
            </a:pPr>
            <a:endParaRPr lang="it-IT" sz="1800" dirty="0">
              <a:solidFill>
                <a:srgbClr val="C00000"/>
              </a:solidFill>
            </a:endParaRPr>
          </a:p>
          <a:p>
            <a:pPr marL="285750" indent="-285750" algn="just">
              <a:buFont typeface="Arial" panose="020B0604020202020204" pitchFamily="34" charset="0"/>
              <a:buChar char="•"/>
            </a:pPr>
            <a:endParaRPr lang="it-IT" sz="1800" dirty="0">
              <a:solidFill>
                <a:srgbClr val="C00000"/>
              </a:solidFill>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1711466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55</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r>
              <a:rPr lang="it-IT" sz="2400" dirty="0">
                <a:solidFill>
                  <a:srgbClr val="92D050"/>
                </a:solidFill>
                <a:latin typeface="Calibri" panose="020F0502020204030204" pitchFamily="34" charset="0"/>
                <a:cs typeface="Calibri" panose="020F0502020204030204" pitchFamily="34" charset="0"/>
              </a:rPr>
              <a:t>Gestione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47215"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rPr>
              <a:t>Responsabilità della gestione dei rifiuti (Art. 15, par. 1):</a:t>
            </a:r>
          </a:p>
          <a:p>
            <a:pPr marL="342900" indent="-342900">
              <a:buFont typeface="Arial" panose="020B0604020202020204" pitchFamily="34" charset="0"/>
              <a:buChar char="•"/>
            </a:pPr>
            <a:endParaRPr lang="it-IT" sz="2400" b="1" dirty="0">
              <a:solidFill>
                <a:srgbClr val="C00000"/>
              </a:solidFill>
              <a:highlight>
                <a:srgbClr val="FFFFFF"/>
              </a:highlight>
            </a:endParaRPr>
          </a:p>
          <a:p>
            <a:pPr marL="342900" indent="-342900" algn="just">
              <a:buFont typeface="Arial" panose="020B0604020202020204" pitchFamily="34" charset="0"/>
              <a:buChar char="•"/>
            </a:pPr>
            <a:r>
              <a:rPr lang="it-IT" sz="2400" dirty="0">
                <a:solidFill>
                  <a:srgbClr val="333333"/>
                </a:solidFill>
                <a:highlight>
                  <a:srgbClr val="FFFFFF"/>
                </a:highlight>
              </a:rPr>
              <a:t>Gli Stati membri adottano le misure necessarie per garantire che ogni produttore iniziale o altro detentore di rifiuti provveda personalmente al loro trattamento oppure li consegni ad un commerciante o ad un ente o a un’impresa che effettua le operazioni di trattamento dei rifiuti o ad un soggetto addetto alla raccolta dei rifiuti pubblico o privato</a:t>
            </a:r>
            <a:endParaRPr lang="it-IT" sz="3600" dirty="0">
              <a:solidFill>
                <a:srgbClr val="C00000"/>
              </a:solidFill>
            </a:endParaRPr>
          </a:p>
          <a:p>
            <a:pPr marL="285750" indent="-285750" algn="just">
              <a:buFont typeface="Arial" panose="020B0604020202020204" pitchFamily="34" charset="0"/>
              <a:buChar char="•"/>
            </a:pPr>
            <a:endParaRPr lang="it-IT" sz="1800" dirty="0">
              <a:solidFill>
                <a:srgbClr val="C00000"/>
              </a:solidFill>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4213076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56</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r>
              <a:rPr lang="it-IT" sz="2400" dirty="0">
                <a:solidFill>
                  <a:srgbClr val="92D050"/>
                </a:solidFill>
                <a:latin typeface="Calibri" panose="020F0502020204030204" pitchFamily="34" charset="0"/>
                <a:cs typeface="Calibri" panose="020F0502020204030204" pitchFamily="34" charset="0"/>
              </a:rPr>
              <a:t>Gestione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47215"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rPr>
              <a:t>Responsabilità della gestione dei rifiuti (Art. 15, par. 3 e par. 4):</a:t>
            </a:r>
          </a:p>
          <a:p>
            <a:pPr marL="342900" indent="-342900">
              <a:buFont typeface="Arial" panose="020B0604020202020204" pitchFamily="34" charset="0"/>
              <a:buChar char="•"/>
            </a:pPr>
            <a:endParaRPr lang="it-IT" sz="2400" b="1" dirty="0">
              <a:solidFill>
                <a:srgbClr val="C00000"/>
              </a:solidFill>
              <a:highlight>
                <a:srgbClr val="FFFFFF"/>
              </a:highlight>
            </a:endParaRPr>
          </a:p>
          <a:p>
            <a:pPr marL="285750" indent="-285750" algn="just">
              <a:buFont typeface="Arial" panose="020B0604020202020204" pitchFamily="34" charset="0"/>
              <a:buChar char="•"/>
            </a:pPr>
            <a:r>
              <a:rPr lang="it-IT" sz="1800" dirty="0">
                <a:solidFill>
                  <a:srgbClr val="333333"/>
                </a:solidFill>
              </a:rPr>
              <a:t>Gli Stati membri possono decidere, a norma dell’articolo 8, che la responsabilità di provvedere alla gestione dei rifiuti sia sostenuta parzialmente o interamente dal produttore del prodotto causa dei rifiuti e che i distributori di tale prodotto possano condividere tale responsabilità.</a:t>
            </a:r>
          </a:p>
          <a:p>
            <a:pPr marL="285750" indent="-285750" algn="just">
              <a:buFont typeface="Arial" panose="020B0604020202020204" pitchFamily="34" charset="0"/>
              <a:buChar char="•"/>
            </a:pPr>
            <a:r>
              <a:rPr lang="it-IT" sz="1800" dirty="0">
                <a:solidFill>
                  <a:srgbClr val="333333"/>
                </a:solidFill>
              </a:rPr>
              <a:t>Gli Stati membri adottano le misure necessarie per garantire che, all’interno del loro territorio, gli enti o le imprese che provvedono alla raccolta o al trasporto di rifiuti a titolo professionale conferiscano i rifiuti raccolti e trasportati agli appositi impianti di trattamento nel rispetto delle disposizioni di cui all’articolo 13.</a:t>
            </a: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1810079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57</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r>
              <a:rPr lang="it-IT" sz="2400" dirty="0">
                <a:solidFill>
                  <a:srgbClr val="92D050"/>
                </a:solidFill>
                <a:latin typeface="Calibri" panose="020F0502020204030204" pitchFamily="34" charset="0"/>
                <a:cs typeface="Calibri" panose="020F0502020204030204" pitchFamily="34" charset="0"/>
              </a:rPr>
              <a:t>Gestione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buFont typeface="Arial" panose="020B0604020202020204" pitchFamily="34" charset="0"/>
              <a:buChar char="•"/>
            </a:pPr>
            <a:r>
              <a:rPr lang="it-IT" sz="2000" b="1" dirty="0">
                <a:solidFill>
                  <a:srgbClr val="C00000"/>
                </a:solidFill>
                <a:highlight>
                  <a:srgbClr val="FFFFFF"/>
                </a:highlight>
              </a:rPr>
              <a:t>Gestione Rifiuti Pericolosi:</a:t>
            </a:r>
          </a:p>
          <a:p>
            <a:pPr marL="342900" indent="-342900">
              <a:buFont typeface="Arial" panose="020B0604020202020204" pitchFamily="34" charset="0"/>
              <a:buChar char="•"/>
            </a:pPr>
            <a:r>
              <a:rPr lang="it-IT" sz="1800" dirty="0">
                <a:solidFill>
                  <a:srgbClr val="C00000"/>
                </a:solidFill>
                <a:highlight>
                  <a:srgbClr val="FFFFFF"/>
                </a:highlight>
              </a:rPr>
              <a:t>Controllo dei rifiuti pericolosi (Art. 17):</a:t>
            </a:r>
          </a:p>
          <a:p>
            <a:pPr marL="342900" indent="-342900" algn="just">
              <a:buFont typeface="Arial" panose="020B0604020202020204" pitchFamily="34" charset="0"/>
              <a:buChar char="•"/>
            </a:pPr>
            <a:r>
              <a:rPr lang="it-IT" sz="1600" dirty="0">
                <a:solidFill>
                  <a:srgbClr val="333333"/>
                </a:solidFill>
                <a:highlight>
                  <a:srgbClr val="FFFFFF"/>
                </a:highlight>
              </a:rPr>
              <a:t>Gli Stati membri adottano le misure necessarie affinché la produzione, la raccolta, il trasporto, lo stoccaggio e il trattamento dei rifiuti pericolosi siano eseguiti in condizioni tali da garantire la protezione dell’ambiente e della salute umana, al fine di ottemperare le disposizioni di cui all’articolo 13, comprese misure volte a garantire la tracciabilità dalla produzione alla destinazione finale e il controllo dei rifiuti pericolosi al fine di soddisfare i requisiti di cui agli articoli 35 e 36.</a:t>
            </a:r>
            <a:endParaRPr lang="it-IT" sz="2400" dirty="0">
              <a:solidFill>
                <a:schemeClr val="tx1"/>
              </a:solidFill>
            </a:endParaRPr>
          </a:p>
          <a:p>
            <a:pPr marL="342900" indent="-342900" algn="just">
              <a:buFont typeface="Arial" panose="020B0604020202020204" pitchFamily="34" charset="0"/>
              <a:buChar char="•"/>
            </a:pPr>
            <a:r>
              <a:rPr lang="it-IT" sz="1800" dirty="0">
                <a:solidFill>
                  <a:srgbClr val="C00000"/>
                </a:solidFill>
                <a:highlight>
                  <a:srgbClr val="FFFFFF"/>
                </a:highlight>
              </a:rPr>
              <a:t>Divieto di miscelazione dei rifiuti pericolosi (Art. 18)</a:t>
            </a:r>
          </a:p>
          <a:p>
            <a:pPr marL="342900" indent="-342900" algn="just">
              <a:buFont typeface="Arial" panose="020B0604020202020204" pitchFamily="34" charset="0"/>
              <a:buChar char="•"/>
            </a:pPr>
            <a:r>
              <a:rPr lang="it-IT" sz="1800" dirty="0">
                <a:solidFill>
                  <a:srgbClr val="C00000"/>
                </a:solidFill>
                <a:highlight>
                  <a:srgbClr val="FFFFFF"/>
                </a:highlight>
              </a:rPr>
              <a:t>Etichettatura dei rifiuti pericolosi (Art. 19)</a:t>
            </a:r>
          </a:p>
          <a:p>
            <a:pPr marL="342900" indent="-342900" algn="just">
              <a:buFont typeface="Arial" panose="020B0604020202020204" pitchFamily="34" charset="0"/>
              <a:buChar char="•"/>
            </a:pPr>
            <a:r>
              <a:rPr lang="it-IT" sz="1800" dirty="0">
                <a:solidFill>
                  <a:srgbClr val="C00000"/>
                </a:solidFill>
                <a:highlight>
                  <a:srgbClr val="FFFFFF"/>
                </a:highlight>
              </a:rPr>
              <a:t>Oli usati (Art. 21)</a:t>
            </a:r>
          </a:p>
          <a:p>
            <a:pPr marL="342900" indent="-342900" algn="just">
              <a:buFont typeface="Arial" panose="020B0604020202020204" pitchFamily="34" charset="0"/>
              <a:buChar char="•"/>
            </a:pPr>
            <a:endParaRPr lang="it-IT" sz="1800" dirty="0">
              <a:solidFill>
                <a:srgbClr val="C00000"/>
              </a:solidFill>
              <a:highlight>
                <a:srgbClr val="FFFFFF"/>
              </a:highlight>
            </a:endParaRPr>
          </a:p>
          <a:p>
            <a:endParaRPr lang="it-IT" dirty="0"/>
          </a:p>
        </p:txBody>
      </p:sp>
    </p:spTree>
    <p:extLst>
      <p:ext uri="{BB962C8B-B14F-4D97-AF65-F5344CB8AC3E}">
        <p14:creationId xmlns:p14="http://schemas.microsoft.com/office/powerpoint/2010/main" val="1487444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58</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r>
              <a:rPr lang="it-IT" sz="2400" dirty="0">
                <a:solidFill>
                  <a:srgbClr val="92D050"/>
                </a:solidFill>
                <a:latin typeface="Calibri" panose="020F0502020204030204" pitchFamily="34" charset="0"/>
                <a:cs typeface="Calibri" panose="020F0502020204030204" pitchFamily="34" charset="0"/>
              </a:rPr>
              <a:t>Gestione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buFont typeface="Arial" panose="020B0604020202020204" pitchFamily="34" charset="0"/>
              <a:buChar char="•"/>
            </a:pPr>
            <a:r>
              <a:rPr lang="it-IT" sz="2000" b="1" dirty="0">
                <a:solidFill>
                  <a:srgbClr val="C00000"/>
                </a:solidFill>
                <a:highlight>
                  <a:srgbClr val="FFFFFF"/>
                </a:highlight>
              </a:rPr>
              <a:t>Rifiuti Organici (Art. 22)</a:t>
            </a:r>
          </a:p>
          <a:p>
            <a:pPr marL="342900" indent="-342900">
              <a:buFont typeface="Arial" panose="020B0604020202020204" pitchFamily="34" charset="0"/>
              <a:buChar char="•"/>
            </a:pPr>
            <a:r>
              <a:rPr lang="it-IT" sz="1800" dirty="0">
                <a:solidFill>
                  <a:schemeClr val="tx1"/>
                </a:solidFill>
              </a:rPr>
              <a:t>Gli Stati membri adottano, se del caso e a norma degli articoli 4 e 13, misure volte a incoraggiare:</a:t>
            </a:r>
          </a:p>
          <a:p>
            <a:pPr marL="342900" indent="-342900">
              <a:buFont typeface="Arial" panose="020B0604020202020204" pitchFamily="34" charset="0"/>
              <a:buChar char="•"/>
            </a:pPr>
            <a:r>
              <a:rPr lang="it-IT" sz="1800" dirty="0">
                <a:solidFill>
                  <a:schemeClr val="tx1"/>
                </a:solidFill>
              </a:rPr>
              <a:t>la raccolta separata dei rifiuti organici ai fini del compostaggio e dello smaltimento dei rifiuti organici;</a:t>
            </a:r>
          </a:p>
          <a:p>
            <a:pPr marL="342900" indent="-342900">
              <a:buFont typeface="Arial" panose="020B0604020202020204" pitchFamily="34" charset="0"/>
              <a:buChar char="•"/>
            </a:pPr>
            <a:r>
              <a:rPr lang="it-IT" sz="1800" dirty="0">
                <a:solidFill>
                  <a:schemeClr val="tx1"/>
                </a:solidFill>
              </a:rPr>
              <a:t>il trattamento dei rifiuti organici in modo da realizzare un livello elevato di protezione ambientale;</a:t>
            </a:r>
          </a:p>
          <a:p>
            <a:pPr marL="342900" indent="-342900">
              <a:buFont typeface="Arial" panose="020B0604020202020204" pitchFamily="34" charset="0"/>
              <a:buChar char="•"/>
            </a:pPr>
            <a:r>
              <a:rPr lang="it-IT" sz="1800" dirty="0">
                <a:solidFill>
                  <a:schemeClr val="tx1"/>
                </a:solidFill>
              </a:rPr>
              <a:t>l’utilizzo di materiali sicuri per l’ambiente ottenuti dai rifiuti organici.</a:t>
            </a:r>
          </a:p>
          <a:p>
            <a:pPr marL="342900" indent="-342900">
              <a:buFont typeface="Arial" panose="020B0604020202020204" pitchFamily="34" charset="0"/>
              <a:buChar char="•"/>
            </a:pPr>
            <a:r>
              <a:rPr lang="it-IT" sz="1800" dirty="0">
                <a:solidFill>
                  <a:schemeClr val="tx1"/>
                </a:solidFill>
              </a:rPr>
              <a:t>La Commissione effettua una valutazione sulla gestione dei rifiuti organici in vista di presentare una proposta, se opportuno. </a:t>
            </a:r>
          </a:p>
          <a:p>
            <a:pPr marL="342900" indent="-342900">
              <a:buFont typeface="Arial" panose="020B0604020202020204" pitchFamily="34" charset="0"/>
              <a:buChar char="•"/>
            </a:pPr>
            <a:r>
              <a:rPr lang="it-IT" sz="1800" dirty="0">
                <a:solidFill>
                  <a:schemeClr val="tx1"/>
                </a:solidFill>
              </a:rPr>
              <a:t>La valutazione esamina l’opportunità di definire requisiti minimi per la gestione dei rifiuti organici e criteri di qualità per il composto e il digestato prodotto dai rifiuti organici, al fine di garantire un livello elevato di protezione per la salute umana e l’ambiente.</a:t>
            </a:r>
          </a:p>
          <a:p>
            <a:pPr marL="342900" indent="-342900">
              <a:buFont typeface="Arial" panose="020B0604020202020204" pitchFamily="34" charset="0"/>
              <a:buChar char="•"/>
            </a:pPr>
            <a:endParaRPr lang="it-IT" sz="2000" b="1" dirty="0">
              <a:solidFill>
                <a:srgbClr val="C00000"/>
              </a:solidFill>
              <a:highlight>
                <a:srgbClr val="FFFFFF"/>
              </a:highlight>
            </a:endParaRPr>
          </a:p>
          <a:p>
            <a:pPr marL="342900" indent="-342900" algn="just">
              <a:buFont typeface="Arial" panose="020B0604020202020204" pitchFamily="34" charset="0"/>
              <a:buChar char="•"/>
            </a:pPr>
            <a:endParaRPr lang="it-IT" sz="1800" dirty="0">
              <a:solidFill>
                <a:srgbClr val="C00000"/>
              </a:solidFill>
              <a:highlight>
                <a:srgbClr val="FFFFFF"/>
              </a:highlight>
            </a:endParaRPr>
          </a:p>
          <a:p>
            <a:endParaRPr lang="it-IT" dirty="0"/>
          </a:p>
        </p:txBody>
      </p:sp>
    </p:spTree>
    <p:extLst>
      <p:ext uri="{BB962C8B-B14F-4D97-AF65-F5344CB8AC3E}">
        <p14:creationId xmlns:p14="http://schemas.microsoft.com/office/powerpoint/2010/main" val="2576952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59</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7886700"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rPr>
              <a:t>Principi di autosufficienza e prossimità (Art. 16, par. 1): </a:t>
            </a:r>
            <a:endParaRPr lang="it-IT" sz="4800" dirty="0">
              <a:solidFill>
                <a:srgbClr val="C00000"/>
              </a:solidFill>
            </a:endParaRPr>
          </a:p>
          <a:p>
            <a:pPr marL="285750" indent="-285750" algn="just">
              <a:buFont typeface="Arial" panose="020B0604020202020204" pitchFamily="34" charset="0"/>
              <a:buChar char="•"/>
            </a:pPr>
            <a:r>
              <a:rPr lang="it-IT" sz="1800" dirty="0">
                <a:solidFill>
                  <a:srgbClr val="333333"/>
                </a:solidFill>
                <a:highlight>
                  <a:srgbClr val="FFFFFF"/>
                </a:highlight>
              </a:rPr>
              <a:t>Gli Stati membri adottano, di concerto con altri Stati membri qualora ciò risulti necessario od opportuno, le misure appropriate per la </a:t>
            </a:r>
            <a:r>
              <a:rPr lang="it-IT" sz="1800" b="1" dirty="0">
                <a:solidFill>
                  <a:srgbClr val="C00000"/>
                </a:solidFill>
                <a:highlight>
                  <a:srgbClr val="FFFFFF"/>
                </a:highlight>
              </a:rPr>
              <a:t>creazione di una rete integrata e adeguata di impianti di smaltimento dei rifiuti</a:t>
            </a:r>
            <a:r>
              <a:rPr lang="it-IT" sz="1800" b="1" dirty="0">
                <a:solidFill>
                  <a:srgbClr val="333333"/>
                </a:solidFill>
                <a:highlight>
                  <a:srgbClr val="FFFFFF"/>
                </a:highlight>
              </a:rPr>
              <a:t> </a:t>
            </a:r>
            <a:r>
              <a:rPr lang="it-IT" sz="1800" dirty="0">
                <a:solidFill>
                  <a:srgbClr val="333333"/>
                </a:solidFill>
                <a:highlight>
                  <a:srgbClr val="FFFFFF"/>
                </a:highlight>
              </a:rPr>
              <a:t>e di impianti per il recupero dei rifiuti urbani non differenziati provenienti dalla raccolta domestica, inclusi i casi in cui detta raccolta comprenda tali rifiuti provenienti da altri produttori, tenendo conto delle migliori tecniche disponibili.</a:t>
            </a:r>
          </a:p>
          <a:p>
            <a:pPr marL="285750" indent="-285750" algn="just">
              <a:buFont typeface="Arial" panose="020B0604020202020204" pitchFamily="34" charset="0"/>
              <a:buChar char="•"/>
            </a:pPr>
            <a:r>
              <a:rPr lang="it-IT" sz="1800" dirty="0">
                <a:solidFill>
                  <a:srgbClr val="333333"/>
                </a:solidFill>
                <a:highlight>
                  <a:srgbClr val="FFFFFF"/>
                </a:highlight>
              </a:rPr>
              <a:t>Gli Stati membri adottano, di concerto con altri Stati membri qualora ciò risulti necessario od opportuno, le misure appropriate per la creazione di una rete integrata e adeguata di impianti di smaltimento dei rifiuti e di impianti per il recupero dei rifiuti urbani non differenziati provenienti dalla raccolta domestica, inclusi i casi in cui detta raccolta comprenda tali rifiuti provenienti da altri produttori, tenendo conto delle migliori tecniche disponibili.</a:t>
            </a:r>
            <a:endParaRPr lang="it-IT" dirty="0">
              <a:solidFill>
                <a:srgbClr val="C00000"/>
              </a:solidFill>
              <a:effectLst/>
            </a:endParaRP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72302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2C4A4-A252-9D0F-4C94-9D48ED283C37}"/>
              </a:ext>
            </a:extLst>
          </p:cNvPr>
          <p:cNvSpPr>
            <a:spLocks noGrp="1"/>
          </p:cNvSpPr>
          <p:nvPr>
            <p:ph type="title"/>
          </p:nvPr>
        </p:nvSpPr>
        <p:spPr/>
        <p:txBody>
          <a:bodyPr/>
          <a:lstStyle/>
          <a:p>
            <a:r>
              <a:rPr lang="it-IT" b="1" dirty="0">
                <a:solidFill>
                  <a:srgbClr val="92D050"/>
                </a:solidFill>
              </a:rPr>
              <a:t>Politica agricola comune (PAC)</a:t>
            </a:r>
            <a:endParaRPr lang="it-IT" dirty="0">
              <a:solidFill>
                <a:srgbClr val="92D050"/>
              </a:solidFill>
            </a:endParaRPr>
          </a:p>
        </p:txBody>
      </p:sp>
      <p:sp>
        <p:nvSpPr>
          <p:cNvPr id="3" name="Segnaposto contenuto 2">
            <a:extLst>
              <a:ext uri="{FF2B5EF4-FFF2-40B4-BE49-F238E27FC236}">
                <a16:creationId xmlns:a16="http://schemas.microsoft.com/office/drawing/2014/main" id="{015CBD47-1689-12F7-BDBA-4BAAB6ED6F7D}"/>
              </a:ext>
            </a:extLst>
          </p:cNvPr>
          <p:cNvSpPr>
            <a:spLocks noGrp="1"/>
          </p:cNvSpPr>
          <p:nvPr>
            <p:ph idx="1"/>
          </p:nvPr>
        </p:nvSpPr>
        <p:spPr>
          <a:xfrm>
            <a:off x="838200" y="1825625"/>
            <a:ext cx="10515600" cy="4667250"/>
          </a:xfrm>
        </p:spPr>
        <p:txBody>
          <a:bodyPr>
            <a:normAutofit fontScale="92500"/>
          </a:bodyPr>
          <a:lstStyle/>
          <a:p>
            <a:r>
              <a:rPr lang="it-IT" b="1" dirty="0">
                <a:solidFill>
                  <a:srgbClr val="00B0F0"/>
                </a:solidFill>
              </a:rPr>
              <a:t>Evoluzione della Politica agricola comune:</a:t>
            </a:r>
          </a:p>
          <a:p>
            <a:pPr lvl="1"/>
            <a:r>
              <a:rPr lang="it-IT" dirty="0">
                <a:solidFill>
                  <a:schemeClr val="tx1">
                    <a:lumMod val="95000"/>
                    <a:lumOff val="5000"/>
                  </a:schemeClr>
                </a:solidFill>
              </a:rPr>
              <a:t>Anni ’60: istituzione delle prime OCM (v. </a:t>
            </a:r>
            <a:r>
              <a:rPr lang="it-IT" i="1" dirty="0">
                <a:solidFill>
                  <a:schemeClr val="tx1">
                    <a:lumMod val="95000"/>
                    <a:lumOff val="5000"/>
                  </a:schemeClr>
                </a:solidFill>
              </a:rPr>
              <a:t>infra</a:t>
            </a:r>
            <a:r>
              <a:rPr lang="it-IT" dirty="0">
                <a:solidFill>
                  <a:schemeClr val="tx1">
                    <a:lumMod val="95000"/>
                    <a:lumOff val="5000"/>
                  </a:schemeClr>
                </a:solidFill>
              </a:rPr>
              <a:t>), con il risultato della creazione di un insieme di regole uniformi per certe filiere agricole + forte politica dei prezzi</a:t>
            </a:r>
          </a:p>
          <a:p>
            <a:pPr lvl="1"/>
            <a:r>
              <a:rPr lang="it-IT" dirty="0">
                <a:solidFill>
                  <a:schemeClr val="tx1">
                    <a:lumMod val="95000"/>
                    <a:lumOff val="5000"/>
                  </a:schemeClr>
                </a:solidFill>
              </a:rPr>
              <a:t>Anni ’70: politica della strutture (introduzione dell’imprenditore agricolo a titolo principale </a:t>
            </a:r>
            <a:r>
              <a:rPr lang="it-IT" dirty="0">
                <a:solidFill>
                  <a:schemeClr val="tx1">
                    <a:lumMod val="95000"/>
                    <a:lumOff val="5000"/>
                  </a:schemeClr>
                </a:solidFill>
                <a:cs typeface="Calibri"/>
              </a:rPr>
              <a:t>→ professionalizzazione della figura)</a:t>
            </a:r>
            <a:endParaRPr lang="it-IT" dirty="0">
              <a:solidFill>
                <a:schemeClr val="tx1">
                  <a:lumMod val="95000"/>
                  <a:lumOff val="5000"/>
                </a:schemeClr>
              </a:solidFill>
            </a:endParaRPr>
          </a:p>
          <a:p>
            <a:pPr lvl="1"/>
            <a:r>
              <a:rPr lang="it-IT" dirty="0">
                <a:solidFill>
                  <a:schemeClr val="tx1">
                    <a:lumMod val="95000"/>
                    <a:lumOff val="5000"/>
                  </a:schemeClr>
                </a:solidFill>
              </a:rPr>
              <a:t>Anni ’80: dimensione ambientale + sviluppo rurale (=turismo nelle campagne)</a:t>
            </a:r>
          </a:p>
          <a:p>
            <a:pPr lvl="1"/>
            <a:r>
              <a:rPr lang="it-IT" dirty="0">
                <a:solidFill>
                  <a:schemeClr val="tx1">
                    <a:lumMod val="95000"/>
                    <a:lumOff val="5000"/>
                  </a:schemeClr>
                </a:solidFill>
              </a:rPr>
              <a:t>Anni ’90: multifunzionalità (Agenda 2000 della Commissione)</a:t>
            </a:r>
          </a:p>
          <a:p>
            <a:pPr lvl="1"/>
            <a:r>
              <a:rPr lang="it-IT" dirty="0">
                <a:solidFill>
                  <a:schemeClr val="tx1">
                    <a:lumMod val="95000"/>
                    <a:lumOff val="5000"/>
                  </a:schemeClr>
                </a:solidFill>
              </a:rPr>
              <a:t>Nuovo secolo: globalizzazione degli scambi </a:t>
            </a:r>
            <a:r>
              <a:rPr lang="it-IT" dirty="0">
                <a:solidFill>
                  <a:schemeClr val="tx1">
                    <a:lumMod val="95000"/>
                    <a:lumOff val="5000"/>
                  </a:schemeClr>
                </a:solidFill>
                <a:cs typeface="Calibri"/>
              </a:rPr>
              <a:t>→ preservare l’ambiente naturale, codici europei dell’agricoltura (regolazione)</a:t>
            </a:r>
          </a:p>
          <a:p>
            <a:pPr lvl="1"/>
            <a:r>
              <a:rPr lang="it-IT" dirty="0">
                <a:solidFill>
                  <a:schemeClr val="tx1">
                    <a:lumMod val="95000"/>
                    <a:lumOff val="5000"/>
                  </a:schemeClr>
                </a:solidFill>
                <a:latin typeface="Calibri" panose="020F0502020204030204" pitchFamily="34" charset="0"/>
                <a:cs typeface="Calibri" panose="020F0502020204030204" pitchFamily="34" charset="0"/>
              </a:rPr>
              <a:t>Trattato di Lisbona: </a:t>
            </a:r>
            <a:r>
              <a:rPr lang="it-IT" sz="2400" dirty="0">
                <a:solidFill>
                  <a:schemeClr val="tx1">
                    <a:lumMod val="95000"/>
                    <a:lumOff val="5000"/>
                  </a:schemeClr>
                </a:solidFill>
                <a:latin typeface="Calibri" panose="020F0502020204030204" pitchFamily="34" charset="0"/>
                <a:cs typeface="Calibri" panose="020F0502020204030204" pitchFamily="34" charset="0"/>
              </a:rPr>
              <a:t>Termine del monopolio del Consiglio come organo decisionale, accrescimento del ruolo del Parlamento europeo (procedura legislativa ordinaria)</a:t>
            </a:r>
          </a:p>
          <a:p>
            <a:pPr lvl="1"/>
            <a:r>
              <a:rPr lang="it-IT" sz="2400" dirty="0">
                <a:solidFill>
                  <a:schemeClr val="tx1">
                    <a:lumMod val="95000"/>
                    <a:lumOff val="5000"/>
                  </a:schemeClr>
                </a:solidFill>
                <a:latin typeface="Calibri" panose="020F0502020204030204" pitchFamily="34" charset="0"/>
                <a:cs typeface="Calibri" panose="020F0502020204030204" pitchFamily="34" charset="0"/>
              </a:rPr>
              <a:t>Al Consiglio è riservata funzione di governo in senso stretto del settore (=non legislativo)</a:t>
            </a:r>
          </a:p>
          <a:p>
            <a:pPr lvl="1"/>
            <a:endParaRPr lang="it-IT" dirty="0">
              <a:solidFill>
                <a:schemeClr val="tx1">
                  <a:lumMod val="95000"/>
                  <a:lumOff val="5000"/>
                </a:schemeClr>
              </a:solidFill>
            </a:endParaRPr>
          </a:p>
          <a:p>
            <a:endParaRPr lang="it-IT" dirty="0"/>
          </a:p>
        </p:txBody>
      </p:sp>
    </p:spTree>
    <p:extLst>
      <p:ext uri="{BB962C8B-B14F-4D97-AF65-F5344CB8AC3E}">
        <p14:creationId xmlns:p14="http://schemas.microsoft.com/office/powerpoint/2010/main" val="2000760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60</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solidFill>
                  <a:srgbClr val="92D050"/>
                </a:solidFill>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solidFill>
                  <a:srgbClr val="92D050"/>
                </a:solidFill>
                <a:latin typeface="Calibri" panose="020F0502020204030204" pitchFamily="34" charset="0"/>
                <a:cs typeface="Calibri" panose="020F0502020204030204" pitchFamily="34" charset="0"/>
              </a:rPr>
            </a:b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342900" indent="-342900">
              <a:buFont typeface="Arial" panose="020B0604020202020204" pitchFamily="34" charset="0"/>
              <a:buChar char="•"/>
            </a:pPr>
            <a:r>
              <a:rPr lang="it-IT" sz="2400" b="1" dirty="0">
                <a:solidFill>
                  <a:srgbClr val="C00000"/>
                </a:solidFill>
                <a:highlight>
                  <a:srgbClr val="FFFFFF"/>
                </a:highlight>
              </a:rPr>
              <a:t>Principi di autosufficienza e prossimità (Art. 16, par. 1): </a:t>
            </a:r>
          </a:p>
          <a:p>
            <a:pPr marL="342900" indent="-342900">
              <a:buFont typeface="Arial" panose="020B0604020202020204" pitchFamily="34" charset="0"/>
              <a:buChar char="•"/>
            </a:pPr>
            <a:endParaRPr lang="it-IT" sz="2400" b="1" dirty="0">
              <a:solidFill>
                <a:srgbClr val="C00000"/>
              </a:solidFill>
              <a:highlight>
                <a:srgbClr val="FFFFFF"/>
              </a:highlight>
            </a:endParaRPr>
          </a:p>
          <a:p>
            <a:pPr marL="285750" indent="-285750" algn="just">
              <a:buFont typeface="Arial" panose="020B0604020202020204" pitchFamily="34" charset="0"/>
              <a:buChar char="•"/>
            </a:pPr>
            <a:r>
              <a:rPr lang="it-IT" sz="1800" dirty="0">
                <a:solidFill>
                  <a:srgbClr val="333333"/>
                </a:solidFill>
              </a:rPr>
              <a:t>La rete è concepita in modo da consentire alla Comunità nel suo insieme di raggiungere l’autosufficienza nello smaltimento dei rifiuti nonché nel recupero dei rifiuti di cui al paragrafo 1 e da consentire agli Stati membri di mirare individualmente al conseguimento di tale obiettivo, tenendo conto del contesto geografico o della necessità di impianti specializzati per determinati tipi di rifiuti.</a:t>
            </a:r>
          </a:p>
          <a:p>
            <a:pPr marL="285750" indent="-285750" algn="just">
              <a:buFont typeface="Arial" panose="020B0604020202020204" pitchFamily="34" charset="0"/>
              <a:buChar char="•"/>
            </a:pPr>
            <a:r>
              <a:rPr lang="it-IT" sz="1800" dirty="0">
                <a:solidFill>
                  <a:srgbClr val="333333"/>
                </a:solidFill>
              </a:rPr>
              <a:t>La rete permette lo smaltimento dei rifiuti o il recupero di quelli menzionati al paragrafo 1 in uno degli impianti appropriati più vicini, grazie all’utilizzazione dei metodi e delle tecnologie più idonei, al fine di garantire un elevato livello di protezione dell’ambiente e della salute pubblica.</a:t>
            </a:r>
          </a:p>
          <a:p>
            <a:pPr marL="285750" indent="-285750" algn="just">
              <a:buFont typeface="Arial" panose="020B0604020202020204" pitchFamily="34" charset="0"/>
              <a:buChar char="•"/>
            </a:pPr>
            <a:r>
              <a:rPr lang="it-IT" sz="1800" dirty="0">
                <a:solidFill>
                  <a:srgbClr val="333333"/>
                </a:solidFill>
              </a:rPr>
              <a:t>I principi di prossimità e autosufficienza non significano che ciascuno Stato membro debba possedere l’intera gamma di impianti di recupero finale al suo interno.</a:t>
            </a: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069739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61</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algn="just"/>
            <a:r>
              <a:rPr lang="it-IT" sz="1800" dirty="0">
                <a:solidFill>
                  <a:srgbClr val="093991"/>
                </a:solidFill>
              </a:rPr>
              <a:t>• </a:t>
            </a:r>
            <a:r>
              <a:rPr lang="it-IT" sz="1800" dirty="0">
                <a:solidFill>
                  <a:srgbClr val="3C3C3C"/>
                </a:solidFill>
              </a:rPr>
              <a:t>Tra le operazioni di recupero è incluso </a:t>
            </a:r>
            <a:r>
              <a:rPr lang="it-IT" sz="1800" b="1" dirty="0">
                <a:solidFill>
                  <a:srgbClr val="C00000"/>
                </a:solidFill>
              </a:rPr>
              <a:t>l’incenerimento con recupero energetico</a:t>
            </a:r>
            <a:r>
              <a:rPr lang="it-IT" sz="1800" dirty="0">
                <a:solidFill>
                  <a:srgbClr val="3C3C3C"/>
                </a:solidFill>
              </a:rPr>
              <a:t>.</a:t>
            </a:r>
          </a:p>
          <a:p>
            <a:pPr algn="just"/>
            <a:r>
              <a:rPr lang="it-IT" sz="1800" dirty="0">
                <a:solidFill>
                  <a:srgbClr val="093991"/>
                </a:solidFill>
              </a:rPr>
              <a:t>• </a:t>
            </a:r>
            <a:r>
              <a:rPr lang="it-IT" sz="1800" dirty="0">
                <a:solidFill>
                  <a:srgbClr val="3C3C3C"/>
                </a:solidFill>
              </a:rPr>
              <a:t>L’art. 23, n.4, della direttiva 2008/98 stabilisce che le autorizzazioni concernenti l’incenerimento e il coincenerimento con recupero di energia sono subordinate alla condizione che il recupero avvenga con un livello elevato efficienza energetica.</a:t>
            </a:r>
          </a:p>
          <a:p>
            <a:pPr algn="just"/>
            <a:r>
              <a:rPr lang="it-IT" sz="1800" dirty="0">
                <a:solidFill>
                  <a:srgbClr val="093991"/>
                </a:solidFill>
              </a:rPr>
              <a:t>• </a:t>
            </a:r>
            <a:r>
              <a:rPr lang="it-IT" sz="1800" dirty="0">
                <a:solidFill>
                  <a:srgbClr val="3C3C3C"/>
                </a:solidFill>
              </a:rPr>
              <a:t>Le autorizzazioni devono contenere vari elementi, tra cui l’indicazione della tipologia e quantità dei rifiuti che verranno trattati e i limiti massimi di emissione nell’aria e nell’acqua.</a:t>
            </a:r>
          </a:p>
          <a:p>
            <a:pPr algn="just"/>
            <a:r>
              <a:rPr lang="it-IT" sz="1800" dirty="0">
                <a:solidFill>
                  <a:srgbClr val="093991"/>
                </a:solidFill>
              </a:rPr>
              <a:t>• </a:t>
            </a:r>
            <a:r>
              <a:rPr lang="it-IT" sz="1800" dirty="0">
                <a:solidFill>
                  <a:srgbClr val="3C3C3C"/>
                </a:solidFill>
              </a:rPr>
              <a:t>Direttiva 2010/75/UE relativa alle emissioni industriali (prevenzione e riduzione integrate</a:t>
            </a:r>
          </a:p>
          <a:p>
            <a:pPr algn="just"/>
            <a:r>
              <a:rPr lang="it-IT" sz="1800" dirty="0">
                <a:solidFill>
                  <a:srgbClr val="3C3C3C"/>
                </a:solidFill>
              </a:rPr>
              <a:t>dell’inquinamento), si applica, secondo quanto menzionato all’allegato I, tra l’altro, allo smaltimento o recupero dei rifiuti in impianti di incenerimento dei rifiuti o in impianti di coincenerimento dei rifiuti:</a:t>
            </a:r>
          </a:p>
          <a:p>
            <a:pPr algn="just"/>
            <a:r>
              <a:rPr lang="it-IT" sz="1800" dirty="0">
                <a:solidFill>
                  <a:srgbClr val="093991"/>
                </a:solidFill>
              </a:rPr>
              <a:t>• </a:t>
            </a:r>
            <a:r>
              <a:rPr lang="it-IT" sz="1800" dirty="0">
                <a:solidFill>
                  <a:srgbClr val="3C3C3C"/>
                </a:solidFill>
              </a:rPr>
              <a:t>a) per i rifiuti non pericolosi con una capacità superiore a 3 Mg all’ora;</a:t>
            </a:r>
          </a:p>
          <a:p>
            <a:pPr algn="just"/>
            <a:r>
              <a:rPr lang="it-IT" sz="1800" dirty="0">
                <a:solidFill>
                  <a:srgbClr val="093991"/>
                </a:solidFill>
              </a:rPr>
              <a:t>• </a:t>
            </a:r>
            <a:r>
              <a:rPr lang="it-IT" sz="1800" dirty="0">
                <a:solidFill>
                  <a:srgbClr val="3C3C3C"/>
                </a:solidFill>
              </a:rPr>
              <a:t>b) per i rifiuti pericolosi con una capacità superiore a 10 Mg al giorno.</a:t>
            </a:r>
          </a:p>
          <a:p>
            <a:pPr marL="342900" indent="-342900" algn="just">
              <a:buFont typeface="Arial" panose="020B0604020202020204" pitchFamily="34" charset="0"/>
              <a:buChar char="•"/>
            </a:pPr>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3009145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62</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285750" indent="-285750" algn="just">
              <a:buFont typeface="Arial" panose="020B0604020202020204" pitchFamily="34" charset="0"/>
              <a:buChar char="•"/>
            </a:pPr>
            <a:r>
              <a:rPr lang="it-IT" sz="2000" b="1" u="sng" dirty="0">
                <a:solidFill>
                  <a:srgbClr val="C00000"/>
                </a:solidFill>
              </a:rPr>
              <a:t>Rilevanza della distinzione:</a:t>
            </a:r>
          </a:p>
          <a:p>
            <a:pPr algn="just"/>
            <a:endParaRPr lang="it-IT" sz="2000" b="1" u="sng" dirty="0">
              <a:solidFill>
                <a:srgbClr val="C00000"/>
              </a:solidFill>
            </a:endParaRPr>
          </a:p>
          <a:p>
            <a:pPr marL="285750" indent="-285750" algn="just">
              <a:buFont typeface="Arial" panose="020B0604020202020204" pitchFamily="34" charset="0"/>
              <a:buChar char="•"/>
            </a:pPr>
            <a:r>
              <a:rPr lang="it-IT" sz="1800" dirty="0">
                <a:solidFill>
                  <a:srgbClr val="3C3C3C"/>
                </a:solidFill>
              </a:rPr>
              <a:t>impianto di incenerimento dei rifiuti è un impianto al </a:t>
            </a:r>
            <a:r>
              <a:rPr lang="it-IT" sz="1800" b="1" dirty="0">
                <a:solidFill>
                  <a:srgbClr val="C00000"/>
                </a:solidFill>
              </a:rPr>
              <a:t>trattamento termico dei rifiuti </a:t>
            </a:r>
            <a:r>
              <a:rPr lang="it-IT" sz="1800" dirty="0">
                <a:solidFill>
                  <a:srgbClr val="3C3C3C"/>
                </a:solidFill>
              </a:rPr>
              <a:t>con o senza recupero del calore prodotto dalla combustione.</a:t>
            </a:r>
          </a:p>
          <a:p>
            <a:pPr marL="285750" indent="-285750" algn="just">
              <a:buFont typeface="Arial" panose="020B0604020202020204" pitchFamily="34" charset="0"/>
              <a:buChar char="•"/>
            </a:pPr>
            <a:r>
              <a:rPr lang="it-IT" sz="1800" dirty="0">
                <a:solidFill>
                  <a:srgbClr val="3C3C3C"/>
                </a:solidFill>
              </a:rPr>
              <a:t>impianto di coincenerimento dei rifiuti è un impianto la cui funzione principale consiste </a:t>
            </a:r>
            <a:r>
              <a:rPr lang="it-IT" sz="1800" b="1" dirty="0">
                <a:solidFill>
                  <a:srgbClr val="C00000"/>
                </a:solidFill>
              </a:rPr>
              <a:t>nella</a:t>
            </a:r>
            <a:r>
              <a:rPr lang="it-IT" sz="1800" dirty="0">
                <a:solidFill>
                  <a:srgbClr val="C00000"/>
                </a:solidFill>
              </a:rPr>
              <a:t> </a:t>
            </a:r>
            <a:r>
              <a:rPr lang="it-IT" sz="1800" b="1" dirty="0">
                <a:solidFill>
                  <a:srgbClr val="C00000"/>
                </a:solidFill>
              </a:rPr>
              <a:t>produzione di energia o di prodotti materiali.</a:t>
            </a:r>
            <a:endParaRPr lang="it-IT" sz="1800" dirty="0">
              <a:solidFill>
                <a:srgbClr val="C00000"/>
              </a:solidFill>
            </a:endParaRPr>
          </a:p>
          <a:p>
            <a:pPr marL="285750" indent="-285750" algn="just">
              <a:buFont typeface="Arial" panose="020B0604020202020204" pitchFamily="34" charset="0"/>
              <a:buChar char="•"/>
            </a:pPr>
            <a:r>
              <a:rPr lang="it-IT" sz="1800" dirty="0">
                <a:solidFill>
                  <a:srgbClr val="3C3C3C"/>
                </a:solidFill>
              </a:rPr>
              <a:t>la distinzione è importante perché norme più rigorose si applicano a certe sostanze inquinanti emesse nel processo di coincenerimento.</a:t>
            </a:r>
          </a:p>
          <a:p>
            <a:pPr algn="just"/>
            <a:endParaRPr lang="it-IT" sz="1800" dirty="0">
              <a:solidFill>
                <a:srgbClr val="3C3C3C"/>
              </a:solidFill>
            </a:endParaRPr>
          </a:p>
          <a:p>
            <a:pPr marL="285750" indent="-285750" algn="just">
              <a:buFont typeface="Arial" panose="020B0604020202020204" pitchFamily="34" charset="0"/>
              <a:buChar char="•"/>
            </a:pPr>
            <a:r>
              <a:rPr lang="it-IT" sz="1800" dirty="0">
                <a:solidFill>
                  <a:srgbClr val="000000"/>
                </a:solidFill>
              </a:rPr>
              <a:t>Attualmente una formula l’allegato IV della direttiva 2008/98 contiene una formula in base alla quale un inceneritore che incenerisce rifiuti urbani può considerarsi un’installazione di recupero quando raggiunge un determinato valore di efficienza energetica (Efficienza energetica = (</a:t>
            </a:r>
            <a:r>
              <a:rPr lang="it-IT" sz="1800" dirty="0" err="1">
                <a:solidFill>
                  <a:srgbClr val="000000"/>
                </a:solidFill>
              </a:rPr>
              <a:t>Ep</a:t>
            </a:r>
            <a:r>
              <a:rPr lang="it-IT" sz="1800" dirty="0">
                <a:solidFill>
                  <a:srgbClr val="000000"/>
                </a:solidFill>
              </a:rPr>
              <a:t>– (</a:t>
            </a:r>
            <a:r>
              <a:rPr lang="it-IT" sz="1800" dirty="0" err="1">
                <a:solidFill>
                  <a:srgbClr val="000000"/>
                </a:solidFill>
              </a:rPr>
              <a:t>Ef</a:t>
            </a:r>
            <a:r>
              <a:rPr lang="it-IT" sz="1800" dirty="0">
                <a:solidFill>
                  <a:srgbClr val="000000"/>
                </a:solidFill>
              </a:rPr>
              <a:t> + Ei))/(0,97 × (</a:t>
            </a:r>
            <a:r>
              <a:rPr lang="it-IT" sz="1800" dirty="0" err="1">
                <a:solidFill>
                  <a:srgbClr val="000000"/>
                </a:solidFill>
              </a:rPr>
              <a:t>Ew</a:t>
            </a:r>
            <a:r>
              <a:rPr lang="it-IT" sz="1800" dirty="0">
                <a:solidFill>
                  <a:srgbClr val="000000"/>
                </a:solidFill>
              </a:rPr>
              <a:t> + </a:t>
            </a:r>
            <a:r>
              <a:rPr lang="it-IT" sz="1800" dirty="0" err="1">
                <a:solidFill>
                  <a:srgbClr val="000000"/>
                </a:solidFill>
              </a:rPr>
              <a:t>Ef</a:t>
            </a:r>
            <a:r>
              <a:rPr lang="it-IT" sz="1800" dirty="0">
                <a:solidFill>
                  <a:srgbClr val="000000"/>
                </a:solidFill>
              </a:rPr>
              <a:t>))</a:t>
            </a:r>
          </a:p>
          <a:p>
            <a:pPr marL="285750" indent="-285750" algn="just">
              <a:buFont typeface="Arial" panose="020B0604020202020204" pitchFamily="34" charset="0"/>
              <a:buChar char="•"/>
            </a:pPr>
            <a:endParaRPr lang="it-IT" sz="1600" dirty="0">
              <a:solidFill>
                <a:srgbClr val="3C3C3C"/>
              </a:solidFill>
            </a:endParaRPr>
          </a:p>
          <a:p>
            <a:pPr algn="just"/>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881575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63</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285750" indent="-285750" algn="just">
              <a:buFont typeface="Arial" panose="020B0604020202020204" pitchFamily="34" charset="0"/>
              <a:buChar char="•"/>
            </a:pPr>
            <a:r>
              <a:rPr lang="it-IT" sz="2000" b="1" u="sng" dirty="0">
                <a:solidFill>
                  <a:srgbClr val="C00000"/>
                </a:solidFill>
              </a:rPr>
              <a:t>Smaltimento in discarica:</a:t>
            </a:r>
          </a:p>
          <a:p>
            <a:pPr marL="285750" indent="-285750" algn="just">
              <a:buFont typeface="Arial" panose="020B0604020202020204" pitchFamily="34" charset="0"/>
              <a:buChar char="•"/>
            </a:pPr>
            <a:endParaRPr lang="it-IT" sz="2000" b="1" u="sng" dirty="0">
              <a:solidFill>
                <a:srgbClr val="C00000"/>
              </a:solidFill>
            </a:endParaRPr>
          </a:p>
          <a:p>
            <a:pPr marL="285750" indent="-285750" algn="just">
              <a:buFont typeface="Arial" panose="020B0604020202020204" pitchFamily="34" charset="0"/>
              <a:buChar char="•"/>
            </a:pPr>
            <a:r>
              <a:rPr lang="it-IT" sz="1800" b="1" dirty="0">
                <a:solidFill>
                  <a:srgbClr val="C00000"/>
                </a:solidFill>
              </a:rPr>
              <a:t>Direttiva 1999/31/CE sulle discariche di rifiuti</a:t>
            </a:r>
            <a:r>
              <a:rPr lang="it-IT" sz="1800" dirty="0">
                <a:solidFill>
                  <a:srgbClr val="3C3C3C"/>
                </a:solidFill>
              </a:rPr>
              <a:t>, come modificata dalla direttiva 2018/850/UE.</a:t>
            </a:r>
          </a:p>
          <a:p>
            <a:pPr marL="285750" indent="-285750" algn="just">
              <a:buFont typeface="Arial" panose="020B0604020202020204" pitchFamily="34" charset="0"/>
              <a:buChar char="•"/>
            </a:pPr>
            <a:r>
              <a:rPr lang="it-IT" sz="1800" dirty="0">
                <a:solidFill>
                  <a:srgbClr val="3C3C3C"/>
                </a:solidFill>
              </a:rPr>
              <a:t>definizione discarica: </a:t>
            </a:r>
          </a:p>
          <a:p>
            <a:pPr marL="285750" indent="-285750" algn="just">
              <a:buFont typeface="Arial" panose="020B0604020202020204" pitchFamily="34" charset="0"/>
              <a:buChar char="•"/>
            </a:pPr>
            <a:r>
              <a:rPr lang="it-IT" sz="1800" dirty="0">
                <a:solidFill>
                  <a:srgbClr val="3C3C3C"/>
                </a:solidFill>
              </a:rPr>
              <a:t>un'area di smaltimento dei rifiuti in superficie o nel sottosuolo, inclusa un'area adibita in modo permanente (cioè per più di un anno) al deposito temporaneo di rifiuti, esclusi i depositi di rifiuti in attesa di recupero o trattamento per un periodo inferiore a tre anni, o i depositi di rifiuti in attesa di smaltimento per un periodo inferiore a un anno</a:t>
            </a:r>
          </a:p>
          <a:p>
            <a:pPr marL="285750" indent="-285750" algn="just">
              <a:buFont typeface="Arial" panose="020B0604020202020204" pitchFamily="34" charset="0"/>
              <a:buChar char="•"/>
            </a:pPr>
            <a:endParaRPr lang="it-IT" sz="2000" b="1" u="sng" dirty="0">
              <a:solidFill>
                <a:srgbClr val="C00000"/>
              </a:solidFill>
            </a:endParaRPr>
          </a:p>
          <a:p>
            <a:pPr algn="just"/>
            <a:endParaRPr lang="it-IT" sz="2000" b="1" u="sng" dirty="0">
              <a:solidFill>
                <a:srgbClr val="C00000"/>
              </a:solidFill>
            </a:endParaRPr>
          </a:p>
          <a:p>
            <a:pPr marL="285750" indent="-285750" algn="just">
              <a:buFont typeface="Arial" panose="020B0604020202020204" pitchFamily="34" charset="0"/>
              <a:buChar char="•"/>
            </a:pPr>
            <a:endParaRPr lang="it-IT" sz="1600" dirty="0">
              <a:solidFill>
                <a:srgbClr val="3C3C3C"/>
              </a:solidFill>
            </a:endParaRPr>
          </a:p>
          <a:p>
            <a:pPr algn="just"/>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694736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64</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285750" indent="-285750" algn="just">
              <a:buFont typeface="Arial" panose="020B0604020202020204" pitchFamily="34" charset="0"/>
              <a:buChar char="•"/>
            </a:pPr>
            <a:r>
              <a:rPr lang="it-IT" sz="2000" b="1" u="sng" dirty="0">
                <a:solidFill>
                  <a:srgbClr val="C00000"/>
                </a:solidFill>
              </a:rPr>
              <a:t>Smaltimento in discarica:</a:t>
            </a:r>
          </a:p>
          <a:p>
            <a:pPr marL="285750" indent="-285750" algn="just">
              <a:buFont typeface="Arial" panose="020B0604020202020204" pitchFamily="34" charset="0"/>
              <a:buChar char="•"/>
            </a:pPr>
            <a:endParaRPr lang="it-IT" sz="2000" b="1" u="sng" dirty="0">
              <a:solidFill>
                <a:srgbClr val="C00000"/>
              </a:solidFill>
            </a:endParaRPr>
          </a:p>
          <a:p>
            <a:pPr marL="285750" indent="-285750" algn="just">
              <a:buFont typeface="Arial" panose="020B0604020202020204" pitchFamily="34" charset="0"/>
              <a:buChar char="•"/>
            </a:pPr>
            <a:r>
              <a:rPr lang="it-IT" sz="1800" b="1" dirty="0">
                <a:solidFill>
                  <a:srgbClr val="C00000"/>
                </a:solidFill>
              </a:rPr>
              <a:t>Direttiva 1999/31/CE sulle discariche di rifiuti</a:t>
            </a:r>
            <a:r>
              <a:rPr lang="it-IT" sz="1800" dirty="0">
                <a:solidFill>
                  <a:srgbClr val="3C3C3C"/>
                </a:solidFill>
              </a:rPr>
              <a:t>, come modificata dalla direttiva 2018/850/UE.</a:t>
            </a:r>
          </a:p>
          <a:p>
            <a:pPr algn="just"/>
            <a:endParaRPr lang="it-IT" sz="1800" dirty="0">
              <a:solidFill>
                <a:srgbClr val="3C3C3C"/>
              </a:solidFill>
            </a:endParaRPr>
          </a:p>
          <a:p>
            <a:pPr marL="285750" indent="-285750" algn="just">
              <a:buFont typeface="Arial" panose="020B0604020202020204" pitchFamily="34" charset="0"/>
              <a:buChar char="•"/>
            </a:pPr>
            <a:r>
              <a:rPr lang="it-IT" sz="1800" dirty="0">
                <a:solidFill>
                  <a:srgbClr val="3C3C3C"/>
                </a:solidFill>
              </a:rPr>
              <a:t>Ambito di applicazione:</a:t>
            </a:r>
          </a:p>
          <a:p>
            <a:pPr algn="just"/>
            <a:endParaRPr lang="it-IT" sz="1800" dirty="0">
              <a:solidFill>
                <a:srgbClr val="3C3C3C"/>
              </a:solidFill>
            </a:endParaRPr>
          </a:p>
          <a:p>
            <a:pPr marL="285750" indent="-285750" algn="just">
              <a:buFont typeface="Arial" panose="020B0604020202020204" pitchFamily="34" charset="0"/>
              <a:buChar char="•"/>
            </a:pPr>
            <a:r>
              <a:rPr lang="it-IT" sz="1800" dirty="0">
                <a:solidFill>
                  <a:srgbClr val="3C3C3C"/>
                </a:solidFill>
              </a:rPr>
              <a:t>La direttiva si applica a tutte le discariche autorizzate o non autorizzate esistenti al momento della sua entrata in vigore.</a:t>
            </a:r>
          </a:p>
          <a:p>
            <a:pPr marL="285750" indent="-285750" algn="just">
              <a:buFont typeface="Arial" panose="020B0604020202020204" pitchFamily="34" charset="0"/>
              <a:buChar char="•"/>
            </a:pPr>
            <a:r>
              <a:rPr lang="it-IT" sz="1800" dirty="0">
                <a:solidFill>
                  <a:srgbClr val="3C3C3C"/>
                </a:solidFill>
              </a:rPr>
              <a:t>Ai sensi dell’art. 14 le discariche esistenti che non erano conformi ai requisiti indicati nella direttiva dovevano essere adeguate al più tardi nel 2009, oppure chiuse.</a:t>
            </a:r>
          </a:p>
          <a:p>
            <a:pPr marL="285750" indent="-285750" algn="just">
              <a:buFont typeface="Arial" panose="020B0604020202020204" pitchFamily="34" charset="0"/>
              <a:buChar char="•"/>
            </a:pPr>
            <a:endParaRPr lang="it-IT" sz="2000" b="1" u="sng" dirty="0">
              <a:solidFill>
                <a:srgbClr val="C00000"/>
              </a:solidFill>
            </a:endParaRPr>
          </a:p>
          <a:p>
            <a:pPr algn="just"/>
            <a:endParaRPr lang="it-IT" sz="2000" b="1" u="sng" dirty="0">
              <a:solidFill>
                <a:srgbClr val="C00000"/>
              </a:solidFill>
            </a:endParaRPr>
          </a:p>
          <a:p>
            <a:pPr marL="285750" indent="-285750" algn="just">
              <a:buFont typeface="Arial" panose="020B0604020202020204" pitchFamily="34" charset="0"/>
              <a:buChar char="•"/>
            </a:pPr>
            <a:endParaRPr lang="it-IT" sz="1600" dirty="0">
              <a:solidFill>
                <a:srgbClr val="3C3C3C"/>
              </a:solidFill>
            </a:endParaRPr>
          </a:p>
          <a:p>
            <a:pPr algn="just"/>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345925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65</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285750" indent="-285750" algn="just">
              <a:buFont typeface="Arial" panose="020B0604020202020204" pitchFamily="34" charset="0"/>
              <a:buChar char="•"/>
            </a:pPr>
            <a:r>
              <a:rPr lang="it-IT" sz="2000" b="1" u="sng" dirty="0">
                <a:solidFill>
                  <a:srgbClr val="C00000"/>
                </a:solidFill>
              </a:rPr>
              <a:t>Smaltimento in discarica:</a:t>
            </a:r>
          </a:p>
          <a:p>
            <a:pPr marL="285750" indent="-285750" algn="just">
              <a:buFont typeface="Arial" panose="020B0604020202020204" pitchFamily="34" charset="0"/>
              <a:buChar char="•"/>
            </a:pPr>
            <a:endParaRPr lang="it-IT" sz="2000" b="1" u="sng" dirty="0">
              <a:solidFill>
                <a:srgbClr val="C00000"/>
              </a:solidFill>
            </a:endParaRPr>
          </a:p>
          <a:p>
            <a:pPr marL="285750" indent="-285750" algn="just">
              <a:buFont typeface="Arial" panose="020B0604020202020204" pitchFamily="34" charset="0"/>
              <a:buChar char="•"/>
            </a:pPr>
            <a:r>
              <a:rPr lang="it-IT" sz="1800" b="1" dirty="0">
                <a:solidFill>
                  <a:srgbClr val="C00000"/>
                </a:solidFill>
              </a:rPr>
              <a:t>Direttiva 1999/31/CE sulle discariche di rifiuti</a:t>
            </a:r>
            <a:r>
              <a:rPr lang="it-IT" sz="1800" dirty="0">
                <a:solidFill>
                  <a:srgbClr val="3C3C3C"/>
                </a:solidFill>
              </a:rPr>
              <a:t>, come modificata dalla direttiva 2018/850/UE.</a:t>
            </a:r>
          </a:p>
          <a:p>
            <a:pPr algn="just"/>
            <a:endParaRPr lang="it-IT" sz="1800" dirty="0">
              <a:solidFill>
                <a:srgbClr val="3C3C3C"/>
              </a:solidFill>
            </a:endParaRPr>
          </a:p>
          <a:p>
            <a:pPr marL="285750" indent="-285750" algn="just">
              <a:buFont typeface="Arial" panose="020B0604020202020204" pitchFamily="34" charset="0"/>
              <a:buChar char="•"/>
            </a:pPr>
            <a:r>
              <a:rPr lang="it-IT" sz="1800" dirty="0">
                <a:solidFill>
                  <a:srgbClr val="3C3C3C"/>
                </a:solidFill>
              </a:rPr>
              <a:t>Categorie di discariche:</a:t>
            </a:r>
          </a:p>
          <a:p>
            <a:pPr algn="just"/>
            <a:endParaRPr lang="it-IT" sz="1800" dirty="0">
              <a:solidFill>
                <a:srgbClr val="3C3C3C"/>
              </a:solidFill>
            </a:endParaRPr>
          </a:p>
          <a:p>
            <a:pPr marL="285750" indent="-285750" algn="just">
              <a:buFont typeface="Arial" panose="020B0604020202020204" pitchFamily="34" charset="0"/>
              <a:buChar char="•"/>
            </a:pPr>
            <a:r>
              <a:rPr lang="it-IT" sz="1800" dirty="0">
                <a:solidFill>
                  <a:srgbClr val="3C3C3C"/>
                </a:solidFill>
              </a:rPr>
              <a:t>Discariche per rifiuti inerti</a:t>
            </a:r>
          </a:p>
          <a:p>
            <a:pPr marL="285750" indent="-285750" algn="just">
              <a:buFont typeface="Arial" panose="020B0604020202020204" pitchFamily="34" charset="0"/>
              <a:buChar char="•"/>
            </a:pPr>
            <a:r>
              <a:rPr lang="it-IT" sz="1800" dirty="0">
                <a:solidFill>
                  <a:srgbClr val="3C3C3C"/>
                </a:solidFill>
              </a:rPr>
              <a:t>Discariche per rifiuti non pericolosi</a:t>
            </a:r>
          </a:p>
          <a:p>
            <a:pPr marL="285750" indent="-285750" algn="just">
              <a:buFont typeface="Arial" panose="020B0604020202020204" pitchFamily="34" charset="0"/>
              <a:buChar char="•"/>
            </a:pPr>
            <a:r>
              <a:rPr lang="it-IT" sz="1800" dirty="0">
                <a:solidFill>
                  <a:srgbClr val="3C3C3C"/>
                </a:solidFill>
              </a:rPr>
              <a:t>Discariche per rifiuti pericolosi</a:t>
            </a:r>
          </a:p>
          <a:p>
            <a:pPr algn="just"/>
            <a:endParaRPr lang="it-IT" sz="2000" b="1" u="sng" dirty="0">
              <a:solidFill>
                <a:srgbClr val="C00000"/>
              </a:solidFill>
            </a:endParaRPr>
          </a:p>
          <a:p>
            <a:pPr marL="285750" indent="-285750" algn="just">
              <a:buFont typeface="Arial" panose="020B0604020202020204" pitchFamily="34" charset="0"/>
              <a:buChar char="•"/>
            </a:pPr>
            <a:endParaRPr lang="it-IT" sz="1600" dirty="0">
              <a:solidFill>
                <a:srgbClr val="3C3C3C"/>
              </a:solidFill>
            </a:endParaRPr>
          </a:p>
          <a:p>
            <a:pPr algn="just"/>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4224430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66</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285750" indent="-285750" algn="just">
              <a:buFont typeface="Arial" panose="020B0604020202020204" pitchFamily="34" charset="0"/>
              <a:buChar char="•"/>
            </a:pPr>
            <a:r>
              <a:rPr lang="it-IT" sz="2000" b="1" u="sng" dirty="0">
                <a:solidFill>
                  <a:srgbClr val="C00000"/>
                </a:solidFill>
              </a:rPr>
              <a:t>Smaltimento in discarica: </a:t>
            </a:r>
          </a:p>
          <a:p>
            <a:pPr algn="just"/>
            <a:endParaRPr lang="it-IT" sz="2000" b="1" u="sng" dirty="0">
              <a:solidFill>
                <a:srgbClr val="C00000"/>
              </a:solidFill>
            </a:endParaRPr>
          </a:p>
          <a:p>
            <a:pPr marL="285750" indent="-285750" algn="just">
              <a:buFont typeface="Arial" panose="020B0604020202020204" pitchFamily="34" charset="0"/>
              <a:buChar char="•"/>
            </a:pPr>
            <a:r>
              <a:rPr lang="it-IT" sz="2000" b="1" u="sng" dirty="0">
                <a:solidFill>
                  <a:srgbClr val="C00000"/>
                </a:solidFill>
              </a:rPr>
              <a:t>Divieti:</a:t>
            </a:r>
          </a:p>
          <a:p>
            <a:pPr marL="285750" indent="-285750" algn="just">
              <a:buFont typeface="Arial" panose="020B0604020202020204" pitchFamily="34" charset="0"/>
              <a:buChar char="•"/>
            </a:pPr>
            <a:endParaRPr lang="it-IT" sz="2000" b="1" u="sng" dirty="0">
              <a:solidFill>
                <a:srgbClr val="C00000"/>
              </a:solidFill>
            </a:endParaRPr>
          </a:p>
          <a:p>
            <a:pPr marL="285750" indent="-285750" algn="just">
              <a:buFont typeface="Arial" panose="020B0604020202020204" pitchFamily="34" charset="0"/>
              <a:buChar char="•"/>
            </a:pPr>
            <a:r>
              <a:rPr lang="it-IT" sz="1800" dirty="0">
                <a:solidFill>
                  <a:srgbClr val="3C3C3C"/>
                </a:solidFill>
              </a:rPr>
              <a:t>Divieto di smaltire, a partire dal 2030 in discarica tutti i rifiuti idonei al riciclaggio o al recupero di altro tipo, in particolare i rifiuti urbani, a eccezione dei rifiuti per i quali il collocamento in discarica produca il miglior risultato ambientale.</a:t>
            </a:r>
          </a:p>
          <a:p>
            <a:pPr marL="285750" indent="-285750" algn="just">
              <a:buFont typeface="Arial" panose="020B0604020202020204" pitchFamily="34" charset="0"/>
              <a:buChar char="•"/>
            </a:pPr>
            <a:r>
              <a:rPr lang="it-IT" sz="1800" dirty="0">
                <a:solidFill>
                  <a:srgbClr val="3C3C3C"/>
                </a:solidFill>
              </a:rPr>
              <a:t>Obiettivo della direttiva quadro rifiuti di ridurre entro il 2035 al 10% il totale in peso dei rifiuti urbani prodotti, la quantità di rifiuti urbani collocati in discarica.</a:t>
            </a:r>
          </a:p>
          <a:p>
            <a:pPr marL="285750" indent="-285750" algn="just">
              <a:buFont typeface="Arial" panose="020B0604020202020204" pitchFamily="34" charset="0"/>
              <a:buChar char="•"/>
            </a:pPr>
            <a:r>
              <a:rPr lang="it-IT" sz="1800" dirty="0">
                <a:solidFill>
                  <a:srgbClr val="3C3C3C"/>
                </a:solidFill>
              </a:rPr>
              <a:t>Ci sono rifiuti che per le loro caratteristiche chimico–fisiche (liquidi, corrosivi, infiammabili) non possono essere ammessi in discarica.</a:t>
            </a:r>
          </a:p>
          <a:p>
            <a:pPr marL="285750" indent="-285750" algn="just">
              <a:buFont typeface="Arial" panose="020B0604020202020204" pitchFamily="34" charset="0"/>
              <a:buChar char="•"/>
            </a:pPr>
            <a:r>
              <a:rPr lang="it-IT" sz="1800" dirty="0">
                <a:solidFill>
                  <a:srgbClr val="3C3C3C"/>
                </a:solidFill>
              </a:rPr>
              <a:t>Divieto di mescolare i rifiuti al fine di renderli conformi alle norme di ammissibilità</a:t>
            </a:r>
          </a:p>
          <a:p>
            <a:pPr algn="just"/>
            <a:endParaRPr lang="it-IT" sz="2000" b="1" u="sng" dirty="0">
              <a:solidFill>
                <a:srgbClr val="C00000"/>
              </a:solidFill>
            </a:endParaRPr>
          </a:p>
          <a:p>
            <a:pPr marL="285750" indent="-285750" algn="just">
              <a:buFont typeface="Arial" panose="020B0604020202020204" pitchFamily="34" charset="0"/>
              <a:buChar char="•"/>
            </a:pPr>
            <a:endParaRPr lang="it-IT" sz="1600" dirty="0">
              <a:solidFill>
                <a:srgbClr val="3C3C3C"/>
              </a:solidFill>
            </a:endParaRPr>
          </a:p>
          <a:p>
            <a:pPr algn="just"/>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316428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67</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Operazioni di trattamento dei rifiuti (messa in discarica  e incenerimento)</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285750" indent="-285750" algn="just">
              <a:buFont typeface="Arial" panose="020B0604020202020204" pitchFamily="34" charset="0"/>
              <a:buChar char="•"/>
            </a:pPr>
            <a:r>
              <a:rPr lang="it-IT" sz="2000" b="1" u="sng" dirty="0">
                <a:solidFill>
                  <a:srgbClr val="C00000"/>
                </a:solidFill>
              </a:rPr>
              <a:t>Smaltimento in discarica: </a:t>
            </a:r>
          </a:p>
          <a:p>
            <a:pPr algn="just"/>
            <a:endParaRPr lang="it-IT" sz="2000" b="1" u="sng" dirty="0">
              <a:solidFill>
                <a:srgbClr val="C00000"/>
              </a:solidFill>
            </a:endParaRPr>
          </a:p>
          <a:p>
            <a:pPr marL="285750" indent="-285750" algn="just">
              <a:buFont typeface="Arial" panose="020B0604020202020204" pitchFamily="34" charset="0"/>
              <a:buChar char="•"/>
            </a:pPr>
            <a:r>
              <a:rPr lang="it-IT" sz="2000" b="1" u="sng" dirty="0">
                <a:solidFill>
                  <a:srgbClr val="C00000"/>
                </a:solidFill>
              </a:rPr>
              <a:t>Requisiti:</a:t>
            </a:r>
          </a:p>
          <a:p>
            <a:pPr marL="285750" indent="-285750" algn="just">
              <a:buFont typeface="Arial" panose="020B0604020202020204" pitchFamily="34" charset="0"/>
              <a:buChar char="•"/>
            </a:pPr>
            <a:endParaRPr lang="it-IT" sz="2000" b="1" u="sng" dirty="0">
              <a:solidFill>
                <a:srgbClr val="C00000"/>
              </a:solidFill>
            </a:endParaRPr>
          </a:p>
          <a:p>
            <a:pPr marL="285750" indent="-285750" algn="just">
              <a:buFont typeface="Arial" panose="020B0604020202020204" pitchFamily="34" charset="0"/>
              <a:buChar char="•"/>
            </a:pPr>
            <a:r>
              <a:rPr lang="it-IT" sz="1800" dirty="0">
                <a:solidFill>
                  <a:srgbClr val="3C3C3C"/>
                </a:solidFill>
                <a:latin typeface="Calibri" panose="020F0502020204030204" pitchFamily="34" charset="0"/>
                <a:cs typeface="Calibri" panose="020F0502020204030204" pitchFamily="34" charset="0"/>
              </a:rPr>
              <a:t>La direttiva stabilisce una serie di requisiti per la concessione dell’autorizzazione.</a:t>
            </a:r>
          </a:p>
          <a:p>
            <a:pPr marL="285750" indent="-285750" algn="just">
              <a:buFont typeface="Arial" panose="020B0604020202020204" pitchFamily="34" charset="0"/>
              <a:buChar char="•"/>
            </a:pPr>
            <a:r>
              <a:rPr lang="it-IT" sz="1800" dirty="0">
                <a:solidFill>
                  <a:srgbClr val="3C3C3C"/>
                </a:solidFill>
                <a:latin typeface="Calibri" panose="020F0502020204030204" pitchFamily="34" charset="0"/>
                <a:cs typeface="Calibri" panose="020F0502020204030204" pitchFamily="34" charset="0"/>
              </a:rPr>
              <a:t>Misure di controllo nella fase operativa e post operativa (concernenti il controllo delle acque, del percolato, dei gas, processi di stabilizzazione).</a:t>
            </a:r>
          </a:p>
          <a:p>
            <a:pPr marL="285750" indent="-285750" algn="just">
              <a:buFont typeface="Arial" panose="020B0604020202020204" pitchFamily="34" charset="0"/>
              <a:buChar char="•"/>
            </a:pPr>
            <a:r>
              <a:rPr lang="it-IT" sz="1800" dirty="0">
                <a:solidFill>
                  <a:srgbClr val="3C3C3C"/>
                </a:solidFill>
                <a:latin typeface="Calibri" panose="020F0502020204030204" pitchFamily="34" charset="0"/>
                <a:cs typeface="Calibri" panose="020F0502020204030204" pitchFamily="34" charset="0"/>
              </a:rPr>
              <a:t>Stabilisce criteri di ammissione dei rifiuti in discarica.</a:t>
            </a:r>
          </a:p>
          <a:p>
            <a:pPr marL="285750" indent="-285750" algn="just">
              <a:buFont typeface="Arial" panose="020B0604020202020204" pitchFamily="34" charset="0"/>
              <a:buChar char="•"/>
            </a:pPr>
            <a:r>
              <a:rPr lang="it-IT" sz="1800" dirty="0">
                <a:solidFill>
                  <a:srgbClr val="3C3C3C"/>
                </a:solidFill>
                <a:latin typeface="Calibri" panose="020F0502020204030204" pitchFamily="34" charset="0"/>
                <a:cs typeface="Calibri" panose="020F0502020204030204" pitchFamily="34" charset="0"/>
              </a:rPr>
              <a:t>Tutti i rifiuti da allocare in discarica devono essere sottoposti a pretrattamento ad eccezione dei rifiuti inerti.</a:t>
            </a:r>
          </a:p>
          <a:p>
            <a:pPr marL="285750" indent="-285750" algn="just">
              <a:buFont typeface="Arial" panose="020B0604020202020204" pitchFamily="34" charset="0"/>
              <a:buChar char="•"/>
            </a:pPr>
            <a:r>
              <a:rPr lang="it-IT" sz="1800" dirty="0">
                <a:solidFill>
                  <a:srgbClr val="3C3C3C"/>
                </a:solidFill>
                <a:latin typeface="Calibri" panose="020F0502020204030204" pitchFamily="34" charset="0"/>
                <a:cs typeface="Calibri" panose="020F0502020204030204" pitchFamily="34" charset="0"/>
              </a:rPr>
              <a:t>Costituiscono pretrattamento processi di varia natura che modificano le caratteristiche dei rifiuti allo scopo di ridurne il volume o la natura pericolosa e di facilitarne il trasporto o favorirne il recupero.</a:t>
            </a:r>
          </a:p>
          <a:p>
            <a:pPr algn="just"/>
            <a:endParaRPr lang="it-IT" sz="2000" b="1" u="sng" dirty="0">
              <a:solidFill>
                <a:srgbClr val="C00000"/>
              </a:solidFill>
            </a:endParaRPr>
          </a:p>
          <a:p>
            <a:pPr marL="285750" indent="-285750" algn="just">
              <a:buFont typeface="Arial" panose="020B0604020202020204" pitchFamily="34" charset="0"/>
              <a:buChar char="•"/>
            </a:pPr>
            <a:endParaRPr lang="it-IT" sz="1600" dirty="0">
              <a:solidFill>
                <a:srgbClr val="3C3C3C"/>
              </a:solidFill>
            </a:endParaRPr>
          </a:p>
          <a:p>
            <a:pPr algn="just"/>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0417082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68</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r>
              <a:rPr lang="it-IT" sz="2400" dirty="0">
                <a:solidFill>
                  <a:srgbClr val="92D050"/>
                </a:solidFill>
                <a:latin typeface="Calibri" panose="020F0502020204030204" pitchFamily="34" charset="0"/>
                <a:cs typeface="Calibri" panose="020F0502020204030204" pitchFamily="34" charset="0"/>
              </a:rPr>
              <a:t>Spedizioni dei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342900" indent="-342900" algn="just">
              <a:buFont typeface="Arial" panose="020B0604020202020204" pitchFamily="34" charset="0"/>
              <a:buChar char="•"/>
            </a:pPr>
            <a:r>
              <a:rPr lang="it-IT" sz="2000" b="1" u="sng" dirty="0">
                <a:solidFill>
                  <a:srgbClr val="C00000"/>
                </a:solidFill>
              </a:rPr>
              <a:t>Esportazione dei rifiuti verso Stati Terzi</a:t>
            </a:r>
          </a:p>
          <a:p>
            <a:pPr marL="342900" indent="-342900" algn="just">
              <a:buFont typeface="Arial" panose="020B0604020202020204" pitchFamily="34" charset="0"/>
              <a:buChar char="•"/>
            </a:pPr>
            <a:endParaRPr lang="it-IT" sz="1600" dirty="0">
              <a:solidFill>
                <a:srgbClr val="3C3C3C"/>
              </a:solidFill>
            </a:endParaRPr>
          </a:p>
          <a:p>
            <a:pPr marL="171450" indent="-171450" algn="just">
              <a:buFont typeface="Arial" panose="020B0604020202020204" pitchFamily="34" charset="0"/>
              <a:buChar char="•"/>
            </a:pPr>
            <a:r>
              <a:rPr lang="it-IT" sz="1600" b="1" dirty="0">
                <a:solidFill>
                  <a:srgbClr val="C00000"/>
                </a:solidFill>
              </a:rPr>
              <a:t>Obblighi internazionali:</a:t>
            </a:r>
          </a:p>
          <a:p>
            <a:pPr marL="171450" indent="-171450" algn="just">
              <a:buFont typeface="Arial" panose="020B0604020202020204" pitchFamily="34" charset="0"/>
              <a:buChar char="•"/>
            </a:pPr>
            <a:r>
              <a:rPr lang="it-IT" sz="1600" dirty="0">
                <a:solidFill>
                  <a:srgbClr val="3C3C3C"/>
                </a:solidFill>
              </a:rPr>
              <a:t>Convenzione di Basilea, stipulata nel 1989, sul controllo dei movimenti oltre frontiera di</a:t>
            </a:r>
          </a:p>
          <a:p>
            <a:pPr marL="171450" indent="-171450" algn="just">
              <a:buFont typeface="Arial" panose="020B0604020202020204" pitchFamily="34" charset="0"/>
              <a:buChar char="•"/>
            </a:pPr>
            <a:r>
              <a:rPr lang="it-IT" sz="1600" dirty="0">
                <a:solidFill>
                  <a:srgbClr val="3C3C3C"/>
                </a:solidFill>
              </a:rPr>
              <a:t>rifiuti pericolosi e sulla loro eliminazione –</a:t>
            </a:r>
            <a:r>
              <a:rPr lang="it-IT" sz="1600" b="1" dirty="0">
                <a:solidFill>
                  <a:srgbClr val="C00000"/>
                </a:solidFill>
              </a:rPr>
              <a:t>Riguarda solo i rifiuti pericolosi da eliminare</a:t>
            </a:r>
            <a:endParaRPr lang="it-IT" sz="1600" dirty="0">
              <a:solidFill>
                <a:srgbClr val="C00000"/>
              </a:solidFill>
            </a:endParaRPr>
          </a:p>
          <a:p>
            <a:pPr marL="171450" indent="-171450" algn="just">
              <a:buFont typeface="Arial" panose="020B0604020202020204" pitchFamily="34" charset="0"/>
              <a:buChar char="•"/>
            </a:pPr>
            <a:r>
              <a:rPr lang="it-IT" sz="1600" dirty="0">
                <a:solidFill>
                  <a:srgbClr val="3C3C3C"/>
                </a:solidFill>
              </a:rPr>
              <a:t>Decisioni OCSE</a:t>
            </a:r>
          </a:p>
          <a:p>
            <a:pPr marL="171450" indent="-171450" algn="just">
              <a:buFont typeface="Arial" panose="020B0604020202020204" pitchFamily="34" charset="0"/>
              <a:buChar char="•"/>
            </a:pPr>
            <a:endParaRPr lang="it-IT" sz="1600" dirty="0">
              <a:solidFill>
                <a:srgbClr val="3C3C3C"/>
              </a:solidFill>
            </a:endParaRPr>
          </a:p>
          <a:p>
            <a:pPr marL="171450" indent="-171450" algn="just">
              <a:buFont typeface="Arial" panose="020B0604020202020204" pitchFamily="34" charset="0"/>
              <a:buChar char="•"/>
            </a:pPr>
            <a:r>
              <a:rPr lang="it-IT" sz="1600" dirty="0">
                <a:solidFill>
                  <a:srgbClr val="C00000"/>
                </a:solidFill>
              </a:rPr>
              <a:t>Diritto dell’Unione europea</a:t>
            </a:r>
          </a:p>
          <a:p>
            <a:pPr marL="171450" indent="-171450" algn="just">
              <a:buFont typeface="Arial" panose="020B0604020202020204" pitchFamily="34" charset="0"/>
              <a:buChar char="•"/>
            </a:pPr>
            <a:r>
              <a:rPr lang="it-IT" sz="1600" dirty="0">
                <a:solidFill>
                  <a:srgbClr val="3C3C3C"/>
                </a:solidFill>
              </a:rPr>
              <a:t>Regolamento n. 1013/2006 – </a:t>
            </a:r>
            <a:r>
              <a:rPr lang="it-IT" sz="1600" b="1" dirty="0">
                <a:solidFill>
                  <a:srgbClr val="C00000"/>
                </a:solidFill>
              </a:rPr>
              <a:t>Riguarda tutti i rifiuti indipendentemente dalla loro pericolosità</a:t>
            </a:r>
            <a:endParaRPr lang="it-IT" sz="1600" dirty="0">
              <a:solidFill>
                <a:srgbClr val="C00000"/>
              </a:solidFill>
            </a:endParaRPr>
          </a:p>
          <a:p>
            <a:pPr marL="171450" indent="-171450" algn="just">
              <a:buFont typeface="Arial" panose="020B0604020202020204" pitchFamily="34" charset="0"/>
              <a:buChar char="•"/>
            </a:pPr>
            <a:r>
              <a:rPr lang="it-IT" sz="1600" dirty="0">
                <a:solidFill>
                  <a:srgbClr val="3C3C3C"/>
                </a:solidFill>
              </a:rPr>
              <a:t>Due distinzioni sono importanti: se i rifiuti sono pericolosi o non pericolosi e se sono destinati a</a:t>
            </a:r>
          </a:p>
          <a:p>
            <a:pPr marL="171450" indent="-171450" algn="just">
              <a:buFont typeface="Arial" panose="020B0604020202020204" pitchFamily="34" charset="0"/>
              <a:buChar char="•"/>
            </a:pPr>
            <a:r>
              <a:rPr lang="it-IT" sz="1600" dirty="0">
                <a:solidFill>
                  <a:srgbClr val="3C3C3C"/>
                </a:solidFill>
              </a:rPr>
              <a:t>recupero o smaltimento.</a:t>
            </a:r>
          </a:p>
          <a:p>
            <a:endParaRPr lang="it-IT" dirty="0"/>
          </a:p>
        </p:txBody>
      </p:sp>
    </p:spTree>
    <p:extLst>
      <p:ext uri="{BB962C8B-B14F-4D97-AF65-F5344CB8AC3E}">
        <p14:creationId xmlns:p14="http://schemas.microsoft.com/office/powerpoint/2010/main" val="2249015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69</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r>
              <a:rPr lang="it-IT" sz="2400" dirty="0">
                <a:solidFill>
                  <a:srgbClr val="92D050"/>
                </a:solidFill>
                <a:latin typeface="Calibri" panose="020F0502020204030204" pitchFamily="34" charset="0"/>
                <a:cs typeface="Calibri" panose="020F0502020204030204" pitchFamily="34" charset="0"/>
              </a:rPr>
              <a:t>Spedizioni dei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342900" indent="-342900" algn="just">
              <a:buFont typeface="Arial" panose="020B0604020202020204" pitchFamily="34" charset="0"/>
              <a:buChar char="•"/>
            </a:pPr>
            <a:r>
              <a:rPr lang="it-IT" sz="2000" b="1" u="sng" dirty="0">
                <a:solidFill>
                  <a:srgbClr val="C00000"/>
                </a:solidFill>
              </a:rPr>
              <a:t>Esportazione dei rifiuti verso Stati Terzi</a:t>
            </a:r>
          </a:p>
          <a:p>
            <a:pPr marL="285750" indent="-285750" algn="just">
              <a:buFont typeface="Arial" panose="020B0604020202020204" pitchFamily="34" charset="0"/>
              <a:buChar char="•"/>
            </a:pPr>
            <a:endParaRPr lang="it-IT" sz="1600" dirty="0">
              <a:solidFill>
                <a:srgbClr val="3C3C3C"/>
              </a:solidFill>
            </a:endParaRPr>
          </a:p>
          <a:p>
            <a:pPr marL="285750" indent="-285750" algn="just">
              <a:buFont typeface="Arial" panose="020B0604020202020204" pitchFamily="34" charset="0"/>
              <a:buChar char="•"/>
            </a:pPr>
            <a:r>
              <a:rPr lang="it-IT" sz="2000" dirty="0">
                <a:solidFill>
                  <a:srgbClr val="3C3C3C"/>
                </a:solidFill>
              </a:rPr>
              <a:t>Le esportazioni di rifiuti </a:t>
            </a:r>
            <a:r>
              <a:rPr lang="it-IT" sz="2000" b="1" dirty="0">
                <a:solidFill>
                  <a:srgbClr val="C00000"/>
                </a:solidFill>
              </a:rPr>
              <a:t>non pericolosi per operazioni di recupero sono soggette</a:t>
            </a:r>
            <a:r>
              <a:rPr lang="it-IT" sz="2000" dirty="0">
                <a:solidFill>
                  <a:srgbClr val="C00000"/>
                </a:solidFill>
              </a:rPr>
              <a:t> </a:t>
            </a:r>
            <a:r>
              <a:rPr lang="it-IT" sz="2000" b="1" dirty="0">
                <a:solidFill>
                  <a:srgbClr val="C00000"/>
                </a:solidFill>
              </a:rPr>
              <a:t>alla procedura descritta all’articolo 37 del </a:t>
            </a:r>
            <a:r>
              <a:rPr lang="it-IT" sz="2000" dirty="0">
                <a:solidFill>
                  <a:srgbClr val="3C3C3C"/>
                </a:solidFill>
              </a:rPr>
              <a:t>Regolamento n. 1013/2006 </a:t>
            </a:r>
          </a:p>
          <a:p>
            <a:pPr marL="285750" indent="-285750" algn="just">
              <a:buFont typeface="Arial" panose="020B0604020202020204" pitchFamily="34" charset="0"/>
              <a:buChar char="•"/>
            </a:pPr>
            <a:r>
              <a:rPr lang="it-IT" sz="2000" dirty="0">
                <a:solidFill>
                  <a:srgbClr val="3C3C3C"/>
                </a:solidFill>
              </a:rPr>
              <a:t>Le esportazioni di rifiuti </a:t>
            </a:r>
            <a:r>
              <a:rPr lang="it-IT" sz="2000" b="1" dirty="0">
                <a:solidFill>
                  <a:srgbClr val="C00000"/>
                </a:solidFill>
              </a:rPr>
              <a:t>pericolosi per operazioni di smaltimento </a:t>
            </a:r>
            <a:r>
              <a:rPr lang="it-IT" sz="2000" dirty="0">
                <a:solidFill>
                  <a:srgbClr val="3C3C3C"/>
                </a:solidFill>
              </a:rPr>
              <a:t>sono vietate ad eccezione di quelle verso Stati EFTA, che sono parti della Convezione di Basilea.</a:t>
            </a:r>
          </a:p>
          <a:p>
            <a:pPr marL="285750" indent="-285750" algn="just">
              <a:buFont typeface="Arial" panose="020B0604020202020204" pitchFamily="34" charset="0"/>
              <a:buChar char="•"/>
            </a:pPr>
            <a:r>
              <a:rPr lang="it-IT" sz="2000" dirty="0">
                <a:solidFill>
                  <a:srgbClr val="3C3C3C"/>
                </a:solidFill>
              </a:rPr>
              <a:t>Le esportazioni di rifiuti </a:t>
            </a:r>
            <a:r>
              <a:rPr lang="it-IT" sz="2000" b="1" dirty="0">
                <a:solidFill>
                  <a:srgbClr val="C00000"/>
                </a:solidFill>
              </a:rPr>
              <a:t>pericolosi per operazioni di recupero </a:t>
            </a:r>
            <a:r>
              <a:rPr lang="it-IT" sz="2000" dirty="0">
                <a:solidFill>
                  <a:srgbClr val="3C3C3C"/>
                </a:solidFill>
              </a:rPr>
              <a:t>sono vietate ad eccezione di quelle verso Stati industrializzati.</a:t>
            </a:r>
          </a:p>
          <a:p>
            <a:pPr algn="just"/>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42530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ADD829-6B15-AC2A-4871-4DD87BE9FA23}"/>
              </a:ext>
            </a:extLst>
          </p:cNvPr>
          <p:cNvSpPr>
            <a:spLocks noGrp="1"/>
          </p:cNvSpPr>
          <p:nvPr>
            <p:ph type="title"/>
          </p:nvPr>
        </p:nvSpPr>
        <p:spPr/>
        <p:txBody>
          <a:bodyPr/>
          <a:lstStyle/>
          <a:p>
            <a:r>
              <a:rPr lang="it-IT" b="1" dirty="0">
                <a:solidFill>
                  <a:srgbClr val="92D050"/>
                </a:solidFill>
              </a:rPr>
              <a:t>Strumenti Politica agricola comune (PAC)</a:t>
            </a:r>
            <a:endParaRPr lang="it-IT" dirty="0">
              <a:solidFill>
                <a:srgbClr val="92D050"/>
              </a:solidFill>
            </a:endParaRPr>
          </a:p>
        </p:txBody>
      </p:sp>
      <p:sp>
        <p:nvSpPr>
          <p:cNvPr id="3" name="Segnaposto contenuto 2">
            <a:extLst>
              <a:ext uri="{FF2B5EF4-FFF2-40B4-BE49-F238E27FC236}">
                <a16:creationId xmlns:a16="http://schemas.microsoft.com/office/drawing/2014/main" id="{A0FB4C19-C10B-AD6E-E1F5-CAA67E39379D}"/>
              </a:ext>
            </a:extLst>
          </p:cNvPr>
          <p:cNvSpPr>
            <a:spLocks noGrp="1"/>
          </p:cNvSpPr>
          <p:nvPr>
            <p:ph idx="1"/>
          </p:nvPr>
        </p:nvSpPr>
        <p:spPr/>
        <p:txBody>
          <a:bodyPr>
            <a:normAutofit/>
          </a:bodyPr>
          <a:lstStyle/>
          <a:p>
            <a:pPr algn="l"/>
            <a:r>
              <a:rPr lang="it-IT" b="0" i="0" u="none" strike="noStrike" dirty="0">
                <a:solidFill>
                  <a:schemeClr val="tx1">
                    <a:lumMod val="95000"/>
                    <a:lumOff val="5000"/>
                  </a:schemeClr>
                </a:solidFill>
                <a:effectLst/>
              </a:rPr>
              <a:t> </a:t>
            </a:r>
            <a:r>
              <a:rPr lang="it-IT" b="1" i="0" u="none" strike="noStrike" dirty="0">
                <a:solidFill>
                  <a:srgbClr val="00B0F0"/>
                </a:solidFill>
                <a:effectLst/>
              </a:rPr>
              <a:t>La PAC interviene in vari modi:</a:t>
            </a:r>
          </a:p>
          <a:p>
            <a:pPr lvl="1"/>
            <a:r>
              <a:rPr lang="it-IT" b="0" i="0" u="none" strike="noStrike" dirty="0">
                <a:solidFill>
                  <a:schemeClr val="tx1">
                    <a:lumMod val="95000"/>
                    <a:lumOff val="5000"/>
                  </a:schemeClr>
                </a:solidFill>
                <a:effectLst/>
              </a:rPr>
              <a:t>fornendo </a:t>
            </a:r>
            <a:r>
              <a:rPr lang="it-IT" b="0" i="0" u="sng" strike="noStrike" dirty="0">
                <a:solidFill>
                  <a:srgbClr val="00B0F0"/>
                </a:solidFill>
                <a:effectLst/>
                <a:hlinkClick r:id="rId2">
                  <a:extLst>
                    <a:ext uri="{A12FA001-AC4F-418D-AE19-62706E023703}">
                      <ahyp:hlinkClr xmlns:ahyp="http://schemas.microsoft.com/office/drawing/2018/hyperlinkcolor" val="tx"/>
                    </a:ext>
                  </a:extLst>
                </a:hlinkClick>
              </a:rPr>
              <a:t>sostegno al reddito</a:t>
            </a:r>
            <a:r>
              <a:rPr lang="it-IT" b="0" i="0" u="none" strike="noStrike" dirty="0">
                <a:solidFill>
                  <a:srgbClr val="00B0F0"/>
                </a:solidFill>
                <a:effectLst/>
              </a:rPr>
              <a:t> </a:t>
            </a:r>
            <a:r>
              <a:rPr lang="it-IT" b="0" i="0" u="none" strike="noStrike" dirty="0">
                <a:solidFill>
                  <a:schemeClr val="tx1">
                    <a:lumMod val="95000"/>
                    <a:lumOff val="5000"/>
                  </a:schemeClr>
                </a:solidFill>
                <a:effectLst/>
              </a:rPr>
              <a:t>attraverso pagamenti diretti che garantisce la stabilità dei redditi e ricompensa gli agricoltori per un'agricoltura rispettosa dell'ambiente e la fornitura di servizi pubblici normalmente non pagati dai mercati, come la cura dello spazio rurale</a:t>
            </a:r>
          </a:p>
          <a:p>
            <a:pPr lvl="1"/>
            <a:r>
              <a:rPr lang="it-IT" b="0" i="0" u="none" strike="noStrike" dirty="0">
                <a:solidFill>
                  <a:schemeClr val="tx1">
                    <a:lumMod val="95000"/>
                    <a:lumOff val="5000"/>
                  </a:schemeClr>
                </a:solidFill>
                <a:effectLst/>
              </a:rPr>
              <a:t>adottando </a:t>
            </a:r>
            <a:r>
              <a:rPr lang="it-IT" b="0" i="0" u="sng" strike="noStrike" dirty="0">
                <a:solidFill>
                  <a:srgbClr val="00B0F0"/>
                </a:solidFill>
                <a:effectLst/>
                <a:hlinkClick r:id="rId3">
                  <a:extLst>
                    <a:ext uri="{A12FA001-AC4F-418D-AE19-62706E023703}">
                      <ahyp:hlinkClr xmlns:ahyp="http://schemas.microsoft.com/office/drawing/2018/hyperlinkcolor" val="tx"/>
                    </a:ext>
                  </a:extLst>
                </a:hlinkClick>
              </a:rPr>
              <a:t>misure di mercato</a:t>
            </a:r>
            <a:r>
              <a:rPr lang="it-IT" b="0" i="0" u="none" strike="noStrike" dirty="0">
                <a:solidFill>
                  <a:srgbClr val="00B0F0"/>
                </a:solidFill>
                <a:effectLst/>
              </a:rPr>
              <a:t> </a:t>
            </a:r>
            <a:r>
              <a:rPr lang="it-IT" b="0" i="0" u="none" strike="noStrike" dirty="0">
                <a:solidFill>
                  <a:schemeClr val="tx1">
                    <a:lumMod val="95000"/>
                    <a:lumOff val="5000"/>
                  </a:schemeClr>
                </a:solidFill>
                <a:effectLst/>
              </a:rPr>
              <a:t>per far fronte a congiunture difficili, come un improvviso calo della domanda per timori sanitari o una contrazione dei prezzi a seguito di una temporanea eccedenza di prodotti sul mercato</a:t>
            </a:r>
          </a:p>
          <a:p>
            <a:pPr lvl="1"/>
            <a:r>
              <a:rPr lang="it-IT" b="0" i="0" u="none" strike="noStrike" dirty="0">
                <a:solidFill>
                  <a:schemeClr val="tx1">
                    <a:lumMod val="95000"/>
                    <a:lumOff val="5000"/>
                  </a:schemeClr>
                </a:solidFill>
                <a:effectLst/>
              </a:rPr>
              <a:t>mettendo in atto </a:t>
            </a:r>
            <a:r>
              <a:rPr lang="it-IT" b="0" i="0" u="sng" strike="noStrike" dirty="0">
                <a:solidFill>
                  <a:srgbClr val="00B0F0"/>
                </a:solidFill>
                <a:effectLst/>
                <a:hlinkClick r:id="rId4">
                  <a:extLst>
                    <a:ext uri="{A12FA001-AC4F-418D-AE19-62706E023703}">
                      <ahyp:hlinkClr xmlns:ahyp="http://schemas.microsoft.com/office/drawing/2018/hyperlinkcolor" val="tx"/>
                    </a:ext>
                  </a:extLst>
                </a:hlinkClick>
              </a:rPr>
              <a:t>misure di sviluppo rurale</a:t>
            </a:r>
            <a:r>
              <a:rPr lang="it-IT" b="0" i="0" u="none" strike="noStrike" dirty="0">
                <a:solidFill>
                  <a:srgbClr val="00B0F0"/>
                </a:solidFill>
                <a:effectLst/>
              </a:rPr>
              <a:t> </a:t>
            </a:r>
            <a:r>
              <a:rPr lang="it-IT" b="0" i="0" u="none" strike="noStrike" dirty="0">
                <a:solidFill>
                  <a:schemeClr val="tx1">
                    <a:lumMod val="95000"/>
                    <a:lumOff val="5000"/>
                  </a:schemeClr>
                </a:solidFill>
                <a:effectLst/>
              </a:rPr>
              <a:t>con programmi nazionali e regionali per rispondere alle esigenze e alle sfide specifiche delle zone rurali</a:t>
            </a:r>
          </a:p>
          <a:p>
            <a:endParaRPr lang="it-IT" dirty="0"/>
          </a:p>
        </p:txBody>
      </p:sp>
    </p:spTree>
    <p:extLst>
      <p:ext uri="{BB962C8B-B14F-4D97-AF65-F5344CB8AC3E}">
        <p14:creationId xmlns:p14="http://schemas.microsoft.com/office/powerpoint/2010/main" val="1507954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E45528D-8FD4-81CC-68D8-9BD9C80193DE}"/>
              </a:ext>
            </a:extLst>
          </p:cNvPr>
          <p:cNvPicPr>
            <a:picLocks noChangeAspect="1"/>
          </p:cNvPicPr>
          <p:nvPr/>
        </p:nvPicPr>
        <p:blipFill>
          <a:blip r:embed="rId2"/>
          <a:stretch>
            <a:fillRect/>
          </a:stretch>
        </p:blipFill>
        <p:spPr>
          <a:xfrm>
            <a:off x="3568512" y="1718111"/>
            <a:ext cx="5508195" cy="4406555"/>
          </a:xfrm>
          <a:prstGeom prst="rect">
            <a:avLst/>
          </a:prstGeom>
          <a:noFill/>
        </p:spPr>
      </p:pic>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a:xfrm>
            <a:off x="9486900" y="6356351"/>
            <a:ext cx="552450" cy="364800"/>
          </a:xfrm>
        </p:spPr>
        <p:txBody>
          <a:bodyPr anchor="t">
            <a:normAutofit/>
          </a:bodyPr>
          <a:lstStyle/>
          <a:p>
            <a:pPr>
              <a:spcAft>
                <a:spcPts val="600"/>
              </a:spcAft>
            </a:pPr>
            <a:fld id="{A9319F9E-F2D9-FB4E-80B1-3EC196E3728B}" type="slidenum">
              <a:rPr lang="it-IT" smtClean="0"/>
              <a:pPr>
                <a:spcAft>
                  <a:spcPts val="600"/>
                </a:spcAft>
              </a:pPr>
              <a:t>70</a:t>
            </a:fld>
            <a:endParaRPr lang="it-IT"/>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a:xfrm>
            <a:off x="7953375" y="6356352"/>
            <a:ext cx="1307578" cy="365125"/>
          </a:xfrm>
        </p:spPr>
        <p:txBody>
          <a:bodyPr anchor="t">
            <a:normAutofit/>
          </a:bodyPr>
          <a:lstStyle/>
          <a:p>
            <a:pPr>
              <a:spcAft>
                <a:spcPts val="600"/>
              </a:spcAft>
            </a:pPr>
            <a:fld id="{FB89435C-53AA-1749-A7F0-1384A6671EE0}" type="datetime1">
              <a:rPr lang="it-IT" smtClean="0"/>
              <a:pPr>
                <a:spcAft>
                  <a:spcPts val="600"/>
                </a:spcAft>
              </a:pPr>
              <a:t>09/08/24</a:t>
            </a:fld>
            <a:endParaRPr lang="it-IT"/>
          </a:p>
        </p:txBody>
      </p:sp>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a:xfrm>
            <a:off x="4492578" y="6345674"/>
            <a:ext cx="3256079" cy="364800"/>
          </a:xfrm>
        </p:spPr>
        <p:txBody>
          <a:bodyPr anchor="t">
            <a:normAutofit/>
          </a:bodyPr>
          <a:lstStyle/>
          <a:p>
            <a:pPr>
              <a:spcAft>
                <a:spcPts val="600"/>
              </a:spcAft>
            </a:pPr>
            <a:r>
              <a:rPr lang="it-IT" dirty="0"/>
              <a:t>Titolo della presentazione</a:t>
            </a:r>
            <a:endParaRPr lang="it-IT"/>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432355"/>
          </a:xfrm>
        </p:spPr>
        <p:txBody>
          <a:bodyPr anchor="t">
            <a:normAutofit fontScale="90000"/>
          </a:bodyPr>
          <a:lstStyle/>
          <a:p>
            <a:r>
              <a:rPr lang="it-IT" dirty="0">
                <a:solidFill>
                  <a:srgbClr val="92D050"/>
                </a:solidFill>
                <a:effectLst/>
              </a:rPr>
              <a:t>Spedizioni dei rifiuti</a:t>
            </a:r>
            <a:endParaRPr lang="it-IT" dirty="0">
              <a:solidFill>
                <a:srgbClr val="92D05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139896"/>
            <a:ext cx="7886700" cy="768000"/>
          </a:xfrm>
        </p:spPr>
        <p:txBody>
          <a:bodyPr anchor="t">
            <a:normAutofit/>
          </a:bodyPr>
          <a:lstStyle/>
          <a:p>
            <a:endParaRPr lang="it-IT" b="1" u="sng"/>
          </a:p>
          <a:p>
            <a:pPr marL="285750" indent="-285750">
              <a:buFont typeface="Arial" panose="020B0604020202020204" pitchFamily="34" charset="0"/>
              <a:buChar char="•"/>
            </a:pPr>
            <a:endParaRPr lang="it-IT">
              <a:effectLst/>
            </a:endParaRPr>
          </a:p>
          <a:p>
            <a:endParaRPr lang="it-IT" b="1">
              <a:highlight>
                <a:srgbClr val="FFFFFF"/>
              </a:highlight>
            </a:endParaRPr>
          </a:p>
          <a:p>
            <a:endParaRPr lang="it-IT" dirty="0"/>
          </a:p>
        </p:txBody>
      </p:sp>
    </p:spTree>
    <p:extLst>
      <p:ext uri="{BB962C8B-B14F-4D97-AF65-F5344CB8AC3E}">
        <p14:creationId xmlns:p14="http://schemas.microsoft.com/office/powerpoint/2010/main" val="2863868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71</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Spedizioni dei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marL="342900" indent="-342900" algn="just">
              <a:buFont typeface="Arial" panose="020B0604020202020204" pitchFamily="34" charset="0"/>
              <a:buChar char="•"/>
            </a:pPr>
            <a:r>
              <a:rPr lang="it-IT" sz="2000" b="1" u="sng" dirty="0">
                <a:solidFill>
                  <a:srgbClr val="C00000"/>
                </a:solidFill>
              </a:rPr>
              <a:t>Importazione dei rifiuti da  Stati Terzi</a:t>
            </a:r>
          </a:p>
          <a:p>
            <a:pPr marL="285750" indent="-285750" algn="just">
              <a:buFont typeface="Arial" panose="020B0604020202020204" pitchFamily="34" charset="0"/>
              <a:buChar char="•"/>
            </a:pPr>
            <a:endParaRPr lang="it-IT" sz="1600" dirty="0">
              <a:solidFill>
                <a:srgbClr val="3C3C3C"/>
              </a:solidFill>
            </a:endParaRPr>
          </a:p>
          <a:p>
            <a:pPr marL="342900" indent="-342900" algn="just">
              <a:buFont typeface="Arial" panose="020B0604020202020204" pitchFamily="34" charset="0"/>
              <a:buChar char="•"/>
            </a:pPr>
            <a:r>
              <a:rPr lang="it-IT" sz="2000" dirty="0">
                <a:solidFill>
                  <a:srgbClr val="3C3C3C"/>
                </a:solidFill>
              </a:rPr>
              <a:t>Le </a:t>
            </a:r>
            <a:r>
              <a:rPr lang="it-IT" sz="2000" b="1" dirty="0">
                <a:solidFill>
                  <a:srgbClr val="3C3C3C"/>
                </a:solidFill>
              </a:rPr>
              <a:t>importazioni di rifiuti per operazioni di smaltimento sono vietate</a:t>
            </a:r>
            <a:r>
              <a:rPr lang="it-IT" sz="2000" dirty="0">
                <a:solidFill>
                  <a:srgbClr val="3C3C3C"/>
                </a:solidFill>
              </a:rPr>
              <a:t>, ad eccezione di importazioni da Stati membri della Convenzione di Basilea o da Stato che hanno concluso accordi di importazione con l’UE o con singoli Stati membri.</a:t>
            </a:r>
          </a:p>
          <a:p>
            <a:pPr marL="342900" indent="-342900" algn="just">
              <a:buFont typeface="Arial" panose="020B0604020202020204" pitchFamily="34" charset="0"/>
              <a:buChar char="•"/>
            </a:pPr>
            <a:r>
              <a:rPr lang="it-IT" sz="2000" dirty="0">
                <a:solidFill>
                  <a:srgbClr val="3C3C3C"/>
                </a:solidFill>
              </a:rPr>
              <a:t>Le </a:t>
            </a:r>
            <a:r>
              <a:rPr lang="it-IT" sz="2000" b="1" dirty="0">
                <a:solidFill>
                  <a:srgbClr val="3C3C3C"/>
                </a:solidFill>
              </a:rPr>
              <a:t>importazioni di rifiuti per operazioni di recupero sono vietate</a:t>
            </a:r>
            <a:r>
              <a:rPr lang="it-IT" sz="2000" dirty="0">
                <a:solidFill>
                  <a:srgbClr val="3C3C3C"/>
                </a:solidFill>
              </a:rPr>
              <a:t>. Possono essere consentite da Stati terzi che applicano le decisioni OCSE o da Stati che hanno concluso specifici accordi di importazione.</a:t>
            </a:r>
          </a:p>
          <a:p>
            <a:pPr algn="just"/>
            <a:endParaRPr lang="it-IT" sz="2400" b="1" dirty="0">
              <a:solidFill>
                <a:srgbClr val="C00000"/>
              </a:solidFill>
              <a:highlight>
                <a:srgbClr val="FFFFFF"/>
              </a:highlight>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1882161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442ABC1-A7F7-E645-9C49-70D2BBEE9465}"/>
              </a:ext>
            </a:extLst>
          </p:cNvPr>
          <p:cNvSpPr>
            <a:spLocks noGrp="1"/>
          </p:cNvSpPr>
          <p:nvPr>
            <p:ph type="ftr" sz="quarter" idx="11"/>
          </p:nvPr>
        </p:nvSpPr>
        <p:spPr/>
        <p:txBody>
          <a:bodyPr/>
          <a:lstStyle/>
          <a:p>
            <a:r>
              <a:rPr lang="it-IT" dirty="0"/>
              <a:t>Titolo della presentazione</a:t>
            </a:r>
          </a:p>
        </p:txBody>
      </p:sp>
      <p:sp>
        <p:nvSpPr>
          <p:cNvPr id="7" name="Segnaposto data 6">
            <a:extLst>
              <a:ext uri="{FF2B5EF4-FFF2-40B4-BE49-F238E27FC236}">
                <a16:creationId xmlns:a16="http://schemas.microsoft.com/office/drawing/2014/main" id="{DF651052-209D-9E4A-838C-D4CC3B73C62E}"/>
              </a:ext>
            </a:extLst>
          </p:cNvPr>
          <p:cNvSpPr>
            <a:spLocks noGrp="1"/>
          </p:cNvSpPr>
          <p:nvPr>
            <p:ph type="dt" sz="half" idx="10"/>
          </p:nvPr>
        </p:nvSpPr>
        <p:spPr/>
        <p:txBody>
          <a:bodyPr/>
          <a:lstStyle/>
          <a:p>
            <a:fld id="{FB89435C-53AA-1749-A7F0-1384A6671EE0}" type="datetime1">
              <a:rPr lang="it-IT" smtClean="0"/>
              <a:pPr/>
              <a:t>09/08/24</a:t>
            </a:fld>
            <a:endParaRPr lang="it-IT" dirty="0"/>
          </a:p>
        </p:txBody>
      </p:sp>
      <p:sp>
        <p:nvSpPr>
          <p:cNvPr id="6" name="Segnaposto numero diapositiva 5">
            <a:extLst>
              <a:ext uri="{FF2B5EF4-FFF2-40B4-BE49-F238E27FC236}">
                <a16:creationId xmlns:a16="http://schemas.microsoft.com/office/drawing/2014/main" id="{9BDAE10E-885D-BB47-8EC5-07B38D17432A}"/>
              </a:ext>
            </a:extLst>
          </p:cNvPr>
          <p:cNvSpPr>
            <a:spLocks noGrp="1"/>
          </p:cNvSpPr>
          <p:nvPr>
            <p:ph type="sldNum" sz="quarter" idx="12"/>
          </p:nvPr>
        </p:nvSpPr>
        <p:spPr/>
        <p:txBody>
          <a:bodyPr/>
          <a:lstStyle/>
          <a:p>
            <a:fld id="{A9319F9E-F2D9-FB4E-80B1-3EC196E3728B}" type="slidenum">
              <a:rPr lang="it-IT" smtClean="0"/>
              <a:pPr/>
              <a:t>72</a:t>
            </a:fld>
            <a:endParaRPr lang="it-IT" dirty="0"/>
          </a:p>
        </p:txBody>
      </p:sp>
      <p:sp>
        <p:nvSpPr>
          <p:cNvPr id="2" name="Titolo 1">
            <a:extLst>
              <a:ext uri="{FF2B5EF4-FFF2-40B4-BE49-F238E27FC236}">
                <a16:creationId xmlns:a16="http://schemas.microsoft.com/office/drawing/2014/main" id="{3CAE7022-A07E-854F-AF69-84AE59588E53}"/>
              </a:ext>
            </a:extLst>
          </p:cNvPr>
          <p:cNvSpPr>
            <a:spLocks noGrp="1"/>
          </p:cNvSpPr>
          <p:nvPr>
            <p:ph type="title"/>
          </p:nvPr>
        </p:nvSpPr>
        <p:spPr>
          <a:xfrm>
            <a:off x="2152650" y="733336"/>
            <a:ext cx="7886700" cy="644203"/>
          </a:xfrm>
        </p:spPr>
        <p:txBody>
          <a:bodyPr/>
          <a:lstStyle/>
          <a:p>
            <a:br>
              <a:rPr lang="it-IT" sz="2400" dirty="0">
                <a:latin typeface="Calibri" panose="020F0502020204030204" pitchFamily="34" charset="0"/>
                <a:cs typeface="Calibri" panose="020F0502020204030204" pitchFamily="34" charset="0"/>
              </a:rPr>
            </a:br>
            <a:r>
              <a:rPr lang="it-IT" sz="2400" dirty="0">
                <a:solidFill>
                  <a:srgbClr val="92D050"/>
                </a:solidFill>
                <a:latin typeface="Calibri" panose="020F0502020204030204" pitchFamily="34" charset="0"/>
                <a:cs typeface="Calibri" panose="020F0502020204030204" pitchFamily="34" charset="0"/>
              </a:rPr>
              <a:t>Spedizioni dei rifiuti</a:t>
            </a:r>
            <a:br>
              <a:rPr lang="it-IT" sz="3200" dirty="0">
                <a:latin typeface="Calibri" panose="020F0502020204030204" pitchFamily="34" charset="0"/>
                <a:cs typeface="Calibri" panose="020F0502020204030204" pitchFamily="34" charset="0"/>
              </a:rPr>
            </a:br>
            <a:endParaRPr lang="it-IT" dirty="0">
              <a:solidFill>
                <a:srgbClr val="C00000"/>
              </a:solidFill>
            </a:endParaRPr>
          </a:p>
        </p:txBody>
      </p:sp>
      <p:sp>
        <p:nvSpPr>
          <p:cNvPr id="14" name="Segnaposto testo 13">
            <a:extLst>
              <a:ext uri="{FF2B5EF4-FFF2-40B4-BE49-F238E27FC236}">
                <a16:creationId xmlns:a16="http://schemas.microsoft.com/office/drawing/2014/main" id="{8B3B1EEE-E31E-E709-C0E0-F9BBDAA1CCD7}"/>
              </a:ext>
            </a:extLst>
          </p:cNvPr>
          <p:cNvSpPr>
            <a:spLocks noGrp="1"/>
          </p:cNvSpPr>
          <p:nvPr>
            <p:ph type="body" sz="quarter" idx="15"/>
          </p:nvPr>
        </p:nvSpPr>
        <p:spPr>
          <a:xfrm>
            <a:off x="2152650" y="1597306"/>
            <a:ext cx="8182841" cy="4748368"/>
          </a:xfrm>
        </p:spPr>
        <p:txBody>
          <a:bodyPr/>
          <a:lstStyle/>
          <a:p>
            <a:pPr algn="just"/>
            <a:r>
              <a:rPr lang="it-IT" sz="1800" dirty="0">
                <a:solidFill>
                  <a:srgbClr val="093991"/>
                </a:solidFill>
              </a:rPr>
              <a:t>• </a:t>
            </a:r>
            <a:r>
              <a:rPr lang="it-IT" sz="1800" u="sng" dirty="0">
                <a:solidFill>
                  <a:srgbClr val="C00000"/>
                </a:solidFill>
              </a:rPr>
              <a:t>Spedizioni di rifiuti all’interno dell’UE</a:t>
            </a:r>
          </a:p>
          <a:p>
            <a:pPr algn="just"/>
            <a:endParaRPr lang="it-IT" sz="1800" u="sng" dirty="0">
              <a:solidFill>
                <a:srgbClr val="C00000"/>
              </a:solidFill>
            </a:endParaRPr>
          </a:p>
          <a:p>
            <a:pPr marL="285750" indent="-285750" algn="just">
              <a:buFont typeface="Arial" panose="020B0604020202020204" pitchFamily="34" charset="0"/>
              <a:buChar char="•"/>
            </a:pPr>
            <a:r>
              <a:rPr lang="it-IT" sz="2000" dirty="0">
                <a:solidFill>
                  <a:srgbClr val="3C3C3C"/>
                </a:solidFill>
              </a:rPr>
              <a:t>Rifiuti non pericolosi destinati ad operazioni di recupero possono circolare liberamente all’interno dell’UE (art. 12 del regolamento).</a:t>
            </a:r>
          </a:p>
          <a:p>
            <a:pPr marL="285750" indent="-285750" algn="just">
              <a:buFont typeface="Arial" panose="020B0604020202020204" pitchFamily="34" charset="0"/>
              <a:buChar char="•"/>
            </a:pPr>
            <a:r>
              <a:rPr lang="it-IT" sz="2000" dirty="0">
                <a:solidFill>
                  <a:srgbClr val="3C3C3C"/>
                </a:solidFill>
              </a:rPr>
              <a:t>Rifiuti non pericolosi destinati ad operazioni di smaltimento sono soggetti ai principi di prossimità e di autosufficienza (art. 11 del regolamento).La direttiva 2008/98 estende tali disciplina anche ai rifiuti urbani destinati ad operazioni di recupero.</a:t>
            </a:r>
          </a:p>
          <a:p>
            <a:pPr marL="285750" indent="-285750" algn="just">
              <a:buFont typeface="Arial" panose="020B0604020202020204" pitchFamily="34" charset="0"/>
              <a:buChar char="•"/>
            </a:pPr>
            <a:r>
              <a:rPr lang="it-IT" sz="2000" dirty="0">
                <a:solidFill>
                  <a:srgbClr val="3C3C3C"/>
                </a:solidFill>
              </a:rPr>
              <a:t>Ai sensi della stessa direttiva gli Stati membri possono opporsi sistematicamente alle esportazioni di rifiuti per operazioni di smaltimento.</a:t>
            </a:r>
          </a:p>
          <a:p>
            <a:endParaRPr lang="it-IT" dirty="0"/>
          </a:p>
        </p:txBody>
      </p:sp>
    </p:spTree>
    <p:extLst>
      <p:ext uri="{BB962C8B-B14F-4D97-AF65-F5344CB8AC3E}">
        <p14:creationId xmlns:p14="http://schemas.microsoft.com/office/powerpoint/2010/main" val="653440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3</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9</a:t>
            </a:r>
          </a:p>
        </p:txBody>
      </p:sp>
    </p:spTree>
    <p:extLst>
      <p:ext uri="{BB962C8B-B14F-4D97-AF65-F5344CB8AC3E}">
        <p14:creationId xmlns:p14="http://schemas.microsoft.com/office/powerpoint/2010/main" val="2482929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720725"/>
          </a:xfrm>
        </p:spPr>
        <p:txBody>
          <a:bodyPr/>
          <a:lstStyle/>
          <a:p>
            <a:r>
              <a:rPr lang="it-IT" b="1" dirty="0">
                <a:solidFill>
                  <a:srgbClr val="92D050"/>
                </a:solidFill>
              </a:rPr>
              <a:t>Introduzione</a:t>
            </a:r>
          </a:p>
        </p:txBody>
      </p:sp>
      <p:pic>
        <p:nvPicPr>
          <p:cNvPr id="4" name="Segnaposto contenuto 3">
            <a:extLst>
              <a:ext uri="{FF2B5EF4-FFF2-40B4-BE49-F238E27FC236}">
                <a16:creationId xmlns:a16="http://schemas.microsoft.com/office/drawing/2014/main" id="{45F6058E-D91A-A117-6ACB-12DEB871A0DE}"/>
              </a:ext>
            </a:extLst>
          </p:cNvPr>
          <p:cNvPicPr>
            <a:picLocks noGrp="1" noChangeAspect="1"/>
          </p:cNvPicPr>
          <p:nvPr>
            <p:ph idx="1"/>
          </p:nvPr>
        </p:nvPicPr>
        <p:blipFill>
          <a:blip r:embed="rId2"/>
          <a:stretch>
            <a:fillRect/>
          </a:stretch>
        </p:blipFill>
        <p:spPr>
          <a:xfrm>
            <a:off x="544660" y="1220870"/>
            <a:ext cx="10349896" cy="5051343"/>
          </a:xfrm>
          <a:prstGeom prst="rect">
            <a:avLst/>
          </a:prstGeom>
        </p:spPr>
      </p:pic>
    </p:spTree>
    <p:extLst>
      <p:ext uri="{BB962C8B-B14F-4D97-AF65-F5344CB8AC3E}">
        <p14:creationId xmlns:p14="http://schemas.microsoft.com/office/powerpoint/2010/main" val="4148885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1006475"/>
          </a:xfrm>
        </p:spPr>
        <p:txBody>
          <a:bodyPr/>
          <a:lstStyle/>
          <a:p>
            <a:r>
              <a:rPr lang="it-IT" b="1" dirty="0">
                <a:solidFill>
                  <a:srgbClr val="92D050"/>
                </a:solidFill>
              </a:rPr>
              <a:t>Introduzione </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676400"/>
            <a:ext cx="10515600" cy="4470400"/>
          </a:xfrm>
        </p:spPr>
        <p:txBody>
          <a:bodyPr>
            <a:normAutofit fontScale="92500" lnSpcReduction="10000"/>
          </a:bodyPr>
          <a:lstStyle/>
          <a:p>
            <a:r>
              <a:rPr lang="it-IT" b="1" dirty="0">
                <a:solidFill>
                  <a:srgbClr val="00B0F0"/>
                </a:solidFill>
              </a:rPr>
              <a:t>Basi giuridiche</a:t>
            </a:r>
            <a:r>
              <a:rPr lang="it-IT" dirty="0">
                <a:solidFill>
                  <a:srgbClr val="00B0F0"/>
                </a:solidFill>
              </a:rPr>
              <a:t>: </a:t>
            </a:r>
          </a:p>
          <a:p>
            <a:pPr lvl="1"/>
            <a:r>
              <a:rPr lang="it-IT" dirty="0"/>
              <a:t>Art. 4, par. 2, </a:t>
            </a:r>
            <a:r>
              <a:rPr lang="it-IT" dirty="0" err="1"/>
              <a:t>let</a:t>
            </a:r>
            <a:r>
              <a:rPr lang="it-IT" dirty="0"/>
              <a:t>. g) TFUE</a:t>
            </a:r>
          </a:p>
          <a:p>
            <a:pPr lvl="1"/>
            <a:r>
              <a:rPr lang="it-IT" dirty="0"/>
              <a:t>Competenza concorrente UE/Stati membri</a:t>
            </a:r>
          </a:p>
          <a:p>
            <a:pPr lvl="1"/>
            <a:r>
              <a:rPr lang="it-IT" dirty="0"/>
              <a:t>Titolo VI TFUE: dall’art. 92 all’art. 100 TFUE</a:t>
            </a:r>
          </a:p>
          <a:p>
            <a:pPr marL="457200" lvl="1" indent="0">
              <a:buNone/>
            </a:pPr>
            <a:endParaRPr lang="it-IT" dirty="0"/>
          </a:p>
          <a:p>
            <a:r>
              <a:rPr lang="it-IT" b="1" dirty="0">
                <a:solidFill>
                  <a:srgbClr val="00B0F0"/>
                </a:solidFill>
              </a:rPr>
              <a:t>Obiettivo</a:t>
            </a:r>
            <a:r>
              <a:rPr lang="it-IT" dirty="0">
                <a:solidFill>
                  <a:srgbClr val="00B0F0"/>
                </a:solidFill>
              </a:rPr>
              <a:t>:</a:t>
            </a:r>
          </a:p>
          <a:p>
            <a:pPr lvl="1"/>
            <a:r>
              <a:rPr lang="it-IT" dirty="0"/>
              <a:t>Istituzione di un mercato comune dei trasporti, che consentisse la libera prestazione dei servizi e l'apertura dei mercati dei trasporti. </a:t>
            </a:r>
          </a:p>
          <a:p>
            <a:pPr marL="457200" lvl="1" indent="0">
              <a:buNone/>
            </a:pPr>
            <a:endParaRPr lang="it-IT" dirty="0"/>
          </a:p>
          <a:p>
            <a:r>
              <a:rPr lang="it-IT" b="1" i="0" u="none" strike="noStrike" dirty="0">
                <a:solidFill>
                  <a:srgbClr val="00B0F0"/>
                </a:solidFill>
                <a:effectLst/>
              </a:rPr>
              <a:t>Mobilità sostenibile: </a:t>
            </a:r>
          </a:p>
          <a:p>
            <a:pPr lvl="1"/>
            <a:r>
              <a:rPr lang="it-IT" dirty="0"/>
              <a:t>Transizione climatica e settore dei trasporti nell’UE</a:t>
            </a:r>
          </a:p>
          <a:p>
            <a:pPr lvl="1"/>
            <a:r>
              <a:rPr lang="it-IT" dirty="0"/>
              <a:t>3 fasi per raggiungere per rendere sostenibile la mobilità nell’UE</a:t>
            </a:r>
          </a:p>
          <a:p>
            <a:pPr lvl="1"/>
            <a:endParaRPr lang="it-IT" dirty="0"/>
          </a:p>
        </p:txBody>
      </p:sp>
    </p:spTree>
    <p:extLst>
      <p:ext uri="{BB962C8B-B14F-4D97-AF65-F5344CB8AC3E}">
        <p14:creationId xmlns:p14="http://schemas.microsoft.com/office/powerpoint/2010/main" val="42567506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270000"/>
            <a:ext cx="10833100" cy="5222875"/>
          </a:xfrm>
        </p:spPr>
        <p:txBody>
          <a:bodyPr>
            <a:normAutofit fontScale="92500" lnSpcReduction="10000"/>
          </a:bodyPr>
          <a:lstStyle/>
          <a:p>
            <a:pPr algn="just"/>
            <a:endParaRPr lang="it-IT" b="1" i="0" u="none" strike="noStrike" dirty="0">
              <a:solidFill>
                <a:srgbClr val="00B0F0"/>
              </a:solidFill>
              <a:effectLst/>
              <a:highlight>
                <a:srgbClr val="FFFFFF"/>
              </a:highlight>
              <a:latin typeface="Calibri" panose="020F0502020204030204" pitchFamily="34" charset="0"/>
              <a:cs typeface="Calibri" panose="020F0502020204030204" pitchFamily="34" charset="0"/>
            </a:endParaRPr>
          </a:p>
          <a:p>
            <a:pPr algn="just"/>
            <a:r>
              <a:rPr lang="it-IT" b="1" i="0" u="none" strike="noStrike" dirty="0">
                <a:solidFill>
                  <a:srgbClr val="00B0F0"/>
                </a:solidFill>
                <a:effectLst/>
                <a:highlight>
                  <a:srgbClr val="FFFFFF"/>
                </a:highlight>
                <a:latin typeface="Calibri" panose="020F0502020204030204" pitchFamily="34" charset="0"/>
                <a:cs typeface="Calibri" panose="020F0502020204030204" pitchFamily="34" charset="0"/>
              </a:rPr>
              <a:t>Fase 1:</a:t>
            </a:r>
            <a:r>
              <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rPr>
              <a:t> Emersion</a:t>
            </a:r>
            <a:r>
              <a:rPr lang="it-IT" dirty="0">
                <a:solidFill>
                  <a:srgbClr val="1E1E1F"/>
                </a:solidFill>
                <a:highlight>
                  <a:srgbClr val="FFFFFF"/>
                </a:highlight>
                <a:latin typeface="Calibri" panose="020F0502020204030204" pitchFamily="34" charset="0"/>
                <a:cs typeface="Calibri" panose="020F0502020204030204" pitchFamily="34" charset="0"/>
              </a:rPr>
              <a:t>e del problema della mobilità sostenibile legato al Mercato unico</a:t>
            </a:r>
            <a:endPar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endParaRPr>
          </a:p>
          <a:p>
            <a:pPr marL="0" indent="0" algn="just">
              <a:buNone/>
            </a:pPr>
            <a:endPar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endParaRPr>
          </a:p>
          <a:p>
            <a:pPr algn="just"/>
            <a:r>
              <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rPr>
              <a:t>La </a:t>
            </a:r>
            <a:r>
              <a:rPr lang="it-IT" b="1" i="0" dirty="0">
                <a:solidFill>
                  <a:srgbClr val="00B0F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direttiva 92/106/CEE del Consiglio</a:t>
            </a:r>
            <a:r>
              <a:rPr lang="it-IT" b="1" i="0" strike="noStrike" dirty="0">
                <a:solidFill>
                  <a:srgbClr val="00B0F0"/>
                </a:solidFill>
                <a:effectLst/>
                <a:highlight>
                  <a:srgbClr val="FFFFFF"/>
                </a:highlight>
                <a:latin typeface="Calibri" panose="020F0502020204030204" pitchFamily="34" charset="0"/>
                <a:cs typeface="Calibri" panose="020F0502020204030204" pitchFamily="34" charset="0"/>
              </a:rPr>
              <a:t> </a:t>
            </a:r>
            <a:r>
              <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rPr>
              <a:t>("direttiva sui trasporti combinati") del dicembre 1992:</a:t>
            </a:r>
          </a:p>
          <a:p>
            <a:pPr marL="0" indent="0" algn="just">
              <a:buNone/>
            </a:pPr>
            <a:endPar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endParaRPr>
          </a:p>
          <a:p>
            <a:pPr algn="just"/>
            <a:r>
              <a:rPr lang="it-IT" b="1" dirty="0">
                <a:solidFill>
                  <a:srgbClr val="00B0F0"/>
                </a:solidFill>
                <a:highlight>
                  <a:srgbClr val="FFFFFF"/>
                </a:highlight>
                <a:latin typeface="Calibri" panose="020F0502020204030204" pitchFamily="34" charset="0"/>
                <a:cs typeface="Calibri" panose="020F0502020204030204" pitchFamily="34" charset="0"/>
              </a:rPr>
              <a:t>OB1</a:t>
            </a:r>
            <a:r>
              <a:rPr lang="it-IT" dirty="0">
                <a:solidFill>
                  <a:srgbClr val="1E1E1F"/>
                </a:solidFill>
                <a:highlight>
                  <a:srgbClr val="FFFFFF"/>
                </a:highlight>
                <a:latin typeface="Calibri" panose="020F0502020204030204" pitchFamily="34" charset="0"/>
                <a:cs typeface="Calibri" panose="020F0502020204030204" pitchFamily="34" charset="0"/>
              </a:rPr>
              <a:t>: N</a:t>
            </a:r>
            <a:r>
              <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rPr>
              <a:t>orme comuni per il trasporto combinato di merci tra Stati membri. </a:t>
            </a:r>
          </a:p>
          <a:p>
            <a:pPr marL="0" indent="0" algn="just">
              <a:buNone/>
            </a:pPr>
            <a:endPar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endParaRPr>
          </a:p>
          <a:p>
            <a:pPr algn="just"/>
            <a:r>
              <a:rPr lang="it-IT" b="1" dirty="0">
                <a:solidFill>
                  <a:srgbClr val="00B0F0"/>
                </a:solidFill>
                <a:highlight>
                  <a:srgbClr val="FFFFFF"/>
                </a:highlight>
                <a:latin typeface="Calibri" panose="020F0502020204030204" pitchFamily="34" charset="0"/>
                <a:cs typeface="Calibri" panose="020F0502020204030204" pitchFamily="34" charset="0"/>
              </a:rPr>
              <a:t>OB2:</a:t>
            </a:r>
            <a:r>
              <a:rPr lang="it-IT" dirty="0">
                <a:solidFill>
                  <a:srgbClr val="1E1E1F"/>
                </a:solidFill>
                <a:highlight>
                  <a:srgbClr val="FFFFFF"/>
                </a:highlight>
                <a:latin typeface="Calibri" panose="020F0502020204030204" pitchFamily="34" charset="0"/>
                <a:cs typeface="Calibri" panose="020F0502020204030204" pitchFamily="34" charset="0"/>
              </a:rPr>
              <a:t> P</a:t>
            </a:r>
            <a:r>
              <a:rPr lang="it-IT" b="0" i="0" u="none" strike="noStrike" dirty="0">
                <a:solidFill>
                  <a:srgbClr val="1E1E1F"/>
                </a:solidFill>
                <a:effectLst/>
                <a:highlight>
                  <a:srgbClr val="FFFFFF"/>
                </a:highlight>
                <a:latin typeface="Calibri" panose="020F0502020204030204" pitchFamily="34" charset="0"/>
                <a:cs typeface="Calibri" panose="020F0502020204030204" pitchFamily="34" charset="0"/>
              </a:rPr>
              <a:t>romuovere il trasporto intermodale di merci e passare a modi di trasporto a basse emissioni (ferrovia, trasporto marittimo di corto raggio e vie navigabili interne anziché trasporto su strada) con l'obiettivo di ridurre le esternalità negative e le emissioni di carbonio.</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54299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4943475"/>
          </a:xfrm>
        </p:spPr>
        <p:txBody>
          <a:bodyPr>
            <a:normAutofit/>
          </a:bodyPr>
          <a:lstStyle/>
          <a:p>
            <a:pPr algn="just"/>
            <a:r>
              <a:rPr lang="it-IT" b="1" i="0" u="none" strike="noStrike" dirty="0">
                <a:solidFill>
                  <a:srgbClr val="00B0F0"/>
                </a:solidFill>
                <a:effectLst/>
                <a:highlight>
                  <a:srgbClr val="FFFFFF"/>
                </a:highlight>
                <a:cs typeface="Calibri" panose="020F0502020204030204" pitchFamily="34" charset="0"/>
              </a:rPr>
              <a:t>Fase 2:</a:t>
            </a:r>
            <a:r>
              <a:rPr lang="it-IT" b="0" i="0" u="none" strike="noStrike" dirty="0">
                <a:solidFill>
                  <a:srgbClr val="1E1E1F"/>
                </a:solidFill>
                <a:effectLst/>
                <a:highlight>
                  <a:srgbClr val="FFFFFF"/>
                </a:highlight>
                <a:cs typeface="Calibri" panose="020F0502020204030204" pitchFamily="34" charset="0"/>
              </a:rPr>
              <a:t> Completamento mercato unico e settore trasporti</a:t>
            </a:r>
          </a:p>
          <a:p>
            <a:pPr algn="just"/>
            <a:endParaRPr lang="it-IT" b="0" i="0" u="none" strike="noStrike" dirty="0">
              <a:solidFill>
                <a:srgbClr val="1E1E1F"/>
              </a:solidFill>
              <a:effectLst/>
              <a:highlight>
                <a:srgbClr val="FFFFFF"/>
              </a:highlight>
              <a:cs typeface="Calibri" panose="020F0502020204030204" pitchFamily="34" charset="0"/>
            </a:endParaRPr>
          </a:p>
          <a:p>
            <a:pPr algn="just"/>
            <a:r>
              <a:rPr lang="it-IT" dirty="0">
                <a:solidFill>
                  <a:srgbClr val="1E1E1F"/>
                </a:solidFill>
                <a:highlight>
                  <a:srgbClr val="FFFFFF"/>
                </a:highlight>
                <a:cs typeface="Calibri" panose="020F0502020204030204" pitchFamily="34" charset="0"/>
              </a:rPr>
              <a:t>2011: </a:t>
            </a:r>
          </a:p>
          <a:p>
            <a:pPr lvl="1" algn="just"/>
            <a:r>
              <a:rPr lang="it-IT" dirty="0">
                <a:solidFill>
                  <a:srgbClr val="1E1E1F"/>
                </a:solidFill>
                <a:highlight>
                  <a:srgbClr val="FFFFFF"/>
                </a:highlight>
                <a:cs typeface="Calibri" panose="020F0502020204030204" pitchFamily="34" charset="0"/>
              </a:rPr>
              <a:t>Libro bianco </a:t>
            </a:r>
          </a:p>
          <a:p>
            <a:pPr lvl="1" algn="just"/>
            <a:r>
              <a:rPr lang="it-IT" dirty="0">
                <a:solidFill>
                  <a:srgbClr val="1E1E1F"/>
                </a:solidFill>
                <a:highlight>
                  <a:srgbClr val="FFFFFF"/>
                </a:highlight>
              </a:rPr>
              <a:t>C</a:t>
            </a:r>
            <a:r>
              <a:rPr lang="it-IT" b="0" i="0" u="none" strike="noStrike" dirty="0">
                <a:solidFill>
                  <a:srgbClr val="1E1E1F"/>
                </a:solidFill>
                <a:effectLst/>
                <a:highlight>
                  <a:srgbClr val="FFFFFF"/>
                </a:highlight>
              </a:rPr>
              <a:t>reazione di uno spazio unico europeo dei trasporti eliminando tutti gli ostacoli residui tra modi e tra sistemi nazionali, facilitando il processo di integrazione e sostenendo l'emergere di nuovi operatori multinazionali e multimodali</a:t>
            </a:r>
            <a:endParaRPr lang="it-IT" dirty="0">
              <a:solidFill>
                <a:srgbClr val="1E1E1F"/>
              </a:solidFill>
              <a:highlight>
                <a:srgbClr val="FFFFFF"/>
              </a:highlight>
              <a:cs typeface="Calibri" panose="020F0502020204030204" pitchFamily="34" charset="0"/>
            </a:endParaRPr>
          </a:p>
          <a:p>
            <a:pPr algn="just"/>
            <a:r>
              <a:rPr lang="it-IT" b="0" i="0" u="none" strike="noStrike" dirty="0">
                <a:solidFill>
                  <a:srgbClr val="1E1E1F"/>
                </a:solidFill>
                <a:effectLst/>
                <a:highlight>
                  <a:srgbClr val="FFFFFF"/>
                </a:highlight>
                <a:cs typeface="Calibri" panose="020F0502020204030204" pitchFamily="34" charset="0"/>
              </a:rPr>
              <a:t>2016: </a:t>
            </a:r>
          </a:p>
          <a:p>
            <a:pPr lvl="1" algn="just"/>
            <a:r>
              <a:rPr lang="it-IT" b="0" i="0" u="none" strike="noStrike" dirty="0">
                <a:solidFill>
                  <a:srgbClr val="1E1E1F"/>
                </a:solidFill>
                <a:effectLst/>
                <a:highlight>
                  <a:srgbClr val="FFFFFF"/>
                </a:highlight>
              </a:rPr>
              <a:t>Strategia europea per una mobilità a basse emissioni (</a:t>
            </a:r>
            <a:r>
              <a:rPr lang="it-IT" b="1" i="0" u="sng" dirty="0">
                <a:solidFill>
                  <a:srgbClr val="00B0F0"/>
                </a:solidFill>
                <a:effectLst/>
                <a:hlinkClick r:id="rId2">
                  <a:extLst>
                    <a:ext uri="{A12FA001-AC4F-418D-AE19-62706E023703}">
                      <ahyp:hlinkClr xmlns:ahyp="http://schemas.microsoft.com/office/drawing/2018/hyperlinkcolor" val="tx"/>
                    </a:ext>
                  </a:extLst>
                </a:hlinkClick>
              </a:rPr>
              <a:t>COM(2016)0501</a:t>
            </a:r>
            <a:r>
              <a:rPr lang="it-IT" b="0" i="0" u="none" strike="noStrike" dirty="0">
                <a:solidFill>
                  <a:srgbClr val="1E1E1F"/>
                </a:solidFill>
                <a:effectLst/>
                <a:highlight>
                  <a:srgbClr val="FFFFFF"/>
                </a:highlight>
              </a:rPr>
              <a:t>)</a:t>
            </a:r>
            <a:endParaRPr lang="it-IT" b="0" i="0" u="none" strike="noStrike" dirty="0">
              <a:solidFill>
                <a:srgbClr val="1E1E1F"/>
              </a:solidFill>
              <a:effectLst/>
              <a:highlight>
                <a:srgbClr val="FFFFFF"/>
              </a:highlight>
              <a:cs typeface="Calibri" panose="020F0502020204030204" pitchFamily="34" charset="0"/>
            </a:endParaRPr>
          </a:p>
        </p:txBody>
      </p:sp>
    </p:spTree>
    <p:extLst>
      <p:ext uri="{BB962C8B-B14F-4D97-AF65-F5344CB8AC3E}">
        <p14:creationId xmlns:p14="http://schemas.microsoft.com/office/powerpoint/2010/main" val="17953746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4943475"/>
          </a:xfrm>
        </p:spPr>
        <p:txBody>
          <a:bodyPr>
            <a:normAutofit/>
          </a:bodyPr>
          <a:lstStyle/>
          <a:p>
            <a:pPr algn="just"/>
            <a:r>
              <a:rPr lang="it-IT" b="1" i="0" u="none" strike="noStrike" dirty="0">
                <a:solidFill>
                  <a:srgbClr val="00B0F0"/>
                </a:solidFill>
                <a:effectLst/>
                <a:highlight>
                  <a:srgbClr val="FFFFFF"/>
                </a:highlight>
                <a:cs typeface="Calibri" panose="020F0502020204030204" pitchFamily="34" charset="0"/>
              </a:rPr>
              <a:t>Fase 3:</a:t>
            </a:r>
            <a:r>
              <a:rPr lang="it-IT" b="0" i="0" u="none" strike="noStrike" dirty="0">
                <a:solidFill>
                  <a:srgbClr val="1E1E1F"/>
                </a:solidFill>
                <a:effectLst/>
                <a:highlight>
                  <a:srgbClr val="FFFFFF"/>
                </a:highlight>
                <a:cs typeface="Calibri" panose="020F0502020204030204" pitchFamily="34" charset="0"/>
              </a:rPr>
              <a:t> mobilità sostenibile e tutela dell’ambiente (Green Deal e trasporti)</a:t>
            </a:r>
          </a:p>
          <a:p>
            <a:pPr marL="0" indent="0" algn="just">
              <a:buNone/>
            </a:pPr>
            <a:endParaRPr lang="it-IT" b="0" i="0" u="none" strike="noStrike" dirty="0">
              <a:solidFill>
                <a:srgbClr val="1E1E1F"/>
              </a:solidFill>
              <a:effectLst/>
              <a:highlight>
                <a:srgbClr val="FFFFFF"/>
              </a:highlight>
              <a:cs typeface="Calibri" panose="020F0502020204030204" pitchFamily="34" charset="0"/>
            </a:endParaRPr>
          </a:p>
          <a:p>
            <a:pPr algn="just"/>
            <a:r>
              <a:rPr lang="it-IT" dirty="0">
                <a:solidFill>
                  <a:srgbClr val="1E1E1F"/>
                </a:solidFill>
                <a:highlight>
                  <a:srgbClr val="FFFFFF"/>
                </a:highlight>
                <a:cs typeface="Calibri" panose="020F0502020204030204" pitchFamily="34" charset="0"/>
              </a:rPr>
              <a:t>2020: </a:t>
            </a:r>
          </a:p>
          <a:p>
            <a:pPr lvl="1" algn="just"/>
            <a:r>
              <a:rPr lang="it-IT" dirty="0">
                <a:solidFill>
                  <a:srgbClr val="1E1E1F"/>
                </a:solidFill>
                <a:highlight>
                  <a:srgbClr val="FFFFFF"/>
                </a:highlight>
                <a:cs typeface="Calibri" panose="020F0502020204030204" pitchFamily="34" charset="0"/>
              </a:rPr>
              <a:t>S</a:t>
            </a:r>
            <a:r>
              <a:rPr lang="it-IT" b="0" i="0" u="none" strike="noStrike" dirty="0">
                <a:solidFill>
                  <a:srgbClr val="1E1E1F"/>
                </a:solidFill>
                <a:effectLst/>
                <a:highlight>
                  <a:srgbClr val="FFFFFF"/>
                </a:highlight>
              </a:rPr>
              <a:t>trategia per una mobilità sostenibile e intelligente, corredata di un piano d'azione composto da 82 iniziative destinate a orientare i lavori per il periodo fino al 2024 (</a:t>
            </a:r>
            <a:r>
              <a:rPr lang="it-IT" b="1" i="0" u="sng" dirty="0">
                <a:solidFill>
                  <a:srgbClr val="00B0F0"/>
                </a:solidFill>
                <a:effectLst/>
                <a:hlinkClick r:id="rId2">
                  <a:extLst>
                    <a:ext uri="{A12FA001-AC4F-418D-AE19-62706E023703}">
                      <ahyp:hlinkClr xmlns:ahyp="http://schemas.microsoft.com/office/drawing/2018/hyperlinkcolor" val="tx"/>
                    </a:ext>
                  </a:extLst>
                </a:hlinkClick>
              </a:rPr>
              <a:t>COM(2020)0789</a:t>
            </a:r>
            <a:r>
              <a:rPr lang="it-IT" b="0" i="0" u="none" strike="noStrike" dirty="0">
                <a:solidFill>
                  <a:srgbClr val="1E1E1F"/>
                </a:solidFill>
                <a:effectLst/>
                <a:highlight>
                  <a:srgbClr val="FFFFFF"/>
                </a:highlight>
              </a:rPr>
              <a:t>). </a:t>
            </a:r>
          </a:p>
          <a:p>
            <a:pPr marL="457200" lvl="1" indent="0" algn="just">
              <a:buNone/>
            </a:pPr>
            <a:endParaRPr lang="it-IT" dirty="0">
              <a:solidFill>
                <a:srgbClr val="1E1E1F"/>
              </a:solidFill>
              <a:highlight>
                <a:srgbClr val="FFFFFF"/>
              </a:highlight>
              <a:cs typeface="Calibri" panose="020F0502020204030204" pitchFamily="34" charset="0"/>
            </a:endParaRPr>
          </a:p>
          <a:p>
            <a:pPr algn="just"/>
            <a:r>
              <a:rPr lang="it-IT" b="0" i="0" u="none" strike="noStrike" dirty="0">
                <a:solidFill>
                  <a:srgbClr val="1E1E1F"/>
                </a:solidFill>
                <a:effectLst/>
                <a:highlight>
                  <a:srgbClr val="FFFFFF"/>
                </a:highlight>
                <a:cs typeface="Calibri" panose="020F0502020204030204" pitchFamily="34" charset="0"/>
              </a:rPr>
              <a:t>2021: </a:t>
            </a:r>
          </a:p>
          <a:p>
            <a:pPr lvl="1" algn="just"/>
            <a:r>
              <a:rPr lang="it-IT" b="0" i="0" u="none" strike="noStrike" dirty="0">
                <a:solidFill>
                  <a:srgbClr val="1E1E1F"/>
                </a:solidFill>
                <a:effectLst/>
                <a:highlight>
                  <a:srgbClr val="FFFFFF"/>
                </a:highlight>
              </a:rPr>
              <a:t>Commissione ha presentato una serie di proposte legislative e revisioni nel settore della decarbonizzazione dei trasporti in linea con l'obiettivo del Green Deal di conseguire la neutralità climatica entro il 2050.</a:t>
            </a:r>
            <a:endParaRPr lang="it-IT" b="0" i="0" u="none" strike="noStrike" dirty="0">
              <a:solidFill>
                <a:srgbClr val="1E1E1F"/>
              </a:solidFill>
              <a:effectLst/>
              <a:highlight>
                <a:srgbClr val="FFFFFF"/>
              </a:highlight>
              <a:cs typeface="Calibri" panose="020F0502020204030204" pitchFamily="34" charset="0"/>
            </a:endParaRPr>
          </a:p>
        </p:txBody>
      </p:sp>
    </p:spTree>
    <p:extLst>
      <p:ext uri="{BB962C8B-B14F-4D97-AF65-F5344CB8AC3E}">
        <p14:creationId xmlns:p14="http://schemas.microsoft.com/office/powerpoint/2010/main" val="5606931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4943475"/>
          </a:xfrm>
        </p:spPr>
        <p:txBody>
          <a:bodyPr>
            <a:normAutofit/>
          </a:bodyPr>
          <a:lstStyle/>
          <a:p>
            <a:pPr algn="just"/>
            <a:r>
              <a:rPr lang="it-IT" b="1" i="0" u="none" strike="noStrike" dirty="0">
                <a:solidFill>
                  <a:srgbClr val="00B0F0"/>
                </a:solidFill>
                <a:effectLst/>
                <a:highlight>
                  <a:srgbClr val="FFFFFF"/>
                </a:highlight>
                <a:cs typeface="Calibri" panose="020F0502020204030204" pitchFamily="34" charset="0"/>
              </a:rPr>
              <a:t>Fase 3:</a:t>
            </a:r>
            <a:r>
              <a:rPr lang="it-IT" b="0" i="0" u="none" strike="noStrike" dirty="0">
                <a:solidFill>
                  <a:srgbClr val="1E1E1F"/>
                </a:solidFill>
                <a:effectLst/>
                <a:highlight>
                  <a:srgbClr val="FFFFFF"/>
                </a:highlight>
                <a:cs typeface="Calibri" panose="020F0502020204030204" pitchFamily="34" charset="0"/>
              </a:rPr>
              <a:t> </a:t>
            </a:r>
            <a:r>
              <a:rPr lang="it-IT" sz="2400" b="0" i="0" u="none" strike="noStrike" dirty="0">
                <a:solidFill>
                  <a:srgbClr val="1E1E1F"/>
                </a:solidFill>
                <a:effectLst/>
                <a:highlight>
                  <a:srgbClr val="FFFFFF"/>
                </a:highlight>
                <a:cs typeface="Calibri" panose="020F0502020204030204" pitchFamily="34" charset="0"/>
              </a:rPr>
              <a:t>Obiettivi</a:t>
            </a:r>
          </a:p>
          <a:p>
            <a:pPr algn="just"/>
            <a:endParaRPr lang="it-IT" sz="2400" dirty="0">
              <a:solidFill>
                <a:srgbClr val="1E1E1F"/>
              </a:solidFill>
              <a:highlight>
                <a:srgbClr val="FFFFFF"/>
              </a:highlight>
              <a:cs typeface="Calibri" panose="020F0502020204030204" pitchFamily="34" charset="0"/>
            </a:endParaRPr>
          </a:p>
          <a:p>
            <a:pPr algn="l"/>
            <a:r>
              <a:rPr lang="it-IT" sz="2400" dirty="0"/>
              <a:t>P</a:t>
            </a:r>
            <a:r>
              <a:rPr lang="it-IT" sz="2400" b="0" i="0" u="none" strike="noStrike" dirty="0">
                <a:effectLst/>
              </a:rPr>
              <a:t>romuovere il mercato unico e aumentare la connettività tra le regioni europee;</a:t>
            </a:r>
          </a:p>
          <a:p>
            <a:pPr algn="l"/>
            <a:r>
              <a:rPr lang="it-IT" sz="2400" dirty="0"/>
              <a:t>D</a:t>
            </a:r>
            <a:r>
              <a:rPr lang="it-IT" sz="2400" b="0" i="0" u="none" strike="noStrike" dirty="0">
                <a:effectLst/>
              </a:rPr>
              <a:t>ecarbonizzazione del settore.</a:t>
            </a:r>
          </a:p>
          <a:p>
            <a:pPr algn="l"/>
            <a:r>
              <a:rPr lang="it-IT" sz="2400" b="0" i="0" u="none" strike="noStrike" dirty="0">
                <a:effectLst/>
              </a:rPr>
              <a:t>Conformemente all'accordo di Parigi, i paesi dell'UE sono impegnati a rendere </a:t>
            </a:r>
            <a:r>
              <a:rPr lang="it-IT" sz="2400" b="0" i="0" u="none" strike="noStrike" dirty="0">
                <a:solidFill>
                  <a:srgbClr val="00B0F0"/>
                </a:solidFill>
                <a:effectLst/>
              </a:rPr>
              <a:t>l'</a:t>
            </a:r>
            <a:r>
              <a:rPr lang="it-IT" sz="2400" b="1" i="0" u="none" strike="noStrike" dirty="0">
                <a:solidFill>
                  <a:srgbClr val="00B0F0"/>
                </a:solidFill>
                <a:effectLst/>
              </a:rPr>
              <a:t>UE climaticamente neutra entro il 2050</a:t>
            </a:r>
            <a:r>
              <a:rPr lang="it-IT" sz="2400" b="0" i="0" u="none" strike="noStrike" dirty="0">
                <a:solidFill>
                  <a:srgbClr val="3E4951"/>
                </a:solidFill>
                <a:effectLst/>
              </a:rPr>
              <a:t>. </a:t>
            </a:r>
          </a:p>
          <a:p>
            <a:pPr algn="l"/>
            <a:r>
              <a:rPr lang="it-IT" sz="2400" b="0" i="0" u="none" strike="noStrike" dirty="0">
                <a:effectLst/>
              </a:rPr>
              <a:t>Entro il 2030 l'UE ridurrà le sue emissioni nette di gas a effetto serra in tutti i settori dell'economia di almeno il 55% rispetto ai livelli del 1990 e continuerà a ridurre progressivamente le emissioni entro il 2050.</a:t>
            </a:r>
          </a:p>
          <a:p>
            <a:pPr algn="l"/>
            <a:r>
              <a:rPr lang="it-IT" sz="2400" dirty="0"/>
              <a:t>I</a:t>
            </a:r>
            <a:r>
              <a:rPr lang="it-IT" sz="2400" b="0" i="0" u="none" strike="noStrike" dirty="0">
                <a:effectLst/>
              </a:rPr>
              <a:t>l settore dei trasporti deve subire una trasformazione che richiederà una</a:t>
            </a:r>
            <a:r>
              <a:rPr lang="it-IT" sz="2400" b="1" i="0" u="none" strike="noStrike" dirty="0">
                <a:effectLst/>
              </a:rPr>
              <a:t> </a:t>
            </a:r>
            <a:r>
              <a:rPr lang="it-IT" sz="2400" b="1" i="0" u="none" strike="noStrike" dirty="0">
                <a:solidFill>
                  <a:srgbClr val="00B0F0"/>
                </a:solidFill>
                <a:effectLst/>
              </a:rPr>
              <a:t>riduzione del 90% delle emissioni di gas a effetto serra </a:t>
            </a:r>
            <a:r>
              <a:rPr lang="it-IT" sz="2400" b="0" i="0" u="none" strike="noStrike" dirty="0">
                <a:effectLst/>
              </a:rPr>
              <a:t>(rispetto ai livelli del 1990) entro il 2050.</a:t>
            </a:r>
          </a:p>
          <a:p>
            <a:pPr algn="just"/>
            <a:endParaRPr lang="it-IT" sz="2400" dirty="0">
              <a:solidFill>
                <a:srgbClr val="1E1E1F"/>
              </a:solidFill>
              <a:highlight>
                <a:srgbClr val="FFFFFF"/>
              </a:highlight>
            </a:endParaRPr>
          </a:p>
        </p:txBody>
      </p:sp>
    </p:spTree>
    <p:extLst>
      <p:ext uri="{BB962C8B-B14F-4D97-AF65-F5344CB8AC3E}">
        <p14:creationId xmlns:p14="http://schemas.microsoft.com/office/powerpoint/2010/main" val="183260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73E10D8F-0CD7-0F54-C18E-84B56A4426A7}"/>
              </a:ext>
            </a:extLst>
          </p:cNvPr>
          <p:cNvPicPr>
            <a:picLocks noGrp="1" noChangeAspect="1"/>
          </p:cNvPicPr>
          <p:nvPr>
            <p:ph idx="1"/>
          </p:nvPr>
        </p:nvPicPr>
        <p:blipFill rotWithShape="1">
          <a:blip r:embed="rId2"/>
          <a:srcRect r="425" b="-1"/>
          <a:stretch/>
        </p:blipFill>
        <p:spPr>
          <a:xfrm>
            <a:off x="20" y="1282"/>
            <a:ext cx="12191980" cy="6856718"/>
          </a:xfrm>
          <a:prstGeom prst="rect">
            <a:avLst/>
          </a:prstGeom>
        </p:spPr>
      </p:pic>
    </p:spTree>
    <p:extLst>
      <p:ext uri="{BB962C8B-B14F-4D97-AF65-F5344CB8AC3E}">
        <p14:creationId xmlns:p14="http://schemas.microsoft.com/office/powerpoint/2010/main" val="1427571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4943475"/>
          </a:xfrm>
        </p:spPr>
        <p:txBody>
          <a:bodyPr>
            <a:normAutofit/>
          </a:bodyPr>
          <a:lstStyle/>
          <a:p>
            <a:pPr algn="just"/>
            <a:r>
              <a:rPr lang="it-IT" b="1" i="0" u="none" strike="noStrike" dirty="0">
                <a:solidFill>
                  <a:srgbClr val="00B0F0"/>
                </a:solidFill>
                <a:effectLst/>
                <a:highlight>
                  <a:srgbClr val="FFFFFF"/>
                </a:highlight>
                <a:cs typeface="Calibri" panose="020F0502020204030204" pitchFamily="34" charset="0"/>
              </a:rPr>
              <a:t>Fase 3:</a:t>
            </a:r>
            <a:r>
              <a:rPr lang="it-IT" b="0" i="0" u="none" strike="noStrike" dirty="0">
                <a:solidFill>
                  <a:srgbClr val="1E1E1F"/>
                </a:solidFill>
                <a:effectLst/>
                <a:highlight>
                  <a:srgbClr val="FFFFFF"/>
                </a:highlight>
                <a:cs typeface="Calibri" panose="020F0502020204030204" pitchFamily="34" charset="0"/>
              </a:rPr>
              <a:t> </a:t>
            </a:r>
            <a:r>
              <a:rPr lang="it-IT" sz="2400" dirty="0">
                <a:solidFill>
                  <a:srgbClr val="1E1E1F"/>
                </a:solidFill>
                <a:highlight>
                  <a:srgbClr val="FFFFFF"/>
                </a:highlight>
              </a:rPr>
              <a:t>attivismo normativo</a:t>
            </a:r>
          </a:p>
          <a:p>
            <a:pPr algn="just"/>
            <a:r>
              <a:rPr lang="it-IT" sz="2400" dirty="0">
                <a:highlight>
                  <a:srgbClr val="FFFFFF"/>
                </a:highlight>
              </a:rPr>
              <a:t>2021, </a:t>
            </a:r>
            <a:r>
              <a:rPr lang="it-IT" sz="2400" b="0" i="0" u="none" strike="noStrike" dirty="0">
                <a:effectLst/>
                <a:highlight>
                  <a:srgbClr val="FFFFFF"/>
                </a:highlight>
              </a:rPr>
              <a:t>Commissione ha presentato una serie di proposte legislative:</a:t>
            </a:r>
          </a:p>
          <a:p>
            <a:pPr algn="just"/>
            <a:r>
              <a:rPr lang="it-IT" sz="2400" b="1" dirty="0">
                <a:solidFill>
                  <a:srgbClr val="00B0F0"/>
                </a:solidFill>
                <a:hlinkClick r:id="rId2">
                  <a:extLst>
                    <a:ext uri="{A12FA001-AC4F-418D-AE19-62706E023703}">
                      <ahyp:hlinkClr xmlns:ahyp="http://schemas.microsoft.com/office/drawing/2018/hyperlinkcolor" val="tx"/>
                    </a:ext>
                  </a:extLst>
                </a:hlinkClick>
              </a:rPr>
              <a:t>Direttiva (UE) 2023/959</a:t>
            </a:r>
            <a:r>
              <a:rPr lang="it-IT" sz="2400" b="1" dirty="0">
                <a:solidFill>
                  <a:srgbClr val="00B0F0"/>
                </a:solidFill>
              </a:rPr>
              <a:t>: </a:t>
            </a:r>
            <a:r>
              <a:rPr lang="it-IT" sz="2400" dirty="0">
                <a:highlight>
                  <a:srgbClr val="FFFFFF"/>
                </a:highlight>
              </a:rPr>
              <a:t>revisione del sistema di scambio di quote di emissione;</a:t>
            </a:r>
          </a:p>
          <a:p>
            <a:pPr marL="0" indent="0" algn="just">
              <a:buNone/>
            </a:pPr>
            <a:endParaRPr lang="it-IT" sz="2400" b="1" dirty="0">
              <a:solidFill>
                <a:srgbClr val="00B0F0"/>
              </a:solidFill>
            </a:endParaRPr>
          </a:p>
          <a:p>
            <a:pPr algn="just"/>
            <a:r>
              <a:rPr lang="it-IT" sz="2400" b="1" dirty="0">
                <a:solidFill>
                  <a:srgbClr val="00B0F0"/>
                </a:solidFill>
                <a:hlinkClick r:id="rId3">
                  <a:extLst>
                    <a:ext uri="{A12FA001-AC4F-418D-AE19-62706E023703}">
                      <ahyp:hlinkClr xmlns:ahyp="http://schemas.microsoft.com/office/drawing/2018/hyperlinkcolor" val="tx"/>
                    </a:ext>
                  </a:extLst>
                </a:hlinkClick>
              </a:rPr>
              <a:t>Regolamento (UE) 2023/1804</a:t>
            </a:r>
            <a:r>
              <a:rPr lang="it-IT" sz="2400" b="1" dirty="0">
                <a:solidFill>
                  <a:srgbClr val="00B0F0"/>
                </a:solidFill>
              </a:rPr>
              <a:t>: </a:t>
            </a:r>
            <a:r>
              <a:rPr lang="it-IT" sz="2400" dirty="0">
                <a:highlight>
                  <a:srgbClr val="FFFFFF"/>
                </a:highlight>
              </a:rPr>
              <a:t>revisione del regolamento sull'infrastruttura per i combustibili alternativi;</a:t>
            </a:r>
          </a:p>
          <a:p>
            <a:pPr marL="0" indent="0" algn="just">
              <a:buNone/>
            </a:pPr>
            <a:endParaRPr lang="it-IT" sz="2400" dirty="0">
              <a:solidFill>
                <a:srgbClr val="1E1E1F"/>
              </a:solidFill>
              <a:highlight>
                <a:srgbClr val="FFFFFF"/>
              </a:highlight>
            </a:endParaRPr>
          </a:p>
          <a:p>
            <a:pPr algn="just"/>
            <a:r>
              <a:rPr lang="it-IT" sz="2400" b="1" dirty="0">
                <a:solidFill>
                  <a:srgbClr val="00B0F0"/>
                </a:solidFill>
                <a:hlinkClick r:id="rId4">
                  <a:extLst>
                    <a:ext uri="{A12FA001-AC4F-418D-AE19-62706E023703}">
                      <ahyp:hlinkClr xmlns:ahyp="http://schemas.microsoft.com/office/drawing/2018/hyperlinkcolor" val="tx"/>
                    </a:ext>
                  </a:extLst>
                </a:hlinkClick>
              </a:rPr>
              <a:t>Regolamento (CE) n. 2023/851</a:t>
            </a:r>
            <a:r>
              <a:rPr lang="it-IT" sz="2400" b="1" dirty="0">
                <a:solidFill>
                  <a:srgbClr val="00B0F0"/>
                </a:solidFill>
              </a:rPr>
              <a:t>: </a:t>
            </a:r>
            <a:r>
              <a:rPr lang="it-IT" sz="2400" dirty="0">
                <a:highlight>
                  <a:srgbClr val="FFFFFF"/>
                </a:highlight>
              </a:rPr>
              <a:t>revisione dei livelli di prestazione in materia di emissioni di CO2, che prevede limiti di emissione più severi e l'eliminazione graduale delle autovetture con motore a combustione interna (ICE) entro il 2035, aprendo la strada ai veicoli elettrici a batteria.</a:t>
            </a:r>
          </a:p>
        </p:txBody>
      </p:sp>
    </p:spTree>
    <p:extLst>
      <p:ext uri="{BB962C8B-B14F-4D97-AF65-F5344CB8AC3E}">
        <p14:creationId xmlns:p14="http://schemas.microsoft.com/office/powerpoint/2010/main" val="3093005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5140158"/>
          </a:xfrm>
        </p:spPr>
        <p:txBody>
          <a:bodyPr>
            <a:normAutofit/>
          </a:bodyPr>
          <a:lstStyle/>
          <a:p>
            <a:pPr algn="just"/>
            <a:r>
              <a:rPr lang="it-IT" b="1" i="0" u="none" strike="noStrike" dirty="0">
                <a:solidFill>
                  <a:srgbClr val="00B0F0"/>
                </a:solidFill>
                <a:effectLst/>
                <a:highlight>
                  <a:srgbClr val="FFFFFF"/>
                </a:highlight>
                <a:cs typeface="Calibri" panose="020F0502020204030204" pitchFamily="34" charset="0"/>
              </a:rPr>
              <a:t>Fase 3:</a:t>
            </a:r>
            <a:r>
              <a:rPr lang="it-IT" b="0" i="0" u="none" strike="noStrike" dirty="0">
                <a:solidFill>
                  <a:srgbClr val="1E1E1F"/>
                </a:solidFill>
                <a:effectLst/>
                <a:highlight>
                  <a:srgbClr val="FFFFFF"/>
                </a:highlight>
                <a:cs typeface="Calibri" panose="020F0502020204030204" pitchFamily="34" charset="0"/>
              </a:rPr>
              <a:t> </a:t>
            </a:r>
            <a:r>
              <a:rPr lang="it-IT" sz="2400" dirty="0">
                <a:solidFill>
                  <a:srgbClr val="1E1E1F"/>
                </a:solidFill>
                <a:highlight>
                  <a:srgbClr val="FFFFFF"/>
                </a:highlight>
              </a:rPr>
              <a:t>attivismo normativo</a:t>
            </a:r>
          </a:p>
          <a:p>
            <a:pPr algn="just"/>
            <a:r>
              <a:rPr lang="it-IT" sz="2400" b="0" i="0" u="none" strike="noStrike" dirty="0">
                <a:solidFill>
                  <a:srgbClr val="1E1E1F"/>
                </a:solidFill>
                <a:effectLst/>
                <a:highlight>
                  <a:srgbClr val="FFFFFF"/>
                </a:highlight>
              </a:rPr>
              <a:t>Nel dicembre 2021 la Commissione ha presentato un secondo pacchetto di proposte a sostegno di una transizione verso trasporti più puliti, ecologici e intelligenti, in linea con gli obiettivi del Green Deal europeo.</a:t>
            </a:r>
          </a:p>
          <a:p>
            <a:pPr algn="just"/>
            <a:r>
              <a:rPr lang="it-IT" sz="2400" dirty="0">
                <a:solidFill>
                  <a:srgbClr val="00B0F0"/>
                </a:solidFill>
                <a:highlight>
                  <a:srgbClr val="FFFFFF"/>
                </a:highlight>
              </a:rPr>
              <a:t>R</a:t>
            </a:r>
            <a:r>
              <a:rPr lang="it-IT" sz="2400" b="0" i="0" u="none" strike="noStrike" dirty="0">
                <a:solidFill>
                  <a:srgbClr val="00B0F0"/>
                </a:solidFill>
                <a:effectLst/>
                <a:highlight>
                  <a:srgbClr val="FFFFFF"/>
                </a:highlight>
              </a:rPr>
              <a:t>evisione del regolamento sugli orientamenti TEN-T del 2013</a:t>
            </a:r>
            <a:r>
              <a:rPr lang="it-IT" sz="2400" b="0" i="0" u="none" strike="noStrike" dirty="0">
                <a:solidFill>
                  <a:srgbClr val="1E1E1F"/>
                </a:solidFill>
                <a:effectLst/>
                <a:highlight>
                  <a:srgbClr val="FFFFFF"/>
                </a:highlight>
              </a:rPr>
              <a:t>:</a:t>
            </a:r>
          </a:p>
          <a:p>
            <a:pPr lvl="1"/>
            <a:r>
              <a:rPr lang="it-IT" sz="2000" b="0" i="0" u="none" strike="noStrike" dirty="0">
                <a:effectLst/>
                <a:cs typeface="Calibri" panose="020F0502020204030204" pitchFamily="34" charset="0"/>
              </a:rPr>
              <a:t>Obiettivo della nuova normativa è costruire una rete dei trasporti affidabile, continua e di alta qualità che garantisca una </a:t>
            </a:r>
            <a:r>
              <a:rPr lang="it-IT" sz="2000" b="1" i="0" u="none" strike="noStrike" dirty="0">
                <a:solidFill>
                  <a:srgbClr val="00B0F0"/>
                </a:solidFill>
                <a:effectLst/>
                <a:cs typeface="Calibri" panose="020F0502020204030204" pitchFamily="34" charset="0"/>
              </a:rPr>
              <a:t>connettività sostenibile</a:t>
            </a:r>
            <a:r>
              <a:rPr lang="it-IT" sz="2000" b="0" i="0" u="none" strike="noStrike" dirty="0">
                <a:solidFill>
                  <a:srgbClr val="00B0F0"/>
                </a:solidFill>
                <a:effectLst/>
                <a:cs typeface="Calibri" panose="020F0502020204030204" pitchFamily="34" charset="0"/>
              </a:rPr>
              <a:t> </a:t>
            </a:r>
            <a:r>
              <a:rPr lang="it-IT" sz="2000" b="0" i="0" u="none" strike="noStrike" dirty="0">
                <a:effectLst/>
                <a:cs typeface="Calibri" panose="020F0502020204030204" pitchFamily="34" charset="0"/>
              </a:rPr>
              <a:t>in tutta Europa senza interruzioni fisiche, strozzature e collegamenti mancanti. </a:t>
            </a:r>
          </a:p>
          <a:p>
            <a:pPr lvl="1"/>
            <a:r>
              <a:rPr lang="it-IT" sz="2000" b="0" i="0" u="none" strike="noStrike" dirty="0">
                <a:effectLst/>
                <a:cs typeface="Calibri" panose="020F0502020204030204" pitchFamily="34" charset="0"/>
              </a:rPr>
              <a:t>La rete sarà sviluppata o potenziata gradualmente e il nuovo regolamento fissa scadenze chiare per il suo completamento a 3 livelli:</a:t>
            </a:r>
          </a:p>
          <a:p>
            <a:pPr lvl="1"/>
            <a:r>
              <a:rPr lang="it-IT" sz="2000" b="0" i="0" u="none" strike="noStrike" dirty="0">
                <a:effectLst/>
                <a:cs typeface="Calibri" panose="020F0502020204030204" pitchFamily="34" charset="0"/>
              </a:rPr>
              <a:t>rete centrale completata entro il 2030</a:t>
            </a:r>
          </a:p>
          <a:p>
            <a:pPr lvl="1"/>
            <a:r>
              <a:rPr lang="it-IT" sz="2000" b="0" i="0" u="none" strike="noStrike" dirty="0">
                <a:effectLst/>
                <a:cs typeface="Calibri" panose="020F0502020204030204" pitchFamily="34" charset="0"/>
              </a:rPr>
              <a:t>rete centrale estesa di recente introduzione completata entro il 2040</a:t>
            </a:r>
          </a:p>
          <a:p>
            <a:pPr lvl="1"/>
            <a:r>
              <a:rPr lang="it-IT" sz="2000" b="0" i="0" u="none" strike="noStrike" dirty="0">
                <a:effectLst/>
                <a:cs typeface="Calibri" panose="020F0502020204030204" pitchFamily="34" charset="0"/>
              </a:rPr>
              <a:t>rete globale completata entro il 2050</a:t>
            </a:r>
          </a:p>
          <a:p>
            <a:pPr algn="just"/>
            <a:endParaRPr lang="it-IT" sz="2400" b="0" i="0" u="none" strike="noStrike" dirty="0">
              <a:solidFill>
                <a:srgbClr val="1E1E1F"/>
              </a:solidFill>
              <a:effectLst/>
              <a:highlight>
                <a:srgbClr val="FFFFFF"/>
              </a:highlight>
            </a:endParaRPr>
          </a:p>
        </p:txBody>
      </p:sp>
    </p:spTree>
    <p:extLst>
      <p:ext uri="{BB962C8B-B14F-4D97-AF65-F5344CB8AC3E}">
        <p14:creationId xmlns:p14="http://schemas.microsoft.com/office/powerpoint/2010/main" val="20467097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5140158"/>
          </a:xfrm>
        </p:spPr>
        <p:txBody>
          <a:bodyPr>
            <a:normAutofit lnSpcReduction="10000"/>
          </a:bodyPr>
          <a:lstStyle/>
          <a:p>
            <a:pPr algn="just"/>
            <a:r>
              <a:rPr lang="it-IT" b="1" i="0" u="none" strike="noStrike" dirty="0">
                <a:solidFill>
                  <a:srgbClr val="00B0F0"/>
                </a:solidFill>
                <a:effectLst/>
                <a:highlight>
                  <a:srgbClr val="FFFFFF"/>
                </a:highlight>
                <a:cs typeface="Calibri" panose="020F0502020204030204" pitchFamily="34" charset="0"/>
              </a:rPr>
              <a:t>Fase 3:</a:t>
            </a:r>
            <a:r>
              <a:rPr lang="it-IT" b="0" i="0" u="none" strike="noStrike" dirty="0">
                <a:solidFill>
                  <a:srgbClr val="1E1E1F"/>
                </a:solidFill>
                <a:effectLst/>
                <a:highlight>
                  <a:srgbClr val="FFFFFF"/>
                </a:highlight>
                <a:cs typeface="Calibri" panose="020F0502020204030204" pitchFamily="34" charset="0"/>
              </a:rPr>
              <a:t> </a:t>
            </a:r>
            <a:r>
              <a:rPr lang="it-IT" sz="2400" dirty="0">
                <a:solidFill>
                  <a:srgbClr val="1E1E1F"/>
                </a:solidFill>
                <a:highlight>
                  <a:srgbClr val="FFFFFF"/>
                </a:highlight>
              </a:rPr>
              <a:t>attivismo normativo</a:t>
            </a:r>
          </a:p>
          <a:p>
            <a:pPr algn="just"/>
            <a:r>
              <a:rPr lang="it-IT" sz="2400" dirty="0">
                <a:solidFill>
                  <a:srgbClr val="00B0F0"/>
                </a:solidFill>
                <a:highlight>
                  <a:srgbClr val="FFFFFF"/>
                </a:highlight>
              </a:rPr>
              <a:t>R</a:t>
            </a:r>
            <a:r>
              <a:rPr lang="it-IT" sz="2400" b="0" i="0" u="none" strike="noStrike" dirty="0">
                <a:solidFill>
                  <a:srgbClr val="00B0F0"/>
                </a:solidFill>
                <a:effectLst/>
                <a:highlight>
                  <a:srgbClr val="FFFFFF"/>
                </a:highlight>
              </a:rPr>
              <a:t>evisione del regolamento sugli orientamenti TEN-T del 2013</a:t>
            </a:r>
            <a:r>
              <a:rPr lang="it-IT" sz="2400" b="0" i="0" u="none" strike="noStrike" dirty="0">
                <a:solidFill>
                  <a:srgbClr val="1E1E1F"/>
                </a:solidFill>
                <a:effectLst/>
                <a:highlight>
                  <a:srgbClr val="FFFFFF"/>
                </a:highlight>
              </a:rPr>
              <a:t>:</a:t>
            </a:r>
          </a:p>
          <a:p>
            <a:pPr algn="just" fontAlgn="ctr"/>
            <a:r>
              <a:rPr lang="it-IT" sz="2400" b="1" i="0" u="sng" strike="noStrike" dirty="0">
                <a:solidFill>
                  <a:srgbClr val="00B0F0"/>
                </a:solidFill>
                <a:effectLst/>
                <a:latin typeface="Calibri" panose="020F0502020204030204" pitchFamily="34" charset="0"/>
                <a:cs typeface="Calibri" panose="020F0502020204030204" pitchFamily="34" charset="0"/>
              </a:rPr>
              <a:t>Mobilità militare</a:t>
            </a:r>
            <a:endParaRPr lang="it-IT" sz="2400" b="0" i="0" u="sng" strike="noStrike" dirty="0">
              <a:solidFill>
                <a:srgbClr val="00B0F0"/>
              </a:solidFill>
              <a:effectLst/>
              <a:latin typeface="Calibri" panose="020F0502020204030204" pitchFamily="34" charset="0"/>
              <a:cs typeface="Calibri" panose="020F0502020204030204" pitchFamily="34" charset="0"/>
            </a:endParaRPr>
          </a:p>
          <a:p>
            <a:pPr algn="just" fontAlgn="ctr"/>
            <a:r>
              <a:rPr lang="it-IT" sz="2400" b="0" i="0" u="none" strike="noStrike" dirty="0">
                <a:effectLst/>
                <a:latin typeface="Calibri" panose="020F0502020204030204" pitchFamily="34" charset="0"/>
                <a:cs typeface="Calibri" panose="020F0502020204030204" pitchFamily="34" charset="0"/>
              </a:rPr>
              <a:t>I deputati del Parlamento europeo (Si v. Comunicato stampa PE del 24.4.2024, RIF.:</a:t>
            </a:r>
            <a:r>
              <a:rPr lang="it-IT" sz="2400" b="0" i="0" u="none" strike="noStrike" dirty="0">
                <a:effectLst/>
                <a:highlight>
                  <a:srgbClr val="FFFFFF"/>
                </a:highlight>
                <a:latin typeface="Calibri" panose="020F0502020204030204" pitchFamily="34" charset="0"/>
                <a:cs typeface="Calibri" panose="020F0502020204030204" pitchFamily="34" charset="0"/>
              </a:rPr>
              <a:t> </a:t>
            </a:r>
            <a:r>
              <a:rPr lang="it-IT" sz="2400" b="0" i="0" u="none" strike="noStrike" dirty="0">
                <a:effectLst/>
                <a:latin typeface="Calibri" panose="020F0502020204030204" pitchFamily="34" charset="0"/>
                <a:cs typeface="Calibri" panose="020F0502020204030204" pitchFamily="34" charset="0"/>
              </a:rPr>
              <a:t>20240419IPR20574) hanno convinto i governi dell'UE a tenere conto delle esigenze militari (peso o dimensione del trasporto militare) nella costruzione o nell'ammodernamento di infrastrutture che si sovrappongono alle reti di trasporto militare, al fine di garantire il trasferimento senza soluzione di continuità di truppe e attrezzature. </a:t>
            </a:r>
          </a:p>
          <a:p>
            <a:pPr algn="just" fontAlgn="ctr"/>
            <a:r>
              <a:rPr lang="it-IT" sz="2400" b="0" i="0" u="none" strike="noStrike" dirty="0">
                <a:effectLst/>
                <a:latin typeface="Calibri" panose="020F0502020204030204" pitchFamily="34" charset="0"/>
                <a:cs typeface="Calibri" panose="020F0502020204030204" pitchFamily="34" charset="0"/>
              </a:rPr>
              <a:t>Entro un anno dall'entrata in vigore delle norme, la Commissione dovrà condurre uno studio sui movimenti su larga scala a breve termine in tutta l'UE, al fine di agevolare la pianificazione della mobilità militare.</a:t>
            </a:r>
          </a:p>
          <a:p>
            <a:pPr marL="0" indent="0">
              <a:buNone/>
            </a:pPr>
            <a:br>
              <a:rPr lang="it-IT" sz="1600" dirty="0"/>
            </a:br>
            <a:endParaRPr lang="it-IT" sz="2400" b="0" i="0" u="none" strike="noStrike" dirty="0">
              <a:solidFill>
                <a:srgbClr val="1E1E1F"/>
              </a:solidFill>
              <a:effectLst/>
              <a:highlight>
                <a:srgbClr val="FFFFFF"/>
              </a:highlight>
            </a:endParaRPr>
          </a:p>
        </p:txBody>
      </p:sp>
    </p:spTree>
    <p:extLst>
      <p:ext uri="{BB962C8B-B14F-4D97-AF65-F5344CB8AC3E}">
        <p14:creationId xmlns:p14="http://schemas.microsoft.com/office/powerpoint/2010/main" val="30633320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4943475"/>
          </a:xfrm>
        </p:spPr>
        <p:txBody>
          <a:bodyPr>
            <a:normAutofit/>
          </a:bodyPr>
          <a:lstStyle/>
          <a:p>
            <a:pPr algn="just"/>
            <a:r>
              <a:rPr lang="it-IT" b="1" i="0" u="none" strike="noStrike" dirty="0">
                <a:solidFill>
                  <a:srgbClr val="00B0F0"/>
                </a:solidFill>
                <a:effectLst/>
                <a:highlight>
                  <a:srgbClr val="FFFFFF"/>
                </a:highlight>
                <a:cs typeface="Calibri" panose="020F0502020204030204" pitchFamily="34" charset="0"/>
              </a:rPr>
              <a:t>Fase 3:</a:t>
            </a:r>
            <a:r>
              <a:rPr lang="it-IT" b="0" i="0" u="none" strike="noStrike" dirty="0">
                <a:solidFill>
                  <a:srgbClr val="1E1E1F"/>
                </a:solidFill>
                <a:effectLst/>
                <a:highlight>
                  <a:srgbClr val="FFFFFF"/>
                </a:highlight>
                <a:cs typeface="Calibri" panose="020F0502020204030204" pitchFamily="34" charset="0"/>
              </a:rPr>
              <a:t> </a:t>
            </a:r>
            <a:r>
              <a:rPr lang="it-IT" sz="2400" dirty="0">
                <a:solidFill>
                  <a:srgbClr val="1E1E1F"/>
                </a:solidFill>
                <a:highlight>
                  <a:srgbClr val="FFFFFF"/>
                </a:highlight>
              </a:rPr>
              <a:t>attivismo normativo</a:t>
            </a:r>
          </a:p>
          <a:p>
            <a:pPr algn="just"/>
            <a:r>
              <a:rPr lang="it-IT" sz="2400" b="1" u="sng" dirty="0">
                <a:solidFill>
                  <a:srgbClr val="00B0F0"/>
                </a:solidFill>
                <a:highlight>
                  <a:srgbClr val="FFFFFF"/>
                </a:highlight>
              </a:rPr>
              <a:t>Direttiva UE 2023/2661: </a:t>
            </a:r>
            <a:r>
              <a:rPr lang="it-IT" sz="2400" dirty="0">
                <a:highlight>
                  <a:srgbClr val="FFFFFF"/>
                </a:highlight>
              </a:rPr>
              <a:t>R</a:t>
            </a:r>
            <a:r>
              <a:rPr lang="it-IT" sz="2400" b="0" i="0" u="none" strike="noStrike" dirty="0">
                <a:effectLst/>
                <a:highlight>
                  <a:srgbClr val="FFFFFF"/>
                </a:highlight>
              </a:rPr>
              <a:t>evisione della direttiva sui sistemi di trasporto intelligenti (ITS) del 2010</a:t>
            </a:r>
            <a:endParaRPr lang="it-IT" sz="2400" dirty="0">
              <a:highlight>
                <a:srgbClr val="FFFFFF"/>
              </a:highlight>
            </a:endParaRPr>
          </a:p>
          <a:p>
            <a:pPr algn="just"/>
            <a:r>
              <a:rPr lang="it-IT" sz="2400" b="0" i="0" u="none" strike="noStrike" dirty="0">
                <a:effectLst/>
              </a:rPr>
              <a:t>I sistemi di trasporto intelligenti (ITS), come i pianificatori di viaggio, </a:t>
            </a:r>
            <a:r>
              <a:rPr lang="it-IT" sz="2400" b="0" i="0" u="none" strike="noStrike" dirty="0" err="1">
                <a:effectLst/>
              </a:rPr>
              <a:t>eCall</a:t>
            </a:r>
            <a:r>
              <a:rPr lang="it-IT" sz="2400" b="0" i="0" u="none" strike="noStrike" dirty="0">
                <a:effectLst/>
              </a:rPr>
              <a:t> e le automobili automatizzate, rivoluzionano il modo in cui le persone si spostano consentendo di risparmiare tempo, ridurre le emissioni e le congestioni e semplificare la pianificazione degli spostamenti. </a:t>
            </a:r>
          </a:p>
          <a:p>
            <a:pPr algn="just"/>
            <a:r>
              <a:rPr lang="it-IT" sz="2400" b="0" i="0" u="none" strike="noStrike" dirty="0">
                <a:effectLst/>
              </a:rPr>
              <a:t>La direttiva ITS rivista, </a:t>
            </a:r>
            <a:r>
              <a:rPr lang="it-IT" sz="2400" b="1" i="0" u="none" strike="noStrike" dirty="0">
                <a:solidFill>
                  <a:srgbClr val="00B0F0"/>
                </a:solidFill>
                <a:effectLst/>
              </a:rPr>
              <a:t>adottata dal Consiglio</a:t>
            </a:r>
            <a:r>
              <a:rPr lang="it-IT" sz="2400" b="0" i="0" u="none" strike="noStrike" dirty="0">
                <a:solidFill>
                  <a:srgbClr val="00B0F0"/>
                </a:solidFill>
                <a:effectLst/>
              </a:rPr>
              <a:t> </a:t>
            </a:r>
            <a:r>
              <a:rPr lang="it-IT" sz="2400" b="0" i="0" u="none" strike="noStrike" dirty="0">
                <a:effectLst/>
              </a:rPr>
              <a:t>nell'ottobre 2023, intende accelerare la disponibilità e migliorare l'interoperabilità dei dati digitali che alimentano servizi quali i pianificatori di viaggio multimodali e i servizi di navigazione. </a:t>
            </a:r>
          </a:p>
          <a:p>
            <a:pPr algn="just"/>
            <a:r>
              <a:rPr lang="it-IT" sz="2400" b="0" i="0" u="none" strike="noStrike" dirty="0">
                <a:effectLst/>
              </a:rPr>
              <a:t>Ciò consentirà ai veicoli e alle infrastrutture stradali di comunicare tra loro, ad esempio per segnalare eventi imprevisti, come gli ingorghi stradali.</a:t>
            </a:r>
            <a:endParaRPr lang="it-IT" sz="2400" b="0" i="0" u="none" strike="noStrike" dirty="0">
              <a:effectLst/>
              <a:highlight>
                <a:srgbClr val="FFFFFF"/>
              </a:highlight>
            </a:endParaRPr>
          </a:p>
        </p:txBody>
      </p:sp>
    </p:spTree>
    <p:extLst>
      <p:ext uri="{BB962C8B-B14F-4D97-AF65-F5344CB8AC3E}">
        <p14:creationId xmlns:p14="http://schemas.microsoft.com/office/powerpoint/2010/main" val="32570829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4943475"/>
          </a:xfrm>
        </p:spPr>
        <p:txBody>
          <a:bodyPr>
            <a:normAutofit/>
          </a:bodyPr>
          <a:lstStyle/>
          <a:p>
            <a:pPr algn="just"/>
            <a:r>
              <a:rPr lang="it-IT" b="1" i="0" u="none" strike="noStrike" dirty="0">
                <a:solidFill>
                  <a:srgbClr val="00B0F0"/>
                </a:solidFill>
                <a:effectLst/>
                <a:highlight>
                  <a:srgbClr val="FFFFFF"/>
                </a:highlight>
                <a:cs typeface="Calibri" panose="020F0502020204030204" pitchFamily="34" charset="0"/>
              </a:rPr>
              <a:t>Fase 3:</a:t>
            </a:r>
            <a:r>
              <a:rPr lang="it-IT" b="0" i="0" u="none" strike="noStrike" dirty="0">
                <a:solidFill>
                  <a:srgbClr val="1E1E1F"/>
                </a:solidFill>
                <a:effectLst/>
                <a:highlight>
                  <a:srgbClr val="FFFFFF"/>
                </a:highlight>
                <a:cs typeface="Calibri" panose="020F0502020204030204" pitchFamily="34" charset="0"/>
              </a:rPr>
              <a:t> </a:t>
            </a:r>
            <a:r>
              <a:rPr lang="it-IT" sz="2400" dirty="0">
                <a:solidFill>
                  <a:srgbClr val="1E1E1F"/>
                </a:solidFill>
                <a:highlight>
                  <a:srgbClr val="FFFFFF"/>
                </a:highlight>
              </a:rPr>
              <a:t>attivismo normativo</a:t>
            </a:r>
          </a:p>
          <a:p>
            <a:pPr algn="just"/>
            <a:r>
              <a:rPr lang="it-IT" sz="2400" b="1" u="sng" dirty="0">
                <a:solidFill>
                  <a:srgbClr val="00B0F0"/>
                </a:solidFill>
                <a:highlight>
                  <a:srgbClr val="FFFFFF"/>
                </a:highlight>
              </a:rPr>
              <a:t>Direttiva UE 2023/2661: </a:t>
            </a:r>
            <a:r>
              <a:rPr lang="it-IT" sz="2400" dirty="0">
                <a:highlight>
                  <a:srgbClr val="FFFFFF"/>
                </a:highlight>
              </a:rPr>
              <a:t>R</a:t>
            </a:r>
            <a:r>
              <a:rPr lang="it-IT" sz="2400" b="0" i="0" u="none" strike="noStrike" dirty="0">
                <a:effectLst/>
                <a:highlight>
                  <a:srgbClr val="FFFFFF"/>
                </a:highlight>
              </a:rPr>
              <a:t>evisione della direttiva sui sistemi di trasporto intelligenti (ITS) del 2010</a:t>
            </a:r>
            <a:endParaRPr lang="it-IT" sz="2400" dirty="0">
              <a:highlight>
                <a:srgbClr val="FFFFFF"/>
              </a:highlight>
            </a:endParaRPr>
          </a:p>
          <a:p>
            <a:pPr algn="just"/>
            <a:r>
              <a:rPr lang="it-IT" sz="2400" b="0" i="0" u="none" strike="noStrike" dirty="0">
                <a:effectLst/>
              </a:rPr>
              <a:t>I sistemi di trasporto intelligenti (ITS), come i pianificatori di viaggio, </a:t>
            </a:r>
            <a:r>
              <a:rPr lang="it-IT" sz="2400" b="0" i="0" u="none" strike="noStrike" dirty="0" err="1">
                <a:effectLst/>
              </a:rPr>
              <a:t>eCall</a:t>
            </a:r>
            <a:r>
              <a:rPr lang="it-IT" sz="2400" b="0" i="0" u="none" strike="noStrike" dirty="0">
                <a:effectLst/>
              </a:rPr>
              <a:t> e le automobili automatizzate, rivoluzionano il modo in cui le persone si spostano consentendo di risparmiare tempo, ridurre le emissioni e le congestioni e semplificare la pianificazione degli spostamenti. </a:t>
            </a:r>
          </a:p>
          <a:p>
            <a:pPr algn="just"/>
            <a:r>
              <a:rPr lang="it-IT" sz="2400" b="0" i="0" u="none" strike="noStrike" dirty="0">
                <a:effectLst/>
              </a:rPr>
              <a:t>La direttiva ITS rivista, </a:t>
            </a:r>
            <a:r>
              <a:rPr lang="it-IT" sz="2400" b="1" i="0" u="none" strike="noStrike" dirty="0">
                <a:solidFill>
                  <a:srgbClr val="00B0F0"/>
                </a:solidFill>
                <a:effectLst/>
              </a:rPr>
              <a:t>adottata dal Consiglio</a:t>
            </a:r>
            <a:r>
              <a:rPr lang="it-IT" sz="2400" b="0" i="0" u="none" strike="noStrike" dirty="0">
                <a:solidFill>
                  <a:srgbClr val="00B0F0"/>
                </a:solidFill>
                <a:effectLst/>
              </a:rPr>
              <a:t> </a:t>
            </a:r>
            <a:r>
              <a:rPr lang="it-IT" sz="2400" b="0" i="0" u="none" strike="noStrike" dirty="0">
                <a:effectLst/>
              </a:rPr>
              <a:t>nell'ottobre 2023, intende accelerare la disponibilità e migliorare l'interoperabilità dei dati digitali che alimentano servizi quali i pianificatori di viaggio multimodali e i servizi di navigazione. </a:t>
            </a:r>
          </a:p>
          <a:p>
            <a:pPr algn="just"/>
            <a:r>
              <a:rPr lang="it-IT" sz="2400" b="0" i="0" u="none" strike="noStrike" dirty="0">
                <a:effectLst/>
              </a:rPr>
              <a:t>Ciò consentirà ai veicoli e alle infrastrutture stradali di comunicare tra loro, ad esempio per segnalare eventi imprevisti, come gli ingorghi stradali.</a:t>
            </a:r>
            <a:endParaRPr lang="it-IT" sz="2400" b="0" i="0" u="none" strike="noStrike" dirty="0">
              <a:effectLst/>
              <a:highlight>
                <a:srgbClr val="FFFFFF"/>
              </a:highlight>
            </a:endParaRPr>
          </a:p>
        </p:txBody>
      </p:sp>
    </p:spTree>
    <p:extLst>
      <p:ext uri="{BB962C8B-B14F-4D97-AF65-F5344CB8AC3E}">
        <p14:creationId xmlns:p14="http://schemas.microsoft.com/office/powerpoint/2010/main" val="7663452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9D588-CA23-F2B8-1109-346015F03FF7}"/>
              </a:ext>
            </a:extLst>
          </p:cNvPr>
          <p:cNvSpPr>
            <a:spLocks noGrp="1"/>
          </p:cNvSpPr>
          <p:nvPr>
            <p:ph type="title"/>
          </p:nvPr>
        </p:nvSpPr>
        <p:spPr>
          <a:xfrm>
            <a:off x="838200" y="365125"/>
            <a:ext cx="10515600" cy="904875"/>
          </a:xfrm>
        </p:spPr>
        <p:txBody>
          <a:bodyPr/>
          <a:lstStyle/>
          <a:p>
            <a:r>
              <a:rPr lang="it-IT" b="1" dirty="0">
                <a:solidFill>
                  <a:srgbClr val="92D050"/>
                </a:solidFill>
              </a:rPr>
              <a:t>Mobilità sostenibile UE</a:t>
            </a:r>
          </a:p>
        </p:txBody>
      </p:sp>
      <p:sp>
        <p:nvSpPr>
          <p:cNvPr id="3" name="Segnaposto contenuto 2">
            <a:extLst>
              <a:ext uri="{FF2B5EF4-FFF2-40B4-BE49-F238E27FC236}">
                <a16:creationId xmlns:a16="http://schemas.microsoft.com/office/drawing/2014/main" id="{3428F086-FC3C-CD45-1DB7-75F6C0268C00}"/>
              </a:ext>
            </a:extLst>
          </p:cNvPr>
          <p:cNvSpPr>
            <a:spLocks noGrp="1"/>
          </p:cNvSpPr>
          <p:nvPr>
            <p:ph idx="1"/>
          </p:nvPr>
        </p:nvSpPr>
        <p:spPr>
          <a:xfrm>
            <a:off x="838200" y="1549400"/>
            <a:ext cx="10833100" cy="4943475"/>
          </a:xfrm>
        </p:spPr>
        <p:txBody>
          <a:bodyPr>
            <a:normAutofit/>
          </a:bodyPr>
          <a:lstStyle/>
          <a:p>
            <a:pPr algn="just"/>
            <a:r>
              <a:rPr lang="it-IT" b="1" i="0" u="none" strike="noStrike" dirty="0">
                <a:solidFill>
                  <a:srgbClr val="00B0F0"/>
                </a:solidFill>
                <a:effectLst/>
                <a:highlight>
                  <a:srgbClr val="FFFFFF"/>
                </a:highlight>
                <a:cs typeface="Calibri" panose="020F0502020204030204" pitchFamily="34" charset="0"/>
              </a:rPr>
              <a:t>Fase 3:</a:t>
            </a:r>
            <a:r>
              <a:rPr lang="it-IT" b="0" i="0" u="none" strike="noStrike" dirty="0">
                <a:solidFill>
                  <a:srgbClr val="1E1E1F"/>
                </a:solidFill>
                <a:effectLst/>
                <a:highlight>
                  <a:srgbClr val="FFFFFF"/>
                </a:highlight>
                <a:cs typeface="Calibri" panose="020F0502020204030204" pitchFamily="34" charset="0"/>
              </a:rPr>
              <a:t> </a:t>
            </a:r>
            <a:r>
              <a:rPr lang="it-IT" sz="2400" dirty="0">
                <a:solidFill>
                  <a:srgbClr val="1E1E1F"/>
                </a:solidFill>
                <a:highlight>
                  <a:srgbClr val="FFFFFF"/>
                </a:highlight>
              </a:rPr>
              <a:t>finanziamenti MFF 2021-2027</a:t>
            </a:r>
          </a:p>
        </p:txBody>
      </p:sp>
      <p:pic>
        <p:nvPicPr>
          <p:cNvPr id="4" name="Immagine 3">
            <a:extLst>
              <a:ext uri="{FF2B5EF4-FFF2-40B4-BE49-F238E27FC236}">
                <a16:creationId xmlns:a16="http://schemas.microsoft.com/office/drawing/2014/main" id="{E746D7A6-D116-3440-79BC-C7F8D8907A6B}"/>
              </a:ext>
            </a:extLst>
          </p:cNvPr>
          <p:cNvPicPr>
            <a:picLocks noChangeAspect="1"/>
          </p:cNvPicPr>
          <p:nvPr/>
        </p:nvPicPr>
        <p:blipFill>
          <a:blip r:embed="rId2"/>
          <a:stretch>
            <a:fillRect/>
          </a:stretch>
        </p:blipFill>
        <p:spPr>
          <a:xfrm>
            <a:off x="2108868" y="2986245"/>
            <a:ext cx="7772400" cy="2322355"/>
          </a:xfrm>
          <a:prstGeom prst="rect">
            <a:avLst/>
          </a:prstGeom>
        </p:spPr>
      </p:pic>
    </p:spTree>
    <p:extLst>
      <p:ext uri="{BB962C8B-B14F-4D97-AF65-F5344CB8AC3E}">
        <p14:creationId xmlns:p14="http://schemas.microsoft.com/office/powerpoint/2010/main" val="3704849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A826C8-9591-B6E8-EBC8-2ABDCEA0E181}"/>
              </a:ext>
            </a:extLst>
          </p:cNvPr>
          <p:cNvSpPr>
            <a:spLocks noGrp="1"/>
          </p:cNvSpPr>
          <p:nvPr>
            <p:ph type="title"/>
          </p:nvPr>
        </p:nvSpPr>
        <p:spPr/>
        <p:txBody>
          <a:bodyPr>
            <a:normAutofit/>
          </a:bodyPr>
          <a:lstStyle/>
          <a:p>
            <a:r>
              <a:rPr lang="it-IT" sz="4000" b="1" dirty="0">
                <a:solidFill>
                  <a:srgbClr val="92D050"/>
                </a:solidFill>
              </a:rPr>
              <a:t>Rinnovabili e UE</a:t>
            </a:r>
          </a:p>
        </p:txBody>
      </p:sp>
      <p:sp>
        <p:nvSpPr>
          <p:cNvPr id="3" name="Segnaposto contenuto 2">
            <a:extLst>
              <a:ext uri="{FF2B5EF4-FFF2-40B4-BE49-F238E27FC236}">
                <a16:creationId xmlns:a16="http://schemas.microsoft.com/office/drawing/2014/main" id="{1A422225-4581-501E-81B2-CB31A3B3CC82}"/>
              </a:ext>
            </a:extLst>
          </p:cNvPr>
          <p:cNvSpPr>
            <a:spLocks noGrp="1"/>
          </p:cNvSpPr>
          <p:nvPr>
            <p:ph idx="1"/>
          </p:nvPr>
        </p:nvSpPr>
        <p:spPr>
          <a:xfrm>
            <a:off x="838200" y="1825625"/>
            <a:ext cx="10515600" cy="4667250"/>
          </a:xfrm>
        </p:spPr>
        <p:txBody>
          <a:bodyPr>
            <a:normAutofit lnSpcReduction="10000"/>
          </a:bodyPr>
          <a:lstStyle/>
          <a:p>
            <a:pPr algn="just"/>
            <a:r>
              <a:rPr lang="it-IT" dirty="0"/>
              <a:t>Le fonti di energia rinnovabili, come l'energia eolica, l'energia solare e idroelettrica, l'energia oceanica e geotermica, la biomassa e i biocarburanti, costituiscono alternative più pulite ai combustibili fossili. </a:t>
            </a:r>
          </a:p>
          <a:p>
            <a:pPr algn="just"/>
            <a:r>
              <a:rPr lang="it-IT" dirty="0"/>
              <a:t>Esse riducono l'inquinamento, ampliano le nostre opzioni energetiche e diminuiscono la nostra dipendenza dalla volatilità dei prezzi dei combustibili fossili. Nel 2022 le energie rinnovabili hanno rappresentato il 23 % del consumo di energia dell'Unione europea.</a:t>
            </a:r>
          </a:p>
          <a:p>
            <a:pPr algn="just"/>
            <a:r>
              <a:rPr lang="it-IT" dirty="0"/>
              <a:t>Nel 2023 i legislatori hanno portato dal 32 % al 42,5 % l'obiettivo dell'Unione relativo alla quota di energia da fonti rinnovabili nel consumo lordo di energia entro il 2030, con l'ambizione di raggiungere il 45 %.</a:t>
            </a:r>
          </a:p>
        </p:txBody>
      </p:sp>
    </p:spTree>
    <p:extLst>
      <p:ext uri="{BB962C8B-B14F-4D97-AF65-F5344CB8AC3E}">
        <p14:creationId xmlns:p14="http://schemas.microsoft.com/office/powerpoint/2010/main" val="11771429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7A3D4D-5A66-94A7-EEC7-AE5DDE23D2B7}"/>
              </a:ext>
            </a:extLst>
          </p:cNvPr>
          <p:cNvSpPr>
            <a:spLocks noGrp="1"/>
          </p:cNvSpPr>
          <p:nvPr>
            <p:ph type="title"/>
          </p:nvPr>
        </p:nvSpPr>
        <p:spPr/>
        <p:txBody>
          <a:bodyPr/>
          <a:lstStyle/>
          <a:p>
            <a:r>
              <a:rPr lang="it-IT" sz="4400" b="1" dirty="0">
                <a:solidFill>
                  <a:srgbClr val="92D050"/>
                </a:solidFill>
              </a:rPr>
              <a:t>Rinnovabili e UE</a:t>
            </a:r>
            <a:endParaRPr lang="it-IT" dirty="0"/>
          </a:p>
        </p:txBody>
      </p:sp>
      <p:sp>
        <p:nvSpPr>
          <p:cNvPr id="3" name="Segnaposto contenuto 2">
            <a:extLst>
              <a:ext uri="{FF2B5EF4-FFF2-40B4-BE49-F238E27FC236}">
                <a16:creationId xmlns:a16="http://schemas.microsoft.com/office/drawing/2014/main" id="{E7D269ED-B60D-8071-5CAE-7194FF4814CE}"/>
              </a:ext>
            </a:extLst>
          </p:cNvPr>
          <p:cNvSpPr>
            <a:spLocks noGrp="1"/>
          </p:cNvSpPr>
          <p:nvPr>
            <p:ph idx="1"/>
          </p:nvPr>
        </p:nvSpPr>
        <p:spPr/>
        <p:txBody>
          <a:bodyPr/>
          <a:lstStyle/>
          <a:p>
            <a:pPr algn="l"/>
            <a:r>
              <a:rPr lang="it-IT" b="0" i="0" strike="noStrike" dirty="0">
                <a:solidFill>
                  <a:srgbClr val="00B0F0"/>
                </a:solidFill>
                <a:effectLst/>
              </a:rPr>
              <a:t>Base giuridica e obiettivi:</a:t>
            </a:r>
          </a:p>
          <a:p>
            <a:pPr algn="l"/>
            <a:r>
              <a:rPr lang="it-IT" b="0" i="0" strike="noStrike" dirty="0">
                <a:effectLst/>
              </a:rPr>
              <a:t>Articolo 194 del TFUE</a:t>
            </a:r>
          </a:p>
          <a:p>
            <a:pPr algn="l"/>
            <a:r>
              <a:rPr lang="it-IT" b="0" i="0" strike="noStrike" dirty="0">
                <a:solidFill>
                  <a:srgbClr val="00B0F0"/>
                </a:solidFill>
                <a:effectLst/>
              </a:rPr>
              <a:t>Risultati conseguiti:</a:t>
            </a:r>
          </a:p>
          <a:p>
            <a:pPr algn="l"/>
            <a:r>
              <a:rPr lang="it-IT" b="0" i="0" strike="noStrike" dirty="0">
                <a:effectLst/>
              </a:rPr>
              <a:t>Green Deal europeo</a:t>
            </a:r>
          </a:p>
          <a:p>
            <a:r>
              <a:rPr lang="it-IT" b="0" i="0" strike="noStrike" dirty="0">
                <a:effectLst/>
                <a:highlight>
                  <a:srgbClr val="FFFFFF"/>
                </a:highlight>
              </a:rPr>
              <a:t>Direttiva sulle energie rinnovabili</a:t>
            </a:r>
          </a:p>
          <a:p>
            <a:r>
              <a:rPr lang="it-IT" b="0" i="0" strike="noStrike" dirty="0">
                <a:effectLst/>
                <a:highlight>
                  <a:srgbClr val="FFFFFF"/>
                </a:highlight>
              </a:rPr>
              <a:t>Meccanismo di finanziamento dell'energia rinnovabile</a:t>
            </a:r>
            <a:endParaRPr lang="it-IT" dirty="0">
              <a:highlight>
                <a:srgbClr val="FFFFFF"/>
              </a:highlight>
            </a:endParaRPr>
          </a:p>
          <a:p>
            <a:r>
              <a:rPr lang="it-IT" b="0" i="0" strike="noStrike" dirty="0">
                <a:effectLst/>
                <a:highlight>
                  <a:srgbClr val="FFFFFF"/>
                </a:highlight>
              </a:rPr>
              <a:t>Reti transeuropee dell'energia</a:t>
            </a:r>
          </a:p>
          <a:p>
            <a:r>
              <a:rPr lang="it-IT" b="0" i="0" strike="noStrike" dirty="0">
                <a:effectLst/>
                <a:highlight>
                  <a:srgbClr val="FFFFFF"/>
                </a:highlight>
              </a:rPr>
              <a:t> Azioni future</a:t>
            </a:r>
            <a:endParaRPr lang="it-IT" dirty="0"/>
          </a:p>
        </p:txBody>
      </p:sp>
    </p:spTree>
    <p:extLst>
      <p:ext uri="{BB962C8B-B14F-4D97-AF65-F5344CB8AC3E}">
        <p14:creationId xmlns:p14="http://schemas.microsoft.com/office/powerpoint/2010/main" val="28021478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2D2E74-2064-DAFA-E9F3-508B2F82403F}"/>
              </a:ext>
            </a:extLst>
          </p:cNvPr>
          <p:cNvSpPr>
            <a:spLocks noGrp="1"/>
          </p:cNvSpPr>
          <p:nvPr>
            <p:ph type="title"/>
          </p:nvPr>
        </p:nvSpPr>
        <p:spPr/>
        <p:txBody>
          <a:bodyPr>
            <a:normAutofit/>
          </a:bodyPr>
          <a:lstStyle/>
          <a:p>
            <a:r>
              <a:rPr lang="it-IT" sz="3200" b="1" i="0" u="none" strike="noStrike" dirty="0">
                <a:solidFill>
                  <a:srgbClr val="92D050"/>
                </a:solidFill>
                <a:effectLst/>
                <a:highlight>
                  <a:srgbClr val="FFFFFF"/>
                </a:highlight>
                <a:latin typeface="+mn-lt"/>
              </a:rPr>
              <a:t>Meccanismo di finanziamento dell'energia rinnovabile</a:t>
            </a:r>
            <a:endParaRPr lang="it-IT" sz="3200" b="1" dirty="0">
              <a:solidFill>
                <a:srgbClr val="92D050"/>
              </a:solidFill>
              <a:latin typeface="+mn-lt"/>
            </a:endParaRPr>
          </a:p>
        </p:txBody>
      </p:sp>
      <p:sp>
        <p:nvSpPr>
          <p:cNvPr id="3" name="Segnaposto contenuto 2">
            <a:extLst>
              <a:ext uri="{FF2B5EF4-FFF2-40B4-BE49-F238E27FC236}">
                <a16:creationId xmlns:a16="http://schemas.microsoft.com/office/drawing/2014/main" id="{C299FD93-7AAD-4158-9130-6A8A1704CD4B}"/>
              </a:ext>
            </a:extLst>
          </p:cNvPr>
          <p:cNvSpPr>
            <a:spLocks noGrp="1"/>
          </p:cNvSpPr>
          <p:nvPr>
            <p:ph idx="1"/>
          </p:nvPr>
        </p:nvSpPr>
        <p:spPr/>
        <p:txBody>
          <a:bodyPr>
            <a:normAutofit fontScale="92500" lnSpcReduction="20000"/>
          </a:bodyPr>
          <a:lstStyle/>
          <a:p>
            <a:pPr algn="just"/>
            <a:r>
              <a:rPr lang="it-IT" b="0" i="0" u="none" strike="noStrike" dirty="0">
                <a:solidFill>
                  <a:srgbClr val="1E1E1F"/>
                </a:solidFill>
                <a:effectLst/>
                <a:highlight>
                  <a:srgbClr val="FFFFFF"/>
                </a:highlight>
              </a:rPr>
              <a:t>Il </a:t>
            </a:r>
            <a:r>
              <a:rPr lang="it-IT" b="0" i="0" u="sng" dirty="0">
                <a:solidFill>
                  <a:srgbClr val="00B0F0"/>
                </a:solidFill>
                <a:effectLst/>
                <a:hlinkClick r:id="rId2">
                  <a:extLst>
                    <a:ext uri="{A12FA001-AC4F-418D-AE19-62706E023703}">
                      <ahyp:hlinkClr xmlns:ahyp="http://schemas.microsoft.com/office/drawing/2018/hyperlinkcolor" val="tx"/>
                    </a:ext>
                  </a:extLst>
                </a:hlinkClick>
              </a:rPr>
              <a:t>regolamento (UE) 2020/1294</a:t>
            </a:r>
            <a:r>
              <a:rPr lang="it-IT" b="0" i="0" u="none" strike="noStrike" dirty="0">
                <a:solidFill>
                  <a:srgbClr val="00B0F0"/>
                </a:solidFill>
                <a:effectLst/>
                <a:highlight>
                  <a:srgbClr val="FFFFFF"/>
                </a:highlight>
              </a:rPr>
              <a:t> </a:t>
            </a:r>
            <a:r>
              <a:rPr lang="it-IT" b="0" i="0" u="none" strike="noStrike" dirty="0">
                <a:solidFill>
                  <a:srgbClr val="1E1E1F"/>
                </a:solidFill>
                <a:effectLst/>
                <a:highlight>
                  <a:srgbClr val="FFFFFF"/>
                </a:highlight>
              </a:rPr>
              <a:t>stabilisce un meccanismo di finanziamento dell'UE per aiutare i paesi a conseguire i rispettivi obiettivi individuali e collettivi in materia di energie rinnovabili. </a:t>
            </a:r>
          </a:p>
          <a:p>
            <a:pPr algn="just"/>
            <a:r>
              <a:rPr lang="it-IT" b="0" i="0" u="none" strike="noStrike" dirty="0">
                <a:solidFill>
                  <a:srgbClr val="1E1E1F"/>
                </a:solidFill>
                <a:effectLst/>
                <a:highlight>
                  <a:srgbClr val="FFFFFF"/>
                </a:highlight>
              </a:rPr>
              <a:t>Il meccanismo mette in collegamento i paesi che contribuiscono al finanziamento dei progetti (paesi contributori) con i paesi che acconsentono alla costruzione di nuovi progetti sul loro territorio (paesi ospitanti). </a:t>
            </a:r>
          </a:p>
          <a:p>
            <a:pPr algn="just"/>
            <a:r>
              <a:rPr lang="it-IT" b="0" i="0" u="none" strike="noStrike" dirty="0">
                <a:solidFill>
                  <a:srgbClr val="1E1E1F"/>
                </a:solidFill>
                <a:effectLst/>
                <a:highlight>
                  <a:srgbClr val="FFFFFF"/>
                </a:highlight>
              </a:rPr>
              <a:t>La Commissione definisce il quadro di attuazione e gli strumenti di finanziamento del meccanismo e stabilisce che, nell'ambito del meccanismo, possono essere finanziate azioni dai paesi dell'UE o attraverso fondi dell'UE e contributi del settore privato.</a:t>
            </a:r>
          </a:p>
          <a:p>
            <a:pPr algn="just"/>
            <a:r>
              <a:rPr lang="it-IT" b="0" i="0" u="none" strike="noStrike" dirty="0">
                <a:solidFill>
                  <a:srgbClr val="1E1E1F"/>
                </a:solidFill>
                <a:effectLst/>
                <a:highlight>
                  <a:srgbClr val="FFFFFF"/>
                </a:highlight>
              </a:rPr>
              <a:t> L'energia generata attraverso tale meccanismo contribuisce agli obiettivi in materia di energie rinnovabili di tutti i paesi partecipanti.</a:t>
            </a:r>
            <a:endParaRPr lang="it-IT" dirty="0"/>
          </a:p>
        </p:txBody>
      </p:sp>
    </p:spTree>
    <p:extLst>
      <p:ext uri="{BB962C8B-B14F-4D97-AF65-F5344CB8AC3E}">
        <p14:creationId xmlns:p14="http://schemas.microsoft.com/office/powerpoint/2010/main" val="33558213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solidFill>
                  <a:srgbClr val="00B050"/>
                </a:solidFill>
              </a:rPr>
              <a:t>Direttiva</a:t>
            </a:r>
            <a:r>
              <a:rPr dirty="0">
                <a:solidFill>
                  <a:srgbClr val="00B050"/>
                </a:solidFill>
              </a:rPr>
              <a:t> 2009/28/CE - </a:t>
            </a:r>
            <a:r>
              <a:rPr dirty="0" err="1">
                <a:solidFill>
                  <a:srgbClr val="00B050"/>
                </a:solidFill>
              </a:rPr>
              <a:t>Obiettivi</a:t>
            </a:r>
            <a:r>
              <a:rPr dirty="0">
                <a:solidFill>
                  <a:srgbClr val="00B050"/>
                </a:solidFill>
              </a:rPr>
              <a:t> 2020</a:t>
            </a:r>
          </a:p>
        </p:txBody>
      </p:sp>
      <p:sp>
        <p:nvSpPr>
          <p:cNvPr id="3" name="Content Placeholder 2"/>
          <p:cNvSpPr>
            <a:spLocks noGrp="1"/>
          </p:cNvSpPr>
          <p:nvPr>
            <p:ph idx="1"/>
          </p:nvPr>
        </p:nvSpPr>
        <p:spPr/>
        <p:txBody>
          <a:bodyPr/>
          <a:lstStyle/>
          <a:p>
            <a:pPr marL="0" indent="0">
              <a:buNone/>
            </a:pPr>
            <a:r>
              <a:rPr lang="it-IT" dirty="0"/>
              <a:t>• Adozione: 23 aprile 2009</a:t>
            </a:r>
          </a:p>
          <a:p>
            <a:pPr marL="0" indent="0">
              <a:buNone/>
            </a:pPr>
            <a:r>
              <a:rPr lang="it-IT" dirty="0"/>
              <a:t>• Obiettivi:</a:t>
            </a:r>
          </a:p>
          <a:p>
            <a:pPr marL="0" indent="0">
              <a:buNone/>
            </a:pPr>
            <a:r>
              <a:rPr lang="it-IT" dirty="0"/>
              <a:t>   - 20% del consumo finale lordo di energia da fonti rinnovabili</a:t>
            </a:r>
          </a:p>
          <a:p>
            <a:pPr marL="0" indent="0">
              <a:buNone/>
            </a:pPr>
            <a:r>
              <a:rPr lang="it-IT" dirty="0"/>
              <a:t>   - 10% nel settore trasporti</a:t>
            </a:r>
          </a:p>
          <a:p>
            <a:pPr marL="0" indent="0">
              <a:buNone/>
            </a:pPr>
            <a:r>
              <a:rPr lang="it-IT" dirty="0"/>
              <a:t>• Meccanismi:</a:t>
            </a:r>
          </a:p>
          <a:p>
            <a:pPr marL="0" indent="0">
              <a:buNone/>
            </a:pPr>
            <a:r>
              <a:rPr lang="it-IT" dirty="0"/>
              <a:t>   - Piani d'azione nazionali</a:t>
            </a:r>
          </a:p>
          <a:p>
            <a:pPr marL="0" indent="0">
              <a:buNone/>
            </a:pPr>
            <a:r>
              <a:rPr lang="it-IT" dirty="0"/>
              <a:t>   - Relazioni biennali</a:t>
            </a:r>
          </a:p>
          <a:p>
            <a:pPr marL="0" indent="0">
              <a:buNone/>
            </a:pPr>
            <a:r>
              <a:rPr lang="it-IT" dirty="0"/>
              <a:t>   - Regimi di sostegno, garanzie di origine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9698A-8869-51EA-1B8E-5879414BB354}"/>
              </a:ext>
            </a:extLst>
          </p:cNvPr>
          <p:cNvSpPr>
            <a:spLocks noGrp="1"/>
          </p:cNvSpPr>
          <p:nvPr>
            <p:ph type="title"/>
          </p:nvPr>
        </p:nvSpPr>
        <p:spPr/>
        <p:txBody>
          <a:bodyPr/>
          <a:lstStyle/>
          <a:p>
            <a:r>
              <a:rPr lang="it-IT" b="1" dirty="0">
                <a:solidFill>
                  <a:srgbClr val="92D050"/>
                </a:solidFill>
              </a:rPr>
              <a:t>Strumenti Politica agricola comune (PAC)</a:t>
            </a:r>
            <a:endParaRPr lang="it-IT" dirty="0">
              <a:solidFill>
                <a:srgbClr val="92D050"/>
              </a:solidFill>
            </a:endParaRPr>
          </a:p>
        </p:txBody>
      </p:sp>
      <p:sp>
        <p:nvSpPr>
          <p:cNvPr id="3" name="Segnaposto contenuto 2">
            <a:extLst>
              <a:ext uri="{FF2B5EF4-FFF2-40B4-BE49-F238E27FC236}">
                <a16:creationId xmlns:a16="http://schemas.microsoft.com/office/drawing/2014/main" id="{C28EA4B1-3AD2-5A54-811A-051D85354E02}"/>
              </a:ext>
            </a:extLst>
          </p:cNvPr>
          <p:cNvSpPr>
            <a:spLocks noGrp="1"/>
          </p:cNvSpPr>
          <p:nvPr>
            <p:ph idx="1"/>
          </p:nvPr>
        </p:nvSpPr>
        <p:spPr/>
        <p:txBody>
          <a:bodyPr/>
          <a:lstStyle/>
          <a:p>
            <a:pPr algn="just">
              <a:buFont typeface="Arial" charset="0"/>
              <a:buChar char="•"/>
            </a:pPr>
            <a:r>
              <a:rPr lang="it-IT" b="1" dirty="0">
                <a:solidFill>
                  <a:srgbClr val="00B0F0"/>
                </a:solidFill>
                <a:latin typeface="Calibri" panose="020F0502020204030204" pitchFamily="34" charset="0"/>
                <a:cs typeface="Calibri" panose="020F0502020204030204" pitchFamily="34" charset="0"/>
              </a:rPr>
              <a:t>Finanziamenti:</a:t>
            </a:r>
          </a:p>
          <a:p>
            <a:pPr algn="just">
              <a:buFont typeface="Arial" charset="0"/>
              <a:buChar char="•"/>
            </a:pPr>
            <a:endParaRPr lang="it-IT" dirty="0">
              <a:solidFill>
                <a:schemeClr val="tx1">
                  <a:lumMod val="95000"/>
                  <a:lumOff val="5000"/>
                </a:schemeClr>
              </a:solidFill>
              <a:latin typeface="Calibri" panose="020F0502020204030204" pitchFamily="34" charset="0"/>
              <a:cs typeface="Calibri" panose="020F0502020204030204" pitchFamily="34" charset="0"/>
            </a:endParaRPr>
          </a:p>
          <a:p>
            <a:pPr algn="just">
              <a:buFont typeface="Arial" charset="0"/>
              <a:buChar char="•"/>
            </a:pPr>
            <a:r>
              <a:rPr lang="it-IT" dirty="0">
                <a:solidFill>
                  <a:schemeClr val="tx1">
                    <a:lumMod val="95000"/>
                    <a:lumOff val="5000"/>
                  </a:schemeClr>
                </a:solidFill>
                <a:latin typeface="Calibri" panose="020F0502020204030204" pitchFamily="34" charset="0"/>
                <a:cs typeface="Calibri" panose="020F0502020204030204" pitchFamily="34" charset="0"/>
              </a:rPr>
              <a:t>FEOGA (dal 1962)</a:t>
            </a:r>
          </a:p>
          <a:p>
            <a:pPr algn="just">
              <a:buFont typeface="Arial" charset="0"/>
              <a:buChar char="•"/>
            </a:pPr>
            <a:endParaRPr lang="it-IT" dirty="0">
              <a:solidFill>
                <a:schemeClr val="tx1">
                  <a:lumMod val="95000"/>
                  <a:lumOff val="5000"/>
                </a:schemeClr>
              </a:solidFill>
              <a:latin typeface="Calibri" panose="020F0502020204030204" pitchFamily="34" charset="0"/>
              <a:cs typeface="Calibri" panose="020F0502020204030204" pitchFamily="34" charset="0"/>
            </a:endParaRPr>
          </a:p>
          <a:p>
            <a:pPr algn="just">
              <a:buFont typeface="Arial" charset="0"/>
              <a:buChar char="•"/>
            </a:pPr>
            <a:r>
              <a:rPr lang="it-IT" dirty="0">
                <a:solidFill>
                  <a:schemeClr val="tx1">
                    <a:lumMod val="95000"/>
                    <a:lumOff val="5000"/>
                  </a:schemeClr>
                </a:solidFill>
                <a:latin typeface="Calibri" panose="020F0502020204030204" pitchFamily="34" charset="0"/>
                <a:cs typeface="Calibri" panose="020F0502020204030204" pitchFamily="34" charset="0"/>
              </a:rPr>
              <a:t>FEAGA + FEASR (dal 2005)</a:t>
            </a:r>
          </a:p>
          <a:p>
            <a:pPr algn="just">
              <a:buFont typeface="Arial" charset="0"/>
              <a:buChar char="•"/>
            </a:pPr>
            <a:endParaRPr lang="it-IT" dirty="0">
              <a:solidFill>
                <a:schemeClr val="tx1">
                  <a:lumMod val="95000"/>
                  <a:lumOff val="5000"/>
                </a:schemeClr>
              </a:solidFill>
              <a:latin typeface="Calibri" panose="020F0502020204030204" pitchFamily="34" charset="0"/>
              <a:cs typeface="Calibri" panose="020F0502020204030204" pitchFamily="34" charset="0"/>
            </a:endParaRPr>
          </a:p>
          <a:p>
            <a:pPr algn="just">
              <a:buFont typeface="Arial" charset="0"/>
              <a:buChar char="•"/>
            </a:pPr>
            <a:r>
              <a:rPr lang="it-IT" dirty="0">
                <a:solidFill>
                  <a:schemeClr val="tx1">
                    <a:lumMod val="95000"/>
                    <a:lumOff val="5000"/>
                  </a:schemeClr>
                </a:solidFill>
                <a:latin typeface="Calibri" panose="020F0502020204030204" pitchFamily="34" charset="0"/>
                <a:cs typeface="Calibri" panose="020F0502020204030204" pitchFamily="34" charset="0"/>
              </a:rPr>
              <a:t>Risorse proprie dell’Unione, cioè bilancio generale dell’Unione</a:t>
            </a:r>
          </a:p>
          <a:p>
            <a:endParaRPr lang="it-IT" dirty="0"/>
          </a:p>
        </p:txBody>
      </p:sp>
    </p:spTree>
    <p:extLst>
      <p:ext uri="{BB962C8B-B14F-4D97-AF65-F5344CB8AC3E}">
        <p14:creationId xmlns:p14="http://schemas.microsoft.com/office/powerpoint/2010/main" val="20097044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solidFill>
                  <a:srgbClr val="00B050"/>
                </a:solidFill>
              </a:rPr>
              <a:t>Revisione</a:t>
            </a:r>
            <a:r>
              <a:rPr dirty="0">
                <a:solidFill>
                  <a:srgbClr val="00B050"/>
                </a:solidFill>
              </a:rPr>
              <a:t> 2018 - </a:t>
            </a:r>
            <a:r>
              <a:rPr dirty="0" err="1">
                <a:solidFill>
                  <a:srgbClr val="00B050"/>
                </a:solidFill>
              </a:rPr>
              <a:t>Obiettivi</a:t>
            </a:r>
            <a:r>
              <a:rPr dirty="0">
                <a:solidFill>
                  <a:srgbClr val="00B050"/>
                </a:solidFill>
              </a:rPr>
              <a:t> 2030</a:t>
            </a:r>
          </a:p>
        </p:txBody>
      </p:sp>
      <p:sp>
        <p:nvSpPr>
          <p:cNvPr id="3" name="Content Placeholder 2"/>
          <p:cNvSpPr>
            <a:spLocks noGrp="1"/>
          </p:cNvSpPr>
          <p:nvPr>
            <p:ph idx="1"/>
          </p:nvPr>
        </p:nvSpPr>
        <p:spPr/>
        <p:txBody>
          <a:bodyPr/>
          <a:lstStyle/>
          <a:p>
            <a:pPr marL="0" indent="0">
              <a:buNone/>
            </a:pPr>
            <a:r>
              <a:rPr lang="it-IT" dirty="0"/>
              <a:t>• Data: 11 dicembre 2018</a:t>
            </a:r>
          </a:p>
          <a:p>
            <a:pPr marL="0" indent="0">
              <a:buNone/>
            </a:pPr>
            <a:r>
              <a:rPr lang="it-IT" dirty="0"/>
              <a:t>• Obiettivo UE: 32% del consumo finale lordo di energia da fonti rinnovabili</a:t>
            </a:r>
          </a:p>
          <a:p>
            <a:pPr marL="0" indent="0">
              <a:buNone/>
            </a:pPr>
            <a:r>
              <a:rPr lang="it-IT" dirty="0"/>
              <a:t>• Settore trasporti: 14% entro il 2030</a:t>
            </a:r>
          </a:p>
          <a:p>
            <a:pPr marL="0" indent="0">
              <a:buNone/>
            </a:pPr>
            <a:r>
              <a:rPr lang="it-IT" dirty="0"/>
              <a:t>• Piani nazionali integrati per energia e clima (PNEC)</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solidFill>
                  <a:srgbClr val="00B050"/>
                </a:solidFill>
              </a:rPr>
              <a:t>Revisione</a:t>
            </a:r>
            <a:r>
              <a:rPr dirty="0">
                <a:solidFill>
                  <a:srgbClr val="00B050"/>
                </a:solidFill>
              </a:rPr>
              <a:t> 2023 - </a:t>
            </a:r>
            <a:r>
              <a:rPr dirty="0" err="1">
                <a:solidFill>
                  <a:srgbClr val="00B050"/>
                </a:solidFill>
              </a:rPr>
              <a:t>Obiettivi</a:t>
            </a:r>
            <a:r>
              <a:rPr dirty="0">
                <a:solidFill>
                  <a:srgbClr val="00B050"/>
                </a:solidFill>
              </a:rPr>
              <a:t> 2030</a:t>
            </a:r>
          </a:p>
        </p:txBody>
      </p:sp>
      <p:sp>
        <p:nvSpPr>
          <p:cNvPr id="3" name="Content Placeholder 2"/>
          <p:cNvSpPr>
            <a:spLocks noGrp="1"/>
          </p:cNvSpPr>
          <p:nvPr>
            <p:ph idx="1"/>
          </p:nvPr>
        </p:nvSpPr>
        <p:spPr/>
        <p:txBody>
          <a:bodyPr/>
          <a:lstStyle/>
          <a:p>
            <a:pPr marL="0" indent="0">
              <a:buNone/>
            </a:pPr>
            <a:r>
              <a:rPr lang="it-IT" dirty="0"/>
              <a:t>• Nuovo Obiettivo: 42,5% (potenzialmente 45%)</a:t>
            </a:r>
          </a:p>
          <a:p>
            <a:pPr marL="0" indent="0">
              <a:buNone/>
            </a:pPr>
            <a:r>
              <a:rPr lang="it-IT" dirty="0"/>
              <a:t>• Focus su:</a:t>
            </a:r>
          </a:p>
          <a:p>
            <a:pPr marL="0" indent="0">
              <a:buNone/>
            </a:pPr>
            <a:r>
              <a:rPr lang="it-IT" dirty="0"/>
              <a:t>   - Riduzione dipendenza combustibili fossili russi (</a:t>
            </a:r>
            <a:r>
              <a:rPr lang="it-IT" dirty="0" err="1"/>
              <a:t>REPowerEU</a:t>
            </a:r>
            <a:r>
              <a:rPr lang="it-IT" dirty="0"/>
              <a:t>)</a:t>
            </a:r>
          </a:p>
          <a:p>
            <a:pPr marL="0" indent="0">
              <a:buNone/>
            </a:pPr>
            <a:r>
              <a:rPr lang="it-IT" dirty="0"/>
              <a:t>   - Accelerazione processi autorizzativi</a:t>
            </a:r>
          </a:p>
          <a:p>
            <a:pPr marL="0" indent="0">
              <a:buNone/>
            </a:pPr>
            <a:r>
              <a:rPr lang="it-IT" dirty="0"/>
              <a:t>   - Aumento capacità solare e idrogeno rinnovabile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solidFill>
                  <a:srgbClr val="00B050"/>
                </a:solidFill>
              </a:rPr>
              <a:t>Obiettivi</a:t>
            </a:r>
            <a:r>
              <a:rPr dirty="0">
                <a:solidFill>
                  <a:srgbClr val="00B050"/>
                </a:solidFill>
              </a:rPr>
              <a:t> </a:t>
            </a:r>
            <a:r>
              <a:rPr dirty="0" err="1">
                <a:solidFill>
                  <a:srgbClr val="00B050"/>
                </a:solidFill>
              </a:rPr>
              <a:t>Settoriali</a:t>
            </a:r>
            <a:r>
              <a:rPr dirty="0">
                <a:solidFill>
                  <a:srgbClr val="00B050"/>
                </a:solidFill>
              </a:rPr>
              <a:t> </a:t>
            </a:r>
            <a:r>
              <a:rPr dirty="0" err="1">
                <a:solidFill>
                  <a:srgbClr val="00B050"/>
                </a:solidFill>
              </a:rPr>
              <a:t>Specifici</a:t>
            </a:r>
            <a:r>
              <a:rPr dirty="0">
                <a:solidFill>
                  <a:srgbClr val="00B050"/>
                </a:solidFill>
              </a:rPr>
              <a:t> 2030</a:t>
            </a:r>
          </a:p>
        </p:txBody>
      </p:sp>
      <p:sp>
        <p:nvSpPr>
          <p:cNvPr id="3" name="Content Placeholder 2"/>
          <p:cNvSpPr>
            <a:spLocks noGrp="1"/>
          </p:cNvSpPr>
          <p:nvPr>
            <p:ph idx="1"/>
          </p:nvPr>
        </p:nvSpPr>
        <p:spPr/>
        <p:txBody>
          <a:bodyPr/>
          <a:lstStyle/>
          <a:p>
            <a:pPr marL="0" indent="0">
              <a:buNone/>
            </a:pPr>
            <a:r>
              <a:rPr lang="it-IT" dirty="0"/>
              <a:t>• Settore industriale: 42% idrogeno rinnovabile (60% entro 2035)</a:t>
            </a:r>
          </a:p>
          <a:p>
            <a:pPr marL="0" indent="0">
              <a:buNone/>
            </a:pPr>
            <a:r>
              <a:rPr lang="it-IT" dirty="0"/>
              <a:t>• Settore edilizio: 49% energia rinnovabile</a:t>
            </a:r>
          </a:p>
          <a:p>
            <a:pPr marL="0" indent="0">
              <a:buNone/>
            </a:pPr>
            <a:r>
              <a:rPr lang="it-IT" dirty="0"/>
              <a:t>• Settore trasporti: 29% energia rinnovabile o riduzione 14,5% GHG</a:t>
            </a:r>
          </a:p>
          <a:p>
            <a:pPr marL="0" indent="0">
              <a:buNone/>
            </a:pPr>
            <a:r>
              <a:rPr lang="it-IT" dirty="0"/>
              <a:t>• Innovazione: 5% nuova capacità da tecnologie innovative</a:t>
            </a:r>
          </a:p>
        </p:txBody>
      </p:sp>
    </p:spTree>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8568</Words>
  <Application>Microsoft Macintosh PowerPoint</Application>
  <PresentationFormat>Widescreen</PresentationFormat>
  <Paragraphs>786</Paragraphs>
  <Slides>92</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92</vt:i4>
      </vt:variant>
    </vt:vector>
  </HeadingPairs>
  <TitlesOfParts>
    <vt:vector size="102" baseType="lpstr">
      <vt:lpstr>Aptos</vt:lpstr>
      <vt:lpstr>Arial</vt:lpstr>
      <vt:lpstr>Arial</vt:lpstr>
      <vt:lpstr>Bahnschrift</vt:lpstr>
      <vt:lpstr>Calibri</vt:lpstr>
      <vt:lpstr>Calibri Light</vt:lpstr>
      <vt:lpstr>Helvetica</vt:lpstr>
      <vt:lpstr>Times New Roman</vt:lpstr>
      <vt:lpstr>Wingdings</vt:lpstr>
      <vt:lpstr>Tema di Office</vt:lpstr>
      <vt:lpstr>Politiche dell’Unione europea e tutela dell’ambiente Prof. Dr. Alessandro Nato</vt:lpstr>
      <vt:lpstr>Indice </vt:lpstr>
      <vt:lpstr>Lezione 1</vt:lpstr>
      <vt:lpstr>Politica agricola comune (PAC)</vt:lpstr>
      <vt:lpstr>Politica agricola comune (PAC)</vt:lpstr>
      <vt:lpstr>Politica agricola comune (PAC)</vt:lpstr>
      <vt:lpstr>Strumenti Politica agricola comune (PAC)</vt:lpstr>
      <vt:lpstr>Presentazione standard di PowerPoint</vt:lpstr>
      <vt:lpstr>Strumenti Politica agricola comune (PAC)</vt:lpstr>
      <vt:lpstr>Strumenti della Politica agricola comune (PAC)</vt:lpstr>
      <vt:lpstr>Strumenti della Politica agricola comune (PAC)</vt:lpstr>
      <vt:lpstr>Strumenti della Politica agricola comune (PAC)</vt:lpstr>
      <vt:lpstr>Strumenti della Politica agricola comune (PAC)</vt:lpstr>
      <vt:lpstr>La nuova PAC</vt:lpstr>
      <vt:lpstr>La politica comune della pesca</vt:lpstr>
      <vt:lpstr>La politica comune della pesca</vt:lpstr>
      <vt:lpstr>La politica comune della pesca</vt:lpstr>
      <vt:lpstr>La politica comune della pesca</vt:lpstr>
      <vt:lpstr>Sviluppi storici</vt:lpstr>
      <vt:lpstr>Sviluppi storici</vt:lpstr>
      <vt:lpstr>Sviluppi storici</vt:lpstr>
      <vt:lpstr>Sviluppi storici</vt:lpstr>
      <vt:lpstr>Sviluppi storici</vt:lpstr>
      <vt:lpstr>Riforma del 2013</vt:lpstr>
      <vt:lpstr>Le innovazioni del regolamento (UE) n. 1380/2013</vt:lpstr>
      <vt:lpstr>Le innovazioni del regolamento (UE) n. 1380/2013</vt:lpstr>
      <vt:lpstr>Le innovazioni del regolamento (UE) n. 1380/2013</vt:lpstr>
      <vt:lpstr>Pesca e Relazioni esterne UE</vt:lpstr>
      <vt:lpstr>Lezione 2</vt:lpstr>
      <vt:lpstr>Legislazione in materia di rifiuti: principi e strumenti</vt:lpstr>
      <vt:lpstr>Legislazione in materia di rifiuti: principi e strumenti</vt:lpstr>
      <vt:lpstr>Legislazione in materia di rifiuti: principi e strumenti</vt:lpstr>
      <vt:lpstr>2. Legislazione in materia di rifiuti: principi e strumenti</vt:lpstr>
      <vt:lpstr>Legislazione in materia di rifiuti: principi e strumenti</vt:lpstr>
      <vt:lpstr>Legislazione in materia di rifiuti: principi e strumenti</vt:lpstr>
      <vt:lpstr>Legislazione in materia di rifiuti: principi e strumenti</vt:lpstr>
      <vt:lpstr> Legislazione in materia di rifiuti: principi e strumenti</vt:lpstr>
      <vt:lpstr>Legislazione in materia di rifiuti: principi e strumenti</vt:lpstr>
      <vt:lpstr>Legislazione in materia di rifiuti: principi e strumenti</vt:lpstr>
      <vt:lpstr>Legislazione in materia di rifiuti: principi e strumenti</vt:lpstr>
      <vt:lpstr>Legislazione in materia di rifiuti: principi e strumenti</vt:lpstr>
      <vt:lpstr>Legislazione in materia di rifiuti: principi e strumenti</vt:lpstr>
      <vt:lpstr>Legislazione in materia di rifiuti: principi e strumenti</vt:lpstr>
      <vt:lpstr>Legislazione in materia di rifiuti: principi e strumenti</vt:lpstr>
      <vt:lpstr>Legislazione in materia di rifiuti: principi e strumenti</vt:lpstr>
      <vt:lpstr> Diritto derivato e questione rifiuti: recupero, smaltimento, riciclo </vt:lpstr>
      <vt:lpstr> Diritto derivato e questione rifiuti: recupero, smaltimento, riciclo </vt:lpstr>
      <vt:lpstr> Diritto derivato e questione rifiuti: recupero, smaltimento, riciclo </vt:lpstr>
      <vt:lpstr> Diritto derivato e questione rifiuti: recupero, smaltimento, riciclo </vt:lpstr>
      <vt:lpstr> Diritto derivato e questione rifiuti: recupero, smaltimento, riciclo </vt:lpstr>
      <vt:lpstr> Diritto derivato e questione rifiuti: recupero, smaltimento, riciclo </vt:lpstr>
      <vt:lpstr> Diritto derivato e questione rifiuti: recupero, smaltimento, riciclo </vt:lpstr>
      <vt:lpstr> Diritto derivato e questione rifiuti: recupero, smaltimento, riciclo </vt:lpstr>
      <vt:lpstr>Gestione rifiuti </vt:lpstr>
      <vt:lpstr>Gestione rifiuti </vt:lpstr>
      <vt:lpstr>Gestione rifiuti </vt:lpstr>
      <vt:lpstr>Gestione rifiuti </vt:lpstr>
      <vt:lpstr>Gestione rifiuti </vt:lpstr>
      <vt:lpstr> Operazioni di trattamento dei rifiuti (messa in discarica  e incenerimento) </vt:lpstr>
      <vt:lpstr> Operazioni di trattamento dei rifiuti (messa in discarica  e incenerimento) </vt:lpstr>
      <vt:lpstr> Operazioni di trattamento dei rifiuti (messa in discarica  e incenerimento) </vt:lpstr>
      <vt:lpstr> Operazioni di trattamento dei rifiuti (messa in discarica  e incenerimento) </vt:lpstr>
      <vt:lpstr> Operazioni di trattamento dei rifiuti (messa in discarica  e incenerimento) </vt:lpstr>
      <vt:lpstr> Operazioni di trattamento dei rifiuti (messa in discarica  e incenerimento) </vt:lpstr>
      <vt:lpstr> Operazioni di trattamento dei rifiuti (messa in discarica  e incenerimento) </vt:lpstr>
      <vt:lpstr> Operazioni di trattamento dei rifiuti (messa in discarica  e incenerimento) </vt:lpstr>
      <vt:lpstr> Operazioni di trattamento dei rifiuti (messa in discarica  e incenerimento) </vt:lpstr>
      <vt:lpstr>Spedizioni dei rifiuti </vt:lpstr>
      <vt:lpstr>Spedizioni dei rifiuti </vt:lpstr>
      <vt:lpstr>Spedizioni dei rifiuti</vt:lpstr>
      <vt:lpstr> Spedizioni dei rifiuti </vt:lpstr>
      <vt:lpstr> Spedizioni dei rifiuti </vt:lpstr>
      <vt:lpstr>Lezione 3</vt:lpstr>
      <vt:lpstr>Introduzione</vt:lpstr>
      <vt:lpstr>Introduzione </vt:lpstr>
      <vt:lpstr>Mobilità sostenibile UE</vt:lpstr>
      <vt:lpstr>Mobilità sostenibile UE</vt:lpstr>
      <vt:lpstr>Mobilità sostenibile UE</vt:lpstr>
      <vt:lpstr>Mobilità sostenibile UE</vt:lpstr>
      <vt:lpstr>Mobilità sostenibile UE</vt:lpstr>
      <vt:lpstr>Mobilità sostenibile UE</vt:lpstr>
      <vt:lpstr>Mobilità sostenibile UE</vt:lpstr>
      <vt:lpstr>Mobilità sostenibile UE</vt:lpstr>
      <vt:lpstr>Mobilità sostenibile UE</vt:lpstr>
      <vt:lpstr>Mobilità sostenibile UE</vt:lpstr>
      <vt:lpstr>Rinnovabili e UE</vt:lpstr>
      <vt:lpstr>Rinnovabili e UE</vt:lpstr>
      <vt:lpstr>Meccanismo di finanziamento dell'energia rinnovabile</vt:lpstr>
      <vt:lpstr>Direttiva 2009/28/CE - Obiettivi 2020</vt:lpstr>
      <vt:lpstr>Revisione 2018 - Obiettivi 2030</vt:lpstr>
      <vt:lpstr>Revisione 2023 - Obiettivi 2030</vt:lpstr>
      <vt:lpstr>Obiettivi Settoriali Specifici 2030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34</cp:revision>
  <dcterms:created xsi:type="dcterms:W3CDTF">2022-09-09T08:27:37Z</dcterms:created>
  <dcterms:modified xsi:type="dcterms:W3CDTF">2024-08-09T14:43:10Z</dcterms:modified>
</cp:coreProperties>
</file>