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9" r:id="rId4"/>
    <p:sldId id="265" r:id="rId5"/>
    <p:sldId id="274" r:id="rId6"/>
    <p:sldId id="277" r:id="rId7"/>
    <p:sldId id="275" r:id="rId8"/>
    <p:sldId id="276" r:id="rId9"/>
    <p:sldId id="268" r:id="rId10"/>
    <p:sldId id="269" r:id="rId11"/>
    <p:sldId id="259" r:id="rId12"/>
    <p:sldId id="260" r:id="rId13"/>
    <p:sldId id="264" r:id="rId14"/>
    <p:sldId id="266" r:id="rId15"/>
    <p:sldId id="281" r:id="rId16"/>
    <p:sldId id="272" r:id="rId17"/>
    <p:sldId id="270" r:id="rId18"/>
    <p:sldId id="271" r:id="rId19"/>
    <p:sldId id="267" r:id="rId20"/>
    <p:sldId id="278" r:id="rId21"/>
    <p:sldId id="280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126"/>
    <a:srgbClr val="C71532"/>
    <a:srgbClr val="292E2C"/>
    <a:srgbClr val="222627"/>
    <a:srgbClr val="FD2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1"/>
  </p:normalViewPr>
  <p:slideViewPr>
    <p:cSldViewPr snapToGrid="0">
      <p:cViewPr varScale="1">
        <p:scale>
          <a:sx n="110" d="100"/>
          <a:sy n="110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8:22:18.6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8T18:22:18.6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F8113F-C70F-1798-9774-81F031E82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931C1E-9ECA-7852-E683-0F0CA76D4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CA2FEF-3CEA-14E7-B13E-473EDB37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2B3-8161-424D-8F97-D4EA71198B32}" type="datetimeFigureOut">
              <a:rPr lang="it-IT" smtClean="0"/>
              <a:t>09/12/25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4450FF-49EF-E5AC-3587-AAFA7559C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934830-8CCA-AC41-AFBE-FBC4CF99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9F83-F80C-D041-B624-EF2F7F506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54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79D10-3473-5A8E-AEEF-AA5F8A75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4AF1B6-6212-64A8-092F-E9D5CB63E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3BFA37-7AC2-0F94-0969-9A54E25D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2B3-8161-424D-8F97-D4EA71198B32}" type="datetimeFigureOut">
              <a:rPr lang="it-IT" smtClean="0"/>
              <a:t>09/12/25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3CAAAB-7805-8216-BC3A-793AF03FC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6EE4F9-4ABD-542E-92E3-52919982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9F83-F80C-D041-B624-EF2F7F506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42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574B94F-B72B-B089-EAD7-F619B48D3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4F70A6-E94F-D8F1-1DD7-2B4B2F2B8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ADB712-43D5-6A33-FDB5-C4653BEA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2B3-8161-424D-8F97-D4EA71198B32}" type="datetimeFigureOut">
              <a:rPr lang="it-IT" smtClean="0"/>
              <a:t>09/12/25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04609C-D907-C166-21CC-1CE9ED94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545FA0-9B44-E3D4-2957-A4DFF73C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9F83-F80C-D041-B624-EF2F7F506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0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2FCB8-6C9D-27AB-31A6-43318B18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37186A-00B0-C1DD-FA42-B8F55AA84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D5E4F9-717C-7CBF-50E3-BBD2A254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2B3-8161-424D-8F97-D4EA71198B32}" type="datetimeFigureOut">
              <a:rPr lang="it-IT" smtClean="0"/>
              <a:t>09/12/25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498935-C98A-4661-9EDF-B4FB7D2B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102EF8-4A21-51F6-13B3-9C34315C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9F83-F80C-D041-B624-EF2F7F506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56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C7A6A-BEE2-32DE-0A20-C0F2C1CD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1C39A7-C278-83DA-AD30-8C82335EB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D5F77C-7581-B06C-4CE5-D220AA86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2B3-8161-424D-8F97-D4EA71198B32}" type="datetimeFigureOut">
              <a:rPr lang="it-IT" smtClean="0"/>
              <a:t>09/12/25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B7545C-BD8A-6D70-9976-3FBC5438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9D2873-47EB-F719-3EF8-0B881F875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9F83-F80C-D041-B624-EF2F7F506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35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D1DE70-459F-9296-77A0-F0594F1D2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A47C0C-6692-D4E0-9C08-A025573E1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4CE9BD-0798-E417-240B-2EDDE9ADE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092CFB-3418-4FC8-C5B2-0CB0CADA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2B3-8161-424D-8F97-D4EA71198B32}" type="datetimeFigureOut">
              <a:rPr lang="it-IT" smtClean="0"/>
              <a:t>09/12/25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9825DC-2D50-B0B0-F7B0-F38D9E18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8D8C62-7A60-E2CA-9325-93EBFB036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9F83-F80C-D041-B624-EF2F7F506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8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523F86-225B-15FD-BD76-5433E1141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D61BBD-8ABA-8DFE-E549-49F42DCBB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90815B-29FB-68A0-89D8-020972F2C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C790912-33F5-50A5-CEBA-B8725C4AA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27906E-B6F7-4D09-D508-D9B1AA4CF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09ED9B2-CF38-0051-1EC6-F8833D98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2B3-8161-424D-8F97-D4EA71198B32}" type="datetimeFigureOut">
              <a:rPr lang="it-IT" smtClean="0"/>
              <a:t>09/12/25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61D7241-91AB-8078-35A5-8409899D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3FCADDB-1CD7-EA37-B7E8-A4FB72FA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9F83-F80C-D041-B624-EF2F7F506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98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D35C55-2553-A6B9-851D-3A30A9A0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7BABA26-41D6-00F3-EF18-A2E76DE9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2B3-8161-424D-8F97-D4EA71198B32}" type="datetimeFigureOut">
              <a:rPr lang="it-IT" smtClean="0"/>
              <a:t>09/12/25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3D6136C-BE54-C328-D244-0FA84687F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660C78-67BF-3CCB-8F0A-F93B4A54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9F83-F80C-D041-B624-EF2F7F506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02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30B8F29-EAE5-7266-FA83-CFCE24F5B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2B3-8161-424D-8F97-D4EA71198B32}" type="datetimeFigureOut">
              <a:rPr lang="it-IT" smtClean="0"/>
              <a:t>09/12/25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232593-8716-F5DF-77BB-2E3FD513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CC524A-3AA0-4CCE-0257-84F85DC1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9F83-F80C-D041-B624-EF2F7F506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08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DE2284-2465-819B-5E5B-B150BA04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04B9DC-7E28-4516-37A7-4AD29F4A9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464D5B-0019-2F65-89F6-DC53AAC8D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201271-DF43-FDF1-44B1-945E9902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2B3-8161-424D-8F97-D4EA71198B32}" type="datetimeFigureOut">
              <a:rPr lang="it-IT" smtClean="0"/>
              <a:t>09/12/25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D82BD7-A455-4024-456D-DB0D0691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10FEAB-F85D-30FA-670E-FB8659FF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9F83-F80C-D041-B624-EF2F7F506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02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FE1E35-E559-B7EE-19AF-21D6950F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2C88DD9-5C32-B7F2-CF49-2030A8EF4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B682BF-9AB0-8E58-9593-46B7357B5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E91EE1-3FF5-1374-4368-C63DF5BC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12B3-8161-424D-8F97-D4EA71198B32}" type="datetimeFigureOut">
              <a:rPr lang="it-IT" smtClean="0"/>
              <a:t>09/12/25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BA7618-9808-B399-FA3D-E7902468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86D4AD-ACE9-2915-DF8E-1B096AEF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9F83-F80C-D041-B624-EF2F7F506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37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E26BD00-FFBE-0691-76C5-CAE51E293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26D1BF-6A3C-A6BA-E5DA-35C562BEF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CB7DA2-6965-C952-8B3A-93B6DB364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12B3-8161-424D-8F97-D4EA71198B32}" type="datetimeFigureOut">
              <a:rPr lang="it-IT" smtClean="0"/>
              <a:t>09/12/25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95FB56-CEE7-CA9A-BFBB-D5A5B839D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F50764-BCD7-12F9-E9CB-FF85E4326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B9F83-F80C-D041-B624-EF2F7F5069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05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D35AFE-6009-F79C-7EAA-BA9853439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AA67639-E0BD-D5AA-AD3C-C23D1D4B0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3" y="-317500"/>
            <a:ext cx="10238509" cy="685980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1A97DB-9FCE-71DE-926C-66D5B03421F4}"/>
              </a:ext>
            </a:extLst>
          </p:cNvPr>
          <p:cNvSpPr txBox="1"/>
          <p:nvPr/>
        </p:nvSpPr>
        <p:spPr>
          <a:xfrm>
            <a:off x="3739377" y="1028701"/>
            <a:ext cx="4921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 media digitali hanno trasformato il cinema e la televisione e come il cinema e la televisione hanno orientato lo sviluppo dei media digitali</a:t>
            </a:r>
          </a:p>
        </p:txBody>
      </p:sp>
    </p:spTree>
    <p:extLst>
      <p:ext uri="{BB962C8B-B14F-4D97-AF65-F5344CB8AC3E}">
        <p14:creationId xmlns:p14="http://schemas.microsoft.com/office/powerpoint/2010/main" val="318012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3D974-ABE7-87F1-3DA7-AA5D9A017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B1D2408B-B555-BC53-1CF7-A3B552C79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59858"/>
            <a:ext cx="7772400" cy="437197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300DCF-FF71-8C6D-CFCE-6ED56CF5BC1D}"/>
              </a:ext>
            </a:extLst>
          </p:cNvPr>
          <p:cNvSpPr txBox="1"/>
          <p:nvPr/>
        </p:nvSpPr>
        <p:spPr>
          <a:xfrm>
            <a:off x="744161" y="1469858"/>
            <a:ext cx="53518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Netflix introduce lo streaming nel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negli USA, poi si espande globalmente dal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Cambia il modello di consumo: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dal “film che viene da te” → al film “sempre disponibile”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dalla logica del possesso (DVD) → a quella dell’accesso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6D451E-763C-DDD3-61CF-55E7BE22797C}"/>
              </a:ext>
            </a:extLst>
          </p:cNvPr>
          <p:cNvSpPr txBox="1"/>
          <p:nvPr/>
        </p:nvSpPr>
        <p:spPr>
          <a:xfrm>
            <a:off x="6834075" y="1469858"/>
            <a:ext cx="4613764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Questa trasformazione coincide con: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diffusione della banda larga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crescita degli schermi domestici e mobili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nuove abitudini di consumo “on demand”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84C227-D518-FE0D-E723-A363B96CF00D}"/>
              </a:ext>
            </a:extLst>
          </p:cNvPr>
          <p:cNvSpPr txBox="1"/>
          <p:nvPr/>
        </p:nvSpPr>
        <p:spPr>
          <a:xfrm>
            <a:off x="3420080" y="463750"/>
            <a:ext cx="61429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D01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passaggio allo streaming (2007-2010)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243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668E8C-0017-3BB8-6B11-B368CDC9A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0FD22C5-4CAE-8449-2512-E5CCB8BCE81A}"/>
              </a:ext>
            </a:extLst>
          </p:cNvPr>
          <p:cNvSpPr txBox="1"/>
          <p:nvPr/>
        </p:nvSpPr>
        <p:spPr>
          <a:xfrm>
            <a:off x="1340427" y="586220"/>
            <a:ext cx="9868407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Ascesa del modello SVOD (Subscription Video on Demand)</a:t>
            </a:r>
          </a:p>
          <a:p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Netflix diventa il paradigma del nuovo mercato audiovisivo: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Caratteristiche del modello SVOD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Catalogo ampio e in aggiornamento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Pagamento a canone fisso mensile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Accesso illimitato, multi-schermo, senza pubblicità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Raccolta di dati su ogni comportamento dell’utente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Questo permette: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profilazione accurata</a:t>
            </a: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produzioni mirate</a:t>
            </a: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programmazione data-</a:t>
            </a:r>
            <a:r>
              <a:rPr lang="it-IT" sz="2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driven</a:t>
            </a:r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it-IT" sz="2800" dirty="0">
                <a:solidFill>
                  <a:srgbClr val="FD01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L'algoritmo diventa un attore centrale nell’industria audiovisiva.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6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BE08B6-0B04-E494-6CD0-9FF0FE4D2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43C48D-74AF-D530-7B1B-846F007862E1}"/>
              </a:ext>
            </a:extLst>
          </p:cNvPr>
          <p:cNvSpPr txBox="1"/>
          <p:nvPr/>
        </p:nvSpPr>
        <p:spPr>
          <a:xfrm>
            <a:off x="1537855" y="791066"/>
            <a:ext cx="9980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 catalogo licenziato alle produzioni originali (dal 2013 in poi)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530DE6B-D7E9-5375-C76E-D26E904E0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55" y="1878758"/>
            <a:ext cx="4356100" cy="2451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93ECF7-5B20-3DE8-2197-4BD2741316EA}"/>
              </a:ext>
            </a:extLst>
          </p:cNvPr>
          <p:cNvSpPr txBox="1"/>
          <p:nvPr/>
        </p:nvSpPr>
        <p:spPr>
          <a:xfrm>
            <a:off x="5529263" y="1585731"/>
            <a:ext cx="564609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8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 2013 Netflix passa da distributore a produttore: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 of Cards (2013)</a:t>
            </a:r>
            <a:r>
              <a:rPr lang="it-IT" sz="1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la prima “</a:t>
            </a:r>
            <a:r>
              <a:rPr lang="it-IT" sz="1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</a:t>
            </a:r>
            <a:r>
              <a:rPr lang="it-IT" sz="1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r>
              <a:rPr lang="it-IT" sz="1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di uscita </a:t>
            </a:r>
            <a:r>
              <a:rPr lang="it-IT" sz="18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full-season</a:t>
            </a:r>
            <a:endParaRPr lang="it-IT" sz="1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finanziamento diretto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 basate sui dati degli utenti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1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questo cambiamento: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Netflix diventa un </a:t>
            </a:r>
            <a:r>
              <a:rPr lang="it-IT" sz="1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competitor dei network e delle major</a:t>
            </a:r>
            <a:endParaRPr lang="it-IT" sz="1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aumenta il potere di mercato delle piattaforme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ristruttura l’intera filiera audiovisiva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603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5464F-221B-484B-2D9F-BEF0B1DB3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C1F254C-E2C4-D72D-00AE-F83EE5876957}"/>
              </a:ext>
            </a:extLst>
          </p:cNvPr>
          <p:cNvSpPr txBox="1"/>
          <p:nvPr/>
        </p:nvSpPr>
        <p:spPr>
          <a:xfrm>
            <a:off x="1039091" y="1233055"/>
            <a:ext cx="7662675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D01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L’algoritmo e la profilazione degli utenti</a:t>
            </a:r>
          </a:p>
          <a:p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cuore del modello Netflix è la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raccolta sistematica di dati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 traccia Netflix?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durata della visione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pause, rewind, abbandoni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dispositivi di accesso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orari di fruizione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correlazioni tra gusti di utenti simili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Questo permette: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personalizzato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generi micro-segmentati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 di opere “mirate”</a:t>
            </a: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L’algoritmo diventa una forma di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governo dell’esperienza culturale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4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113ACF-6AD8-3F4A-6AEF-8FF462502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791B09-A8D8-9555-FD9C-151938B31639}"/>
              </a:ext>
            </a:extLst>
          </p:cNvPr>
          <p:cNvSpPr txBox="1"/>
          <p:nvPr/>
        </p:nvSpPr>
        <p:spPr>
          <a:xfrm>
            <a:off x="1357745" y="928255"/>
            <a:ext cx="100095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</a:p>
          <a:p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Comincia l’espansione globale (Canada, Nord Europa, Spagna e Italia)</a:t>
            </a:r>
          </a:p>
          <a:p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ITALIA (2015)</a:t>
            </a:r>
          </a:p>
          <a:p>
            <a:endParaRPr lang="it-IT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mercato audiovisivo italiano era storicamente dominato da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televisione lineare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(Rai–Mediaset) e </a:t>
            </a:r>
            <a:r>
              <a:rPr lang="it-IT" sz="2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0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L’arrivo di Netflix avviene in un contesto ancora poco maturo dal punto di vista della </a:t>
            </a: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larga banda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dell’uso delle piattaforme OTT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6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1D6337-5712-2CA2-2CA7-D9986D1D2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C7E6E47-2850-9005-6D8D-8CFB977C2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9" y="-53452"/>
            <a:ext cx="11869271" cy="667646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9433A3-E022-37B4-CB9C-C396FF689B48}"/>
              </a:ext>
            </a:extLst>
          </p:cNvPr>
          <p:cNvSpPr txBox="1"/>
          <p:nvPr/>
        </p:nvSpPr>
        <p:spPr>
          <a:xfrm>
            <a:off x="1676437" y="2617858"/>
            <a:ext cx="1653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DATI</a:t>
            </a:r>
          </a:p>
        </p:txBody>
      </p:sp>
    </p:spTree>
    <p:extLst>
      <p:ext uri="{BB962C8B-B14F-4D97-AF65-F5344CB8AC3E}">
        <p14:creationId xmlns:p14="http://schemas.microsoft.com/office/powerpoint/2010/main" val="2448792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F7C27C-BC48-AF7D-E61D-E5D065285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2BFE36-99F6-2771-7E00-A6C7E5B83428}"/>
              </a:ext>
            </a:extLst>
          </p:cNvPr>
          <p:cNvSpPr txBox="1"/>
          <p:nvPr/>
        </p:nvSpPr>
        <p:spPr>
          <a:xfrm>
            <a:off x="3396343" y="2354757"/>
            <a:ext cx="5399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Nielsen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la società che, dagli anni ’50, ha definito 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misuriamo l’audience negli Stati Uniti.</a:t>
            </a:r>
            <a:b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determinato l’economia della TV broadcast e, oggi, cerca di misurare il consumo streaming, nonostante l’opacità delle piattaforme.</a:t>
            </a:r>
            <a:b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sua storia riflette la trasformazione dei media: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 → TV → 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multichannel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DVR → streaming → piattaforme.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381C43C-3788-196D-A362-AB3FD7EA8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5060"/>
            <a:ext cx="3158388" cy="210559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930933D-1BBE-92B7-D369-D40205910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657" y="2270151"/>
            <a:ext cx="3565077" cy="19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82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322D23-025E-F1E7-9477-647CE761A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D0ED5B-BE51-7B64-31DA-FD70DF921909}"/>
              </a:ext>
            </a:extLst>
          </p:cNvPr>
          <p:cNvSpPr txBox="1"/>
          <p:nvPr/>
        </p:nvSpPr>
        <p:spPr>
          <a:xfrm>
            <a:off x="480762" y="384377"/>
            <a:ext cx="58421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Anni ’50–’90 Nielsen è il cuore economico del 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broadcasting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Principale azienda che certifica l’audience TV negli USA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Decisioni dei network (ABC, NBC, CBS)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valore della pubblicità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sopravvivenza o cancellazione dei programmi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B3220DF-2E28-A8BE-81F5-CEC5945C08D6}"/>
              </a:ext>
            </a:extLst>
          </p:cNvPr>
          <p:cNvSpPr txBox="1"/>
          <p:nvPr/>
        </p:nvSpPr>
        <p:spPr>
          <a:xfrm>
            <a:off x="5308770" y="2539829"/>
            <a:ext cx="6483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1980–2000</a:t>
            </a:r>
            <a:r>
              <a:rPr lang="it-IT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 transizione multicanale</a:t>
            </a:r>
          </a:p>
          <a:p>
            <a:endParaRPr lang="it-IT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il cavo e il satellite, misurare l’audience diventa più complesso e la rappresentatività è discutibile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incapacità di misurare esattamente la frammentazione del pubblico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CEE422-FFA6-3226-0BD9-58717F7C607D}"/>
              </a:ext>
            </a:extLst>
          </p:cNvPr>
          <p:cNvSpPr txBox="1"/>
          <p:nvPr/>
        </p:nvSpPr>
        <p:spPr>
          <a:xfrm>
            <a:off x="480762" y="4294155"/>
            <a:ext cx="6370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2000–2010: l’arrivo del DVR e del time-</a:t>
            </a:r>
            <a:r>
              <a:rPr lang="it-IT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shifting</a:t>
            </a:r>
            <a:endParaRPr lang="it-IT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Nielsen deve aggiornare le metriche.</a:t>
            </a: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tempo non è più un dato trasparente: la TV non è più simultanea.</a:t>
            </a:r>
          </a:p>
        </p:txBody>
      </p:sp>
    </p:spTree>
    <p:extLst>
      <p:ext uri="{BB962C8B-B14F-4D97-AF65-F5344CB8AC3E}">
        <p14:creationId xmlns:p14="http://schemas.microsoft.com/office/powerpoint/2010/main" val="2620219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CC08A6-82E5-F5D7-9346-A482A114F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5B2863-0093-8746-BAE1-8F7A69360B2F}"/>
              </a:ext>
            </a:extLst>
          </p:cNvPr>
          <p:cNvSpPr txBox="1"/>
          <p:nvPr/>
        </p:nvSpPr>
        <p:spPr>
          <a:xfrm>
            <a:off x="798653" y="763929"/>
            <a:ext cx="811953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2010–oggi: era streaming</a:t>
            </a:r>
          </a:p>
          <a:p>
            <a:endParaRPr lang="it-IT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streaming cambia radicalmente il ruolo di Nielsen:</a:t>
            </a:r>
          </a:p>
          <a:p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 centrale:</a:t>
            </a: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piattaforme SVOD (Netflix, Amazon, Disney+)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condividono i propri dati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Nielsen crea allora nuove metriche:</a:t>
            </a:r>
          </a:p>
          <a:p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SVOD Content Ratings</a:t>
            </a:r>
          </a:p>
          <a:p>
            <a:endParaRPr lang="it-IT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Stima i minuti visti su Netflix e altre piattaforme (solo in USA, solo da TV connessa).</a:t>
            </a:r>
          </a:p>
          <a:p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Gauge (dal 2021)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quota streaming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quota broadcast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quota cavo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uso dei device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la principale fonte indipendente per capire lo streaming negli USA.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09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903BED-5D9F-F52E-281B-FE4F78389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D30336-AF9F-2415-F11F-9870EC2B86F2}"/>
              </a:ext>
            </a:extLst>
          </p:cNvPr>
          <p:cNvSpPr txBox="1"/>
          <p:nvPr/>
        </p:nvSpPr>
        <p:spPr>
          <a:xfrm>
            <a:off x="1805649" y="671691"/>
            <a:ext cx="8988423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D01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EAO – </a:t>
            </a:r>
            <a:r>
              <a:rPr lang="it-IT" sz="2400" b="1" dirty="0" err="1">
                <a:solidFill>
                  <a:srgbClr val="FD01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it-IT" sz="2400" b="1" dirty="0">
                <a:solidFill>
                  <a:srgbClr val="FD01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FD01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Audiovisual</a:t>
            </a:r>
            <a:r>
              <a:rPr lang="it-IT" sz="2400" b="1" dirty="0">
                <a:solidFill>
                  <a:srgbClr val="FD01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rgbClr val="FD01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Observatory</a:t>
            </a:r>
            <a:endParaRPr lang="it-IT" sz="2400" b="1" dirty="0">
              <a:solidFill>
                <a:srgbClr val="FD01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organismo pubblico europeo (1992)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raccoglie e analizza dati su cinema, TV e streaming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pubblica rapporti e statistiche indipendenti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fondamentale per studiare il mercato SVOD europeo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monitora regolazione, politiche culturali e produzione audiovisiva</a:t>
            </a:r>
          </a:p>
          <a:p>
            <a:pPr>
              <a:buFont typeface="Arial" panose="020B0604020202020204" pitchFamily="34" charset="0"/>
              <a:buChar char="•"/>
            </a:pPr>
            <a:endParaRPr lang="it-IT" dirty="0">
              <a:solidFill>
                <a:srgbClr val="C715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rgbClr val="FD01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Perché è importante per gli studi sulla serialità e sulle piattaforme?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una fonte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indipendente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rispetto alle piattaforme private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permette di capire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si muovono Netflix, Amazon, Disney+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Europa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fornisce dati comparativi su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produzione, distribuzione e consumo</a:t>
            </a:r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consente analisi longitudinali (anni, mercati, tendenze)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aiuta a studiare il sistema audiovisivo come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ecosistema europeo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non solo nazionale</a:t>
            </a: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particolare, EAO è essenziale per: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vedere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 di titoli europei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nei cataloghi SVOD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capire gli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investimenti delle piattaforme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nella produzione locale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misurare la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competizione tra TV tradizionale e streaming</a:t>
            </a:r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544524-9BEB-998B-9CBD-7C4942823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67" y="197129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8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4E571E-4E98-B56D-E8A6-3ED6DE9A4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6B094F-7A06-DF6C-52C8-19F8E41EB829}"/>
              </a:ext>
            </a:extLst>
          </p:cNvPr>
          <p:cNvSpPr txBox="1"/>
          <p:nvPr/>
        </p:nvSpPr>
        <p:spPr>
          <a:xfrm>
            <a:off x="901700" y="1981200"/>
            <a:ext cx="386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Catalogo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di business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Produttore di contenuti audiovisivi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Distributore globale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Servizio personalizzato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Infrastruttura tecnologica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247806D5-E1E0-2E2D-74E9-5C5D2F02B1BA}"/>
                  </a:ext>
                </a:extLst>
              </p14:cNvPr>
              <p14:cNvContentPartPr/>
              <p14:nvPr/>
            </p14:nvContentPartPr>
            <p14:xfrm>
              <a:off x="3721680" y="-116400"/>
              <a:ext cx="360" cy="36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247806D5-E1E0-2E2D-74E9-5C5D2F02B1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5560" y="-122520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13602FA-D320-FAB5-3442-DDB323956E5B}"/>
              </a:ext>
            </a:extLst>
          </p:cNvPr>
          <p:cNvSpPr txBox="1"/>
          <p:nvPr/>
        </p:nvSpPr>
        <p:spPr>
          <a:xfrm>
            <a:off x="901700" y="1007520"/>
            <a:ext cx="2919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Identità di Netflix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D587FF6-0696-5C1A-8E5E-9A123D73CB8C}"/>
              </a:ext>
            </a:extLst>
          </p:cNvPr>
          <p:cNvSpPr txBox="1"/>
          <p:nvPr/>
        </p:nvSpPr>
        <p:spPr>
          <a:xfrm>
            <a:off x="6667500" y="2695485"/>
            <a:ext cx="462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Aspetti tecnologici, modelli economici, quadri normativi-istituzionali, forme d’uso, riferimenti estetici e culturali si determinano vicendevolmente</a:t>
            </a:r>
          </a:p>
        </p:txBody>
      </p:sp>
      <p:sp>
        <p:nvSpPr>
          <p:cNvPr id="35" name="Freccia destra 34">
            <a:extLst>
              <a:ext uri="{FF2B5EF4-FFF2-40B4-BE49-F238E27FC236}">
                <a16:creationId xmlns:a16="http://schemas.microsoft.com/office/drawing/2014/main" id="{DE018B05-A102-B736-B11D-BDF46720A74D}"/>
              </a:ext>
            </a:extLst>
          </p:cNvPr>
          <p:cNvSpPr/>
          <p:nvPr/>
        </p:nvSpPr>
        <p:spPr>
          <a:xfrm>
            <a:off x="4660900" y="2997200"/>
            <a:ext cx="1435100" cy="596900"/>
          </a:xfrm>
          <a:prstGeom prst="rightArrow">
            <a:avLst/>
          </a:prstGeom>
          <a:solidFill>
            <a:srgbClr val="FD01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225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8F046B-BCA9-050C-29CC-B607F25E3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9F4BE0-4F10-83EE-7FAA-BC8CA6C0F546}"/>
              </a:ext>
            </a:extLst>
          </p:cNvPr>
          <p:cNvSpPr txBox="1"/>
          <p:nvPr/>
        </p:nvSpPr>
        <p:spPr>
          <a:xfrm>
            <a:off x="693892" y="893396"/>
            <a:ext cx="1080421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Netflix ha firmato un accordo (Dicembre 2025) per acquisire Warner Bros (inclusi HBO e HBO MAX) per circa </a:t>
            </a:r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82,7–83 miliardi di dollari.</a:t>
            </a:r>
          </a:p>
          <a:p>
            <a:pPr algn="ctr"/>
            <a:endParaRPr lang="it-IT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 scenari sul suo futuro…</a:t>
            </a: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b="1" dirty="0">
                <a:solidFill>
                  <a:srgbClr val="FD01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Netflix come colosso narrativo integrato</a:t>
            </a:r>
          </a:p>
          <a:p>
            <a:endParaRPr lang="it-IT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Diventa una super-azienda di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 e distribuzione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Unisce cataloghi e proprietà intellettuali come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Harry Potter, DC, Game of </a:t>
            </a:r>
            <a:r>
              <a:rPr lang="it-IT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Thrones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le proprie produzioni originali.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Potrebbe competere direttamente con Disney e altri giganti a livello globale.</a:t>
            </a:r>
            <a:b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👉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Produttore + distributore + proprietario di IP.</a:t>
            </a:r>
            <a:b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Potenzialmente il nuovo “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titan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di Hollywood. </a:t>
            </a:r>
          </a:p>
          <a:p>
            <a:pPr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11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AF9A14-3228-240B-E8DF-E884CA00C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BA8C48-F861-C2A4-0B6E-F5E65E37F4AE}"/>
              </a:ext>
            </a:extLst>
          </p:cNvPr>
          <p:cNvSpPr txBox="1"/>
          <p:nvPr/>
        </p:nvSpPr>
        <p:spPr>
          <a:xfrm>
            <a:off x="693892" y="1033245"/>
            <a:ext cx="108042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D01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Rischio di concentrazione e controllo del mercato</a:t>
            </a:r>
          </a:p>
          <a:p>
            <a:endParaRPr lang="it-IT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potere di mercato diventerebbe enorme, con Netflix che domina la produzione e lo streaming.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Crescono preoccupazioni antitrust negli USA e in Europa.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 restrizioni normative o lunghe indagini.</a:t>
            </a:r>
            <a:b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👉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Potenziale monopolio narrativo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meno competizione e meno pluralità.</a:t>
            </a:r>
            <a:b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Critiche da sindacati, artisti, industrie cinematografiche e politici.</a:t>
            </a:r>
            <a:b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👉 Potrebbe ridurre varietà di contenuti e aumentare prezzi. </a:t>
            </a:r>
          </a:p>
          <a:p>
            <a:pPr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b="1" dirty="0">
                <a:solidFill>
                  <a:srgbClr val="FD01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Netflix come piattaforma culturale globale e curatore di contenuti</a:t>
            </a:r>
          </a:p>
          <a:p>
            <a:endParaRPr lang="it-IT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Netflix potrebbe usare i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dati e il suo algoritmo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dirigere nuovi contenuti e definire “culture dell’intrattenimento”.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combinazione di library enormi con dati personali rende Netflix un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custode globale di cultura pop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082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A96778-9B43-AB5D-B064-CABB860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B80DCD50-900C-9713-A040-36683075ECB4}"/>
                  </a:ext>
                </a:extLst>
              </p14:cNvPr>
              <p14:cNvContentPartPr/>
              <p14:nvPr/>
            </p14:nvContentPartPr>
            <p14:xfrm>
              <a:off x="3721680" y="-116400"/>
              <a:ext cx="360" cy="36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B80DCD50-900C-9713-A040-36683075EC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5560" y="-122520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D144DA-DFA6-EEE7-BA93-62EC8D01989B}"/>
              </a:ext>
            </a:extLst>
          </p:cNvPr>
          <p:cNvSpPr txBox="1"/>
          <p:nvPr/>
        </p:nvSpPr>
        <p:spPr>
          <a:xfrm>
            <a:off x="1396973" y="2644606"/>
            <a:ext cx="9398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storia di disintermediazione e </a:t>
            </a:r>
            <a:r>
              <a:rPr lang="it-IT" sz="28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reintermediazione</a:t>
            </a:r>
            <a:endParaRPr lang="it-IT" sz="28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5875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349547-F63C-E73F-4454-48CF3642C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EA024A-9655-5C67-E21C-615A5206562C}"/>
              </a:ext>
            </a:extLst>
          </p:cNvPr>
          <p:cNvSpPr txBox="1"/>
          <p:nvPr/>
        </p:nvSpPr>
        <p:spPr>
          <a:xfrm>
            <a:off x="824346" y="585876"/>
            <a:ext cx="54925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Netflix nasce nel 1997</a:t>
            </a:r>
            <a:r>
              <a:rPr lang="it-IT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come servizio di </a:t>
            </a:r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noleggio DVD per posta</a:t>
            </a:r>
            <a:r>
              <a:rPr lang="it-IT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 modello </a:t>
            </a:r>
            <a:r>
              <a:rPr lang="it-IT" sz="20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dell’abbonamento mensile</a:t>
            </a: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D7D4C086-37FB-9E35-3E8A-95E16C90EB54}"/>
              </a:ext>
            </a:extLst>
          </p:cNvPr>
          <p:cNvCxnSpPr>
            <a:cxnSpLocks/>
          </p:cNvCxnSpPr>
          <p:nvPr/>
        </p:nvCxnSpPr>
        <p:spPr>
          <a:xfrm>
            <a:off x="858982" y="1741792"/>
            <a:ext cx="5423285" cy="0"/>
          </a:xfrm>
          <a:prstGeom prst="line">
            <a:avLst/>
          </a:prstGeom>
          <a:ln w="57150">
            <a:solidFill>
              <a:srgbClr val="FD2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B537E868-4C78-BF6F-0C12-ECD7FE9A5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2" y="3065231"/>
            <a:ext cx="5423285" cy="30460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CCA2AF1-51CA-1116-8316-13FF35151858}"/>
              </a:ext>
            </a:extLst>
          </p:cNvPr>
          <p:cNvSpPr txBox="1"/>
          <p:nvPr/>
        </p:nvSpPr>
        <p:spPr>
          <a:xfrm>
            <a:off x="6803735" y="1741792"/>
            <a:ext cx="5226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sala cinematografica viene «addomesticata»</a:t>
            </a:r>
          </a:p>
          <a:p>
            <a:endParaRPr lang="it-IT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Personalizzazione del consumo: cosa, quando, dove, con chi…</a:t>
            </a:r>
          </a:p>
        </p:txBody>
      </p:sp>
    </p:spTree>
    <p:extLst>
      <p:ext uri="{BB962C8B-B14F-4D97-AF65-F5344CB8AC3E}">
        <p14:creationId xmlns:p14="http://schemas.microsoft.com/office/powerpoint/2010/main" val="356220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741C2F-26C5-385A-3A19-D17FFAD12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8890C68-0EA2-4E63-DACA-AB0465F4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990600"/>
            <a:ext cx="6502400" cy="48768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E54F209-A36F-784E-2928-7C898605A97B}"/>
              </a:ext>
            </a:extLst>
          </p:cNvPr>
          <p:cNvSpPr/>
          <p:nvPr/>
        </p:nvSpPr>
        <p:spPr>
          <a:xfrm>
            <a:off x="2144684" y="5260572"/>
            <a:ext cx="8146472" cy="67194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1999</a:t>
            </a:r>
          </a:p>
          <a:p>
            <a:pPr algn="ctr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Primo software per la condivisione di file musicali basato sul peer-to-peer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A298752-C3EC-7C5B-3F18-CD105D853BDB}"/>
              </a:ext>
            </a:extLst>
          </p:cNvPr>
          <p:cNvSpPr/>
          <p:nvPr/>
        </p:nvSpPr>
        <p:spPr>
          <a:xfrm>
            <a:off x="2022764" y="516773"/>
            <a:ext cx="8146472" cy="108065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rgbClr val="FD01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Digitalizzazione dei contenuti e Internet</a:t>
            </a:r>
          </a:p>
        </p:txBody>
      </p:sp>
    </p:spTree>
    <p:extLst>
      <p:ext uri="{BB962C8B-B14F-4D97-AF65-F5344CB8AC3E}">
        <p14:creationId xmlns:p14="http://schemas.microsoft.com/office/powerpoint/2010/main" val="348926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2B77BF-CBD7-6C75-CBA2-15E37D0DD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A6534D-BD2D-8282-B914-3B33C6442D26}"/>
              </a:ext>
            </a:extLst>
          </p:cNvPr>
          <p:cNvSpPr txBox="1"/>
          <p:nvPr/>
        </p:nvSpPr>
        <p:spPr>
          <a:xfrm>
            <a:off x="666875" y="1094692"/>
            <a:ext cx="830868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D01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CINEMATCH</a:t>
            </a:r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primo algoritmo anni 2000</a:t>
            </a:r>
          </a:p>
          <a:p>
            <a:endParaRPr lang="it-IT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Retorica della disintermediazione:</a:t>
            </a:r>
          </a:p>
          <a:p>
            <a:endParaRPr lang="it-IT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Mettere al centro l’utente/spettatore/consumatore</a:t>
            </a:r>
          </a:p>
          <a:p>
            <a:endParaRPr lang="it-IT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Dare spazio ai gusti anche degli spettatori di nicchia</a:t>
            </a:r>
          </a:p>
          <a:p>
            <a:endParaRPr lang="it-IT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Tecnologia data-</a:t>
            </a:r>
            <a:r>
              <a:rPr lang="it-IT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driven</a:t>
            </a: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come neutra e al servizio dell’individuo</a:t>
            </a:r>
          </a:p>
          <a:p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metadatazione</a:t>
            </a: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valorizzazione relazione utente-Netflix)</a:t>
            </a:r>
          </a:p>
          <a:p>
            <a:endParaRPr lang="it-IT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Bersaglio principale di questa logica di cui Netflix si fa portatore?</a:t>
            </a:r>
          </a:p>
        </p:txBody>
      </p:sp>
    </p:spTree>
    <p:extLst>
      <p:ext uri="{BB962C8B-B14F-4D97-AF65-F5344CB8AC3E}">
        <p14:creationId xmlns:p14="http://schemas.microsoft.com/office/powerpoint/2010/main" val="80302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D892AF-4B2E-7C02-E274-A21D24224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34F17343-1331-B905-DD69-9B50555622CB}"/>
              </a:ext>
            </a:extLst>
          </p:cNvPr>
          <p:cNvCxnSpPr>
            <a:cxnSpLocks/>
          </p:cNvCxnSpPr>
          <p:nvPr/>
        </p:nvCxnSpPr>
        <p:spPr>
          <a:xfrm>
            <a:off x="858982" y="1043528"/>
            <a:ext cx="8527906" cy="0"/>
          </a:xfrm>
          <a:prstGeom prst="line">
            <a:avLst/>
          </a:prstGeom>
          <a:ln w="57150">
            <a:solidFill>
              <a:srgbClr val="FD2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428281A-512F-E865-CC9F-A7506A066BFF}"/>
              </a:ext>
            </a:extLst>
          </p:cNvPr>
          <p:cNvSpPr txBox="1"/>
          <p:nvPr/>
        </p:nvSpPr>
        <p:spPr>
          <a:xfrm>
            <a:off x="844694" y="474217"/>
            <a:ext cx="947668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della </a:t>
            </a:r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televisione tradizionale</a:t>
            </a:r>
            <a:r>
              <a:rPr lang="it-IT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(broadcast + cable).</a:t>
            </a:r>
          </a:p>
          <a:p>
            <a:endParaRPr lang="it-IT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TV è un </a:t>
            </a:r>
            <a:r>
              <a:rPr lang="it-IT" sz="24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flusso continuo</a:t>
            </a:r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programmi</a:t>
            </a:r>
          </a:p>
          <a:p>
            <a:endParaRPr lang="it-IT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palinsesto 24/7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successione lineare: notiziari, talk, fiction, pubblicità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spettatore entra nel flusso in qualsiasi momento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L’unità di valore = il tempo di emissione</a:t>
            </a:r>
          </a:p>
          <a:p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Ciò che conta è </a:t>
            </a:r>
            <a:r>
              <a:rPr lang="it-IT" sz="24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riempire</a:t>
            </a: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 palinsesto e </a:t>
            </a:r>
            <a:r>
              <a:rPr lang="it-IT" sz="24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trattenere</a:t>
            </a: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spettatore.</a:t>
            </a:r>
          </a:p>
          <a:p>
            <a:endParaRPr lang="it-IT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Logica: programmare per non far cambiare canale</a:t>
            </a:r>
          </a:p>
          <a:p>
            <a:endParaRPr lang="it-IT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televisione tradizionale è costruita come un fiume di contenuti.</a:t>
            </a:r>
            <a:b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L’utente “si immerge” nel flusso e lo segue.</a:t>
            </a:r>
          </a:p>
        </p:txBody>
      </p:sp>
    </p:spTree>
    <p:extLst>
      <p:ext uri="{BB962C8B-B14F-4D97-AF65-F5344CB8AC3E}">
        <p14:creationId xmlns:p14="http://schemas.microsoft.com/office/powerpoint/2010/main" val="67057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D1796A-D83D-339D-496C-894C81FE2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E6B06C52-F320-83B4-ECD2-989432A7CF8C}"/>
              </a:ext>
            </a:extLst>
          </p:cNvPr>
          <p:cNvCxnSpPr>
            <a:cxnSpLocks/>
          </p:cNvCxnSpPr>
          <p:nvPr/>
        </p:nvCxnSpPr>
        <p:spPr>
          <a:xfrm>
            <a:off x="787542" y="929225"/>
            <a:ext cx="9456596" cy="0"/>
          </a:xfrm>
          <a:prstGeom prst="line">
            <a:avLst/>
          </a:prstGeom>
          <a:ln w="57150">
            <a:solidFill>
              <a:srgbClr val="FD2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806470A-C1E0-3038-585D-E8C49B5A8BE8}"/>
              </a:ext>
            </a:extLst>
          </p:cNvPr>
          <p:cNvSpPr txBox="1"/>
          <p:nvPr/>
        </p:nvSpPr>
        <p:spPr>
          <a:xfrm>
            <a:off x="699054" y="354030"/>
            <a:ext cx="10348217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logica </a:t>
            </a:r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editoriale del noleggio prima e dello streaming poi…</a:t>
            </a:r>
          </a:p>
          <a:p>
            <a:endParaRPr lang="it-IT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L’unità di valore = il catalogo stabile</a:t>
            </a:r>
          </a:p>
          <a:p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piattaforma è come un catalogo editoriale: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titoli selezionati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organizzati per generi, mood, target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disponibili on demand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promossi come “novità editoriali”</a:t>
            </a:r>
          </a:p>
          <a:p>
            <a:endParaRPr lang="it-IT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contenuto diventa un “prodotto editoriale”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raccomandato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categorizzato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ottimizzato per il consumo individuale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Netflix funziona come un editore che mette in vetrina opere, non come un canale che scorre.</a:t>
            </a:r>
            <a:endParaRPr lang="it-IT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7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D4F609-1D16-8CFC-F0FD-4AB4F1B34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756BA367-463F-6D40-E565-D3863A2907FE}"/>
              </a:ext>
            </a:extLst>
          </p:cNvPr>
          <p:cNvCxnSpPr>
            <a:cxnSpLocks/>
          </p:cNvCxnSpPr>
          <p:nvPr/>
        </p:nvCxnSpPr>
        <p:spPr>
          <a:xfrm>
            <a:off x="867803" y="953839"/>
            <a:ext cx="4708614" cy="0"/>
          </a:xfrm>
          <a:prstGeom prst="line">
            <a:avLst/>
          </a:prstGeom>
          <a:ln w="57150">
            <a:solidFill>
              <a:srgbClr val="FD20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4A3C0C-99D1-5A41-0A13-A209C32D308F}"/>
              </a:ext>
            </a:extLst>
          </p:cNvPr>
          <p:cNvSpPr txBox="1"/>
          <p:nvPr/>
        </p:nvSpPr>
        <p:spPr>
          <a:xfrm>
            <a:off x="772472" y="272157"/>
            <a:ext cx="1015086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suo successo iniziale deriva da:</a:t>
            </a:r>
          </a:p>
          <a:p>
            <a:endParaRPr lang="it-IT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Personalizzazione algoritmica (</a:t>
            </a:r>
            <a:r>
              <a:rPr lang="it-IT" sz="2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Cinematech</a:t>
            </a:r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+mj-lt"/>
              <a:buAutoNum type="arabicPeriod"/>
            </a:pPr>
            <a:endParaRPr lang="it-IT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Preferenze dichiarate dall’utente</a:t>
            </a:r>
          </a:p>
          <a:p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Cronologia dei noleggi e dei voti (rating)</a:t>
            </a:r>
          </a:p>
          <a:p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Disponibilità reale dei DVD nei magazzini Netflix</a:t>
            </a:r>
          </a:p>
          <a:p>
            <a:pPr>
              <a:buFont typeface="+mj-lt"/>
              <a:buAutoNum type="arabicPeriod"/>
            </a:pPr>
            <a:endParaRPr lang="it-IT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Centralità dell’esperienza utente</a:t>
            </a:r>
          </a:p>
          <a:p>
            <a:pPr>
              <a:buFont typeface="+mj-lt"/>
              <a:buAutoNum type="arabicPeriod"/>
            </a:pPr>
            <a:endParaRPr lang="it-IT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Lo streaming non sarà una rottura assoluta: </a:t>
            </a:r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 e radicalizza logiche già presenti nel modello DVD</a:t>
            </a: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2604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1355</Words>
  <Application>Microsoft Macintosh PowerPoint</Application>
  <PresentationFormat>Widescreen</PresentationFormat>
  <Paragraphs>229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Alberto De Nicola</dc:creator>
  <cp:lastModifiedBy>Alberto De Nicola</cp:lastModifiedBy>
  <cp:revision>8</cp:revision>
  <dcterms:created xsi:type="dcterms:W3CDTF">2025-12-06T18:26:53Z</dcterms:created>
  <dcterms:modified xsi:type="dcterms:W3CDTF">2025-12-09T14:41:59Z</dcterms:modified>
</cp:coreProperties>
</file>