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303" r:id="rId4"/>
    <p:sldId id="324" r:id="rId5"/>
    <p:sldId id="258" r:id="rId6"/>
    <p:sldId id="259" r:id="rId7"/>
    <p:sldId id="260" r:id="rId8"/>
    <p:sldId id="304" r:id="rId9"/>
    <p:sldId id="306" r:id="rId10"/>
    <p:sldId id="280" r:id="rId11"/>
    <p:sldId id="335" r:id="rId12"/>
    <p:sldId id="305" r:id="rId13"/>
    <p:sldId id="308" r:id="rId14"/>
    <p:sldId id="307" r:id="rId15"/>
    <p:sldId id="312" r:id="rId16"/>
    <p:sldId id="313" r:id="rId17"/>
    <p:sldId id="314" r:id="rId18"/>
    <p:sldId id="315" r:id="rId19"/>
    <p:sldId id="316" r:id="rId20"/>
    <p:sldId id="317" r:id="rId21"/>
    <p:sldId id="336" r:id="rId22"/>
    <p:sldId id="334" r:id="rId23"/>
    <p:sldId id="318" r:id="rId24"/>
    <p:sldId id="319" r:id="rId25"/>
    <p:sldId id="321" r:id="rId26"/>
    <p:sldId id="325" r:id="rId27"/>
    <p:sldId id="332" r:id="rId28"/>
    <p:sldId id="326" r:id="rId29"/>
    <p:sldId id="333" r:id="rId30"/>
    <p:sldId id="327" r:id="rId31"/>
    <p:sldId id="323" r:id="rId32"/>
    <p:sldId id="329" r:id="rId33"/>
    <p:sldId id="330" r:id="rId34"/>
    <p:sldId id="331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9"/>
  </p:normalViewPr>
  <p:slideViewPr>
    <p:cSldViewPr>
      <p:cViewPr varScale="1">
        <p:scale>
          <a:sx n="98" d="100"/>
          <a:sy n="98" d="100"/>
        </p:scale>
        <p:origin x="1944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18B36B-EDF7-4F66-854B-74D885D568F9}" type="doc">
      <dgm:prSet loTypeId="urn:microsoft.com/office/officeart/2005/8/layout/hierarchy2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B4A1F808-717E-46A6-AC5E-7F66660EFDDD}">
      <dgm:prSet phldrT="[Testo]"/>
      <dgm:spPr>
        <a:ln>
          <a:solidFill>
            <a:srgbClr val="C00000"/>
          </a:solidFill>
        </a:ln>
      </dgm:spPr>
      <dgm:t>
        <a:bodyPr/>
        <a:lstStyle/>
        <a:p>
          <a:r>
            <a:rPr lang="it-IT" b="1" dirty="0">
              <a:latin typeface="Garamond" panose="02020404030301010803" pitchFamily="18" charset="0"/>
            </a:rPr>
            <a:t>Proposta di Valore</a:t>
          </a:r>
        </a:p>
      </dgm:t>
    </dgm:pt>
    <dgm:pt modelId="{DBA27B8F-FD9E-47C9-BC22-C768C805D83F}" type="parTrans" cxnId="{B4255A07-C4B6-4321-8261-9F413600A76B}">
      <dgm:prSet/>
      <dgm:spPr/>
      <dgm:t>
        <a:bodyPr/>
        <a:lstStyle/>
        <a:p>
          <a:endParaRPr lang="it-IT"/>
        </a:p>
      </dgm:t>
    </dgm:pt>
    <dgm:pt modelId="{75E12F1E-1836-4D8D-8811-EB66BAF06C84}" type="sibTrans" cxnId="{B4255A07-C4B6-4321-8261-9F413600A76B}">
      <dgm:prSet/>
      <dgm:spPr/>
      <dgm:t>
        <a:bodyPr/>
        <a:lstStyle/>
        <a:p>
          <a:endParaRPr lang="it-IT"/>
        </a:p>
      </dgm:t>
    </dgm:pt>
    <dgm:pt modelId="{74F7CC65-1298-49D7-92D3-9C299358ACE3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Target a cui è rivolta</a:t>
          </a:r>
        </a:p>
      </dgm:t>
    </dgm:pt>
    <dgm:pt modelId="{2C0E4659-F5F8-477A-9E0B-C21F04BFAB1E}" type="parTrans" cxnId="{CD963545-ADEA-4A39-909B-E7D9C57C5255}">
      <dgm:prSet/>
      <dgm:spPr/>
      <dgm:t>
        <a:bodyPr/>
        <a:lstStyle/>
        <a:p>
          <a:endParaRPr lang="it-IT"/>
        </a:p>
      </dgm:t>
    </dgm:pt>
    <dgm:pt modelId="{9152F25E-D5D8-47CB-A887-F2DC989A578B}" type="sibTrans" cxnId="{CD963545-ADEA-4A39-909B-E7D9C57C5255}">
      <dgm:prSet/>
      <dgm:spPr/>
      <dgm:t>
        <a:bodyPr/>
        <a:lstStyle/>
        <a:p>
          <a:endParaRPr lang="it-IT"/>
        </a:p>
      </dgm:t>
    </dgm:pt>
    <dgm:pt modelId="{41B67335-4F2F-41F1-94E2-793DAF1D6A50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Valore per il target</a:t>
          </a:r>
        </a:p>
      </dgm:t>
    </dgm:pt>
    <dgm:pt modelId="{832F1818-37E1-42E8-BEF4-4D06242D02E1}" type="parTrans" cxnId="{56062D60-9970-45E2-9BEF-3B62E39DC2AD}">
      <dgm:prSet/>
      <dgm:spPr/>
      <dgm:t>
        <a:bodyPr/>
        <a:lstStyle/>
        <a:p>
          <a:endParaRPr lang="it-IT"/>
        </a:p>
      </dgm:t>
    </dgm:pt>
    <dgm:pt modelId="{594C6739-1E61-4EDD-9CE1-967ED8D64723}" type="sibTrans" cxnId="{56062D60-9970-45E2-9BEF-3B62E39DC2AD}">
      <dgm:prSet/>
      <dgm:spPr/>
      <dgm:t>
        <a:bodyPr/>
        <a:lstStyle/>
        <a:p>
          <a:endParaRPr lang="it-IT"/>
        </a:p>
      </dgm:t>
    </dgm:pt>
    <dgm:pt modelId="{31AA1E97-564F-48E2-8F1B-1D5C59AAD92F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Modalità di erogazione del Valore</a:t>
          </a:r>
        </a:p>
      </dgm:t>
    </dgm:pt>
    <dgm:pt modelId="{B0A5C28B-D4E9-49FF-B638-46EA98C6BAE8}" type="parTrans" cxnId="{B44903EF-2A52-4EEB-999B-71C901D22FFF}">
      <dgm:prSet/>
      <dgm:spPr/>
      <dgm:t>
        <a:bodyPr/>
        <a:lstStyle/>
        <a:p>
          <a:endParaRPr lang="it-IT"/>
        </a:p>
      </dgm:t>
    </dgm:pt>
    <dgm:pt modelId="{183A2CB8-9608-4A82-9EA4-D33518A4C13F}" type="sibTrans" cxnId="{B44903EF-2A52-4EEB-999B-71C901D22FFF}">
      <dgm:prSet/>
      <dgm:spPr/>
      <dgm:t>
        <a:bodyPr/>
        <a:lstStyle/>
        <a:p>
          <a:endParaRPr lang="it-IT"/>
        </a:p>
      </dgm:t>
    </dgm:pt>
    <dgm:pt modelId="{8CC62A8A-02EF-4ECD-BB70-D0CA5B2E8C55}" type="pres">
      <dgm:prSet presAssocID="{9F18B36B-EDF7-4F66-854B-74D885D568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DA54D65-4A1E-4A09-B3C4-35607ABBD200}" type="pres">
      <dgm:prSet presAssocID="{B4A1F808-717E-46A6-AC5E-7F66660EFDDD}" presName="root1" presStyleCnt="0"/>
      <dgm:spPr/>
    </dgm:pt>
    <dgm:pt modelId="{2B253FD9-161D-4F4A-AE6A-D6EBD08DD959}" type="pres">
      <dgm:prSet presAssocID="{B4A1F808-717E-46A6-AC5E-7F66660EFDDD}" presName="LevelOneTextNode" presStyleLbl="node0" presStyleIdx="0" presStyleCnt="1">
        <dgm:presLayoutVars>
          <dgm:chPref val="3"/>
        </dgm:presLayoutVars>
      </dgm:prSet>
      <dgm:spPr/>
    </dgm:pt>
    <dgm:pt modelId="{891C01B4-1D54-4C33-904F-E822820EB001}" type="pres">
      <dgm:prSet presAssocID="{B4A1F808-717E-46A6-AC5E-7F66660EFDDD}" presName="level2hierChild" presStyleCnt="0"/>
      <dgm:spPr/>
    </dgm:pt>
    <dgm:pt modelId="{AE71C156-A55E-4542-B060-10B34DA9CB8E}" type="pres">
      <dgm:prSet presAssocID="{2C0E4659-F5F8-477A-9E0B-C21F04BFAB1E}" presName="conn2-1" presStyleLbl="parChTrans1D2" presStyleIdx="0" presStyleCnt="3"/>
      <dgm:spPr/>
    </dgm:pt>
    <dgm:pt modelId="{D0E66C35-994D-4189-B9CF-B3D87453E802}" type="pres">
      <dgm:prSet presAssocID="{2C0E4659-F5F8-477A-9E0B-C21F04BFAB1E}" presName="connTx" presStyleLbl="parChTrans1D2" presStyleIdx="0" presStyleCnt="3"/>
      <dgm:spPr/>
    </dgm:pt>
    <dgm:pt modelId="{BB82077D-6109-4422-8F84-3212DBD1A20D}" type="pres">
      <dgm:prSet presAssocID="{74F7CC65-1298-49D7-92D3-9C299358ACE3}" presName="root2" presStyleCnt="0"/>
      <dgm:spPr/>
    </dgm:pt>
    <dgm:pt modelId="{05A271AE-FB9E-4776-9220-076DD79952CA}" type="pres">
      <dgm:prSet presAssocID="{74F7CC65-1298-49D7-92D3-9C299358ACE3}" presName="LevelTwoTextNode" presStyleLbl="node2" presStyleIdx="0" presStyleCnt="3">
        <dgm:presLayoutVars>
          <dgm:chPref val="3"/>
        </dgm:presLayoutVars>
      </dgm:prSet>
      <dgm:spPr/>
    </dgm:pt>
    <dgm:pt modelId="{CD382AD1-8557-4039-9F2D-9FF622DCA37D}" type="pres">
      <dgm:prSet presAssocID="{74F7CC65-1298-49D7-92D3-9C299358ACE3}" presName="level3hierChild" presStyleCnt="0"/>
      <dgm:spPr/>
    </dgm:pt>
    <dgm:pt modelId="{FBB1E6DA-1812-427D-AE55-5DD1DEC8C8AB}" type="pres">
      <dgm:prSet presAssocID="{832F1818-37E1-42E8-BEF4-4D06242D02E1}" presName="conn2-1" presStyleLbl="parChTrans1D2" presStyleIdx="1" presStyleCnt="3"/>
      <dgm:spPr/>
    </dgm:pt>
    <dgm:pt modelId="{FCF9B2E5-E0C3-4B9C-8BE4-8574885CD6E4}" type="pres">
      <dgm:prSet presAssocID="{832F1818-37E1-42E8-BEF4-4D06242D02E1}" presName="connTx" presStyleLbl="parChTrans1D2" presStyleIdx="1" presStyleCnt="3"/>
      <dgm:spPr/>
    </dgm:pt>
    <dgm:pt modelId="{C116B74F-91CB-41D9-8FA6-A55B8D6BDC4A}" type="pres">
      <dgm:prSet presAssocID="{41B67335-4F2F-41F1-94E2-793DAF1D6A50}" presName="root2" presStyleCnt="0"/>
      <dgm:spPr/>
    </dgm:pt>
    <dgm:pt modelId="{E4CE8022-A210-45E1-80B5-270EDC4DBC1F}" type="pres">
      <dgm:prSet presAssocID="{41B67335-4F2F-41F1-94E2-793DAF1D6A50}" presName="LevelTwoTextNode" presStyleLbl="node2" presStyleIdx="1" presStyleCnt="3">
        <dgm:presLayoutVars>
          <dgm:chPref val="3"/>
        </dgm:presLayoutVars>
      </dgm:prSet>
      <dgm:spPr/>
    </dgm:pt>
    <dgm:pt modelId="{611C0FC8-60E1-4E5A-9C27-F5F9B51F4BDD}" type="pres">
      <dgm:prSet presAssocID="{41B67335-4F2F-41F1-94E2-793DAF1D6A50}" presName="level3hierChild" presStyleCnt="0"/>
      <dgm:spPr/>
    </dgm:pt>
    <dgm:pt modelId="{179BF85F-B30E-4310-9CFC-E4BBF20E62ED}" type="pres">
      <dgm:prSet presAssocID="{B0A5C28B-D4E9-49FF-B638-46EA98C6BAE8}" presName="conn2-1" presStyleLbl="parChTrans1D2" presStyleIdx="2" presStyleCnt="3"/>
      <dgm:spPr/>
    </dgm:pt>
    <dgm:pt modelId="{8B3FCA10-8ED0-441B-A184-8AC91E889C89}" type="pres">
      <dgm:prSet presAssocID="{B0A5C28B-D4E9-49FF-B638-46EA98C6BAE8}" presName="connTx" presStyleLbl="parChTrans1D2" presStyleIdx="2" presStyleCnt="3"/>
      <dgm:spPr/>
    </dgm:pt>
    <dgm:pt modelId="{D9127091-E0B4-4005-B658-92F05208A743}" type="pres">
      <dgm:prSet presAssocID="{31AA1E97-564F-48E2-8F1B-1D5C59AAD92F}" presName="root2" presStyleCnt="0"/>
      <dgm:spPr/>
    </dgm:pt>
    <dgm:pt modelId="{ED30D4E9-7EE6-4776-A03F-A4E814122630}" type="pres">
      <dgm:prSet presAssocID="{31AA1E97-564F-48E2-8F1B-1D5C59AAD92F}" presName="LevelTwoTextNode" presStyleLbl="node2" presStyleIdx="2" presStyleCnt="3">
        <dgm:presLayoutVars>
          <dgm:chPref val="3"/>
        </dgm:presLayoutVars>
      </dgm:prSet>
      <dgm:spPr/>
    </dgm:pt>
    <dgm:pt modelId="{C2CD9F7B-1B43-4D4D-81FA-99F141118A87}" type="pres">
      <dgm:prSet presAssocID="{31AA1E97-564F-48E2-8F1B-1D5C59AAD92F}" presName="level3hierChild" presStyleCnt="0"/>
      <dgm:spPr/>
    </dgm:pt>
  </dgm:ptLst>
  <dgm:cxnLst>
    <dgm:cxn modelId="{B4255A07-C4B6-4321-8261-9F413600A76B}" srcId="{9F18B36B-EDF7-4F66-854B-74D885D568F9}" destId="{B4A1F808-717E-46A6-AC5E-7F66660EFDDD}" srcOrd="0" destOrd="0" parTransId="{DBA27B8F-FD9E-47C9-BC22-C768C805D83F}" sibTransId="{75E12F1E-1836-4D8D-8811-EB66BAF06C84}"/>
    <dgm:cxn modelId="{B9EECD08-3A6E-4548-A162-E7983A6E78CB}" type="presOf" srcId="{31AA1E97-564F-48E2-8F1B-1D5C59AAD92F}" destId="{ED30D4E9-7EE6-4776-A03F-A4E814122630}" srcOrd="0" destOrd="0" presId="urn:microsoft.com/office/officeart/2005/8/layout/hierarchy2"/>
    <dgm:cxn modelId="{B1C2930C-017F-4CAA-BE39-428B95A8ACF5}" type="presOf" srcId="{9F18B36B-EDF7-4F66-854B-74D885D568F9}" destId="{8CC62A8A-02EF-4ECD-BB70-D0CA5B2E8C55}" srcOrd="0" destOrd="0" presId="urn:microsoft.com/office/officeart/2005/8/layout/hierarchy2"/>
    <dgm:cxn modelId="{BCE18F2E-D3E0-432F-80AA-81224DBD11CE}" type="presOf" srcId="{B0A5C28B-D4E9-49FF-B638-46EA98C6BAE8}" destId="{8B3FCA10-8ED0-441B-A184-8AC91E889C89}" srcOrd="1" destOrd="0" presId="urn:microsoft.com/office/officeart/2005/8/layout/hierarchy2"/>
    <dgm:cxn modelId="{EC520438-B77B-4A84-8985-FA8274F2BE3B}" type="presOf" srcId="{2C0E4659-F5F8-477A-9E0B-C21F04BFAB1E}" destId="{AE71C156-A55E-4542-B060-10B34DA9CB8E}" srcOrd="0" destOrd="0" presId="urn:microsoft.com/office/officeart/2005/8/layout/hierarchy2"/>
    <dgm:cxn modelId="{CD963545-ADEA-4A39-909B-E7D9C57C5255}" srcId="{B4A1F808-717E-46A6-AC5E-7F66660EFDDD}" destId="{74F7CC65-1298-49D7-92D3-9C299358ACE3}" srcOrd="0" destOrd="0" parTransId="{2C0E4659-F5F8-477A-9E0B-C21F04BFAB1E}" sibTransId="{9152F25E-D5D8-47CB-A887-F2DC989A578B}"/>
    <dgm:cxn modelId="{56062D60-9970-45E2-9BEF-3B62E39DC2AD}" srcId="{B4A1F808-717E-46A6-AC5E-7F66660EFDDD}" destId="{41B67335-4F2F-41F1-94E2-793DAF1D6A50}" srcOrd="1" destOrd="0" parTransId="{832F1818-37E1-42E8-BEF4-4D06242D02E1}" sibTransId="{594C6739-1E61-4EDD-9CE1-967ED8D64723}"/>
    <dgm:cxn modelId="{9A22696F-5798-4E29-B268-E45F27D0CAB0}" type="presOf" srcId="{2C0E4659-F5F8-477A-9E0B-C21F04BFAB1E}" destId="{D0E66C35-994D-4189-B9CF-B3D87453E802}" srcOrd="1" destOrd="0" presId="urn:microsoft.com/office/officeart/2005/8/layout/hierarchy2"/>
    <dgm:cxn modelId="{05872B8C-CE3B-4825-9375-A31E9C6AB25F}" type="presOf" srcId="{832F1818-37E1-42E8-BEF4-4D06242D02E1}" destId="{FCF9B2E5-E0C3-4B9C-8BE4-8574885CD6E4}" srcOrd="1" destOrd="0" presId="urn:microsoft.com/office/officeart/2005/8/layout/hierarchy2"/>
    <dgm:cxn modelId="{5A607496-ED65-43C1-9E87-911BEC21B23D}" type="presOf" srcId="{832F1818-37E1-42E8-BEF4-4D06242D02E1}" destId="{FBB1E6DA-1812-427D-AE55-5DD1DEC8C8AB}" srcOrd="0" destOrd="0" presId="urn:microsoft.com/office/officeart/2005/8/layout/hierarchy2"/>
    <dgm:cxn modelId="{B644009F-9886-49B0-BBFB-1A30008E6891}" type="presOf" srcId="{B4A1F808-717E-46A6-AC5E-7F66660EFDDD}" destId="{2B253FD9-161D-4F4A-AE6A-D6EBD08DD959}" srcOrd="0" destOrd="0" presId="urn:microsoft.com/office/officeart/2005/8/layout/hierarchy2"/>
    <dgm:cxn modelId="{A77742A6-366F-4F90-9181-7F4E1CB93012}" type="presOf" srcId="{41B67335-4F2F-41F1-94E2-793DAF1D6A50}" destId="{E4CE8022-A210-45E1-80B5-270EDC4DBC1F}" srcOrd="0" destOrd="0" presId="urn:microsoft.com/office/officeart/2005/8/layout/hierarchy2"/>
    <dgm:cxn modelId="{A6945EED-A5C2-4E4B-B56D-8258D65C8F62}" type="presOf" srcId="{74F7CC65-1298-49D7-92D3-9C299358ACE3}" destId="{05A271AE-FB9E-4776-9220-076DD79952CA}" srcOrd="0" destOrd="0" presId="urn:microsoft.com/office/officeart/2005/8/layout/hierarchy2"/>
    <dgm:cxn modelId="{B44903EF-2A52-4EEB-999B-71C901D22FFF}" srcId="{B4A1F808-717E-46A6-AC5E-7F66660EFDDD}" destId="{31AA1E97-564F-48E2-8F1B-1D5C59AAD92F}" srcOrd="2" destOrd="0" parTransId="{B0A5C28B-D4E9-49FF-B638-46EA98C6BAE8}" sibTransId="{183A2CB8-9608-4A82-9EA4-D33518A4C13F}"/>
    <dgm:cxn modelId="{7D68DCF0-B216-47C4-87A5-FA368471A7FE}" type="presOf" srcId="{B0A5C28B-D4E9-49FF-B638-46EA98C6BAE8}" destId="{179BF85F-B30E-4310-9CFC-E4BBF20E62ED}" srcOrd="0" destOrd="0" presId="urn:microsoft.com/office/officeart/2005/8/layout/hierarchy2"/>
    <dgm:cxn modelId="{289CE249-A1DF-4388-AC20-2D9DEE9E9F25}" type="presParOf" srcId="{8CC62A8A-02EF-4ECD-BB70-D0CA5B2E8C55}" destId="{1DA54D65-4A1E-4A09-B3C4-35607ABBD200}" srcOrd="0" destOrd="0" presId="urn:microsoft.com/office/officeart/2005/8/layout/hierarchy2"/>
    <dgm:cxn modelId="{ED6A77DD-AEC8-4440-BF3C-CB28CD45D8DC}" type="presParOf" srcId="{1DA54D65-4A1E-4A09-B3C4-35607ABBD200}" destId="{2B253FD9-161D-4F4A-AE6A-D6EBD08DD959}" srcOrd="0" destOrd="0" presId="urn:microsoft.com/office/officeart/2005/8/layout/hierarchy2"/>
    <dgm:cxn modelId="{DEC584E8-801C-4BA3-9E0F-33455AB60F5E}" type="presParOf" srcId="{1DA54D65-4A1E-4A09-B3C4-35607ABBD200}" destId="{891C01B4-1D54-4C33-904F-E822820EB001}" srcOrd="1" destOrd="0" presId="urn:microsoft.com/office/officeart/2005/8/layout/hierarchy2"/>
    <dgm:cxn modelId="{9F727519-9CA0-4F54-A511-B306FAC57CD4}" type="presParOf" srcId="{891C01B4-1D54-4C33-904F-E822820EB001}" destId="{AE71C156-A55E-4542-B060-10B34DA9CB8E}" srcOrd="0" destOrd="0" presId="urn:microsoft.com/office/officeart/2005/8/layout/hierarchy2"/>
    <dgm:cxn modelId="{EF847A61-441A-4A77-AE97-8BF01C90E907}" type="presParOf" srcId="{AE71C156-A55E-4542-B060-10B34DA9CB8E}" destId="{D0E66C35-994D-4189-B9CF-B3D87453E802}" srcOrd="0" destOrd="0" presId="urn:microsoft.com/office/officeart/2005/8/layout/hierarchy2"/>
    <dgm:cxn modelId="{E809C6CC-C588-42C8-8D44-65E7B2F56456}" type="presParOf" srcId="{891C01B4-1D54-4C33-904F-E822820EB001}" destId="{BB82077D-6109-4422-8F84-3212DBD1A20D}" srcOrd="1" destOrd="0" presId="urn:microsoft.com/office/officeart/2005/8/layout/hierarchy2"/>
    <dgm:cxn modelId="{8C40D2A1-0CE8-4211-AEC7-C0C0CAAF1E71}" type="presParOf" srcId="{BB82077D-6109-4422-8F84-3212DBD1A20D}" destId="{05A271AE-FB9E-4776-9220-076DD79952CA}" srcOrd="0" destOrd="0" presId="urn:microsoft.com/office/officeart/2005/8/layout/hierarchy2"/>
    <dgm:cxn modelId="{E5365056-3A4E-4DF7-AFB5-D098A71FB406}" type="presParOf" srcId="{BB82077D-6109-4422-8F84-3212DBD1A20D}" destId="{CD382AD1-8557-4039-9F2D-9FF622DCA37D}" srcOrd="1" destOrd="0" presId="urn:microsoft.com/office/officeart/2005/8/layout/hierarchy2"/>
    <dgm:cxn modelId="{C54F2B09-A9A6-469E-BA00-DFB6585FB9A9}" type="presParOf" srcId="{891C01B4-1D54-4C33-904F-E822820EB001}" destId="{FBB1E6DA-1812-427D-AE55-5DD1DEC8C8AB}" srcOrd="2" destOrd="0" presId="urn:microsoft.com/office/officeart/2005/8/layout/hierarchy2"/>
    <dgm:cxn modelId="{15486CCD-CFBF-4FAF-A179-C8A89C09A789}" type="presParOf" srcId="{FBB1E6DA-1812-427D-AE55-5DD1DEC8C8AB}" destId="{FCF9B2E5-E0C3-4B9C-8BE4-8574885CD6E4}" srcOrd="0" destOrd="0" presId="urn:microsoft.com/office/officeart/2005/8/layout/hierarchy2"/>
    <dgm:cxn modelId="{680254BC-3E4F-49C9-B07F-07E5F6DD3AD3}" type="presParOf" srcId="{891C01B4-1D54-4C33-904F-E822820EB001}" destId="{C116B74F-91CB-41D9-8FA6-A55B8D6BDC4A}" srcOrd="3" destOrd="0" presId="urn:microsoft.com/office/officeart/2005/8/layout/hierarchy2"/>
    <dgm:cxn modelId="{71A314D9-F556-4AE2-87DF-906C630A1F9C}" type="presParOf" srcId="{C116B74F-91CB-41D9-8FA6-A55B8D6BDC4A}" destId="{E4CE8022-A210-45E1-80B5-270EDC4DBC1F}" srcOrd="0" destOrd="0" presId="urn:microsoft.com/office/officeart/2005/8/layout/hierarchy2"/>
    <dgm:cxn modelId="{4FE41C45-3BA3-4289-96C8-7B5E94B1948A}" type="presParOf" srcId="{C116B74F-91CB-41D9-8FA6-A55B8D6BDC4A}" destId="{611C0FC8-60E1-4E5A-9C27-F5F9B51F4BDD}" srcOrd="1" destOrd="0" presId="urn:microsoft.com/office/officeart/2005/8/layout/hierarchy2"/>
    <dgm:cxn modelId="{A7D8DE43-C12B-41A8-97BF-A1C5BF863E0B}" type="presParOf" srcId="{891C01B4-1D54-4C33-904F-E822820EB001}" destId="{179BF85F-B30E-4310-9CFC-E4BBF20E62ED}" srcOrd="4" destOrd="0" presId="urn:microsoft.com/office/officeart/2005/8/layout/hierarchy2"/>
    <dgm:cxn modelId="{9963CFF6-0CCB-4BB9-B583-27F05D68664A}" type="presParOf" srcId="{179BF85F-B30E-4310-9CFC-E4BBF20E62ED}" destId="{8B3FCA10-8ED0-441B-A184-8AC91E889C89}" srcOrd="0" destOrd="0" presId="urn:microsoft.com/office/officeart/2005/8/layout/hierarchy2"/>
    <dgm:cxn modelId="{37567D3B-D175-4BAD-880A-297277F0DB38}" type="presParOf" srcId="{891C01B4-1D54-4C33-904F-E822820EB001}" destId="{D9127091-E0B4-4005-B658-92F05208A743}" srcOrd="5" destOrd="0" presId="urn:microsoft.com/office/officeart/2005/8/layout/hierarchy2"/>
    <dgm:cxn modelId="{6ED9F8A3-6877-46EF-B8DA-0B8A1FA91E8D}" type="presParOf" srcId="{D9127091-E0B4-4005-B658-92F05208A743}" destId="{ED30D4E9-7EE6-4776-A03F-A4E814122630}" srcOrd="0" destOrd="0" presId="urn:microsoft.com/office/officeart/2005/8/layout/hierarchy2"/>
    <dgm:cxn modelId="{7ACF7072-6336-48A7-ADFD-1A3AEE3B7939}" type="presParOf" srcId="{D9127091-E0B4-4005-B658-92F05208A743}" destId="{C2CD9F7B-1B43-4D4D-81FA-99F141118A8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18B36B-EDF7-4F66-854B-74D885D568F9}" type="doc">
      <dgm:prSet loTypeId="urn:microsoft.com/office/officeart/2005/8/layout/hierarchy2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B4A1F808-717E-46A6-AC5E-7F66660EFDDD}">
      <dgm:prSet phldrT="[Testo]"/>
      <dgm:spPr>
        <a:ln>
          <a:solidFill>
            <a:schemeClr val="tx1"/>
          </a:solidFill>
        </a:ln>
      </dgm:spPr>
      <dgm:t>
        <a:bodyPr/>
        <a:lstStyle/>
        <a:p>
          <a:r>
            <a:rPr lang="it-IT" b="1" dirty="0">
              <a:latin typeface="Garamond" panose="02020404030301010803" pitchFamily="18" charset="0"/>
            </a:rPr>
            <a:t>Individuare le modalità attraverso cui</a:t>
          </a:r>
        </a:p>
      </dgm:t>
    </dgm:pt>
    <dgm:pt modelId="{DBA27B8F-FD9E-47C9-BC22-C768C805D83F}" type="parTrans" cxnId="{B4255A07-C4B6-4321-8261-9F413600A76B}">
      <dgm:prSet/>
      <dgm:spPr/>
      <dgm:t>
        <a:bodyPr/>
        <a:lstStyle/>
        <a:p>
          <a:endParaRPr lang="it-IT"/>
        </a:p>
      </dgm:t>
    </dgm:pt>
    <dgm:pt modelId="{75E12F1E-1836-4D8D-8811-EB66BAF06C84}" type="sibTrans" cxnId="{B4255A07-C4B6-4321-8261-9F413600A76B}">
      <dgm:prSet/>
      <dgm:spPr/>
      <dgm:t>
        <a:bodyPr/>
        <a:lstStyle/>
        <a:p>
          <a:endParaRPr lang="it-IT"/>
        </a:p>
      </dgm:t>
    </dgm:pt>
    <dgm:pt modelId="{74F7CC65-1298-49D7-92D3-9C299358ACE3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Rendere il prodotto o servizio disponibile al target</a:t>
          </a:r>
        </a:p>
      </dgm:t>
    </dgm:pt>
    <dgm:pt modelId="{2C0E4659-F5F8-477A-9E0B-C21F04BFAB1E}" type="parTrans" cxnId="{CD963545-ADEA-4A39-909B-E7D9C57C5255}">
      <dgm:prSet/>
      <dgm:spPr/>
      <dgm:t>
        <a:bodyPr/>
        <a:lstStyle/>
        <a:p>
          <a:endParaRPr lang="it-IT"/>
        </a:p>
      </dgm:t>
    </dgm:pt>
    <dgm:pt modelId="{9152F25E-D5D8-47CB-A887-F2DC989A578B}" type="sibTrans" cxnId="{CD963545-ADEA-4A39-909B-E7D9C57C5255}">
      <dgm:prSet/>
      <dgm:spPr/>
      <dgm:t>
        <a:bodyPr/>
        <a:lstStyle/>
        <a:p>
          <a:endParaRPr lang="it-IT"/>
        </a:p>
      </dgm:t>
    </dgm:pt>
    <dgm:pt modelId="{41B67335-4F2F-41F1-94E2-793DAF1D6A50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Far percepire gli elementi di valore prodotto</a:t>
          </a:r>
        </a:p>
      </dgm:t>
    </dgm:pt>
    <dgm:pt modelId="{832F1818-37E1-42E8-BEF4-4D06242D02E1}" type="parTrans" cxnId="{56062D60-9970-45E2-9BEF-3B62E39DC2AD}">
      <dgm:prSet/>
      <dgm:spPr/>
      <dgm:t>
        <a:bodyPr/>
        <a:lstStyle/>
        <a:p>
          <a:endParaRPr lang="it-IT"/>
        </a:p>
      </dgm:t>
    </dgm:pt>
    <dgm:pt modelId="{594C6739-1E61-4EDD-9CE1-967ED8D64723}" type="sibTrans" cxnId="{56062D60-9970-45E2-9BEF-3B62E39DC2AD}">
      <dgm:prSet/>
      <dgm:spPr/>
      <dgm:t>
        <a:bodyPr/>
        <a:lstStyle/>
        <a:p>
          <a:endParaRPr lang="it-IT"/>
        </a:p>
      </dgm:t>
    </dgm:pt>
    <dgm:pt modelId="{31AA1E97-564F-48E2-8F1B-1D5C59AAD92F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Gestire la relazione con il cliente</a:t>
          </a:r>
        </a:p>
      </dgm:t>
    </dgm:pt>
    <dgm:pt modelId="{B0A5C28B-D4E9-49FF-B638-46EA98C6BAE8}" type="parTrans" cxnId="{B44903EF-2A52-4EEB-999B-71C901D22FFF}">
      <dgm:prSet/>
      <dgm:spPr/>
      <dgm:t>
        <a:bodyPr/>
        <a:lstStyle/>
        <a:p>
          <a:endParaRPr lang="it-IT"/>
        </a:p>
      </dgm:t>
    </dgm:pt>
    <dgm:pt modelId="{183A2CB8-9608-4A82-9EA4-D33518A4C13F}" type="sibTrans" cxnId="{B44903EF-2A52-4EEB-999B-71C901D22FFF}">
      <dgm:prSet/>
      <dgm:spPr/>
      <dgm:t>
        <a:bodyPr/>
        <a:lstStyle/>
        <a:p>
          <a:endParaRPr lang="it-IT"/>
        </a:p>
      </dgm:t>
    </dgm:pt>
    <dgm:pt modelId="{8CC62A8A-02EF-4ECD-BB70-D0CA5B2E8C55}" type="pres">
      <dgm:prSet presAssocID="{9F18B36B-EDF7-4F66-854B-74D885D568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DA54D65-4A1E-4A09-B3C4-35607ABBD200}" type="pres">
      <dgm:prSet presAssocID="{B4A1F808-717E-46A6-AC5E-7F66660EFDDD}" presName="root1" presStyleCnt="0"/>
      <dgm:spPr/>
    </dgm:pt>
    <dgm:pt modelId="{2B253FD9-161D-4F4A-AE6A-D6EBD08DD959}" type="pres">
      <dgm:prSet presAssocID="{B4A1F808-717E-46A6-AC5E-7F66660EFDDD}" presName="LevelOneTextNode" presStyleLbl="node0" presStyleIdx="0" presStyleCnt="1">
        <dgm:presLayoutVars>
          <dgm:chPref val="3"/>
        </dgm:presLayoutVars>
      </dgm:prSet>
      <dgm:spPr/>
    </dgm:pt>
    <dgm:pt modelId="{891C01B4-1D54-4C33-904F-E822820EB001}" type="pres">
      <dgm:prSet presAssocID="{B4A1F808-717E-46A6-AC5E-7F66660EFDDD}" presName="level2hierChild" presStyleCnt="0"/>
      <dgm:spPr/>
    </dgm:pt>
    <dgm:pt modelId="{AE71C156-A55E-4542-B060-10B34DA9CB8E}" type="pres">
      <dgm:prSet presAssocID="{2C0E4659-F5F8-477A-9E0B-C21F04BFAB1E}" presName="conn2-1" presStyleLbl="parChTrans1D2" presStyleIdx="0" presStyleCnt="3"/>
      <dgm:spPr/>
    </dgm:pt>
    <dgm:pt modelId="{D0E66C35-994D-4189-B9CF-B3D87453E802}" type="pres">
      <dgm:prSet presAssocID="{2C0E4659-F5F8-477A-9E0B-C21F04BFAB1E}" presName="connTx" presStyleLbl="parChTrans1D2" presStyleIdx="0" presStyleCnt="3"/>
      <dgm:spPr/>
    </dgm:pt>
    <dgm:pt modelId="{BB82077D-6109-4422-8F84-3212DBD1A20D}" type="pres">
      <dgm:prSet presAssocID="{74F7CC65-1298-49D7-92D3-9C299358ACE3}" presName="root2" presStyleCnt="0"/>
      <dgm:spPr/>
    </dgm:pt>
    <dgm:pt modelId="{05A271AE-FB9E-4776-9220-076DD79952CA}" type="pres">
      <dgm:prSet presAssocID="{74F7CC65-1298-49D7-92D3-9C299358ACE3}" presName="LevelTwoTextNode" presStyleLbl="node2" presStyleIdx="0" presStyleCnt="3">
        <dgm:presLayoutVars>
          <dgm:chPref val="3"/>
        </dgm:presLayoutVars>
      </dgm:prSet>
      <dgm:spPr/>
    </dgm:pt>
    <dgm:pt modelId="{CD382AD1-8557-4039-9F2D-9FF622DCA37D}" type="pres">
      <dgm:prSet presAssocID="{74F7CC65-1298-49D7-92D3-9C299358ACE3}" presName="level3hierChild" presStyleCnt="0"/>
      <dgm:spPr/>
    </dgm:pt>
    <dgm:pt modelId="{FBB1E6DA-1812-427D-AE55-5DD1DEC8C8AB}" type="pres">
      <dgm:prSet presAssocID="{832F1818-37E1-42E8-BEF4-4D06242D02E1}" presName="conn2-1" presStyleLbl="parChTrans1D2" presStyleIdx="1" presStyleCnt="3"/>
      <dgm:spPr/>
    </dgm:pt>
    <dgm:pt modelId="{FCF9B2E5-E0C3-4B9C-8BE4-8574885CD6E4}" type="pres">
      <dgm:prSet presAssocID="{832F1818-37E1-42E8-BEF4-4D06242D02E1}" presName="connTx" presStyleLbl="parChTrans1D2" presStyleIdx="1" presStyleCnt="3"/>
      <dgm:spPr/>
    </dgm:pt>
    <dgm:pt modelId="{C116B74F-91CB-41D9-8FA6-A55B8D6BDC4A}" type="pres">
      <dgm:prSet presAssocID="{41B67335-4F2F-41F1-94E2-793DAF1D6A50}" presName="root2" presStyleCnt="0"/>
      <dgm:spPr/>
    </dgm:pt>
    <dgm:pt modelId="{E4CE8022-A210-45E1-80B5-270EDC4DBC1F}" type="pres">
      <dgm:prSet presAssocID="{41B67335-4F2F-41F1-94E2-793DAF1D6A50}" presName="LevelTwoTextNode" presStyleLbl="node2" presStyleIdx="1" presStyleCnt="3">
        <dgm:presLayoutVars>
          <dgm:chPref val="3"/>
        </dgm:presLayoutVars>
      </dgm:prSet>
      <dgm:spPr/>
    </dgm:pt>
    <dgm:pt modelId="{611C0FC8-60E1-4E5A-9C27-F5F9B51F4BDD}" type="pres">
      <dgm:prSet presAssocID="{41B67335-4F2F-41F1-94E2-793DAF1D6A50}" presName="level3hierChild" presStyleCnt="0"/>
      <dgm:spPr/>
    </dgm:pt>
    <dgm:pt modelId="{179BF85F-B30E-4310-9CFC-E4BBF20E62ED}" type="pres">
      <dgm:prSet presAssocID="{B0A5C28B-D4E9-49FF-B638-46EA98C6BAE8}" presName="conn2-1" presStyleLbl="parChTrans1D2" presStyleIdx="2" presStyleCnt="3"/>
      <dgm:spPr/>
    </dgm:pt>
    <dgm:pt modelId="{8B3FCA10-8ED0-441B-A184-8AC91E889C89}" type="pres">
      <dgm:prSet presAssocID="{B0A5C28B-D4E9-49FF-B638-46EA98C6BAE8}" presName="connTx" presStyleLbl="parChTrans1D2" presStyleIdx="2" presStyleCnt="3"/>
      <dgm:spPr/>
    </dgm:pt>
    <dgm:pt modelId="{D9127091-E0B4-4005-B658-92F05208A743}" type="pres">
      <dgm:prSet presAssocID="{31AA1E97-564F-48E2-8F1B-1D5C59AAD92F}" presName="root2" presStyleCnt="0"/>
      <dgm:spPr/>
    </dgm:pt>
    <dgm:pt modelId="{ED30D4E9-7EE6-4776-A03F-A4E814122630}" type="pres">
      <dgm:prSet presAssocID="{31AA1E97-564F-48E2-8F1B-1D5C59AAD92F}" presName="LevelTwoTextNode" presStyleLbl="node2" presStyleIdx="2" presStyleCnt="3">
        <dgm:presLayoutVars>
          <dgm:chPref val="3"/>
        </dgm:presLayoutVars>
      </dgm:prSet>
      <dgm:spPr/>
    </dgm:pt>
    <dgm:pt modelId="{C2CD9F7B-1B43-4D4D-81FA-99F141118A87}" type="pres">
      <dgm:prSet presAssocID="{31AA1E97-564F-48E2-8F1B-1D5C59AAD92F}" presName="level3hierChild" presStyleCnt="0"/>
      <dgm:spPr/>
    </dgm:pt>
  </dgm:ptLst>
  <dgm:cxnLst>
    <dgm:cxn modelId="{B4255A07-C4B6-4321-8261-9F413600A76B}" srcId="{9F18B36B-EDF7-4F66-854B-74D885D568F9}" destId="{B4A1F808-717E-46A6-AC5E-7F66660EFDDD}" srcOrd="0" destOrd="0" parTransId="{DBA27B8F-FD9E-47C9-BC22-C768C805D83F}" sibTransId="{75E12F1E-1836-4D8D-8811-EB66BAF06C84}"/>
    <dgm:cxn modelId="{B9EECD08-3A6E-4548-A162-E7983A6E78CB}" type="presOf" srcId="{31AA1E97-564F-48E2-8F1B-1D5C59AAD92F}" destId="{ED30D4E9-7EE6-4776-A03F-A4E814122630}" srcOrd="0" destOrd="0" presId="urn:microsoft.com/office/officeart/2005/8/layout/hierarchy2"/>
    <dgm:cxn modelId="{B1C2930C-017F-4CAA-BE39-428B95A8ACF5}" type="presOf" srcId="{9F18B36B-EDF7-4F66-854B-74D885D568F9}" destId="{8CC62A8A-02EF-4ECD-BB70-D0CA5B2E8C55}" srcOrd="0" destOrd="0" presId="urn:microsoft.com/office/officeart/2005/8/layout/hierarchy2"/>
    <dgm:cxn modelId="{BCE18F2E-D3E0-432F-80AA-81224DBD11CE}" type="presOf" srcId="{B0A5C28B-D4E9-49FF-B638-46EA98C6BAE8}" destId="{8B3FCA10-8ED0-441B-A184-8AC91E889C89}" srcOrd="1" destOrd="0" presId="urn:microsoft.com/office/officeart/2005/8/layout/hierarchy2"/>
    <dgm:cxn modelId="{EC520438-B77B-4A84-8985-FA8274F2BE3B}" type="presOf" srcId="{2C0E4659-F5F8-477A-9E0B-C21F04BFAB1E}" destId="{AE71C156-A55E-4542-B060-10B34DA9CB8E}" srcOrd="0" destOrd="0" presId="urn:microsoft.com/office/officeart/2005/8/layout/hierarchy2"/>
    <dgm:cxn modelId="{CD963545-ADEA-4A39-909B-E7D9C57C5255}" srcId="{B4A1F808-717E-46A6-AC5E-7F66660EFDDD}" destId="{74F7CC65-1298-49D7-92D3-9C299358ACE3}" srcOrd="0" destOrd="0" parTransId="{2C0E4659-F5F8-477A-9E0B-C21F04BFAB1E}" sibTransId="{9152F25E-D5D8-47CB-A887-F2DC989A578B}"/>
    <dgm:cxn modelId="{56062D60-9970-45E2-9BEF-3B62E39DC2AD}" srcId="{B4A1F808-717E-46A6-AC5E-7F66660EFDDD}" destId="{41B67335-4F2F-41F1-94E2-793DAF1D6A50}" srcOrd="1" destOrd="0" parTransId="{832F1818-37E1-42E8-BEF4-4D06242D02E1}" sibTransId="{594C6739-1E61-4EDD-9CE1-967ED8D64723}"/>
    <dgm:cxn modelId="{9A22696F-5798-4E29-B268-E45F27D0CAB0}" type="presOf" srcId="{2C0E4659-F5F8-477A-9E0B-C21F04BFAB1E}" destId="{D0E66C35-994D-4189-B9CF-B3D87453E802}" srcOrd="1" destOrd="0" presId="urn:microsoft.com/office/officeart/2005/8/layout/hierarchy2"/>
    <dgm:cxn modelId="{05872B8C-CE3B-4825-9375-A31E9C6AB25F}" type="presOf" srcId="{832F1818-37E1-42E8-BEF4-4D06242D02E1}" destId="{FCF9B2E5-E0C3-4B9C-8BE4-8574885CD6E4}" srcOrd="1" destOrd="0" presId="urn:microsoft.com/office/officeart/2005/8/layout/hierarchy2"/>
    <dgm:cxn modelId="{5A607496-ED65-43C1-9E87-911BEC21B23D}" type="presOf" srcId="{832F1818-37E1-42E8-BEF4-4D06242D02E1}" destId="{FBB1E6DA-1812-427D-AE55-5DD1DEC8C8AB}" srcOrd="0" destOrd="0" presId="urn:microsoft.com/office/officeart/2005/8/layout/hierarchy2"/>
    <dgm:cxn modelId="{B644009F-9886-49B0-BBFB-1A30008E6891}" type="presOf" srcId="{B4A1F808-717E-46A6-AC5E-7F66660EFDDD}" destId="{2B253FD9-161D-4F4A-AE6A-D6EBD08DD959}" srcOrd="0" destOrd="0" presId="urn:microsoft.com/office/officeart/2005/8/layout/hierarchy2"/>
    <dgm:cxn modelId="{A77742A6-366F-4F90-9181-7F4E1CB93012}" type="presOf" srcId="{41B67335-4F2F-41F1-94E2-793DAF1D6A50}" destId="{E4CE8022-A210-45E1-80B5-270EDC4DBC1F}" srcOrd="0" destOrd="0" presId="urn:microsoft.com/office/officeart/2005/8/layout/hierarchy2"/>
    <dgm:cxn modelId="{A6945EED-A5C2-4E4B-B56D-8258D65C8F62}" type="presOf" srcId="{74F7CC65-1298-49D7-92D3-9C299358ACE3}" destId="{05A271AE-FB9E-4776-9220-076DD79952CA}" srcOrd="0" destOrd="0" presId="urn:microsoft.com/office/officeart/2005/8/layout/hierarchy2"/>
    <dgm:cxn modelId="{B44903EF-2A52-4EEB-999B-71C901D22FFF}" srcId="{B4A1F808-717E-46A6-AC5E-7F66660EFDDD}" destId="{31AA1E97-564F-48E2-8F1B-1D5C59AAD92F}" srcOrd="2" destOrd="0" parTransId="{B0A5C28B-D4E9-49FF-B638-46EA98C6BAE8}" sibTransId="{183A2CB8-9608-4A82-9EA4-D33518A4C13F}"/>
    <dgm:cxn modelId="{7D68DCF0-B216-47C4-87A5-FA368471A7FE}" type="presOf" srcId="{B0A5C28B-D4E9-49FF-B638-46EA98C6BAE8}" destId="{179BF85F-B30E-4310-9CFC-E4BBF20E62ED}" srcOrd="0" destOrd="0" presId="urn:microsoft.com/office/officeart/2005/8/layout/hierarchy2"/>
    <dgm:cxn modelId="{289CE249-A1DF-4388-AC20-2D9DEE9E9F25}" type="presParOf" srcId="{8CC62A8A-02EF-4ECD-BB70-D0CA5B2E8C55}" destId="{1DA54D65-4A1E-4A09-B3C4-35607ABBD200}" srcOrd="0" destOrd="0" presId="urn:microsoft.com/office/officeart/2005/8/layout/hierarchy2"/>
    <dgm:cxn modelId="{ED6A77DD-AEC8-4440-BF3C-CB28CD45D8DC}" type="presParOf" srcId="{1DA54D65-4A1E-4A09-B3C4-35607ABBD200}" destId="{2B253FD9-161D-4F4A-AE6A-D6EBD08DD959}" srcOrd="0" destOrd="0" presId="urn:microsoft.com/office/officeart/2005/8/layout/hierarchy2"/>
    <dgm:cxn modelId="{DEC584E8-801C-4BA3-9E0F-33455AB60F5E}" type="presParOf" srcId="{1DA54D65-4A1E-4A09-B3C4-35607ABBD200}" destId="{891C01B4-1D54-4C33-904F-E822820EB001}" srcOrd="1" destOrd="0" presId="urn:microsoft.com/office/officeart/2005/8/layout/hierarchy2"/>
    <dgm:cxn modelId="{9F727519-9CA0-4F54-A511-B306FAC57CD4}" type="presParOf" srcId="{891C01B4-1D54-4C33-904F-E822820EB001}" destId="{AE71C156-A55E-4542-B060-10B34DA9CB8E}" srcOrd="0" destOrd="0" presId="urn:microsoft.com/office/officeart/2005/8/layout/hierarchy2"/>
    <dgm:cxn modelId="{EF847A61-441A-4A77-AE97-8BF01C90E907}" type="presParOf" srcId="{AE71C156-A55E-4542-B060-10B34DA9CB8E}" destId="{D0E66C35-994D-4189-B9CF-B3D87453E802}" srcOrd="0" destOrd="0" presId="urn:microsoft.com/office/officeart/2005/8/layout/hierarchy2"/>
    <dgm:cxn modelId="{E809C6CC-C588-42C8-8D44-65E7B2F56456}" type="presParOf" srcId="{891C01B4-1D54-4C33-904F-E822820EB001}" destId="{BB82077D-6109-4422-8F84-3212DBD1A20D}" srcOrd="1" destOrd="0" presId="urn:microsoft.com/office/officeart/2005/8/layout/hierarchy2"/>
    <dgm:cxn modelId="{8C40D2A1-0CE8-4211-AEC7-C0C0CAAF1E71}" type="presParOf" srcId="{BB82077D-6109-4422-8F84-3212DBD1A20D}" destId="{05A271AE-FB9E-4776-9220-076DD79952CA}" srcOrd="0" destOrd="0" presId="urn:microsoft.com/office/officeart/2005/8/layout/hierarchy2"/>
    <dgm:cxn modelId="{E5365056-3A4E-4DF7-AFB5-D098A71FB406}" type="presParOf" srcId="{BB82077D-6109-4422-8F84-3212DBD1A20D}" destId="{CD382AD1-8557-4039-9F2D-9FF622DCA37D}" srcOrd="1" destOrd="0" presId="urn:microsoft.com/office/officeart/2005/8/layout/hierarchy2"/>
    <dgm:cxn modelId="{C54F2B09-A9A6-469E-BA00-DFB6585FB9A9}" type="presParOf" srcId="{891C01B4-1D54-4C33-904F-E822820EB001}" destId="{FBB1E6DA-1812-427D-AE55-5DD1DEC8C8AB}" srcOrd="2" destOrd="0" presId="urn:microsoft.com/office/officeart/2005/8/layout/hierarchy2"/>
    <dgm:cxn modelId="{15486CCD-CFBF-4FAF-A179-C8A89C09A789}" type="presParOf" srcId="{FBB1E6DA-1812-427D-AE55-5DD1DEC8C8AB}" destId="{FCF9B2E5-E0C3-4B9C-8BE4-8574885CD6E4}" srcOrd="0" destOrd="0" presId="urn:microsoft.com/office/officeart/2005/8/layout/hierarchy2"/>
    <dgm:cxn modelId="{680254BC-3E4F-49C9-B07F-07E5F6DD3AD3}" type="presParOf" srcId="{891C01B4-1D54-4C33-904F-E822820EB001}" destId="{C116B74F-91CB-41D9-8FA6-A55B8D6BDC4A}" srcOrd="3" destOrd="0" presId="urn:microsoft.com/office/officeart/2005/8/layout/hierarchy2"/>
    <dgm:cxn modelId="{71A314D9-F556-4AE2-87DF-906C630A1F9C}" type="presParOf" srcId="{C116B74F-91CB-41D9-8FA6-A55B8D6BDC4A}" destId="{E4CE8022-A210-45E1-80B5-270EDC4DBC1F}" srcOrd="0" destOrd="0" presId="urn:microsoft.com/office/officeart/2005/8/layout/hierarchy2"/>
    <dgm:cxn modelId="{4FE41C45-3BA3-4289-96C8-7B5E94B1948A}" type="presParOf" srcId="{C116B74F-91CB-41D9-8FA6-A55B8D6BDC4A}" destId="{611C0FC8-60E1-4E5A-9C27-F5F9B51F4BDD}" srcOrd="1" destOrd="0" presId="urn:microsoft.com/office/officeart/2005/8/layout/hierarchy2"/>
    <dgm:cxn modelId="{A7D8DE43-C12B-41A8-97BF-A1C5BF863E0B}" type="presParOf" srcId="{891C01B4-1D54-4C33-904F-E822820EB001}" destId="{179BF85F-B30E-4310-9CFC-E4BBF20E62ED}" srcOrd="4" destOrd="0" presId="urn:microsoft.com/office/officeart/2005/8/layout/hierarchy2"/>
    <dgm:cxn modelId="{9963CFF6-0CCB-4BB9-B583-27F05D68664A}" type="presParOf" srcId="{179BF85F-B30E-4310-9CFC-E4BBF20E62ED}" destId="{8B3FCA10-8ED0-441B-A184-8AC91E889C89}" srcOrd="0" destOrd="0" presId="urn:microsoft.com/office/officeart/2005/8/layout/hierarchy2"/>
    <dgm:cxn modelId="{37567D3B-D175-4BAD-880A-297277F0DB38}" type="presParOf" srcId="{891C01B4-1D54-4C33-904F-E822820EB001}" destId="{D9127091-E0B4-4005-B658-92F05208A743}" srcOrd="5" destOrd="0" presId="urn:microsoft.com/office/officeart/2005/8/layout/hierarchy2"/>
    <dgm:cxn modelId="{6ED9F8A3-6877-46EF-B8DA-0B8A1FA91E8D}" type="presParOf" srcId="{D9127091-E0B4-4005-B658-92F05208A743}" destId="{ED30D4E9-7EE6-4776-A03F-A4E814122630}" srcOrd="0" destOrd="0" presId="urn:microsoft.com/office/officeart/2005/8/layout/hierarchy2"/>
    <dgm:cxn modelId="{7ACF7072-6336-48A7-ADFD-1A3AEE3B7939}" type="presParOf" srcId="{D9127091-E0B4-4005-B658-92F05208A743}" destId="{C2CD9F7B-1B43-4D4D-81FA-99F141118A8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2E2B3-8E29-42D4-A0B3-5A316AAEF78B}" type="doc">
      <dgm:prSet loTypeId="urn:microsoft.com/office/officeart/2005/8/layout/vProcess5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C5F1920F-E7ED-4311-907F-BAE6C6EFB14C}">
      <dgm:prSet phldrT="[Testo]"/>
      <dgm:spPr/>
      <dgm:t>
        <a:bodyPr/>
        <a:lstStyle/>
        <a:p>
          <a:pPr algn="ctr"/>
          <a:r>
            <a:rPr lang="it-IT" dirty="0">
              <a:latin typeface="Garamond" panose="02020404030301010803" pitchFamily="18" charset="0"/>
            </a:rPr>
            <a:t>Consapevolezza dell’esistenza dell’offerta</a:t>
          </a:r>
        </a:p>
      </dgm:t>
    </dgm:pt>
    <dgm:pt modelId="{8206421C-92A3-470F-BC06-3D3F90595710}" type="parTrans" cxnId="{A52FA674-FE8E-4551-93FB-4C1D77BD9A7F}">
      <dgm:prSet/>
      <dgm:spPr/>
      <dgm:t>
        <a:bodyPr/>
        <a:lstStyle/>
        <a:p>
          <a:endParaRPr lang="it-IT"/>
        </a:p>
      </dgm:t>
    </dgm:pt>
    <dgm:pt modelId="{CC1A7B73-63F1-4919-AA91-DF61B1FB2905}" type="sibTrans" cxnId="{A52FA674-FE8E-4551-93FB-4C1D77BD9A7F}">
      <dgm:prSet/>
      <dgm:spPr/>
      <dgm:t>
        <a:bodyPr/>
        <a:lstStyle/>
        <a:p>
          <a:endParaRPr lang="it-IT"/>
        </a:p>
      </dgm:t>
    </dgm:pt>
    <dgm:pt modelId="{5CEBB2D6-CA41-4D61-AB27-81BFC6C0E81F}">
      <dgm:prSet phldrT="[Testo]"/>
      <dgm:spPr/>
      <dgm:t>
        <a:bodyPr/>
        <a:lstStyle/>
        <a:p>
          <a:pPr algn="ctr"/>
          <a:r>
            <a:rPr lang="it-IT" dirty="0">
              <a:latin typeface="Garamond" panose="02020404030301010803" pitchFamily="18" charset="0"/>
            </a:rPr>
            <a:t>Valutazione del valore di tale offerta</a:t>
          </a:r>
        </a:p>
      </dgm:t>
    </dgm:pt>
    <dgm:pt modelId="{B52E9F92-17EB-4C89-BDDE-5D5C7E340212}" type="parTrans" cxnId="{EC77CBDB-CB88-4F29-8AC1-0D511FC7AF9E}">
      <dgm:prSet/>
      <dgm:spPr/>
      <dgm:t>
        <a:bodyPr/>
        <a:lstStyle/>
        <a:p>
          <a:endParaRPr lang="it-IT"/>
        </a:p>
      </dgm:t>
    </dgm:pt>
    <dgm:pt modelId="{A915085F-8294-468E-B9D8-3779CBD288F6}" type="sibTrans" cxnId="{EC77CBDB-CB88-4F29-8AC1-0D511FC7AF9E}">
      <dgm:prSet/>
      <dgm:spPr/>
      <dgm:t>
        <a:bodyPr/>
        <a:lstStyle/>
        <a:p>
          <a:endParaRPr lang="it-IT"/>
        </a:p>
      </dgm:t>
    </dgm:pt>
    <dgm:pt modelId="{43460B33-8D18-4631-A7E5-26E22484FF5B}">
      <dgm:prSet/>
      <dgm:spPr/>
      <dgm:t>
        <a:bodyPr/>
        <a:lstStyle/>
        <a:p>
          <a:pPr algn="ctr"/>
          <a:r>
            <a:rPr lang="it-IT" dirty="0">
              <a:latin typeface="Garamond" panose="02020404030301010803" pitchFamily="18" charset="0"/>
            </a:rPr>
            <a:t>Acquisto dell’offerta da parte del cliente</a:t>
          </a:r>
        </a:p>
      </dgm:t>
    </dgm:pt>
    <dgm:pt modelId="{7B51C4CD-0D55-4534-A96E-D6B877882AE1}" type="parTrans" cxnId="{D54302A7-D844-4C18-B2E9-5D98F0E2AA6E}">
      <dgm:prSet/>
      <dgm:spPr/>
      <dgm:t>
        <a:bodyPr/>
        <a:lstStyle/>
        <a:p>
          <a:endParaRPr lang="it-IT"/>
        </a:p>
      </dgm:t>
    </dgm:pt>
    <dgm:pt modelId="{3A439B02-4E5D-4E9A-9F13-871805B5119C}" type="sibTrans" cxnId="{D54302A7-D844-4C18-B2E9-5D98F0E2AA6E}">
      <dgm:prSet/>
      <dgm:spPr/>
      <dgm:t>
        <a:bodyPr/>
        <a:lstStyle/>
        <a:p>
          <a:endParaRPr lang="it-IT"/>
        </a:p>
      </dgm:t>
    </dgm:pt>
    <dgm:pt modelId="{C2139D52-ABD4-41E0-8A63-EED378B4C1A8}">
      <dgm:prSet/>
      <dgm:spPr/>
      <dgm:t>
        <a:bodyPr/>
        <a:lstStyle/>
        <a:p>
          <a:pPr algn="ctr"/>
          <a:r>
            <a:rPr lang="it-IT" dirty="0">
              <a:latin typeface="Garamond" panose="02020404030301010803" pitchFamily="18" charset="0"/>
            </a:rPr>
            <a:t>Messa a disposizione dell’offerta</a:t>
          </a:r>
        </a:p>
      </dgm:t>
    </dgm:pt>
    <dgm:pt modelId="{5D8E92B0-3E61-4C0E-B4C1-0A940AA5F7C4}" type="parTrans" cxnId="{73C12945-88BE-439B-8CBB-E25502CC78C3}">
      <dgm:prSet/>
      <dgm:spPr/>
      <dgm:t>
        <a:bodyPr/>
        <a:lstStyle/>
        <a:p>
          <a:endParaRPr lang="it-IT"/>
        </a:p>
      </dgm:t>
    </dgm:pt>
    <dgm:pt modelId="{5679F133-E9D6-4F86-80A1-7FC881BC5E03}" type="sibTrans" cxnId="{73C12945-88BE-439B-8CBB-E25502CC78C3}">
      <dgm:prSet/>
      <dgm:spPr/>
      <dgm:t>
        <a:bodyPr/>
        <a:lstStyle/>
        <a:p>
          <a:endParaRPr lang="it-IT"/>
        </a:p>
      </dgm:t>
    </dgm:pt>
    <dgm:pt modelId="{21032D7C-C113-42C3-A7E0-BF5032A27723}">
      <dgm:prSet/>
      <dgm:spPr/>
      <dgm:t>
        <a:bodyPr/>
        <a:lstStyle/>
        <a:p>
          <a:pPr algn="ctr"/>
          <a:r>
            <a:rPr lang="it-IT" dirty="0">
              <a:latin typeface="Garamond" panose="02020404030301010803" pitchFamily="18" charset="0"/>
            </a:rPr>
            <a:t>Erogazione di servizi successivi all’acquisto</a:t>
          </a:r>
        </a:p>
      </dgm:t>
    </dgm:pt>
    <dgm:pt modelId="{297E662D-51F4-422B-80E5-640E45739E4C}" type="parTrans" cxnId="{B1713B36-8A87-4AE6-A34F-227D6A281F41}">
      <dgm:prSet/>
      <dgm:spPr/>
      <dgm:t>
        <a:bodyPr/>
        <a:lstStyle/>
        <a:p>
          <a:endParaRPr lang="it-IT"/>
        </a:p>
      </dgm:t>
    </dgm:pt>
    <dgm:pt modelId="{0F488E3F-EBAA-49DE-B3CE-A0303C7E48CD}" type="sibTrans" cxnId="{B1713B36-8A87-4AE6-A34F-227D6A281F41}">
      <dgm:prSet/>
      <dgm:spPr/>
      <dgm:t>
        <a:bodyPr/>
        <a:lstStyle/>
        <a:p>
          <a:endParaRPr lang="it-IT"/>
        </a:p>
      </dgm:t>
    </dgm:pt>
    <dgm:pt modelId="{3FC1A45C-1B66-45B4-9BF3-1A28E0E5D9FC}" type="pres">
      <dgm:prSet presAssocID="{5FC2E2B3-8E29-42D4-A0B3-5A316AAEF78B}" presName="outerComposite" presStyleCnt="0">
        <dgm:presLayoutVars>
          <dgm:chMax val="5"/>
          <dgm:dir/>
          <dgm:resizeHandles val="exact"/>
        </dgm:presLayoutVars>
      </dgm:prSet>
      <dgm:spPr/>
    </dgm:pt>
    <dgm:pt modelId="{6FC51835-0ECC-42DC-A736-E9D7AA576B49}" type="pres">
      <dgm:prSet presAssocID="{5FC2E2B3-8E29-42D4-A0B3-5A316AAEF78B}" presName="dummyMaxCanvas" presStyleCnt="0">
        <dgm:presLayoutVars/>
      </dgm:prSet>
      <dgm:spPr/>
    </dgm:pt>
    <dgm:pt modelId="{1E7DDB94-C998-43A3-9C5A-43BD24E7F2C1}" type="pres">
      <dgm:prSet presAssocID="{5FC2E2B3-8E29-42D4-A0B3-5A316AAEF78B}" presName="FiveNodes_1" presStyleLbl="node1" presStyleIdx="0" presStyleCnt="5">
        <dgm:presLayoutVars>
          <dgm:bulletEnabled val="1"/>
        </dgm:presLayoutVars>
      </dgm:prSet>
      <dgm:spPr/>
    </dgm:pt>
    <dgm:pt modelId="{B5CCE68A-062A-4BBF-A369-2B056F70EDF9}" type="pres">
      <dgm:prSet presAssocID="{5FC2E2B3-8E29-42D4-A0B3-5A316AAEF78B}" presName="FiveNodes_2" presStyleLbl="node1" presStyleIdx="1" presStyleCnt="5">
        <dgm:presLayoutVars>
          <dgm:bulletEnabled val="1"/>
        </dgm:presLayoutVars>
      </dgm:prSet>
      <dgm:spPr/>
    </dgm:pt>
    <dgm:pt modelId="{6918F7D2-1000-4AB6-8793-75F7A18C68D2}" type="pres">
      <dgm:prSet presAssocID="{5FC2E2B3-8E29-42D4-A0B3-5A316AAEF78B}" presName="FiveNodes_3" presStyleLbl="node1" presStyleIdx="2" presStyleCnt="5">
        <dgm:presLayoutVars>
          <dgm:bulletEnabled val="1"/>
        </dgm:presLayoutVars>
      </dgm:prSet>
      <dgm:spPr/>
    </dgm:pt>
    <dgm:pt modelId="{FC2E8F2D-59F4-4A15-A4E6-CC135D7504A9}" type="pres">
      <dgm:prSet presAssocID="{5FC2E2B3-8E29-42D4-A0B3-5A316AAEF78B}" presName="FiveNodes_4" presStyleLbl="node1" presStyleIdx="3" presStyleCnt="5">
        <dgm:presLayoutVars>
          <dgm:bulletEnabled val="1"/>
        </dgm:presLayoutVars>
      </dgm:prSet>
      <dgm:spPr/>
    </dgm:pt>
    <dgm:pt modelId="{EE38558F-816A-486A-B247-525DA500D1D3}" type="pres">
      <dgm:prSet presAssocID="{5FC2E2B3-8E29-42D4-A0B3-5A316AAEF78B}" presName="FiveNodes_5" presStyleLbl="node1" presStyleIdx="4" presStyleCnt="5">
        <dgm:presLayoutVars>
          <dgm:bulletEnabled val="1"/>
        </dgm:presLayoutVars>
      </dgm:prSet>
      <dgm:spPr/>
    </dgm:pt>
    <dgm:pt modelId="{DAE4AB2E-D412-48D6-883B-510057614D27}" type="pres">
      <dgm:prSet presAssocID="{5FC2E2B3-8E29-42D4-A0B3-5A316AAEF78B}" presName="FiveConn_1-2" presStyleLbl="fgAccFollowNode1" presStyleIdx="0" presStyleCnt="4">
        <dgm:presLayoutVars>
          <dgm:bulletEnabled val="1"/>
        </dgm:presLayoutVars>
      </dgm:prSet>
      <dgm:spPr/>
    </dgm:pt>
    <dgm:pt modelId="{0FEE26F3-CF12-4F10-897D-3DE39F1D04B7}" type="pres">
      <dgm:prSet presAssocID="{5FC2E2B3-8E29-42D4-A0B3-5A316AAEF78B}" presName="FiveConn_2-3" presStyleLbl="fgAccFollowNode1" presStyleIdx="1" presStyleCnt="4">
        <dgm:presLayoutVars>
          <dgm:bulletEnabled val="1"/>
        </dgm:presLayoutVars>
      </dgm:prSet>
      <dgm:spPr/>
    </dgm:pt>
    <dgm:pt modelId="{E6B94506-84C9-4189-9CDF-D023C8EEC184}" type="pres">
      <dgm:prSet presAssocID="{5FC2E2B3-8E29-42D4-A0B3-5A316AAEF78B}" presName="FiveConn_3-4" presStyleLbl="fgAccFollowNode1" presStyleIdx="2" presStyleCnt="4">
        <dgm:presLayoutVars>
          <dgm:bulletEnabled val="1"/>
        </dgm:presLayoutVars>
      </dgm:prSet>
      <dgm:spPr/>
    </dgm:pt>
    <dgm:pt modelId="{338BB232-7C98-40AE-9621-43C2887C7778}" type="pres">
      <dgm:prSet presAssocID="{5FC2E2B3-8E29-42D4-A0B3-5A316AAEF78B}" presName="FiveConn_4-5" presStyleLbl="fgAccFollowNode1" presStyleIdx="3" presStyleCnt="4">
        <dgm:presLayoutVars>
          <dgm:bulletEnabled val="1"/>
        </dgm:presLayoutVars>
      </dgm:prSet>
      <dgm:spPr/>
    </dgm:pt>
    <dgm:pt modelId="{EF6DBFAD-46C5-4457-B999-2836B66FEB66}" type="pres">
      <dgm:prSet presAssocID="{5FC2E2B3-8E29-42D4-A0B3-5A316AAEF78B}" presName="FiveNodes_1_text" presStyleLbl="node1" presStyleIdx="4" presStyleCnt="5">
        <dgm:presLayoutVars>
          <dgm:bulletEnabled val="1"/>
        </dgm:presLayoutVars>
      </dgm:prSet>
      <dgm:spPr/>
    </dgm:pt>
    <dgm:pt modelId="{E38FE50D-C2ED-472C-B65C-73FEC9195C9E}" type="pres">
      <dgm:prSet presAssocID="{5FC2E2B3-8E29-42D4-A0B3-5A316AAEF78B}" presName="FiveNodes_2_text" presStyleLbl="node1" presStyleIdx="4" presStyleCnt="5">
        <dgm:presLayoutVars>
          <dgm:bulletEnabled val="1"/>
        </dgm:presLayoutVars>
      </dgm:prSet>
      <dgm:spPr/>
    </dgm:pt>
    <dgm:pt modelId="{F23BD8DC-E707-41C7-B6C7-181DEA311683}" type="pres">
      <dgm:prSet presAssocID="{5FC2E2B3-8E29-42D4-A0B3-5A316AAEF78B}" presName="FiveNodes_3_text" presStyleLbl="node1" presStyleIdx="4" presStyleCnt="5">
        <dgm:presLayoutVars>
          <dgm:bulletEnabled val="1"/>
        </dgm:presLayoutVars>
      </dgm:prSet>
      <dgm:spPr/>
    </dgm:pt>
    <dgm:pt modelId="{FC234E35-EFC1-43D1-8C73-82A9B9DAD17B}" type="pres">
      <dgm:prSet presAssocID="{5FC2E2B3-8E29-42D4-A0B3-5A316AAEF78B}" presName="FiveNodes_4_text" presStyleLbl="node1" presStyleIdx="4" presStyleCnt="5">
        <dgm:presLayoutVars>
          <dgm:bulletEnabled val="1"/>
        </dgm:presLayoutVars>
      </dgm:prSet>
      <dgm:spPr/>
    </dgm:pt>
    <dgm:pt modelId="{9EECBCBF-766E-4143-B710-321CB52F585C}" type="pres">
      <dgm:prSet presAssocID="{5FC2E2B3-8E29-42D4-A0B3-5A316AAEF78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92D2602-0EF9-48CF-8BA0-BA797726D8DF}" type="presOf" srcId="{C5F1920F-E7ED-4311-907F-BAE6C6EFB14C}" destId="{1E7DDB94-C998-43A3-9C5A-43BD24E7F2C1}" srcOrd="0" destOrd="0" presId="urn:microsoft.com/office/officeart/2005/8/layout/vProcess5"/>
    <dgm:cxn modelId="{67F4D10A-F8CE-4884-BD57-0521240CF463}" type="presOf" srcId="{5679F133-E9D6-4F86-80A1-7FC881BC5E03}" destId="{338BB232-7C98-40AE-9621-43C2887C7778}" srcOrd="0" destOrd="0" presId="urn:microsoft.com/office/officeart/2005/8/layout/vProcess5"/>
    <dgm:cxn modelId="{8A652913-B662-4A08-9C2F-FCCE366B159F}" type="presOf" srcId="{21032D7C-C113-42C3-A7E0-BF5032A27723}" destId="{EE38558F-816A-486A-B247-525DA500D1D3}" srcOrd="0" destOrd="0" presId="urn:microsoft.com/office/officeart/2005/8/layout/vProcess5"/>
    <dgm:cxn modelId="{02CAA424-CDE3-4A6F-BCEB-A2563234B13E}" type="presOf" srcId="{5CEBB2D6-CA41-4D61-AB27-81BFC6C0E81F}" destId="{B5CCE68A-062A-4BBF-A369-2B056F70EDF9}" srcOrd="0" destOrd="0" presId="urn:microsoft.com/office/officeart/2005/8/layout/vProcess5"/>
    <dgm:cxn modelId="{01DD882A-E185-4F74-83FB-7B1946CF48C6}" type="presOf" srcId="{C5F1920F-E7ED-4311-907F-BAE6C6EFB14C}" destId="{EF6DBFAD-46C5-4457-B999-2836B66FEB66}" srcOrd="1" destOrd="0" presId="urn:microsoft.com/office/officeart/2005/8/layout/vProcess5"/>
    <dgm:cxn modelId="{B1713B36-8A87-4AE6-A34F-227D6A281F41}" srcId="{5FC2E2B3-8E29-42D4-A0B3-5A316AAEF78B}" destId="{21032D7C-C113-42C3-A7E0-BF5032A27723}" srcOrd="4" destOrd="0" parTransId="{297E662D-51F4-422B-80E5-640E45739E4C}" sibTransId="{0F488E3F-EBAA-49DE-B3CE-A0303C7E48CD}"/>
    <dgm:cxn modelId="{73C12945-88BE-439B-8CBB-E25502CC78C3}" srcId="{5FC2E2B3-8E29-42D4-A0B3-5A316AAEF78B}" destId="{C2139D52-ABD4-41E0-8A63-EED378B4C1A8}" srcOrd="3" destOrd="0" parTransId="{5D8E92B0-3E61-4C0E-B4C1-0A940AA5F7C4}" sibTransId="{5679F133-E9D6-4F86-80A1-7FC881BC5E03}"/>
    <dgm:cxn modelId="{1D02A14B-6C02-4D64-875A-74B135796D57}" type="presOf" srcId="{3A439B02-4E5D-4E9A-9F13-871805B5119C}" destId="{E6B94506-84C9-4189-9CDF-D023C8EEC184}" srcOrd="0" destOrd="0" presId="urn:microsoft.com/office/officeart/2005/8/layout/vProcess5"/>
    <dgm:cxn modelId="{C0FA2651-04EB-4258-917C-7518A297166F}" type="presOf" srcId="{C2139D52-ABD4-41E0-8A63-EED378B4C1A8}" destId="{FC2E8F2D-59F4-4A15-A4E6-CC135D7504A9}" srcOrd="0" destOrd="0" presId="urn:microsoft.com/office/officeart/2005/8/layout/vProcess5"/>
    <dgm:cxn modelId="{F5A98D54-B687-4CC4-B825-433CAF23C67E}" type="presOf" srcId="{CC1A7B73-63F1-4919-AA91-DF61B1FB2905}" destId="{DAE4AB2E-D412-48D6-883B-510057614D27}" srcOrd="0" destOrd="0" presId="urn:microsoft.com/office/officeart/2005/8/layout/vProcess5"/>
    <dgm:cxn modelId="{A52FA674-FE8E-4551-93FB-4C1D77BD9A7F}" srcId="{5FC2E2B3-8E29-42D4-A0B3-5A316AAEF78B}" destId="{C5F1920F-E7ED-4311-907F-BAE6C6EFB14C}" srcOrd="0" destOrd="0" parTransId="{8206421C-92A3-470F-BC06-3D3F90595710}" sibTransId="{CC1A7B73-63F1-4919-AA91-DF61B1FB2905}"/>
    <dgm:cxn modelId="{E3B42E88-16DE-4424-B22C-D2E57228DD25}" type="presOf" srcId="{5FC2E2B3-8E29-42D4-A0B3-5A316AAEF78B}" destId="{3FC1A45C-1B66-45B4-9BF3-1A28E0E5D9FC}" srcOrd="0" destOrd="0" presId="urn:microsoft.com/office/officeart/2005/8/layout/vProcess5"/>
    <dgm:cxn modelId="{94E921A6-AB96-45C5-BF4C-BEACAAC10513}" type="presOf" srcId="{A915085F-8294-468E-B9D8-3779CBD288F6}" destId="{0FEE26F3-CF12-4F10-897D-3DE39F1D04B7}" srcOrd="0" destOrd="0" presId="urn:microsoft.com/office/officeart/2005/8/layout/vProcess5"/>
    <dgm:cxn modelId="{D54302A7-D844-4C18-B2E9-5D98F0E2AA6E}" srcId="{5FC2E2B3-8E29-42D4-A0B3-5A316AAEF78B}" destId="{43460B33-8D18-4631-A7E5-26E22484FF5B}" srcOrd="2" destOrd="0" parTransId="{7B51C4CD-0D55-4534-A96E-D6B877882AE1}" sibTransId="{3A439B02-4E5D-4E9A-9F13-871805B5119C}"/>
    <dgm:cxn modelId="{C3931FB6-8B01-4EEE-8857-E32C8E9D109D}" type="presOf" srcId="{43460B33-8D18-4631-A7E5-26E22484FF5B}" destId="{6918F7D2-1000-4AB6-8793-75F7A18C68D2}" srcOrd="0" destOrd="0" presId="urn:microsoft.com/office/officeart/2005/8/layout/vProcess5"/>
    <dgm:cxn modelId="{A46C7FC0-15FE-4F36-A4CC-1B1E093FC6B4}" type="presOf" srcId="{5CEBB2D6-CA41-4D61-AB27-81BFC6C0E81F}" destId="{E38FE50D-C2ED-472C-B65C-73FEC9195C9E}" srcOrd="1" destOrd="0" presId="urn:microsoft.com/office/officeart/2005/8/layout/vProcess5"/>
    <dgm:cxn modelId="{3A62E9D5-E2BC-45DB-97D5-894ADAD7D7F1}" type="presOf" srcId="{43460B33-8D18-4631-A7E5-26E22484FF5B}" destId="{F23BD8DC-E707-41C7-B6C7-181DEA311683}" srcOrd="1" destOrd="0" presId="urn:microsoft.com/office/officeart/2005/8/layout/vProcess5"/>
    <dgm:cxn modelId="{EC77CBDB-CB88-4F29-8AC1-0D511FC7AF9E}" srcId="{5FC2E2B3-8E29-42D4-A0B3-5A316AAEF78B}" destId="{5CEBB2D6-CA41-4D61-AB27-81BFC6C0E81F}" srcOrd="1" destOrd="0" parTransId="{B52E9F92-17EB-4C89-BDDE-5D5C7E340212}" sibTransId="{A915085F-8294-468E-B9D8-3779CBD288F6}"/>
    <dgm:cxn modelId="{266611ED-48C4-4CA8-9850-8DE5A1988433}" type="presOf" srcId="{21032D7C-C113-42C3-A7E0-BF5032A27723}" destId="{9EECBCBF-766E-4143-B710-321CB52F585C}" srcOrd="1" destOrd="0" presId="urn:microsoft.com/office/officeart/2005/8/layout/vProcess5"/>
    <dgm:cxn modelId="{142CB2F0-D8A9-40BB-A62D-14FF3FD17025}" type="presOf" srcId="{C2139D52-ABD4-41E0-8A63-EED378B4C1A8}" destId="{FC234E35-EFC1-43D1-8C73-82A9B9DAD17B}" srcOrd="1" destOrd="0" presId="urn:microsoft.com/office/officeart/2005/8/layout/vProcess5"/>
    <dgm:cxn modelId="{D5A8E559-FF71-4CF2-B7BE-E54E5BAA8BAF}" type="presParOf" srcId="{3FC1A45C-1B66-45B4-9BF3-1A28E0E5D9FC}" destId="{6FC51835-0ECC-42DC-A736-E9D7AA576B49}" srcOrd="0" destOrd="0" presId="urn:microsoft.com/office/officeart/2005/8/layout/vProcess5"/>
    <dgm:cxn modelId="{C27AC70E-D817-44B9-81E5-A9BD00C79483}" type="presParOf" srcId="{3FC1A45C-1B66-45B4-9BF3-1A28E0E5D9FC}" destId="{1E7DDB94-C998-43A3-9C5A-43BD24E7F2C1}" srcOrd="1" destOrd="0" presId="urn:microsoft.com/office/officeart/2005/8/layout/vProcess5"/>
    <dgm:cxn modelId="{C85118C4-BA23-4D68-A8C4-30408EDEF5C9}" type="presParOf" srcId="{3FC1A45C-1B66-45B4-9BF3-1A28E0E5D9FC}" destId="{B5CCE68A-062A-4BBF-A369-2B056F70EDF9}" srcOrd="2" destOrd="0" presId="urn:microsoft.com/office/officeart/2005/8/layout/vProcess5"/>
    <dgm:cxn modelId="{09C8DEB0-AE48-44FC-B421-31A076642144}" type="presParOf" srcId="{3FC1A45C-1B66-45B4-9BF3-1A28E0E5D9FC}" destId="{6918F7D2-1000-4AB6-8793-75F7A18C68D2}" srcOrd="3" destOrd="0" presId="urn:microsoft.com/office/officeart/2005/8/layout/vProcess5"/>
    <dgm:cxn modelId="{841565E2-2034-4E9B-B4A5-39E24206F257}" type="presParOf" srcId="{3FC1A45C-1B66-45B4-9BF3-1A28E0E5D9FC}" destId="{FC2E8F2D-59F4-4A15-A4E6-CC135D7504A9}" srcOrd="4" destOrd="0" presId="urn:microsoft.com/office/officeart/2005/8/layout/vProcess5"/>
    <dgm:cxn modelId="{0973226C-32F4-4681-B301-60646E34DA77}" type="presParOf" srcId="{3FC1A45C-1B66-45B4-9BF3-1A28E0E5D9FC}" destId="{EE38558F-816A-486A-B247-525DA500D1D3}" srcOrd="5" destOrd="0" presId="urn:microsoft.com/office/officeart/2005/8/layout/vProcess5"/>
    <dgm:cxn modelId="{4FEE47C2-5874-4F18-B5C7-7CF27BA10827}" type="presParOf" srcId="{3FC1A45C-1B66-45B4-9BF3-1A28E0E5D9FC}" destId="{DAE4AB2E-D412-48D6-883B-510057614D27}" srcOrd="6" destOrd="0" presId="urn:microsoft.com/office/officeart/2005/8/layout/vProcess5"/>
    <dgm:cxn modelId="{AF0B9E2F-EA18-429B-A0D5-76E21A6B7676}" type="presParOf" srcId="{3FC1A45C-1B66-45B4-9BF3-1A28E0E5D9FC}" destId="{0FEE26F3-CF12-4F10-897D-3DE39F1D04B7}" srcOrd="7" destOrd="0" presId="urn:microsoft.com/office/officeart/2005/8/layout/vProcess5"/>
    <dgm:cxn modelId="{366226A8-D838-45E8-A708-1ADFA8D2DDED}" type="presParOf" srcId="{3FC1A45C-1B66-45B4-9BF3-1A28E0E5D9FC}" destId="{E6B94506-84C9-4189-9CDF-D023C8EEC184}" srcOrd="8" destOrd="0" presId="urn:microsoft.com/office/officeart/2005/8/layout/vProcess5"/>
    <dgm:cxn modelId="{37E6D547-E6EA-4C51-99CC-A03D5C765DFE}" type="presParOf" srcId="{3FC1A45C-1B66-45B4-9BF3-1A28E0E5D9FC}" destId="{338BB232-7C98-40AE-9621-43C2887C7778}" srcOrd="9" destOrd="0" presId="urn:microsoft.com/office/officeart/2005/8/layout/vProcess5"/>
    <dgm:cxn modelId="{8E0316B7-7BBD-47B3-B59E-36F444ED2674}" type="presParOf" srcId="{3FC1A45C-1B66-45B4-9BF3-1A28E0E5D9FC}" destId="{EF6DBFAD-46C5-4457-B999-2836B66FEB66}" srcOrd="10" destOrd="0" presId="urn:microsoft.com/office/officeart/2005/8/layout/vProcess5"/>
    <dgm:cxn modelId="{9205C883-E3C0-4FA9-A987-11FB20DD48F2}" type="presParOf" srcId="{3FC1A45C-1B66-45B4-9BF3-1A28E0E5D9FC}" destId="{E38FE50D-C2ED-472C-B65C-73FEC9195C9E}" srcOrd="11" destOrd="0" presId="urn:microsoft.com/office/officeart/2005/8/layout/vProcess5"/>
    <dgm:cxn modelId="{BC201DFF-0B92-4A96-8612-974403FB749A}" type="presParOf" srcId="{3FC1A45C-1B66-45B4-9BF3-1A28E0E5D9FC}" destId="{F23BD8DC-E707-41C7-B6C7-181DEA311683}" srcOrd="12" destOrd="0" presId="urn:microsoft.com/office/officeart/2005/8/layout/vProcess5"/>
    <dgm:cxn modelId="{4CCA9386-1B3E-493E-9670-FCC3EA4AEBFD}" type="presParOf" srcId="{3FC1A45C-1B66-45B4-9BF3-1A28E0E5D9FC}" destId="{FC234E35-EFC1-43D1-8C73-82A9B9DAD17B}" srcOrd="13" destOrd="0" presId="urn:microsoft.com/office/officeart/2005/8/layout/vProcess5"/>
    <dgm:cxn modelId="{F3D25384-7513-4BBE-8CAC-AE5CFD448B47}" type="presParOf" srcId="{3FC1A45C-1B66-45B4-9BF3-1A28E0E5D9FC}" destId="{9EECBCBF-766E-4143-B710-321CB52F585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18B36B-EDF7-4F66-854B-74D885D568F9}" type="doc">
      <dgm:prSet loTypeId="urn:microsoft.com/office/officeart/2005/8/layout/hierarchy2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B4A1F808-717E-46A6-AC5E-7F66660EFDDD}">
      <dgm:prSet phldrT="[Testo]"/>
      <dgm:spPr>
        <a:ln>
          <a:solidFill>
            <a:srgbClr val="C00000"/>
          </a:solidFill>
        </a:ln>
      </dgm:spPr>
      <dgm:t>
        <a:bodyPr/>
        <a:lstStyle/>
        <a:p>
          <a:r>
            <a:rPr lang="it-IT" b="1" dirty="0">
              <a:latin typeface="Garamond" panose="02020404030301010803" pitchFamily="18" charset="0"/>
            </a:rPr>
            <a:t>Proposta di profittabilità</a:t>
          </a:r>
        </a:p>
      </dgm:t>
    </dgm:pt>
    <dgm:pt modelId="{DBA27B8F-FD9E-47C9-BC22-C768C805D83F}" type="parTrans" cxnId="{B4255A07-C4B6-4321-8261-9F413600A76B}">
      <dgm:prSet/>
      <dgm:spPr/>
      <dgm:t>
        <a:bodyPr/>
        <a:lstStyle/>
        <a:p>
          <a:endParaRPr lang="it-IT"/>
        </a:p>
      </dgm:t>
    </dgm:pt>
    <dgm:pt modelId="{75E12F1E-1836-4D8D-8811-EB66BAF06C84}" type="sibTrans" cxnId="{B4255A07-C4B6-4321-8261-9F413600A76B}">
      <dgm:prSet/>
      <dgm:spPr/>
      <dgm:t>
        <a:bodyPr/>
        <a:lstStyle/>
        <a:p>
          <a:endParaRPr lang="it-IT"/>
        </a:p>
      </dgm:t>
    </dgm:pt>
    <dgm:pt modelId="{74F7CC65-1298-49D7-92D3-9C299358ACE3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Revenue stream</a:t>
          </a:r>
          <a:br>
            <a:rPr lang="it-IT" b="1" dirty="0">
              <a:latin typeface="Garamond" panose="02020404030301010803" pitchFamily="18" charset="0"/>
            </a:rPr>
          </a:br>
          <a:r>
            <a:rPr lang="it-IT" b="0" dirty="0">
              <a:latin typeface="Garamond" panose="02020404030301010803" pitchFamily="18" charset="0"/>
            </a:rPr>
            <a:t>(flussi di ricavi)</a:t>
          </a:r>
        </a:p>
      </dgm:t>
    </dgm:pt>
    <dgm:pt modelId="{2C0E4659-F5F8-477A-9E0B-C21F04BFAB1E}" type="parTrans" cxnId="{CD963545-ADEA-4A39-909B-E7D9C57C5255}">
      <dgm:prSet/>
      <dgm:spPr/>
      <dgm:t>
        <a:bodyPr/>
        <a:lstStyle/>
        <a:p>
          <a:endParaRPr lang="it-IT"/>
        </a:p>
      </dgm:t>
    </dgm:pt>
    <dgm:pt modelId="{9152F25E-D5D8-47CB-A887-F2DC989A578B}" type="sibTrans" cxnId="{CD963545-ADEA-4A39-909B-E7D9C57C5255}">
      <dgm:prSet/>
      <dgm:spPr/>
      <dgm:t>
        <a:bodyPr/>
        <a:lstStyle/>
        <a:p>
          <a:endParaRPr lang="it-IT"/>
        </a:p>
      </dgm:t>
    </dgm:pt>
    <dgm:pt modelId="{31AA1E97-564F-48E2-8F1B-1D5C59AAD92F}">
      <dgm:prSet phldrT="[Testo]"/>
      <dgm:spPr/>
      <dgm:t>
        <a:bodyPr/>
        <a:lstStyle/>
        <a:p>
          <a:pPr algn="ctr"/>
          <a:r>
            <a:rPr lang="it-IT" b="1" dirty="0">
              <a:latin typeface="Garamond" panose="02020404030301010803" pitchFamily="18" charset="0"/>
            </a:rPr>
            <a:t>Cost </a:t>
          </a:r>
          <a:r>
            <a:rPr lang="it-IT" b="1" dirty="0" err="1">
              <a:latin typeface="Garamond" panose="02020404030301010803" pitchFamily="18" charset="0"/>
            </a:rPr>
            <a:t>structure</a:t>
          </a:r>
          <a:br>
            <a:rPr lang="it-IT" b="1" dirty="0">
              <a:latin typeface="Garamond" panose="02020404030301010803" pitchFamily="18" charset="0"/>
            </a:rPr>
          </a:br>
          <a:r>
            <a:rPr lang="it-IT" b="0" dirty="0">
              <a:latin typeface="Garamond" panose="02020404030301010803" pitchFamily="18" charset="0"/>
            </a:rPr>
            <a:t>(struttura dei costi)</a:t>
          </a:r>
        </a:p>
      </dgm:t>
    </dgm:pt>
    <dgm:pt modelId="{B0A5C28B-D4E9-49FF-B638-46EA98C6BAE8}" type="parTrans" cxnId="{B44903EF-2A52-4EEB-999B-71C901D22FFF}">
      <dgm:prSet/>
      <dgm:spPr/>
      <dgm:t>
        <a:bodyPr/>
        <a:lstStyle/>
        <a:p>
          <a:endParaRPr lang="it-IT"/>
        </a:p>
      </dgm:t>
    </dgm:pt>
    <dgm:pt modelId="{183A2CB8-9608-4A82-9EA4-D33518A4C13F}" type="sibTrans" cxnId="{B44903EF-2A52-4EEB-999B-71C901D22FFF}">
      <dgm:prSet/>
      <dgm:spPr/>
      <dgm:t>
        <a:bodyPr/>
        <a:lstStyle/>
        <a:p>
          <a:endParaRPr lang="it-IT"/>
        </a:p>
      </dgm:t>
    </dgm:pt>
    <dgm:pt modelId="{8CC62A8A-02EF-4ECD-BB70-D0CA5B2E8C55}" type="pres">
      <dgm:prSet presAssocID="{9F18B36B-EDF7-4F66-854B-74D885D568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DA54D65-4A1E-4A09-B3C4-35607ABBD200}" type="pres">
      <dgm:prSet presAssocID="{B4A1F808-717E-46A6-AC5E-7F66660EFDDD}" presName="root1" presStyleCnt="0"/>
      <dgm:spPr/>
    </dgm:pt>
    <dgm:pt modelId="{2B253FD9-161D-4F4A-AE6A-D6EBD08DD959}" type="pres">
      <dgm:prSet presAssocID="{B4A1F808-717E-46A6-AC5E-7F66660EFDDD}" presName="LevelOneTextNode" presStyleLbl="node0" presStyleIdx="0" presStyleCnt="1">
        <dgm:presLayoutVars>
          <dgm:chPref val="3"/>
        </dgm:presLayoutVars>
      </dgm:prSet>
      <dgm:spPr/>
    </dgm:pt>
    <dgm:pt modelId="{891C01B4-1D54-4C33-904F-E822820EB001}" type="pres">
      <dgm:prSet presAssocID="{B4A1F808-717E-46A6-AC5E-7F66660EFDDD}" presName="level2hierChild" presStyleCnt="0"/>
      <dgm:spPr/>
    </dgm:pt>
    <dgm:pt modelId="{AE71C156-A55E-4542-B060-10B34DA9CB8E}" type="pres">
      <dgm:prSet presAssocID="{2C0E4659-F5F8-477A-9E0B-C21F04BFAB1E}" presName="conn2-1" presStyleLbl="parChTrans1D2" presStyleIdx="0" presStyleCnt="2"/>
      <dgm:spPr/>
    </dgm:pt>
    <dgm:pt modelId="{D0E66C35-994D-4189-B9CF-B3D87453E802}" type="pres">
      <dgm:prSet presAssocID="{2C0E4659-F5F8-477A-9E0B-C21F04BFAB1E}" presName="connTx" presStyleLbl="parChTrans1D2" presStyleIdx="0" presStyleCnt="2"/>
      <dgm:spPr/>
    </dgm:pt>
    <dgm:pt modelId="{BB82077D-6109-4422-8F84-3212DBD1A20D}" type="pres">
      <dgm:prSet presAssocID="{74F7CC65-1298-49D7-92D3-9C299358ACE3}" presName="root2" presStyleCnt="0"/>
      <dgm:spPr/>
    </dgm:pt>
    <dgm:pt modelId="{05A271AE-FB9E-4776-9220-076DD79952CA}" type="pres">
      <dgm:prSet presAssocID="{74F7CC65-1298-49D7-92D3-9C299358ACE3}" presName="LevelTwoTextNode" presStyleLbl="node2" presStyleIdx="0" presStyleCnt="2">
        <dgm:presLayoutVars>
          <dgm:chPref val="3"/>
        </dgm:presLayoutVars>
      </dgm:prSet>
      <dgm:spPr/>
    </dgm:pt>
    <dgm:pt modelId="{CD382AD1-8557-4039-9F2D-9FF622DCA37D}" type="pres">
      <dgm:prSet presAssocID="{74F7CC65-1298-49D7-92D3-9C299358ACE3}" presName="level3hierChild" presStyleCnt="0"/>
      <dgm:spPr/>
    </dgm:pt>
    <dgm:pt modelId="{179BF85F-B30E-4310-9CFC-E4BBF20E62ED}" type="pres">
      <dgm:prSet presAssocID="{B0A5C28B-D4E9-49FF-B638-46EA98C6BAE8}" presName="conn2-1" presStyleLbl="parChTrans1D2" presStyleIdx="1" presStyleCnt="2"/>
      <dgm:spPr/>
    </dgm:pt>
    <dgm:pt modelId="{8B3FCA10-8ED0-441B-A184-8AC91E889C89}" type="pres">
      <dgm:prSet presAssocID="{B0A5C28B-D4E9-49FF-B638-46EA98C6BAE8}" presName="connTx" presStyleLbl="parChTrans1D2" presStyleIdx="1" presStyleCnt="2"/>
      <dgm:spPr/>
    </dgm:pt>
    <dgm:pt modelId="{D9127091-E0B4-4005-B658-92F05208A743}" type="pres">
      <dgm:prSet presAssocID="{31AA1E97-564F-48E2-8F1B-1D5C59AAD92F}" presName="root2" presStyleCnt="0"/>
      <dgm:spPr/>
    </dgm:pt>
    <dgm:pt modelId="{ED30D4E9-7EE6-4776-A03F-A4E814122630}" type="pres">
      <dgm:prSet presAssocID="{31AA1E97-564F-48E2-8F1B-1D5C59AAD92F}" presName="LevelTwoTextNode" presStyleLbl="node2" presStyleIdx="1" presStyleCnt="2">
        <dgm:presLayoutVars>
          <dgm:chPref val="3"/>
        </dgm:presLayoutVars>
      </dgm:prSet>
      <dgm:spPr/>
    </dgm:pt>
    <dgm:pt modelId="{C2CD9F7B-1B43-4D4D-81FA-99F141118A87}" type="pres">
      <dgm:prSet presAssocID="{31AA1E97-564F-48E2-8F1B-1D5C59AAD92F}" presName="level3hierChild" presStyleCnt="0"/>
      <dgm:spPr/>
    </dgm:pt>
  </dgm:ptLst>
  <dgm:cxnLst>
    <dgm:cxn modelId="{B4255A07-C4B6-4321-8261-9F413600A76B}" srcId="{9F18B36B-EDF7-4F66-854B-74D885D568F9}" destId="{B4A1F808-717E-46A6-AC5E-7F66660EFDDD}" srcOrd="0" destOrd="0" parTransId="{DBA27B8F-FD9E-47C9-BC22-C768C805D83F}" sibTransId="{75E12F1E-1836-4D8D-8811-EB66BAF06C84}"/>
    <dgm:cxn modelId="{B9EECD08-3A6E-4548-A162-E7983A6E78CB}" type="presOf" srcId="{31AA1E97-564F-48E2-8F1B-1D5C59AAD92F}" destId="{ED30D4E9-7EE6-4776-A03F-A4E814122630}" srcOrd="0" destOrd="0" presId="urn:microsoft.com/office/officeart/2005/8/layout/hierarchy2"/>
    <dgm:cxn modelId="{B1C2930C-017F-4CAA-BE39-428B95A8ACF5}" type="presOf" srcId="{9F18B36B-EDF7-4F66-854B-74D885D568F9}" destId="{8CC62A8A-02EF-4ECD-BB70-D0CA5B2E8C55}" srcOrd="0" destOrd="0" presId="urn:microsoft.com/office/officeart/2005/8/layout/hierarchy2"/>
    <dgm:cxn modelId="{BCE18F2E-D3E0-432F-80AA-81224DBD11CE}" type="presOf" srcId="{B0A5C28B-D4E9-49FF-B638-46EA98C6BAE8}" destId="{8B3FCA10-8ED0-441B-A184-8AC91E889C89}" srcOrd="1" destOrd="0" presId="urn:microsoft.com/office/officeart/2005/8/layout/hierarchy2"/>
    <dgm:cxn modelId="{EC520438-B77B-4A84-8985-FA8274F2BE3B}" type="presOf" srcId="{2C0E4659-F5F8-477A-9E0B-C21F04BFAB1E}" destId="{AE71C156-A55E-4542-B060-10B34DA9CB8E}" srcOrd="0" destOrd="0" presId="urn:microsoft.com/office/officeart/2005/8/layout/hierarchy2"/>
    <dgm:cxn modelId="{CD963545-ADEA-4A39-909B-E7D9C57C5255}" srcId="{B4A1F808-717E-46A6-AC5E-7F66660EFDDD}" destId="{74F7CC65-1298-49D7-92D3-9C299358ACE3}" srcOrd="0" destOrd="0" parTransId="{2C0E4659-F5F8-477A-9E0B-C21F04BFAB1E}" sibTransId="{9152F25E-D5D8-47CB-A887-F2DC989A578B}"/>
    <dgm:cxn modelId="{9A22696F-5798-4E29-B268-E45F27D0CAB0}" type="presOf" srcId="{2C0E4659-F5F8-477A-9E0B-C21F04BFAB1E}" destId="{D0E66C35-994D-4189-B9CF-B3D87453E802}" srcOrd="1" destOrd="0" presId="urn:microsoft.com/office/officeart/2005/8/layout/hierarchy2"/>
    <dgm:cxn modelId="{B644009F-9886-49B0-BBFB-1A30008E6891}" type="presOf" srcId="{B4A1F808-717E-46A6-AC5E-7F66660EFDDD}" destId="{2B253FD9-161D-4F4A-AE6A-D6EBD08DD959}" srcOrd="0" destOrd="0" presId="urn:microsoft.com/office/officeart/2005/8/layout/hierarchy2"/>
    <dgm:cxn modelId="{A6945EED-A5C2-4E4B-B56D-8258D65C8F62}" type="presOf" srcId="{74F7CC65-1298-49D7-92D3-9C299358ACE3}" destId="{05A271AE-FB9E-4776-9220-076DD79952CA}" srcOrd="0" destOrd="0" presId="urn:microsoft.com/office/officeart/2005/8/layout/hierarchy2"/>
    <dgm:cxn modelId="{B44903EF-2A52-4EEB-999B-71C901D22FFF}" srcId="{B4A1F808-717E-46A6-AC5E-7F66660EFDDD}" destId="{31AA1E97-564F-48E2-8F1B-1D5C59AAD92F}" srcOrd="1" destOrd="0" parTransId="{B0A5C28B-D4E9-49FF-B638-46EA98C6BAE8}" sibTransId="{183A2CB8-9608-4A82-9EA4-D33518A4C13F}"/>
    <dgm:cxn modelId="{7D68DCF0-B216-47C4-87A5-FA368471A7FE}" type="presOf" srcId="{B0A5C28B-D4E9-49FF-B638-46EA98C6BAE8}" destId="{179BF85F-B30E-4310-9CFC-E4BBF20E62ED}" srcOrd="0" destOrd="0" presId="urn:microsoft.com/office/officeart/2005/8/layout/hierarchy2"/>
    <dgm:cxn modelId="{289CE249-A1DF-4388-AC20-2D9DEE9E9F25}" type="presParOf" srcId="{8CC62A8A-02EF-4ECD-BB70-D0CA5B2E8C55}" destId="{1DA54D65-4A1E-4A09-B3C4-35607ABBD200}" srcOrd="0" destOrd="0" presId="urn:microsoft.com/office/officeart/2005/8/layout/hierarchy2"/>
    <dgm:cxn modelId="{ED6A77DD-AEC8-4440-BF3C-CB28CD45D8DC}" type="presParOf" srcId="{1DA54D65-4A1E-4A09-B3C4-35607ABBD200}" destId="{2B253FD9-161D-4F4A-AE6A-D6EBD08DD959}" srcOrd="0" destOrd="0" presId="urn:microsoft.com/office/officeart/2005/8/layout/hierarchy2"/>
    <dgm:cxn modelId="{DEC584E8-801C-4BA3-9E0F-33455AB60F5E}" type="presParOf" srcId="{1DA54D65-4A1E-4A09-B3C4-35607ABBD200}" destId="{891C01B4-1D54-4C33-904F-E822820EB001}" srcOrd="1" destOrd="0" presId="urn:microsoft.com/office/officeart/2005/8/layout/hierarchy2"/>
    <dgm:cxn modelId="{9F727519-9CA0-4F54-A511-B306FAC57CD4}" type="presParOf" srcId="{891C01B4-1D54-4C33-904F-E822820EB001}" destId="{AE71C156-A55E-4542-B060-10B34DA9CB8E}" srcOrd="0" destOrd="0" presId="urn:microsoft.com/office/officeart/2005/8/layout/hierarchy2"/>
    <dgm:cxn modelId="{EF847A61-441A-4A77-AE97-8BF01C90E907}" type="presParOf" srcId="{AE71C156-A55E-4542-B060-10B34DA9CB8E}" destId="{D0E66C35-994D-4189-B9CF-B3D87453E802}" srcOrd="0" destOrd="0" presId="urn:microsoft.com/office/officeart/2005/8/layout/hierarchy2"/>
    <dgm:cxn modelId="{E809C6CC-C588-42C8-8D44-65E7B2F56456}" type="presParOf" srcId="{891C01B4-1D54-4C33-904F-E822820EB001}" destId="{BB82077D-6109-4422-8F84-3212DBD1A20D}" srcOrd="1" destOrd="0" presId="urn:microsoft.com/office/officeart/2005/8/layout/hierarchy2"/>
    <dgm:cxn modelId="{8C40D2A1-0CE8-4211-AEC7-C0C0CAAF1E71}" type="presParOf" srcId="{BB82077D-6109-4422-8F84-3212DBD1A20D}" destId="{05A271AE-FB9E-4776-9220-076DD79952CA}" srcOrd="0" destOrd="0" presId="urn:microsoft.com/office/officeart/2005/8/layout/hierarchy2"/>
    <dgm:cxn modelId="{E5365056-3A4E-4DF7-AFB5-D098A71FB406}" type="presParOf" srcId="{BB82077D-6109-4422-8F84-3212DBD1A20D}" destId="{CD382AD1-8557-4039-9F2D-9FF622DCA37D}" srcOrd="1" destOrd="0" presId="urn:microsoft.com/office/officeart/2005/8/layout/hierarchy2"/>
    <dgm:cxn modelId="{A7D8DE43-C12B-41A8-97BF-A1C5BF863E0B}" type="presParOf" srcId="{891C01B4-1D54-4C33-904F-E822820EB001}" destId="{179BF85F-B30E-4310-9CFC-E4BBF20E62ED}" srcOrd="2" destOrd="0" presId="urn:microsoft.com/office/officeart/2005/8/layout/hierarchy2"/>
    <dgm:cxn modelId="{9963CFF6-0CCB-4BB9-B583-27F05D68664A}" type="presParOf" srcId="{179BF85F-B30E-4310-9CFC-E4BBF20E62ED}" destId="{8B3FCA10-8ED0-441B-A184-8AC91E889C89}" srcOrd="0" destOrd="0" presId="urn:microsoft.com/office/officeart/2005/8/layout/hierarchy2"/>
    <dgm:cxn modelId="{37567D3B-D175-4BAD-880A-297277F0DB38}" type="presParOf" srcId="{891C01B4-1D54-4C33-904F-E822820EB001}" destId="{D9127091-E0B4-4005-B658-92F05208A743}" srcOrd="3" destOrd="0" presId="urn:microsoft.com/office/officeart/2005/8/layout/hierarchy2"/>
    <dgm:cxn modelId="{6ED9F8A3-6877-46EF-B8DA-0B8A1FA91E8D}" type="presParOf" srcId="{D9127091-E0B4-4005-B658-92F05208A743}" destId="{ED30D4E9-7EE6-4776-A03F-A4E814122630}" srcOrd="0" destOrd="0" presId="urn:microsoft.com/office/officeart/2005/8/layout/hierarchy2"/>
    <dgm:cxn modelId="{7ACF7072-6336-48A7-ADFD-1A3AEE3B7939}" type="presParOf" srcId="{D9127091-E0B4-4005-B658-92F05208A743}" destId="{C2CD9F7B-1B43-4D4D-81FA-99F141118A8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A6C6D3-949D-43CF-8D4E-A6BD06A93C9F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F7EED68-8C18-4A90-98CD-7FB36EFBE878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Modello</a:t>
          </a:r>
          <a:br>
            <a:rPr lang="it-IT" b="1" dirty="0">
              <a:latin typeface="Garamond" panose="02020404030301010803" pitchFamily="18" charset="0"/>
            </a:rPr>
          </a:br>
          <a:r>
            <a:rPr lang="it-IT" b="1" dirty="0">
              <a:latin typeface="Garamond" panose="02020404030301010803" pitchFamily="18" charset="0"/>
            </a:rPr>
            <a:t>«cost </a:t>
          </a:r>
          <a:r>
            <a:rPr lang="it-IT" b="1" dirty="0" err="1">
              <a:latin typeface="Garamond" panose="02020404030301010803" pitchFamily="18" charset="0"/>
            </a:rPr>
            <a:t>driven</a:t>
          </a:r>
          <a:r>
            <a:rPr lang="it-IT" b="1" dirty="0">
              <a:latin typeface="Garamond" panose="02020404030301010803" pitchFamily="18" charset="0"/>
            </a:rPr>
            <a:t>»</a:t>
          </a:r>
        </a:p>
      </dgm:t>
    </dgm:pt>
    <dgm:pt modelId="{85C42F24-BD41-4F3C-97E8-D25C6C8E6D9D}" type="parTrans" cxnId="{2F3CDDF2-B810-4FC0-ADDF-D8704EA1E99A}">
      <dgm:prSet/>
      <dgm:spPr/>
      <dgm:t>
        <a:bodyPr/>
        <a:lstStyle/>
        <a:p>
          <a:endParaRPr lang="it-IT"/>
        </a:p>
      </dgm:t>
    </dgm:pt>
    <dgm:pt modelId="{042DFEEF-9854-4676-A5C8-CC04D930C4C1}" type="sibTrans" cxnId="{2F3CDDF2-B810-4FC0-ADDF-D8704EA1E99A}">
      <dgm:prSet/>
      <dgm:spPr/>
      <dgm:t>
        <a:bodyPr/>
        <a:lstStyle/>
        <a:p>
          <a:endParaRPr lang="it-IT"/>
        </a:p>
      </dgm:t>
    </dgm:pt>
    <dgm:pt modelId="{64642BDD-7E94-4CA6-B3AA-ACD89BB7B6F2}">
      <dgm:prSet phldrT="[Testo]"/>
      <dgm:spPr/>
      <dgm:t>
        <a:bodyPr/>
        <a:lstStyle/>
        <a:p>
          <a:pPr algn="ctr">
            <a:buNone/>
          </a:pPr>
          <a:r>
            <a:rPr lang="it-IT" b="1" dirty="0">
              <a:latin typeface="Garamond" panose="02020404030301010803" pitchFamily="18" charset="0"/>
            </a:rPr>
            <a:t>Minimizzazione</a:t>
          </a:r>
          <a:r>
            <a:rPr lang="it-IT" dirty="0">
              <a:latin typeface="Garamond" panose="02020404030301010803" pitchFamily="18" charset="0"/>
            </a:rPr>
            <a:t> dei </a:t>
          </a:r>
          <a:r>
            <a:rPr lang="it-IT" b="1" dirty="0">
              <a:latin typeface="Garamond" panose="02020404030301010803" pitchFamily="18" charset="0"/>
            </a:rPr>
            <a:t>costi</a:t>
          </a:r>
          <a:r>
            <a:rPr lang="it-IT" dirty="0">
              <a:latin typeface="Garamond" panose="02020404030301010803" pitchFamily="18" charset="0"/>
            </a:rPr>
            <a:t> per l’impresa</a:t>
          </a:r>
        </a:p>
      </dgm:t>
    </dgm:pt>
    <dgm:pt modelId="{193E284B-76C5-4DD0-B0EC-E4588F570E9C}" type="parTrans" cxnId="{5170E952-210A-4966-B495-F8163446DE97}">
      <dgm:prSet/>
      <dgm:spPr/>
      <dgm:t>
        <a:bodyPr/>
        <a:lstStyle/>
        <a:p>
          <a:endParaRPr lang="it-IT"/>
        </a:p>
      </dgm:t>
    </dgm:pt>
    <dgm:pt modelId="{277CA82E-7E12-43E8-A606-179F34A21299}" type="sibTrans" cxnId="{5170E952-210A-4966-B495-F8163446DE97}">
      <dgm:prSet/>
      <dgm:spPr/>
      <dgm:t>
        <a:bodyPr/>
        <a:lstStyle/>
        <a:p>
          <a:endParaRPr lang="it-IT"/>
        </a:p>
      </dgm:t>
    </dgm:pt>
    <dgm:pt modelId="{438D2B30-9CA0-432F-AFF3-2216863B29CD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Modello</a:t>
          </a:r>
          <a:br>
            <a:rPr lang="it-IT" b="1" dirty="0">
              <a:latin typeface="Garamond" panose="02020404030301010803" pitchFamily="18" charset="0"/>
            </a:rPr>
          </a:br>
          <a:r>
            <a:rPr lang="it-IT" b="1" dirty="0">
              <a:latin typeface="Garamond" panose="02020404030301010803" pitchFamily="18" charset="0"/>
            </a:rPr>
            <a:t>«</a:t>
          </a:r>
          <a:r>
            <a:rPr lang="it-IT" b="1" dirty="0" err="1">
              <a:latin typeface="Garamond" panose="02020404030301010803" pitchFamily="18" charset="0"/>
            </a:rPr>
            <a:t>value</a:t>
          </a:r>
          <a:r>
            <a:rPr lang="it-IT" b="1" dirty="0">
              <a:latin typeface="Garamond" panose="02020404030301010803" pitchFamily="18" charset="0"/>
            </a:rPr>
            <a:t> </a:t>
          </a:r>
          <a:r>
            <a:rPr lang="it-IT" b="1" dirty="0" err="1">
              <a:latin typeface="Garamond" panose="02020404030301010803" pitchFamily="18" charset="0"/>
            </a:rPr>
            <a:t>driven</a:t>
          </a:r>
          <a:r>
            <a:rPr lang="it-IT" b="1" dirty="0">
              <a:latin typeface="Garamond" panose="02020404030301010803" pitchFamily="18" charset="0"/>
            </a:rPr>
            <a:t>»</a:t>
          </a:r>
        </a:p>
      </dgm:t>
    </dgm:pt>
    <dgm:pt modelId="{9BBEC0EF-A127-4C38-B229-7BCC4DBC7B13}" type="parTrans" cxnId="{AB60A837-440E-4ED1-9D8D-D79B6D714E54}">
      <dgm:prSet/>
      <dgm:spPr/>
      <dgm:t>
        <a:bodyPr/>
        <a:lstStyle/>
        <a:p>
          <a:endParaRPr lang="it-IT"/>
        </a:p>
      </dgm:t>
    </dgm:pt>
    <dgm:pt modelId="{44014C48-F3C2-429E-917C-1886F86575F4}" type="sibTrans" cxnId="{AB60A837-440E-4ED1-9D8D-D79B6D714E54}">
      <dgm:prSet/>
      <dgm:spPr/>
      <dgm:t>
        <a:bodyPr/>
        <a:lstStyle/>
        <a:p>
          <a:endParaRPr lang="it-IT"/>
        </a:p>
      </dgm:t>
    </dgm:pt>
    <dgm:pt modelId="{BF20D406-1A21-4F72-A451-300AC6154155}">
      <dgm:prSet/>
      <dgm:spPr/>
      <dgm:t>
        <a:bodyPr/>
        <a:lstStyle/>
        <a:p>
          <a:pPr algn="ctr">
            <a:buNone/>
          </a:pPr>
          <a:r>
            <a:rPr lang="it-IT" b="1" dirty="0">
              <a:latin typeface="Garamond" panose="02020404030301010803" pitchFamily="18" charset="0"/>
            </a:rPr>
            <a:t>Massimizzazione</a:t>
          </a:r>
          <a:r>
            <a:rPr lang="it-IT" dirty="0">
              <a:latin typeface="Garamond" panose="02020404030301010803" pitchFamily="18" charset="0"/>
            </a:rPr>
            <a:t> del </a:t>
          </a:r>
          <a:r>
            <a:rPr lang="it-IT" b="1" dirty="0">
              <a:latin typeface="Garamond" panose="02020404030301010803" pitchFamily="18" charset="0"/>
            </a:rPr>
            <a:t>valore</a:t>
          </a:r>
          <a:r>
            <a:rPr lang="it-IT" dirty="0">
              <a:latin typeface="Garamond" panose="02020404030301010803" pitchFamily="18" charset="0"/>
            </a:rPr>
            <a:t> offerto al cliente</a:t>
          </a:r>
        </a:p>
      </dgm:t>
    </dgm:pt>
    <dgm:pt modelId="{CB55E410-96D5-4BDE-9CA4-A1983B8203E9}" type="parTrans" cxnId="{5F0587BC-2593-4435-9C05-96C032014D63}">
      <dgm:prSet/>
      <dgm:spPr/>
      <dgm:t>
        <a:bodyPr/>
        <a:lstStyle/>
        <a:p>
          <a:endParaRPr lang="it-IT"/>
        </a:p>
      </dgm:t>
    </dgm:pt>
    <dgm:pt modelId="{3A7ADD35-3674-433E-A2C0-31583E48AC4B}" type="sibTrans" cxnId="{5F0587BC-2593-4435-9C05-96C032014D63}">
      <dgm:prSet/>
      <dgm:spPr/>
      <dgm:t>
        <a:bodyPr/>
        <a:lstStyle/>
        <a:p>
          <a:endParaRPr lang="it-IT"/>
        </a:p>
      </dgm:t>
    </dgm:pt>
    <dgm:pt modelId="{D83223EF-D8F9-45EE-9043-8E9829A38862}" type="pres">
      <dgm:prSet presAssocID="{E9A6C6D3-949D-43CF-8D4E-A6BD06A93C9F}" presName="Name0" presStyleCnt="0">
        <dgm:presLayoutVars>
          <dgm:dir/>
          <dgm:animLvl val="lvl"/>
          <dgm:resizeHandles val="exact"/>
        </dgm:presLayoutVars>
      </dgm:prSet>
      <dgm:spPr/>
    </dgm:pt>
    <dgm:pt modelId="{BF215CFC-4621-4E22-817A-A80BB3491EE7}" type="pres">
      <dgm:prSet presAssocID="{0F7EED68-8C18-4A90-98CD-7FB36EFBE878}" presName="composite" presStyleCnt="0"/>
      <dgm:spPr/>
    </dgm:pt>
    <dgm:pt modelId="{95F3A05F-FF47-4C09-BB71-E3CB0BB8F14C}" type="pres">
      <dgm:prSet presAssocID="{0F7EED68-8C18-4A90-98CD-7FB36EFBE87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E6B67DE-7199-4421-893C-4642ACB6ADEE}" type="pres">
      <dgm:prSet presAssocID="{0F7EED68-8C18-4A90-98CD-7FB36EFBE878}" presName="desTx" presStyleLbl="alignAccFollowNode1" presStyleIdx="0" presStyleCnt="2">
        <dgm:presLayoutVars>
          <dgm:bulletEnabled val="1"/>
        </dgm:presLayoutVars>
      </dgm:prSet>
      <dgm:spPr/>
    </dgm:pt>
    <dgm:pt modelId="{F5DEA41C-F643-4925-A451-EF4F44611643}" type="pres">
      <dgm:prSet presAssocID="{042DFEEF-9854-4676-A5C8-CC04D930C4C1}" presName="space" presStyleCnt="0"/>
      <dgm:spPr/>
    </dgm:pt>
    <dgm:pt modelId="{9C19BCFF-44A5-40E2-A21F-E88022F7A3C3}" type="pres">
      <dgm:prSet presAssocID="{438D2B30-9CA0-432F-AFF3-2216863B29CD}" presName="composite" presStyleCnt="0"/>
      <dgm:spPr/>
    </dgm:pt>
    <dgm:pt modelId="{E2B2FCF4-6311-45DA-940F-9CA91BB9467F}" type="pres">
      <dgm:prSet presAssocID="{438D2B30-9CA0-432F-AFF3-2216863B29C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6A0B58E-45C8-4CBA-A873-CC2C2EE4C1F8}" type="pres">
      <dgm:prSet presAssocID="{438D2B30-9CA0-432F-AFF3-2216863B29C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CBF2C0B-7F98-47E9-9A68-C7753AF6A5E4}" type="presOf" srcId="{BF20D406-1A21-4F72-A451-300AC6154155}" destId="{46A0B58E-45C8-4CBA-A873-CC2C2EE4C1F8}" srcOrd="0" destOrd="0" presId="urn:microsoft.com/office/officeart/2005/8/layout/hList1"/>
    <dgm:cxn modelId="{AB60A837-440E-4ED1-9D8D-D79B6D714E54}" srcId="{E9A6C6D3-949D-43CF-8D4E-A6BD06A93C9F}" destId="{438D2B30-9CA0-432F-AFF3-2216863B29CD}" srcOrd="1" destOrd="0" parTransId="{9BBEC0EF-A127-4C38-B229-7BCC4DBC7B13}" sibTransId="{44014C48-F3C2-429E-917C-1886F86575F4}"/>
    <dgm:cxn modelId="{95760E4B-0C80-409D-885B-3F47A34C9248}" type="presOf" srcId="{438D2B30-9CA0-432F-AFF3-2216863B29CD}" destId="{E2B2FCF4-6311-45DA-940F-9CA91BB9467F}" srcOrd="0" destOrd="0" presId="urn:microsoft.com/office/officeart/2005/8/layout/hList1"/>
    <dgm:cxn modelId="{0B67074F-7D73-40FC-AC81-8FBE09B7DCA7}" type="presOf" srcId="{64642BDD-7E94-4CA6-B3AA-ACD89BB7B6F2}" destId="{7E6B67DE-7199-4421-893C-4642ACB6ADEE}" srcOrd="0" destOrd="0" presId="urn:microsoft.com/office/officeart/2005/8/layout/hList1"/>
    <dgm:cxn modelId="{5170E952-210A-4966-B495-F8163446DE97}" srcId="{0F7EED68-8C18-4A90-98CD-7FB36EFBE878}" destId="{64642BDD-7E94-4CA6-B3AA-ACD89BB7B6F2}" srcOrd="0" destOrd="0" parTransId="{193E284B-76C5-4DD0-B0EC-E4588F570E9C}" sibTransId="{277CA82E-7E12-43E8-A606-179F34A21299}"/>
    <dgm:cxn modelId="{8D9B3A94-2611-43C8-81BD-A0F679BF3536}" type="presOf" srcId="{E9A6C6D3-949D-43CF-8D4E-A6BD06A93C9F}" destId="{D83223EF-D8F9-45EE-9043-8E9829A38862}" srcOrd="0" destOrd="0" presId="urn:microsoft.com/office/officeart/2005/8/layout/hList1"/>
    <dgm:cxn modelId="{10D230AE-88D6-4CFB-A551-30BCC861B97F}" type="presOf" srcId="{0F7EED68-8C18-4A90-98CD-7FB36EFBE878}" destId="{95F3A05F-FF47-4C09-BB71-E3CB0BB8F14C}" srcOrd="0" destOrd="0" presId="urn:microsoft.com/office/officeart/2005/8/layout/hList1"/>
    <dgm:cxn modelId="{5F0587BC-2593-4435-9C05-96C032014D63}" srcId="{438D2B30-9CA0-432F-AFF3-2216863B29CD}" destId="{BF20D406-1A21-4F72-A451-300AC6154155}" srcOrd="0" destOrd="0" parTransId="{CB55E410-96D5-4BDE-9CA4-A1983B8203E9}" sibTransId="{3A7ADD35-3674-433E-A2C0-31583E48AC4B}"/>
    <dgm:cxn modelId="{2F3CDDF2-B810-4FC0-ADDF-D8704EA1E99A}" srcId="{E9A6C6D3-949D-43CF-8D4E-A6BD06A93C9F}" destId="{0F7EED68-8C18-4A90-98CD-7FB36EFBE878}" srcOrd="0" destOrd="0" parTransId="{85C42F24-BD41-4F3C-97E8-D25C6C8E6D9D}" sibTransId="{042DFEEF-9854-4676-A5C8-CC04D930C4C1}"/>
    <dgm:cxn modelId="{8D9F93E6-A818-47C1-AE10-8B0DEB730B4A}" type="presParOf" srcId="{D83223EF-D8F9-45EE-9043-8E9829A38862}" destId="{BF215CFC-4621-4E22-817A-A80BB3491EE7}" srcOrd="0" destOrd="0" presId="urn:microsoft.com/office/officeart/2005/8/layout/hList1"/>
    <dgm:cxn modelId="{B3E06659-025B-45A6-895C-61D476D1DA14}" type="presParOf" srcId="{BF215CFC-4621-4E22-817A-A80BB3491EE7}" destId="{95F3A05F-FF47-4C09-BB71-E3CB0BB8F14C}" srcOrd="0" destOrd="0" presId="urn:microsoft.com/office/officeart/2005/8/layout/hList1"/>
    <dgm:cxn modelId="{3A5013CD-AF58-4602-BF6C-DFD5C1AA79ED}" type="presParOf" srcId="{BF215CFC-4621-4E22-817A-A80BB3491EE7}" destId="{7E6B67DE-7199-4421-893C-4642ACB6ADEE}" srcOrd="1" destOrd="0" presId="urn:microsoft.com/office/officeart/2005/8/layout/hList1"/>
    <dgm:cxn modelId="{0AC2F05D-3465-4010-BF13-BF3D12E269EC}" type="presParOf" srcId="{D83223EF-D8F9-45EE-9043-8E9829A38862}" destId="{F5DEA41C-F643-4925-A451-EF4F44611643}" srcOrd="1" destOrd="0" presId="urn:microsoft.com/office/officeart/2005/8/layout/hList1"/>
    <dgm:cxn modelId="{F38A2FC4-FDFB-404A-9AA0-3F9B5EFE21DD}" type="presParOf" srcId="{D83223EF-D8F9-45EE-9043-8E9829A38862}" destId="{9C19BCFF-44A5-40E2-A21F-E88022F7A3C3}" srcOrd="2" destOrd="0" presId="urn:microsoft.com/office/officeart/2005/8/layout/hList1"/>
    <dgm:cxn modelId="{7FF9DDAF-5DA7-47CF-B66F-AFBBFFDDF4A4}" type="presParOf" srcId="{9C19BCFF-44A5-40E2-A21F-E88022F7A3C3}" destId="{E2B2FCF4-6311-45DA-940F-9CA91BB9467F}" srcOrd="0" destOrd="0" presId="urn:microsoft.com/office/officeart/2005/8/layout/hList1"/>
    <dgm:cxn modelId="{8D027206-ABE0-491F-A50A-83F06064A02B}" type="presParOf" srcId="{9C19BCFF-44A5-40E2-A21F-E88022F7A3C3}" destId="{46A0B58E-45C8-4CBA-A873-CC2C2EE4C1F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7A476C-3A58-4F81-8028-F750DA717278}" type="doc">
      <dgm:prSet loTypeId="urn:microsoft.com/office/officeart/2005/8/layout/cycle5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0CDA661E-B5A5-412D-9E62-808CA6F59F96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Diffusione globale</a:t>
          </a:r>
        </a:p>
      </dgm:t>
    </dgm:pt>
    <dgm:pt modelId="{397F08F7-2511-4814-9B9B-9BDAC4A08A16}" type="parTrans" cxnId="{77AE0FCE-4BA0-4C55-8484-79EA2635C435}">
      <dgm:prSet/>
      <dgm:spPr/>
      <dgm:t>
        <a:bodyPr/>
        <a:lstStyle/>
        <a:p>
          <a:endParaRPr lang="it-IT"/>
        </a:p>
      </dgm:t>
    </dgm:pt>
    <dgm:pt modelId="{D28FB61C-6364-42EB-B42E-A44B7CE51FE3}" type="sibTrans" cxnId="{77AE0FCE-4BA0-4C55-8484-79EA2635C435}">
      <dgm:prSet/>
      <dgm:spPr/>
      <dgm:t>
        <a:bodyPr/>
        <a:lstStyle/>
        <a:p>
          <a:endParaRPr lang="it-IT"/>
        </a:p>
      </dgm:t>
    </dgm:pt>
    <dgm:pt modelId="{5389501B-6CBC-48C8-865A-AC0E11815EA9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Concept</a:t>
          </a:r>
        </a:p>
      </dgm:t>
    </dgm:pt>
    <dgm:pt modelId="{AC1FBF1A-240E-48B0-A58D-7CD5D29E9532}" type="parTrans" cxnId="{AFDA3F32-9EB8-4BCB-B758-82BF8F7B6A2A}">
      <dgm:prSet/>
      <dgm:spPr/>
      <dgm:t>
        <a:bodyPr/>
        <a:lstStyle/>
        <a:p>
          <a:endParaRPr lang="it-IT"/>
        </a:p>
      </dgm:t>
    </dgm:pt>
    <dgm:pt modelId="{A26540A7-CCB7-4F8B-B746-40259A1E3E92}" type="sibTrans" cxnId="{AFDA3F32-9EB8-4BCB-B758-82BF8F7B6A2A}">
      <dgm:prSet/>
      <dgm:spPr/>
      <dgm:t>
        <a:bodyPr/>
        <a:lstStyle/>
        <a:p>
          <a:endParaRPr lang="it-IT"/>
        </a:p>
      </dgm:t>
    </dgm:pt>
    <dgm:pt modelId="{D24EA555-3269-4C3F-ACF2-61A21E439E4E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Tecnologia</a:t>
          </a:r>
        </a:p>
      </dgm:t>
    </dgm:pt>
    <dgm:pt modelId="{FC665ED4-0C0B-4E77-9280-8ADE0795ABB8}" type="parTrans" cxnId="{43FB9B75-A29D-4FB6-A3A1-16A25C589D95}">
      <dgm:prSet/>
      <dgm:spPr/>
      <dgm:t>
        <a:bodyPr/>
        <a:lstStyle/>
        <a:p>
          <a:endParaRPr lang="it-IT"/>
        </a:p>
      </dgm:t>
    </dgm:pt>
    <dgm:pt modelId="{A019A8CE-AE5B-428F-BF92-6F257ED511D2}" type="sibTrans" cxnId="{43FB9B75-A29D-4FB6-A3A1-16A25C589D95}">
      <dgm:prSet/>
      <dgm:spPr/>
      <dgm:t>
        <a:bodyPr/>
        <a:lstStyle/>
        <a:p>
          <a:endParaRPr lang="it-IT"/>
        </a:p>
      </dgm:t>
    </dgm:pt>
    <dgm:pt modelId="{6B70A2A6-184A-4EF8-A951-F4E599760A05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Esternalità di rete</a:t>
          </a:r>
        </a:p>
      </dgm:t>
    </dgm:pt>
    <dgm:pt modelId="{9B9B62D8-C0F4-435D-A414-B861D4D4CAB3}" type="parTrans" cxnId="{A79B23DF-4271-4E75-B08B-0FD355A93EAB}">
      <dgm:prSet/>
      <dgm:spPr/>
      <dgm:t>
        <a:bodyPr/>
        <a:lstStyle/>
        <a:p>
          <a:endParaRPr lang="it-IT"/>
        </a:p>
      </dgm:t>
    </dgm:pt>
    <dgm:pt modelId="{06BA53A2-50B7-4A6D-A819-AEF8BB818C4D}" type="sibTrans" cxnId="{A79B23DF-4271-4E75-B08B-0FD355A93EAB}">
      <dgm:prSet/>
      <dgm:spPr/>
      <dgm:t>
        <a:bodyPr/>
        <a:lstStyle/>
        <a:p>
          <a:endParaRPr lang="it-IT"/>
        </a:p>
      </dgm:t>
    </dgm:pt>
    <dgm:pt modelId="{13B71EAC-38FB-4DB2-B7A8-9EFF49B3C458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Big data management</a:t>
          </a:r>
        </a:p>
      </dgm:t>
    </dgm:pt>
    <dgm:pt modelId="{7F4048F2-5595-416F-A769-B5A7CA4258B9}" type="parTrans" cxnId="{2D27D4BE-8E16-4250-BD71-A19E4A87A27E}">
      <dgm:prSet/>
      <dgm:spPr/>
      <dgm:t>
        <a:bodyPr/>
        <a:lstStyle/>
        <a:p>
          <a:endParaRPr lang="it-IT"/>
        </a:p>
      </dgm:t>
    </dgm:pt>
    <dgm:pt modelId="{F27A9493-7030-4985-AFAD-CBE05CF13F09}" type="sibTrans" cxnId="{2D27D4BE-8E16-4250-BD71-A19E4A87A27E}">
      <dgm:prSet/>
      <dgm:spPr/>
      <dgm:t>
        <a:bodyPr/>
        <a:lstStyle/>
        <a:p>
          <a:endParaRPr lang="it-IT"/>
        </a:p>
      </dgm:t>
    </dgm:pt>
    <dgm:pt modelId="{C3AE1B5F-053A-4ED6-9440-01E3DC312A39}" type="pres">
      <dgm:prSet presAssocID="{627A476C-3A58-4F81-8028-F750DA717278}" presName="cycle" presStyleCnt="0">
        <dgm:presLayoutVars>
          <dgm:dir/>
          <dgm:resizeHandles val="exact"/>
        </dgm:presLayoutVars>
      </dgm:prSet>
      <dgm:spPr/>
    </dgm:pt>
    <dgm:pt modelId="{EC6E215B-73B0-4396-9340-158490564D6C}" type="pres">
      <dgm:prSet presAssocID="{0CDA661E-B5A5-412D-9E62-808CA6F59F96}" presName="node" presStyleLbl="node1" presStyleIdx="0" presStyleCnt="5" custScaleX="139931" custScaleY="110711">
        <dgm:presLayoutVars>
          <dgm:bulletEnabled val="1"/>
        </dgm:presLayoutVars>
      </dgm:prSet>
      <dgm:spPr/>
    </dgm:pt>
    <dgm:pt modelId="{4D11B11B-FC1A-4428-BCC2-202B71818A46}" type="pres">
      <dgm:prSet presAssocID="{0CDA661E-B5A5-412D-9E62-808CA6F59F96}" presName="spNode" presStyleCnt="0"/>
      <dgm:spPr/>
    </dgm:pt>
    <dgm:pt modelId="{DD85FAAE-DFCD-40D1-BF70-70D2CEE1FD9A}" type="pres">
      <dgm:prSet presAssocID="{D28FB61C-6364-42EB-B42E-A44B7CE51FE3}" presName="sibTrans" presStyleLbl="sibTrans1D1" presStyleIdx="0" presStyleCnt="5"/>
      <dgm:spPr/>
    </dgm:pt>
    <dgm:pt modelId="{7C8E2869-5AF8-4505-9402-594EFD930D0C}" type="pres">
      <dgm:prSet presAssocID="{5389501B-6CBC-48C8-865A-AC0E11815EA9}" presName="node" presStyleLbl="node1" presStyleIdx="1" presStyleCnt="5" custScaleX="139931" custScaleY="110711">
        <dgm:presLayoutVars>
          <dgm:bulletEnabled val="1"/>
        </dgm:presLayoutVars>
      </dgm:prSet>
      <dgm:spPr/>
    </dgm:pt>
    <dgm:pt modelId="{A787BA0C-7192-493F-BA35-60B9DF54BBED}" type="pres">
      <dgm:prSet presAssocID="{5389501B-6CBC-48C8-865A-AC0E11815EA9}" presName="spNode" presStyleCnt="0"/>
      <dgm:spPr/>
    </dgm:pt>
    <dgm:pt modelId="{50B97C49-17C5-471F-BDF2-3B190C905F27}" type="pres">
      <dgm:prSet presAssocID="{A26540A7-CCB7-4F8B-B746-40259A1E3E92}" presName="sibTrans" presStyleLbl="sibTrans1D1" presStyleIdx="1" presStyleCnt="5"/>
      <dgm:spPr/>
    </dgm:pt>
    <dgm:pt modelId="{7F4DE122-6F6A-4A31-A882-B61D20DA4851}" type="pres">
      <dgm:prSet presAssocID="{D24EA555-3269-4C3F-ACF2-61A21E439E4E}" presName="node" presStyleLbl="node1" presStyleIdx="2" presStyleCnt="5" custScaleX="139931" custScaleY="110711">
        <dgm:presLayoutVars>
          <dgm:bulletEnabled val="1"/>
        </dgm:presLayoutVars>
      </dgm:prSet>
      <dgm:spPr/>
    </dgm:pt>
    <dgm:pt modelId="{88E8577B-05A0-461F-AD9C-EBB586CD42D1}" type="pres">
      <dgm:prSet presAssocID="{D24EA555-3269-4C3F-ACF2-61A21E439E4E}" presName="spNode" presStyleCnt="0"/>
      <dgm:spPr/>
    </dgm:pt>
    <dgm:pt modelId="{BA816001-2187-4737-A526-B42BD53A0DCF}" type="pres">
      <dgm:prSet presAssocID="{A019A8CE-AE5B-428F-BF92-6F257ED511D2}" presName="sibTrans" presStyleLbl="sibTrans1D1" presStyleIdx="2" presStyleCnt="5"/>
      <dgm:spPr/>
    </dgm:pt>
    <dgm:pt modelId="{077C3B92-A395-4D75-8ECF-7308D30F6742}" type="pres">
      <dgm:prSet presAssocID="{6B70A2A6-184A-4EF8-A951-F4E599760A05}" presName="node" presStyleLbl="node1" presStyleIdx="3" presStyleCnt="5" custScaleX="139931" custScaleY="110711">
        <dgm:presLayoutVars>
          <dgm:bulletEnabled val="1"/>
        </dgm:presLayoutVars>
      </dgm:prSet>
      <dgm:spPr/>
    </dgm:pt>
    <dgm:pt modelId="{4E1533CF-B3AE-4EF7-9EBE-CABB30BB3637}" type="pres">
      <dgm:prSet presAssocID="{6B70A2A6-184A-4EF8-A951-F4E599760A05}" presName="spNode" presStyleCnt="0"/>
      <dgm:spPr/>
    </dgm:pt>
    <dgm:pt modelId="{14E32C30-F673-49D8-A9EB-624D5F7D00DB}" type="pres">
      <dgm:prSet presAssocID="{06BA53A2-50B7-4A6D-A819-AEF8BB818C4D}" presName="sibTrans" presStyleLbl="sibTrans1D1" presStyleIdx="3" presStyleCnt="5"/>
      <dgm:spPr/>
    </dgm:pt>
    <dgm:pt modelId="{7F2B4815-4903-49E2-B099-9FAE2408B850}" type="pres">
      <dgm:prSet presAssocID="{13B71EAC-38FB-4DB2-B7A8-9EFF49B3C458}" presName="node" presStyleLbl="node1" presStyleIdx="4" presStyleCnt="5" custScaleX="139931" custScaleY="110711">
        <dgm:presLayoutVars>
          <dgm:bulletEnabled val="1"/>
        </dgm:presLayoutVars>
      </dgm:prSet>
      <dgm:spPr/>
    </dgm:pt>
    <dgm:pt modelId="{7C0673E7-6088-4D0C-9133-9F9A83BD1757}" type="pres">
      <dgm:prSet presAssocID="{13B71EAC-38FB-4DB2-B7A8-9EFF49B3C458}" presName="spNode" presStyleCnt="0"/>
      <dgm:spPr/>
    </dgm:pt>
    <dgm:pt modelId="{5399E0E6-0887-4678-A6CD-190FAC6CC077}" type="pres">
      <dgm:prSet presAssocID="{F27A9493-7030-4985-AFAD-CBE05CF13F09}" presName="sibTrans" presStyleLbl="sibTrans1D1" presStyleIdx="4" presStyleCnt="5"/>
      <dgm:spPr/>
    </dgm:pt>
  </dgm:ptLst>
  <dgm:cxnLst>
    <dgm:cxn modelId="{71844007-5CD2-456A-A8FD-7E2FA64AF277}" type="presOf" srcId="{F27A9493-7030-4985-AFAD-CBE05CF13F09}" destId="{5399E0E6-0887-4678-A6CD-190FAC6CC077}" srcOrd="0" destOrd="0" presId="urn:microsoft.com/office/officeart/2005/8/layout/cycle5"/>
    <dgm:cxn modelId="{AFDA3F32-9EB8-4BCB-B758-82BF8F7B6A2A}" srcId="{627A476C-3A58-4F81-8028-F750DA717278}" destId="{5389501B-6CBC-48C8-865A-AC0E11815EA9}" srcOrd="1" destOrd="0" parTransId="{AC1FBF1A-240E-48B0-A58D-7CD5D29E9532}" sibTransId="{A26540A7-CCB7-4F8B-B746-40259A1E3E92}"/>
    <dgm:cxn modelId="{99C22551-8ADA-4A5A-8528-EF2A98F536C3}" type="presOf" srcId="{5389501B-6CBC-48C8-865A-AC0E11815EA9}" destId="{7C8E2869-5AF8-4505-9402-594EFD930D0C}" srcOrd="0" destOrd="0" presId="urn:microsoft.com/office/officeart/2005/8/layout/cycle5"/>
    <dgm:cxn modelId="{9D084058-7C6C-4EEC-BD11-AC4737B1D84C}" type="presOf" srcId="{627A476C-3A58-4F81-8028-F750DA717278}" destId="{C3AE1B5F-053A-4ED6-9440-01E3DC312A39}" srcOrd="0" destOrd="0" presId="urn:microsoft.com/office/officeart/2005/8/layout/cycle5"/>
    <dgm:cxn modelId="{04F0416D-1F49-4FA9-AD65-B4281EF150DE}" type="presOf" srcId="{6B70A2A6-184A-4EF8-A951-F4E599760A05}" destId="{077C3B92-A395-4D75-8ECF-7308D30F6742}" srcOrd="0" destOrd="0" presId="urn:microsoft.com/office/officeart/2005/8/layout/cycle5"/>
    <dgm:cxn modelId="{43FB9B75-A29D-4FB6-A3A1-16A25C589D95}" srcId="{627A476C-3A58-4F81-8028-F750DA717278}" destId="{D24EA555-3269-4C3F-ACF2-61A21E439E4E}" srcOrd="2" destOrd="0" parTransId="{FC665ED4-0C0B-4E77-9280-8ADE0795ABB8}" sibTransId="{A019A8CE-AE5B-428F-BF92-6F257ED511D2}"/>
    <dgm:cxn modelId="{03683299-C59A-4CE1-9963-A9A5E26E719B}" type="presOf" srcId="{A26540A7-CCB7-4F8B-B746-40259A1E3E92}" destId="{50B97C49-17C5-471F-BDF2-3B190C905F27}" srcOrd="0" destOrd="0" presId="urn:microsoft.com/office/officeart/2005/8/layout/cycle5"/>
    <dgm:cxn modelId="{BD3DA1B0-09EB-439A-9453-00AFA0076633}" type="presOf" srcId="{D28FB61C-6364-42EB-B42E-A44B7CE51FE3}" destId="{DD85FAAE-DFCD-40D1-BF70-70D2CEE1FD9A}" srcOrd="0" destOrd="0" presId="urn:microsoft.com/office/officeart/2005/8/layout/cycle5"/>
    <dgm:cxn modelId="{2D27D4BE-8E16-4250-BD71-A19E4A87A27E}" srcId="{627A476C-3A58-4F81-8028-F750DA717278}" destId="{13B71EAC-38FB-4DB2-B7A8-9EFF49B3C458}" srcOrd="4" destOrd="0" parTransId="{7F4048F2-5595-416F-A769-B5A7CA4258B9}" sibTransId="{F27A9493-7030-4985-AFAD-CBE05CF13F09}"/>
    <dgm:cxn modelId="{C950AAC4-484D-4616-AE4C-7CC18539066D}" type="presOf" srcId="{13B71EAC-38FB-4DB2-B7A8-9EFF49B3C458}" destId="{7F2B4815-4903-49E2-B099-9FAE2408B850}" srcOrd="0" destOrd="0" presId="urn:microsoft.com/office/officeart/2005/8/layout/cycle5"/>
    <dgm:cxn modelId="{403EE3C6-31AF-4290-B04C-44249D1767BC}" type="presOf" srcId="{D24EA555-3269-4C3F-ACF2-61A21E439E4E}" destId="{7F4DE122-6F6A-4A31-A882-B61D20DA4851}" srcOrd="0" destOrd="0" presId="urn:microsoft.com/office/officeart/2005/8/layout/cycle5"/>
    <dgm:cxn modelId="{815F43CC-E245-40A3-BE68-A11A2C243331}" type="presOf" srcId="{06BA53A2-50B7-4A6D-A819-AEF8BB818C4D}" destId="{14E32C30-F673-49D8-A9EB-624D5F7D00DB}" srcOrd="0" destOrd="0" presId="urn:microsoft.com/office/officeart/2005/8/layout/cycle5"/>
    <dgm:cxn modelId="{77AE0FCE-4BA0-4C55-8484-79EA2635C435}" srcId="{627A476C-3A58-4F81-8028-F750DA717278}" destId="{0CDA661E-B5A5-412D-9E62-808CA6F59F96}" srcOrd="0" destOrd="0" parTransId="{397F08F7-2511-4814-9B9B-9BDAC4A08A16}" sibTransId="{D28FB61C-6364-42EB-B42E-A44B7CE51FE3}"/>
    <dgm:cxn modelId="{27AF09DD-CC95-4A0B-9752-6F703D3E292D}" type="presOf" srcId="{A019A8CE-AE5B-428F-BF92-6F257ED511D2}" destId="{BA816001-2187-4737-A526-B42BD53A0DCF}" srcOrd="0" destOrd="0" presId="urn:microsoft.com/office/officeart/2005/8/layout/cycle5"/>
    <dgm:cxn modelId="{A79B23DF-4271-4E75-B08B-0FD355A93EAB}" srcId="{627A476C-3A58-4F81-8028-F750DA717278}" destId="{6B70A2A6-184A-4EF8-A951-F4E599760A05}" srcOrd="3" destOrd="0" parTransId="{9B9B62D8-C0F4-435D-A414-B861D4D4CAB3}" sibTransId="{06BA53A2-50B7-4A6D-A819-AEF8BB818C4D}"/>
    <dgm:cxn modelId="{2B9885FD-0619-423A-A2CD-F84C1F53A4E7}" type="presOf" srcId="{0CDA661E-B5A5-412D-9E62-808CA6F59F96}" destId="{EC6E215B-73B0-4396-9340-158490564D6C}" srcOrd="0" destOrd="0" presId="urn:microsoft.com/office/officeart/2005/8/layout/cycle5"/>
    <dgm:cxn modelId="{C37F2D26-0123-45B7-9A12-A297A54D66E9}" type="presParOf" srcId="{C3AE1B5F-053A-4ED6-9440-01E3DC312A39}" destId="{EC6E215B-73B0-4396-9340-158490564D6C}" srcOrd="0" destOrd="0" presId="urn:microsoft.com/office/officeart/2005/8/layout/cycle5"/>
    <dgm:cxn modelId="{71D654A1-6B5A-480E-858A-13022DF49D06}" type="presParOf" srcId="{C3AE1B5F-053A-4ED6-9440-01E3DC312A39}" destId="{4D11B11B-FC1A-4428-BCC2-202B71818A46}" srcOrd="1" destOrd="0" presId="urn:microsoft.com/office/officeart/2005/8/layout/cycle5"/>
    <dgm:cxn modelId="{249B11B5-BEC1-4979-B8EB-C2E4274C2064}" type="presParOf" srcId="{C3AE1B5F-053A-4ED6-9440-01E3DC312A39}" destId="{DD85FAAE-DFCD-40D1-BF70-70D2CEE1FD9A}" srcOrd="2" destOrd="0" presId="urn:microsoft.com/office/officeart/2005/8/layout/cycle5"/>
    <dgm:cxn modelId="{FF9893F7-A3A3-4954-BD05-5F26F292416B}" type="presParOf" srcId="{C3AE1B5F-053A-4ED6-9440-01E3DC312A39}" destId="{7C8E2869-5AF8-4505-9402-594EFD930D0C}" srcOrd="3" destOrd="0" presId="urn:microsoft.com/office/officeart/2005/8/layout/cycle5"/>
    <dgm:cxn modelId="{B2438D26-C02C-4D9C-8A73-6ED730C659FD}" type="presParOf" srcId="{C3AE1B5F-053A-4ED6-9440-01E3DC312A39}" destId="{A787BA0C-7192-493F-BA35-60B9DF54BBED}" srcOrd="4" destOrd="0" presId="urn:microsoft.com/office/officeart/2005/8/layout/cycle5"/>
    <dgm:cxn modelId="{8AE3AD57-A740-4A01-9DCB-4740C56AAC2F}" type="presParOf" srcId="{C3AE1B5F-053A-4ED6-9440-01E3DC312A39}" destId="{50B97C49-17C5-471F-BDF2-3B190C905F27}" srcOrd="5" destOrd="0" presId="urn:microsoft.com/office/officeart/2005/8/layout/cycle5"/>
    <dgm:cxn modelId="{EC5D6752-7F59-4256-8117-8527F1AEB715}" type="presParOf" srcId="{C3AE1B5F-053A-4ED6-9440-01E3DC312A39}" destId="{7F4DE122-6F6A-4A31-A882-B61D20DA4851}" srcOrd="6" destOrd="0" presId="urn:microsoft.com/office/officeart/2005/8/layout/cycle5"/>
    <dgm:cxn modelId="{A3366A9D-9F83-470E-9BF7-517FA2C3BACC}" type="presParOf" srcId="{C3AE1B5F-053A-4ED6-9440-01E3DC312A39}" destId="{88E8577B-05A0-461F-AD9C-EBB586CD42D1}" srcOrd="7" destOrd="0" presId="urn:microsoft.com/office/officeart/2005/8/layout/cycle5"/>
    <dgm:cxn modelId="{F2A85524-8DDA-4E57-B2AF-1D8E8C1FE4A9}" type="presParOf" srcId="{C3AE1B5F-053A-4ED6-9440-01E3DC312A39}" destId="{BA816001-2187-4737-A526-B42BD53A0DCF}" srcOrd="8" destOrd="0" presId="urn:microsoft.com/office/officeart/2005/8/layout/cycle5"/>
    <dgm:cxn modelId="{4283FE01-1F94-45B8-B640-08B611C08377}" type="presParOf" srcId="{C3AE1B5F-053A-4ED6-9440-01E3DC312A39}" destId="{077C3B92-A395-4D75-8ECF-7308D30F6742}" srcOrd="9" destOrd="0" presId="urn:microsoft.com/office/officeart/2005/8/layout/cycle5"/>
    <dgm:cxn modelId="{CA653879-2C04-4C2C-8318-77DAC618750C}" type="presParOf" srcId="{C3AE1B5F-053A-4ED6-9440-01E3DC312A39}" destId="{4E1533CF-B3AE-4EF7-9EBE-CABB30BB3637}" srcOrd="10" destOrd="0" presId="urn:microsoft.com/office/officeart/2005/8/layout/cycle5"/>
    <dgm:cxn modelId="{2215D155-2E06-414D-ADEE-3F6386666456}" type="presParOf" srcId="{C3AE1B5F-053A-4ED6-9440-01E3DC312A39}" destId="{14E32C30-F673-49D8-A9EB-624D5F7D00DB}" srcOrd="11" destOrd="0" presId="urn:microsoft.com/office/officeart/2005/8/layout/cycle5"/>
    <dgm:cxn modelId="{AA14689A-7BD6-46A3-B787-04DC19E00237}" type="presParOf" srcId="{C3AE1B5F-053A-4ED6-9440-01E3DC312A39}" destId="{7F2B4815-4903-49E2-B099-9FAE2408B850}" srcOrd="12" destOrd="0" presId="urn:microsoft.com/office/officeart/2005/8/layout/cycle5"/>
    <dgm:cxn modelId="{658ADEBF-B7CD-450F-8D51-6C4503322DF6}" type="presParOf" srcId="{C3AE1B5F-053A-4ED6-9440-01E3DC312A39}" destId="{7C0673E7-6088-4D0C-9133-9F9A83BD1757}" srcOrd="13" destOrd="0" presId="urn:microsoft.com/office/officeart/2005/8/layout/cycle5"/>
    <dgm:cxn modelId="{5FF07F41-A996-4220-8EBD-3790040AECCB}" type="presParOf" srcId="{C3AE1B5F-053A-4ED6-9440-01E3DC312A39}" destId="{5399E0E6-0887-4678-A6CD-190FAC6CC07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EC6E9B8-F3AE-46FC-B385-311C59F863FF}" type="doc">
      <dgm:prSet loTypeId="urn:microsoft.com/office/officeart/2005/8/layout/cycle5" loCatId="cycle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C35ABA9D-2675-44EF-9C29-2D6ECDA9ED63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Accessibilità</a:t>
          </a:r>
        </a:p>
      </dgm:t>
    </dgm:pt>
    <dgm:pt modelId="{1638188D-04D3-4247-8E0C-0DCEA1691B12}" type="parTrans" cxnId="{0A1C50F1-EB95-4BB8-BBA3-8647E046D464}">
      <dgm:prSet/>
      <dgm:spPr/>
      <dgm:t>
        <a:bodyPr/>
        <a:lstStyle/>
        <a:p>
          <a:endParaRPr lang="it-IT"/>
        </a:p>
      </dgm:t>
    </dgm:pt>
    <dgm:pt modelId="{4CCC992F-BB14-41BD-868D-4665DBD17AE0}" type="sibTrans" cxnId="{0A1C50F1-EB95-4BB8-BBA3-8647E046D464}">
      <dgm:prSet/>
      <dgm:spPr/>
      <dgm:t>
        <a:bodyPr/>
        <a:lstStyle/>
        <a:p>
          <a:endParaRPr lang="it-IT"/>
        </a:p>
      </dgm:t>
    </dgm:pt>
    <dgm:pt modelId="{88793A75-EEE5-41F4-A6FF-72606DBEB67D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Condivisione</a:t>
          </a:r>
        </a:p>
      </dgm:t>
    </dgm:pt>
    <dgm:pt modelId="{0B3762F9-8469-4675-97DE-A2FE1E000D1B}" type="parTrans" cxnId="{AB74310B-CC6C-4DE3-B0DE-6D6BC63E9356}">
      <dgm:prSet/>
      <dgm:spPr/>
      <dgm:t>
        <a:bodyPr/>
        <a:lstStyle/>
        <a:p>
          <a:endParaRPr lang="it-IT"/>
        </a:p>
      </dgm:t>
    </dgm:pt>
    <dgm:pt modelId="{3B544FDA-D9D7-4677-8E81-D7F33E6FAEF5}" type="sibTrans" cxnId="{AB74310B-CC6C-4DE3-B0DE-6D6BC63E9356}">
      <dgm:prSet/>
      <dgm:spPr/>
      <dgm:t>
        <a:bodyPr/>
        <a:lstStyle/>
        <a:p>
          <a:endParaRPr lang="it-IT"/>
        </a:p>
      </dgm:t>
    </dgm:pt>
    <dgm:pt modelId="{78457CB1-31C9-4413-8D46-330CF01E91C4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Esperienza</a:t>
          </a:r>
        </a:p>
      </dgm:t>
    </dgm:pt>
    <dgm:pt modelId="{684F299C-DBFC-48F2-B2AD-2723DF64487D}" type="parTrans" cxnId="{DA94F861-F1C1-467F-A272-52422359EB5A}">
      <dgm:prSet/>
      <dgm:spPr/>
      <dgm:t>
        <a:bodyPr/>
        <a:lstStyle/>
        <a:p>
          <a:endParaRPr lang="it-IT"/>
        </a:p>
      </dgm:t>
    </dgm:pt>
    <dgm:pt modelId="{AD83DAA4-97E0-4994-A454-96BB661C12CC}" type="sibTrans" cxnId="{DA94F861-F1C1-467F-A272-52422359EB5A}">
      <dgm:prSet/>
      <dgm:spPr/>
      <dgm:t>
        <a:bodyPr/>
        <a:lstStyle/>
        <a:p>
          <a:endParaRPr lang="it-IT"/>
        </a:p>
      </dgm:t>
    </dgm:pt>
    <dgm:pt modelId="{3D0CCC3E-03AC-4C27-A173-C58200F00454}">
      <dgm:prSet phldrT="[Testo]"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Sperimentazione</a:t>
          </a:r>
        </a:p>
      </dgm:t>
    </dgm:pt>
    <dgm:pt modelId="{16802634-76BC-415F-A647-217C8CF636C1}" type="parTrans" cxnId="{BB5ABEA3-135D-463C-B665-AB073E088664}">
      <dgm:prSet/>
      <dgm:spPr/>
      <dgm:t>
        <a:bodyPr/>
        <a:lstStyle/>
        <a:p>
          <a:endParaRPr lang="it-IT"/>
        </a:p>
      </dgm:t>
    </dgm:pt>
    <dgm:pt modelId="{57E43844-E493-4A57-B8FA-B8C7D29D4F42}" type="sibTrans" cxnId="{BB5ABEA3-135D-463C-B665-AB073E088664}">
      <dgm:prSet/>
      <dgm:spPr/>
      <dgm:t>
        <a:bodyPr/>
        <a:lstStyle/>
        <a:p>
          <a:endParaRPr lang="it-IT"/>
        </a:p>
      </dgm:t>
    </dgm:pt>
    <dgm:pt modelId="{B205A9A3-657E-40A1-BD0F-DEE102714015}">
      <dgm:prSet phldrT="[Testo]"/>
      <dgm:spPr/>
      <dgm:t>
        <a:bodyPr/>
        <a:lstStyle/>
        <a:p>
          <a:r>
            <a:rPr lang="it-IT" b="1">
              <a:latin typeface="Garamond" panose="02020404030301010803" pitchFamily="18" charset="0"/>
            </a:rPr>
            <a:t>Personalizzazione</a:t>
          </a:r>
        </a:p>
      </dgm:t>
    </dgm:pt>
    <dgm:pt modelId="{DAE61CCE-B5F1-416F-8510-F578B13A3437}" type="parTrans" cxnId="{BBE3BBE4-87C8-4113-A302-CA98C25CBB24}">
      <dgm:prSet/>
      <dgm:spPr/>
      <dgm:t>
        <a:bodyPr/>
        <a:lstStyle/>
        <a:p>
          <a:endParaRPr lang="it-IT"/>
        </a:p>
      </dgm:t>
    </dgm:pt>
    <dgm:pt modelId="{BECB94CF-DBCF-4D29-8BD2-8B1FCDFA40B5}" type="sibTrans" cxnId="{BBE3BBE4-87C8-4113-A302-CA98C25CBB24}">
      <dgm:prSet/>
      <dgm:spPr/>
      <dgm:t>
        <a:bodyPr/>
        <a:lstStyle/>
        <a:p>
          <a:endParaRPr lang="it-IT"/>
        </a:p>
      </dgm:t>
    </dgm:pt>
    <dgm:pt modelId="{2E125D4E-912E-4BD5-9314-498E0C715F52}">
      <dgm:prSet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Semplificazione</a:t>
          </a:r>
        </a:p>
      </dgm:t>
    </dgm:pt>
    <dgm:pt modelId="{AC828806-8083-4326-9E23-5C2E19BE33A2}" type="parTrans" cxnId="{3B4071C1-36CF-4DF5-BA7C-813A0318AED6}">
      <dgm:prSet/>
      <dgm:spPr/>
      <dgm:t>
        <a:bodyPr/>
        <a:lstStyle/>
        <a:p>
          <a:endParaRPr lang="it-IT"/>
        </a:p>
      </dgm:t>
    </dgm:pt>
    <dgm:pt modelId="{FE7B65E8-00BC-4B45-8601-EB4268D3FEF8}" type="sibTrans" cxnId="{3B4071C1-36CF-4DF5-BA7C-813A0318AED6}">
      <dgm:prSet/>
      <dgm:spPr/>
      <dgm:t>
        <a:bodyPr/>
        <a:lstStyle/>
        <a:p>
          <a:endParaRPr lang="it-IT"/>
        </a:p>
      </dgm:t>
    </dgm:pt>
    <dgm:pt modelId="{7C32DF83-A3E5-4408-B8A4-D6BDEAE2BA9A}">
      <dgm:prSet/>
      <dgm:spPr/>
      <dgm:t>
        <a:bodyPr/>
        <a:lstStyle/>
        <a:p>
          <a:r>
            <a:rPr lang="it-IT" b="1" dirty="0">
              <a:latin typeface="Garamond" panose="02020404030301010803" pitchFamily="18" charset="0"/>
            </a:rPr>
            <a:t>Sostenibilità</a:t>
          </a:r>
        </a:p>
      </dgm:t>
    </dgm:pt>
    <dgm:pt modelId="{D6833CF3-353A-4341-A6F8-6A1F7A5FD87E}" type="parTrans" cxnId="{2325153C-94FF-46E5-914F-5B67B1A0AEFC}">
      <dgm:prSet/>
      <dgm:spPr/>
      <dgm:t>
        <a:bodyPr/>
        <a:lstStyle/>
        <a:p>
          <a:endParaRPr lang="it-IT"/>
        </a:p>
      </dgm:t>
    </dgm:pt>
    <dgm:pt modelId="{4AB86836-7977-4DF7-A4BA-194E49369F5B}" type="sibTrans" cxnId="{2325153C-94FF-46E5-914F-5B67B1A0AEFC}">
      <dgm:prSet/>
      <dgm:spPr/>
      <dgm:t>
        <a:bodyPr/>
        <a:lstStyle/>
        <a:p>
          <a:endParaRPr lang="it-IT"/>
        </a:p>
      </dgm:t>
    </dgm:pt>
    <dgm:pt modelId="{EBBEF019-7CE6-4C62-8521-C5CEECD9F9DF}" type="pres">
      <dgm:prSet presAssocID="{1EC6E9B8-F3AE-46FC-B385-311C59F863FF}" presName="cycle" presStyleCnt="0">
        <dgm:presLayoutVars>
          <dgm:dir/>
          <dgm:resizeHandles val="exact"/>
        </dgm:presLayoutVars>
      </dgm:prSet>
      <dgm:spPr/>
    </dgm:pt>
    <dgm:pt modelId="{263B6A90-7112-4BB1-9D37-9557347989A6}" type="pres">
      <dgm:prSet presAssocID="{C35ABA9D-2675-44EF-9C29-2D6ECDA9ED63}" presName="node" presStyleLbl="node1" presStyleIdx="0" presStyleCnt="7" custScaleX="154743" custScaleY="62814">
        <dgm:presLayoutVars>
          <dgm:bulletEnabled val="1"/>
        </dgm:presLayoutVars>
      </dgm:prSet>
      <dgm:spPr/>
    </dgm:pt>
    <dgm:pt modelId="{BF2960C4-2AEF-4B5C-83EC-44A4F3E897B5}" type="pres">
      <dgm:prSet presAssocID="{C35ABA9D-2675-44EF-9C29-2D6ECDA9ED63}" presName="spNode" presStyleCnt="0"/>
      <dgm:spPr/>
    </dgm:pt>
    <dgm:pt modelId="{91AA316C-B5FC-4F2F-BABB-3E0DD12452D7}" type="pres">
      <dgm:prSet presAssocID="{4CCC992F-BB14-41BD-868D-4665DBD17AE0}" presName="sibTrans" presStyleLbl="sibTrans1D1" presStyleIdx="0" presStyleCnt="7"/>
      <dgm:spPr/>
    </dgm:pt>
    <dgm:pt modelId="{D6204BCE-4FA4-4C0E-B154-3E608D6E4406}" type="pres">
      <dgm:prSet presAssocID="{88793A75-EEE5-41F4-A6FF-72606DBEB67D}" presName="node" presStyleLbl="node1" presStyleIdx="1" presStyleCnt="7" custScaleX="154743" custScaleY="62814">
        <dgm:presLayoutVars>
          <dgm:bulletEnabled val="1"/>
        </dgm:presLayoutVars>
      </dgm:prSet>
      <dgm:spPr/>
    </dgm:pt>
    <dgm:pt modelId="{148B89C1-A3E1-4C6A-AEFE-A9704780A7FB}" type="pres">
      <dgm:prSet presAssocID="{88793A75-EEE5-41F4-A6FF-72606DBEB67D}" presName="spNode" presStyleCnt="0"/>
      <dgm:spPr/>
    </dgm:pt>
    <dgm:pt modelId="{28E942F6-3A14-43F7-882C-D76CD367F639}" type="pres">
      <dgm:prSet presAssocID="{3B544FDA-D9D7-4677-8E81-D7F33E6FAEF5}" presName="sibTrans" presStyleLbl="sibTrans1D1" presStyleIdx="1" presStyleCnt="7"/>
      <dgm:spPr/>
    </dgm:pt>
    <dgm:pt modelId="{B30F9AF9-3264-4D90-B25B-244BE7EA526E}" type="pres">
      <dgm:prSet presAssocID="{2E125D4E-912E-4BD5-9314-498E0C715F52}" presName="node" presStyleLbl="node1" presStyleIdx="2" presStyleCnt="7" custScaleX="154743" custScaleY="62814">
        <dgm:presLayoutVars>
          <dgm:bulletEnabled val="1"/>
        </dgm:presLayoutVars>
      </dgm:prSet>
      <dgm:spPr/>
    </dgm:pt>
    <dgm:pt modelId="{E35296F4-9859-49BC-B462-805FD677354D}" type="pres">
      <dgm:prSet presAssocID="{2E125D4E-912E-4BD5-9314-498E0C715F52}" presName="spNode" presStyleCnt="0"/>
      <dgm:spPr/>
    </dgm:pt>
    <dgm:pt modelId="{6DBBB662-CAF5-47D3-A2DB-67023FAB498F}" type="pres">
      <dgm:prSet presAssocID="{FE7B65E8-00BC-4B45-8601-EB4268D3FEF8}" presName="sibTrans" presStyleLbl="sibTrans1D1" presStyleIdx="2" presStyleCnt="7"/>
      <dgm:spPr/>
    </dgm:pt>
    <dgm:pt modelId="{25F91F51-F369-4200-8826-F2FB6C5EC291}" type="pres">
      <dgm:prSet presAssocID="{7C32DF83-A3E5-4408-B8A4-D6BDEAE2BA9A}" presName="node" presStyleLbl="node1" presStyleIdx="3" presStyleCnt="7" custScaleX="154743" custScaleY="62814">
        <dgm:presLayoutVars>
          <dgm:bulletEnabled val="1"/>
        </dgm:presLayoutVars>
      </dgm:prSet>
      <dgm:spPr/>
    </dgm:pt>
    <dgm:pt modelId="{7B154A43-8628-492E-A52D-213E105320AE}" type="pres">
      <dgm:prSet presAssocID="{7C32DF83-A3E5-4408-B8A4-D6BDEAE2BA9A}" presName="spNode" presStyleCnt="0"/>
      <dgm:spPr/>
    </dgm:pt>
    <dgm:pt modelId="{1A9E93BF-9D3D-400C-A6F0-44E0D02BBA9E}" type="pres">
      <dgm:prSet presAssocID="{4AB86836-7977-4DF7-A4BA-194E49369F5B}" presName="sibTrans" presStyleLbl="sibTrans1D1" presStyleIdx="3" presStyleCnt="7"/>
      <dgm:spPr/>
    </dgm:pt>
    <dgm:pt modelId="{DD1E517B-05FE-4DCC-BEDB-529CCFF30C16}" type="pres">
      <dgm:prSet presAssocID="{78457CB1-31C9-4413-8D46-330CF01E91C4}" presName="node" presStyleLbl="node1" presStyleIdx="4" presStyleCnt="7" custScaleX="154743" custScaleY="62814">
        <dgm:presLayoutVars>
          <dgm:bulletEnabled val="1"/>
        </dgm:presLayoutVars>
      </dgm:prSet>
      <dgm:spPr/>
    </dgm:pt>
    <dgm:pt modelId="{CCFF24BB-D986-4913-A0CA-627432979FA0}" type="pres">
      <dgm:prSet presAssocID="{78457CB1-31C9-4413-8D46-330CF01E91C4}" presName="spNode" presStyleCnt="0"/>
      <dgm:spPr/>
    </dgm:pt>
    <dgm:pt modelId="{07952F9F-7579-42C7-9CB7-D93CD66A682B}" type="pres">
      <dgm:prSet presAssocID="{AD83DAA4-97E0-4994-A454-96BB661C12CC}" presName="sibTrans" presStyleLbl="sibTrans1D1" presStyleIdx="4" presStyleCnt="7"/>
      <dgm:spPr/>
    </dgm:pt>
    <dgm:pt modelId="{C40F0383-4D1F-4F33-9562-3FEC84BCC3A8}" type="pres">
      <dgm:prSet presAssocID="{3D0CCC3E-03AC-4C27-A173-C58200F00454}" presName="node" presStyleLbl="node1" presStyleIdx="5" presStyleCnt="7" custScaleX="154743" custScaleY="62814">
        <dgm:presLayoutVars>
          <dgm:bulletEnabled val="1"/>
        </dgm:presLayoutVars>
      </dgm:prSet>
      <dgm:spPr/>
    </dgm:pt>
    <dgm:pt modelId="{DE370359-9375-4836-AA25-F06C5D1D14D0}" type="pres">
      <dgm:prSet presAssocID="{3D0CCC3E-03AC-4C27-A173-C58200F00454}" presName="spNode" presStyleCnt="0"/>
      <dgm:spPr/>
    </dgm:pt>
    <dgm:pt modelId="{38A68A30-6677-4CF3-8567-BA823FCF30BE}" type="pres">
      <dgm:prSet presAssocID="{57E43844-E493-4A57-B8FA-B8C7D29D4F42}" presName="sibTrans" presStyleLbl="sibTrans1D1" presStyleIdx="5" presStyleCnt="7"/>
      <dgm:spPr/>
    </dgm:pt>
    <dgm:pt modelId="{1798BB39-D17F-47DF-85DB-8B863C4064D9}" type="pres">
      <dgm:prSet presAssocID="{B205A9A3-657E-40A1-BD0F-DEE102714015}" presName="node" presStyleLbl="node1" presStyleIdx="6" presStyleCnt="7" custScaleX="154743" custScaleY="62814">
        <dgm:presLayoutVars>
          <dgm:bulletEnabled val="1"/>
        </dgm:presLayoutVars>
      </dgm:prSet>
      <dgm:spPr/>
    </dgm:pt>
    <dgm:pt modelId="{B9D3424D-A723-4BF1-BB2E-4B0B90E85E4E}" type="pres">
      <dgm:prSet presAssocID="{B205A9A3-657E-40A1-BD0F-DEE102714015}" presName="spNode" presStyleCnt="0"/>
      <dgm:spPr/>
    </dgm:pt>
    <dgm:pt modelId="{B5C0A018-B450-4DFE-85BA-F5D8EE98899C}" type="pres">
      <dgm:prSet presAssocID="{BECB94CF-DBCF-4D29-8BD2-8B1FCDFA40B5}" presName="sibTrans" presStyleLbl="sibTrans1D1" presStyleIdx="6" presStyleCnt="7"/>
      <dgm:spPr/>
    </dgm:pt>
  </dgm:ptLst>
  <dgm:cxnLst>
    <dgm:cxn modelId="{AB74310B-CC6C-4DE3-B0DE-6D6BC63E9356}" srcId="{1EC6E9B8-F3AE-46FC-B385-311C59F863FF}" destId="{88793A75-EEE5-41F4-A6FF-72606DBEB67D}" srcOrd="1" destOrd="0" parTransId="{0B3762F9-8469-4675-97DE-A2FE1E000D1B}" sibTransId="{3B544FDA-D9D7-4677-8E81-D7F33E6FAEF5}"/>
    <dgm:cxn modelId="{B693760D-50CE-4A20-B410-101E0D3571A3}" type="presOf" srcId="{78457CB1-31C9-4413-8D46-330CF01E91C4}" destId="{DD1E517B-05FE-4DCC-BEDB-529CCFF30C16}" srcOrd="0" destOrd="0" presId="urn:microsoft.com/office/officeart/2005/8/layout/cycle5"/>
    <dgm:cxn modelId="{92076930-43CA-40E1-A5C2-CF9137BC480C}" type="presOf" srcId="{B205A9A3-657E-40A1-BD0F-DEE102714015}" destId="{1798BB39-D17F-47DF-85DB-8B863C4064D9}" srcOrd="0" destOrd="0" presId="urn:microsoft.com/office/officeart/2005/8/layout/cycle5"/>
    <dgm:cxn modelId="{2325153C-94FF-46E5-914F-5B67B1A0AEFC}" srcId="{1EC6E9B8-F3AE-46FC-B385-311C59F863FF}" destId="{7C32DF83-A3E5-4408-B8A4-D6BDEAE2BA9A}" srcOrd="3" destOrd="0" parTransId="{D6833CF3-353A-4341-A6F8-6A1F7A5FD87E}" sibTransId="{4AB86836-7977-4DF7-A4BA-194E49369F5B}"/>
    <dgm:cxn modelId="{D1008C3C-4EED-4973-937B-00D87BA5AD5C}" type="presOf" srcId="{88793A75-EEE5-41F4-A6FF-72606DBEB67D}" destId="{D6204BCE-4FA4-4C0E-B154-3E608D6E4406}" srcOrd="0" destOrd="0" presId="urn:microsoft.com/office/officeart/2005/8/layout/cycle5"/>
    <dgm:cxn modelId="{6116A53E-EEBE-4167-BC21-06B008CC8E13}" type="presOf" srcId="{4CCC992F-BB14-41BD-868D-4665DBD17AE0}" destId="{91AA316C-B5FC-4F2F-BABB-3E0DD12452D7}" srcOrd="0" destOrd="0" presId="urn:microsoft.com/office/officeart/2005/8/layout/cycle5"/>
    <dgm:cxn modelId="{D473AD57-E560-476C-BD28-75B4D439242C}" type="presOf" srcId="{FE7B65E8-00BC-4B45-8601-EB4268D3FEF8}" destId="{6DBBB662-CAF5-47D3-A2DB-67023FAB498F}" srcOrd="0" destOrd="0" presId="urn:microsoft.com/office/officeart/2005/8/layout/cycle5"/>
    <dgm:cxn modelId="{CA983561-D82E-4369-A0FE-B76920BEB043}" type="presOf" srcId="{BECB94CF-DBCF-4D29-8BD2-8B1FCDFA40B5}" destId="{B5C0A018-B450-4DFE-85BA-F5D8EE98899C}" srcOrd="0" destOrd="0" presId="urn:microsoft.com/office/officeart/2005/8/layout/cycle5"/>
    <dgm:cxn modelId="{DA94F861-F1C1-467F-A272-52422359EB5A}" srcId="{1EC6E9B8-F3AE-46FC-B385-311C59F863FF}" destId="{78457CB1-31C9-4413-8D46-330CF01E91C4}" srcOrd="4" destOrd="0" parTransId="{684F299C-DBFC-48F2-B2AD-2723DF64487D}" sibTransId="{AD83DAA4-97E0-4994-A454-96BB661C12CC}"/>
    <dgm:cxn modelId="{8A627580-E1DB-4E71-B6DA-28D9F77D690D}" type="presOf" srcId="{1EC6E9B8-F3AE-46FC-B385-311C59F863FF}" destId="{EBBEF019-7CE6-4C62-8521-C5CEECD9F9DF}" srcOrd="0" destOrd="0" presId="urn:microsoft.com/office/officeart/2005/8/layout/cycle5"/>
    <dgm:cxn modelId="{140AD189-01A1-44EF-B9BD-724A460AEC66}" type="presOf" srcId="{2E125D4E-912E-4BD5-9314-498E0C715F52}" destId="{B30F9AF9-3264-4D90-B25B-244BE7EA526E}" srcOrd="0" destOrd="0" presId="urn:microsoft.com/office/officeart/2005/8/layout/cycle5"/>
    <dgm:cxn modelId="{BBE3AE90-2C5E-4E92-A9F9-B7E5DA065AAF}" type="presOf" srcId="{3B544FDA-D9D7-4677-8E81-D7F33E6FAEF5}" destId="{28E942F6-3A14-43F7-882C-D76CD367F639}" srcOrd="0" destOrd="0" presId="urn:microsoft.com/office/officeart/2005/8/layout/cycle5"/>
    <dgm:cxn modelId="{02513D91-0A5C-4B15-B1A1-9A4FACBF8A35}" type="presOf" srcId="{4AB86836-7977-4DF7-A4BA-194E49369F5B}" destId="{1A9E93BF-9D3D-400C-A6F0-44E0D02BBA9E}" srcOrd="0" destOrd="0" presId="urn:microsoft.com/office/officeart/2005/8/layout/cycle5"/>
    <dgm:cxn modelId="{BB5ABEA3-135D-463C-B665-AB073E088664}" srcId="{1EC6E9B8-F3AE-46FC-B385-311C59F863FF}" destId="{3D0CCC3E-03AC-4C27-A173-C58200F00454}" srcOrd="5" destOrd="0" parTransId="{16802634-76BC-415F-A647-217C8CF636C1}" sibTransId="{57E43844-E493-4A57-B8FA-B8C7D29D4F42}"/>
    <dgm:cxn modelId="{D0DEB9A8-17F1-49A2-A591-08025A8EB4A3}" type="presOf" srcId="{3D0CCC3E-03AC-4C27-A173-C58200F00454}" destId="{C40F0383-4D1F-4F33-9562-3FEC84BCC3A8}" srcOrd="0" destOrd="0" presId="urn:microsoft.com/office/officeart/2005/8/layout/cycle5"/>
    <dgm:cxn modelId="{1D8DD1BA-33F1-4815-8637-7DF9189CBB38}" type="presOf" srcId="{7C32DF83-A3E5-4408-B8A4-D6BDEAE2BA9A}" destId="{25F91F51-F369-4200-8826-F2FB6C5EC291}" srcOrd="0" destOrd="0" presId="urn:microsoft.com/office/officeart/2005/8/layout/cycle5"/>
    <dgm:cxn modelId="{3B4071C1-36CF-4DF5-BA7C-813A0318AED6}" srcId="{1EC6E9B8-F3AE-46FC-B385-311C59F863FF}" destId="{2E125D4E-912E-4BD5-9314-498E0C715F52}" srcOrd="2" destOrd="0" parTransId="{AC828806-8083-4326-9E23-5C2E19BE33A2}" sibTransId="{FE7B65E8-00BC-4B45-8601-EB4268D3FEF8}"/>
    <dgm:cxn modelId="{BBE3BBE4-87C8-4113-A302-CA98C25CBB24}" srcId="{1EC6E9B8-F3AE-46FC-B385-311C59F863FF}" destId="{B205A9A3-657E-40A1-BD0F-DEE102714015}" srcOrd="6" destOrd="0" parTransId="{DAE61CCE-B5F1-416F-8510-F578B13A3437}" sibTransId="{BECB94CF-DBCF-4D29-8BD2-8B1FCDFA40B5}"/>
    <dgm:cxn modelId="{0A1C50F1-EB95-4BB8-BBA3-8647E046D464}" srcId="{1EC6E9B8-F3AE-46FC-B385-311C59F863FF}" destId="{C35ABA9D-2675-44EF-9C29-2D6ECDA9ED63}" srcOrd="0" destOrd="0" parTransId="{1638188D-04D3-4247-8E0C-0DCEA1691B12}" sibTransId="{4CCC992F-BB14-41BD-868D-4665DBD17AE0}"/>
    <dgm:cxn modelId="{86A161FA-2CBA-498D-8A9B-DD7DA5947A25}" type="presOf" srcId="{AD83DAA4-97E0-4994-A454-96BB661C12CC}" destId="{07952F9F-7579-42C7-9CB7-D93CD66A682B}" srcOrd="0" destOrd="0" presId="urn:microsoft.com/office/officeart/2005/8/layout/cycle5"/>
    <dgm:cxn modelId="{D76731FB-DF4E-4566-B0C9-45F38C515E45}" type="presOf" srcId="{C35ABA9D-2675-44EF-9C29-2D6ECDA9ED63}" destId="{263B6A90-7112-4BB1-9D37-9557347989A6}" srcOrd="0" destOrd="0" presId="urn:microsoft.com/office/officeart/2005/8/layout/cycle5"/>
    <dgm:cxn modelId="{2823FBFE-F1EF-4532-9E4D-8B68569F72E3}" type="presOf" srcId="{57E43844-E493-4A57-B8FA-B8C7D29D4F42}" destId="{38A68A30-6677-4CF3-8567-BA823FCF30BE}" srcOrd="0" destOrd="0" presId="urn:microsoft.com/office/officeart/2005/8/layout/cycle5"/>
    <dgm:cxn modelId="{CE714626-F594-4DBB-996D-102FE1A1CB9F}" type="presParOf" srcId="{EBBEF019-7CE6-4C62-8521-C5CEECD9F9DF}" destId="{263B6A90-7112-4BB1-9D37-9557347989A6}" srcOrd="0" destOrd="0" presId="urn:microsoft.com/office/officeart/2005/8/layout/cycle5"/>
    <dgm:cxn modelId="{93BDC589-8446-4DF8-BAC9-336E25E0FF5D}" type="presParOf" srcId="{EBBEF019-7CE6-4C62-8521-C5CEECD9F9DF}" destId="{BF2960C4-2AEF-4B5C-83EC-44A4F3E897B5}" srcOrd="1" destOrd="0" presId="urn:microsoft.com/office/officeart/2005/8/layout/cycle5"/>
    <dgm:cxn modelId="{58E996CA-B11F-4210-A06E-B60417D64ABC}" type="presParOf" srcId="{EBBEF019-7CE6-4C62-8521-C5CEECD9F9DF}" destId="{91AA316C-B5FC-4F2F-BABB-3E0DD12452D7}" srcOrd="2" destOrd="0" presId="urn:microsoft.com/office/officeart/2005/8/layout/cycle5"/>
    <dgm:cxn modelId="{B24437D8-5C23-45E0-8D8D-63BBAB7E4C76}" type="presParOf" srcId="{EBBEF019-7CE6-4C62-8521-C5CEECD9F9DF}" destId="{D6204BCE-4FA4-4C0E-B154-3E608D6E4406}" srcOrd="3" destOrd="0" presId="urn:microsoft.com/office/officeart/2005/8/layout/cycle5"/>
    <dgm:cxn modelId="{32D125DF-4167-4A5F-A443-E775B7511A77}" type="presParOf" srcId="{EBBEF019-7CE6-4C62-8521-C5CEECD9F9DF}" destId="{148B89C1-A3E1-4C6A-AEFE-A9704780A7FB}" srcOrd="4" destOrd="0" presId="urn:microsoft.com/office/officeart/2005/8/layout/cycle5"/>
    <dgm:cxn modelId="{BB04EEBA-F0B1-4BE0-9761-2E69407DF9FE}" type="presParOf" srcId="{EBBEF019-7CE6-4C62-8521-C5CEECD9F9DF}" destId="{28E942F6-3A14-43F7-882C-D76CD367F639}" srcOrd="5" destOrd="0" presId="urn:microsoft.com/office/officeart/2005/8/layout/cycle5"/>
    <dgm:cxn modelId="{85C32C1F-F5A7-44ED-AA90-99CAF9B337E7}" type="presParOf" srcId="{EBBEF019-7CE6-4C62-8521-C5CEECD9F9DF}" destId="{B30F9AF9-3264-4D90-B25B-244BE7EA526E}" srcOrd="6" destOrd="0" presId="urn:microsoft.com/office/officeart/2005/8/layout/cycle5"/>
    <dgm:cxn modelId="{B60DC2A7-A7E0-46B3-9B53-415C230F5649}" type="presParOf" srcId="{EBBEF019-7CE6-4C62-8521-C5CEECD9F9DF}" destId="{E35296F4-9859-49BC-B462-805FD677354D}" srcOrd="7" destOrd="0" presId="urn:microsoft.com/office/officeart/2005/8/layout/cycle5"/>
    <dgm:cxn modelId="{533F44A6-7772-44F1-9F65-75FEE5857F6E}" type="presParOf" srcId="{EBBEF019-7CE6-4C62-8521-C5CEECD9F9DF}" destId="{6DBBB662-CAF5-47D3-A2DB-67023FAB498F}" srcOrd="8" destOrd="0" presId="urn:microsoft.com/office/officeart/2005/8/layout/cycle5"/>
    <dgm:cxn modelId="{383A680B-439B-4B8B-8189-3836B9AA6254}" type="presParOf" srcId="{EBBEF019-7CE6-4C62-8521-C5CEECD9F9DF}" destId="{25F91F51-F369-4200-8826-F2FB6C5EC291}" srcOrd="9" destOrd="0" presId="urn:microsoft.com/office/officeart/2005/8/layout/cycle5"/>
    <dgm:cxn modelId="{ED24C590-9A66-47E8-A465-14BBDEE0DA88}" type="presParOf" srcId="{EBBEF019-7CE6-4C62-8521-C5CEECD9F9DF}" destId="{7B154A43-8628-492E-A52D-213E105320AE}" srcOrd="10" destOrd="0" presId="urn:microsoft.com/office/officeart/2005/8/layout/cycle5"/>
    <dgm:cxn modelId="{BDC1AFE1-6762-4975-8F94-BFBCBC6A5454}" type="presParOf" srcId="{EBBEF019-7CE6-4C62-8521-C5CEECD9F9DF}" destId="{1A9E93BF-9D3D-400C-A6F0-44E0D02BBA9E}" srcOrd="11" destOrd="0" presId="urn:microsoft.com/office/officeart/2005/8/layout/cycle5"/>
    <dgm:cxn modelId="{BD0C6D23-066B-4B61-873E-749FAD6C2F25}" type="presParOf" srcId="{EBBEF019-7CE6-4C62-8521-C5CEECD9F9DF}" destId="{DD1E517B-05FE-4DCC-BEDB-529CCFF30C16}" srcOrd="12" destOrd="0" presId="urn:microsoft.com/office/officeart/2005/8/layout/cycle5"/>
    <dgm:cxn modelId="{C931056D-7042-41DF-B23E-A5EEA6585FC6}" type="presParOf" srcId="{EBBEF019-7CE6-4C62-8521-C5CEECD9F9DF}" destId="{CCFF24BB-D986-4913-A0CA-627432979FA0}" srcOrd="13" destOrd="0" presId="urn:microsoft.com/office/officeart/2005/8/layout/cycle5"/>
    <dgm:cxn modelId="{1B331E34-043B-43EC-977E-CC7394E5FC5C}" type="presParOf" srcId="{EBBEF019-7CE6-4C62-8521-C5CEECD9F9DF}" destId="{07952F9F-7579-42C7-9CB7-D93CD66A682B}" srcOrd="14" destOrd="0" presId="urn:microsoft.com/office/officeart/2005/8/layout/cycle5"/>
    <dgm:cxn modelId="{2C8BA573-8A0B-4CAF-A895-AFC9DC8EF712}" type="presParOf" srcId="{EBBEF019-7CE6-4C62-8521-C5CEECD9F9DF}" destId="{C40F0383-4D1F-4F33-9562-3FEC84BCC3A8}" srcOrd="15" destOrd="0" presId="urn:microsoft.com/office/officeart/2005/8/layout/cycle5"/>
    <dgm:cxn modelId="{FB953C83-DA3A-4CA3-BC39-C519DAC16C17}" type="presParOf" srcId="{EBBEF019-7CE6-4C62-8521-C5CEECD9F9DF}" destId="{DE370359-9375-4836-AA25-F06C5D1D14D0}" srcOrd="16" destOrd="0" presId="urn:microsoft.com/office/officeart/2005/8/layout/cycle5"/>
    <dgm:cxn modelId="{61FB6121-78A1-4BBE-A017-FC3FB99CFFE0}" type="presParOf" srcId="{EBBEF019-7CE6-4C62-8521-C5CEECD9F9DF}" destId="{38A68A30-6677-4CF3-8567-BA823FCF30BE}" srcOrd="17" destOrd="0" presId="urn:microsoft.com/office/officeart/2005/8/layout/cycle5"/>
    <dgm:cxn modelId="{FC01E185-FD55-4E09-834A-0B7A7768CD8F}" type="presParOf" srcId="{EBBEF019-7CE6-4C62-8521-C5CEECD9F9DF}" destId="{1798BB39-D17F-47DF-85DB-8B863C4064D9}" srcOrd="18" destOrd="0" presId="urn:microsoft.com/office/officeart/2005/8/layout/cycle5"/>
    <dgm:cxn modelId="{831F3F61-C04C-4CA6-B715-45D9BF1DBE3E}" type="presParOf" srcId="{EBBEF019-7CE6-4C62-8521-C5CEECD9F9DF}" destId="{B9D3424D-A723-4BF1-BB2E-4B0B90E85E4E}" srcOrd="19" destOrd="0" presId="urn:microsoft.com/office/officeart/2005/8/layout/cycle5"/>
    <dgm:cxn modelId="{41C6F840-0668-4618-A83B-1D62810A2A74}" type="presParOf" srcId="{EBBEF019-7CE6-4C62-8521-C5CEECD9F9DF}" destId="{B5C0A018-B450-4DFE-85BA-F5D8EE98899C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53FD9-161D-4F4A-AE6A-D6EBD08DD959}">
      <dsp:nvSpPr>
        <dsp:cNvPr id="0" name=""/>
        <dsp:cNvSpPr/>
      </dsp:nvSpPr>
      <dsp:spPr>
        <a:xfrm>
          <a:off x="800099" y="1700212"/>
          <a:ext cx="2952750" cy="14763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C0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b="1" kern="1200" dirty="0">
              <a:latin typeface="Garamond" panose="02020404030301010803" pitchFamily="18" charset="0"/>
            </a:rPr>
            <a:t>Proposta di Valore</a:t>
          </a:r>
        </a:p>
      </dsp:txBody>
      <dsp:txXfrm>
        <a:off x="843341" y="1743454"/>
        <a:ext cx="2866266" cy="1389891"/>
      </dsp:txXfrm>
    </dsp:sp>
    <dsp:sp modelId="{AE71C156-A55E-4542-B060-10B34DA9CB8E}">
      <dsp:nvSpPr>
        <dsp:cNvPr id="0" name=""/>
        <dsp:cNvSpPr/>
      </dsp:nvSpPr>
      <dsp:spPr>
        <a:xfrm rot="18289469">
          <a:off x="3309278" y="1562238"/>
          <a:ext cx="206824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68242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>
        <a:off x="4291693" y="1537778"/>
        <a:ext cx="103412" cy="103412"/>
      </dsp:txXfrm>
    </dsp:sp>
    <dsp:sp modelId="{05A271AE-FB9E-4776-9220-076DD79952CA}">
      <dsp:nvSpPr>
        <dsp:cNvPr id="0" name=""/>
        <dsp:cNvSpPr/>
      </dsp:nvSpPr>
      <dsp:spPr>
        <a:xfrm>
          <a:off x="4933950" y="2381"/>
          <a:ext cx="2952750" cy="14763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b="1" kern="1200" dirty="0">
              <a:latin typeface="Garamond" panose="02020404030301010803" pitchFamily="18" charset="0"/>
            </a:rPr>
            <a:t>Target a cui è rivolta</a:t>
          </a:r>
        </a:p>
      </dsp:txBody>
      <dsp:txXfrm>
        <a:off x="4977192" y="45623"/>
        <a:ext cx="2866266" cy="1389891"/>
      </dsp:txXfrm>
    </dsp:sp>
    <dsp:sp modelId="{FBB1E6DA-1812-427D-AE55-5DD1DEC8C8AB}">
      <dsp:nvSpPr>
        <dsp:cNvPr id="0" name=""/>
        <dsp:cNvSpPr/>
      </dsp:nvSpPr>
      <dsp:spPr>
        <a:xfrm>
          <a:off x="3752850" y="2411153"/>
          <a:ext cx="118110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181100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313872" y="2408872"/>
        <a:ext cx="59055" cy="59055"/>
      </dsp:txXfrm>
    </dsp:sp>
    <dsp:sp modelId="{E4CE8022-A210-45E1-80B5-270EDC4DBC1F}">
      <dsp:nvSpPr>
        <dsp:cNvPr id="0" name=""/>
        <dsp:cNvSpPr/>
      </dsp:nvSpPr>
      <dsp:spPr>
        <a:xfrm>
          <a:off x="4933950" y="1700212"/>
          <a:ext cx="2952750" cy="14763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b="1" kern="1200" dirty="0">
              <a:latin typeface="Garamond" panose="02020404030301010803" pitchFamily="18" charset="0"/>
            </a:rPr>
            <a:t>Valore per il target</a:t>
          </a:r>
        </a:p>
      </dsp:txBody>
      <dsp:txXfrm>
        <a:off x="4977192" y="1743454"/>
        <a:ext cx="2866266" cy="1389891"/>
      </dsp:txXfrm>
    </dsp:sp>
    <dsp:sp modelId="{179BF85F-B30E-4310-9CFC-E4BBF20E62ED}">
      <dsp:nvSpPr>
        <dsp:cNvPr id="0" name=""/>
        <dsp:cNvSpPr/>
      </dsp:nvSpPr>
      <dsp:spPr>
        <a:xfrm rot="3310531">
          <a:off x="3309278" y="3260069"/>
          <a:ext cx="206824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68242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>
        <a:off x="4291693" y="3235609"/>
        <a:ext cx="103412" cy="103412"/>
      </dsp:txXfrm>
    </dsp:sp>
    <dsp:sp modelId="{ED30D4E9-7EE6-4776-A03F-A4E814122630}">
      <dsp:nvSpPr>
        <dsp:cNvPr id="0" name=""/>
        <dsp:cNvSpPr/>
      </dsp:nvSpPr>
      <dsp:spPr>
        <a:xfrm>
          <a:off x="4933950" y="3398043"/>
          <a:ext cx="2952750" cy="14763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400" b="1" kern="1200" dirty="0">
              <a:latin typeface="Garamond" panose="02020404030301010803" pitchFamily="18" charset="0"/>
            </a:rPr>
            <a:t>Modalità di erogazione del Valore</a:t>
          </a:r>
        </a:p>
      </dsp:txBody>
      <dsp:txXfrm>
        <a:off x="4977192" y="3441285"/>
        <a:ext cx="2866266" cy="1389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53FD9-161D-4F4A-AE6A-D6EBD08DD959}">
      <dsp:nvSpPr>
        <dsp:cNvPr id="0" name=""/>
        <dsp:cNvSpPr/>
      </dsp:nvSpPr>
      <dsp:spPr>
        <a:xfrm>
          <a:off x="800099" y="1700212"/>
          <a:ext cx="2952750" cy="14763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>
              <a:latin typeface="Garamond" panose="02020404030301010803" pitchFamily="18" charset="0"/>
            </a:rPr>
            <a:t>Individuare le modalità attraverso cui</a:t>
          </a:r>
        </a:p>
      </dsp:txBody>
      <dsp:txXfrm>
        <a:off x="843341" y="1743454"/>
        <a:ext cx="2866266" cy="1389891"/>
      </dsp:txXfrm>
    </dsp:sp>
    <dsp:sp modelId="{AE71C156-A55E-4542-B060-10B34DA9CB8E}">
      <dsp:nvSpPr>
        <dsp:cNvPr id="0" name=""/>
        <dsp:cNvSpPr/>
      </dsp:nvSpPr>
      <dsp:spPr>
        <a:xfrm rot="18289469">
          <a:off x="3309278" y="1562238"/>
          <a:ext cx="206824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68242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>
        <a:off x="4291693" y="1537778"/>
        <a:ext cx="103412" cy="103412"/>
      </dsp:txXfrm>
    </dsp:sp>
    <dsp:sp modelId="{05A271AE-FB9E-4776-9220-076DD79952CA}">
      <dsp:nvSpPr>
        <dsp:cNvPr id="0" name=""/>
        <dsp:cNvSpPr/>
      </dsp:nvSpPr>
      <dsp:spPr>
        <a:xfrm>
          <a:off x="4933950" y="2381"/>
          <a:ext cx="2952750" cy="14763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>
              <a:latin typeface="Garamond" panose="02020404030301010803" pitchFamily="18" charset="0"/>
            </a:rPr>
            <a:t>Rendere il prodotto o servizio disponibile al target</a:t>
          </a:r>
        </a:p>
      </dsp:txBody>
      <dsp:txXfrm>
        <a:off x="4977192" y="45623"/>
        <a:ext cx="2866266" cy="1389891"/>
      </dsp:txXfrm>
    </dsp:sp>
    <dsp:sp modelId="{FBB1E6DA-1812-427D-AE55-5DD1DEC8C8AB}">
      <dsp:nvSpPr>
        <dsp:cNvPr id="0" name=""/>
        <dsp:cNvSpPr/>
      </dsp:nvSpPr>
      <dsp:spPr>
        <a:xfrm>
          <a:off x="3752850" y="2411153"/>
          <a:ext cx="118110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181100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313872" y="2408872"/>
        <a:ext cx="59055" cy="59055"/>
      </dsp:txXfrm>
    </dsp:sp>
    <dsp:sp modelId="{E4CE8022-A210-45E1-80B5-270EDC4DBC1F}">
      <dsp:nvSpPr>
        <dsp:cNvPr id="0" name=""/>
        <dsp:cNvSpPr/>
      </dsp:nvSpPr>
      <dsp:spPr>
        <a:xfrm>
          <a:off x="4933950" y="1700212"/>
          <a:ext cx="2952750" cy="14763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>
              <a:latin typeface="Garamond" panose="02020404030301010803" pitchFamily="18" charset="0"/>
            </a:rPr>
            <a:t>Far percepire gli elementi di valore prodotto</a:t>
          </a:r>
        </a:p>
      </dsp:txBody>
      <dsp:txXfrm>
        <a:off x="4977192" y="1743454"/>
        <a:ext cx="2866266" cy="1389891"/>
      </dsp:txXfrm>
    </dsp:sp>
    <dsp:sp modelId="{179BF85F-B30E-4310-9CFC-E4BBF20E62ED}">
      <dsp:nvSpPr>
        <dsp:cNvPr id="0" name=""/>
        <dsp:cNvSpPr/>
      </dsp:nvSpPr>
      <dsp:spPr>
        <a:xfrm rot="3310531">
          <a:off x="3309278" y="3260069"/>
          <a:ext cx="206824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68242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>
        <a:off x="4291693" y="3235609"/>
        <a:ext cx="103412" cy="103412"/>
      </dsp:txXfrm>
    </dsp:sp>
    <dsp:sp modelId="{ED30D4E9-7EE6-4776-A03F-A4E814122630}">
      <dsp:nvSpPr>
        <dsp:cNvPr id="0" name=""/>
        <dsp:cNvSpPr/>
      </dsp:nvSpPr>
      <dsp:spPr>
        <a:xfrm>
          <a:off x="4933950" y="3398043"/>
          <a:ext cx="2952750" cy="14763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>
              <a:latin typeface="Garamond" panose="02020404030301010803" pitchFamily="18" charset="0"/>
            </a:rPr>
            <a:t>Gestire la relazione con il cliente</a:t>
          </a:r>
        </a:p>
      </dsp:txBody>
      <dsp:txXfrm>
        <a:off x="4977192" y="3441285"/>
        <a:ext cx="2866266" cy="13898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DDB94-C998-43A3-9C5A-43BD24E7F2C1}">
      <dsp:nvSpPr>
        <dsp:cNvPr id="0" name=""/>
        <dsp:cNvSpPr/>
      </dsp:nvSpPr>
      <dsp:spPr>
        <a:xfrm>
          <a:off x="0" y="0"/>
          <a:ext cx="6688836" cy="8915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latin typeface="Garamond" panose="02020404030301010803" pitchFamily="18" charset="0"/>
            </a:rPr>
            <a:t>Consapevolezza dell’esistenza dell’offerta</a:t>
          </a:r>
        </a:p>
      </dsp:txBody>
      <dsp:txXfrm>
        <a:off x="26112" y="26112"/>
        <a:ext cx="5622485" cy="839316"/>
      </dsp:txXfrm>
    </dsp:sp>
    <dsp:sp modelId="{B5CCE68A-062A-4BBF-A369-2B056F70EDF9}">
      <dsp:nvSpPr>
        <dsp:cNvPr id="0" name=""/>
        <dsp:cNvSpPr/>
      </dsp:nvSpPr>
      <dsp:spPr>
        <a:xfrm>
          <a:off x="499490" y="1015365"/>
          <a:ext cx="6688836" cy="8915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latin typeface="Garamond" panose="02020404030301010803" pitchFamily="18" charset="0"/>
            </a:rPr>
            <a:t>Valutazione del valore di tale offerta</a:t>
          </a:r>
        </a:p>
      </dsp:txBody>
      <dsp:txXfrm>
        <a:off x="525602" y="1041477"/>
        <a:ext cx="5557620" cy="839316"/>
      </dsp:txXfrm>
    </dsp:sp>
    <dsp:sp modelId="{6918F7D2-1000-4AB6-8793-75F7A18C68D2}">
      <dsp:nvSpPr>
        <dsp:cNvPr id="0" name=""/>
        <dsp:cNvSpPr/>
      </dsp:nvSpPr>
      <dsp:spPr>
        <a:xfrm>
          <a:off x="998982" y="2030730"/>
          <a:ext cx="6688836" cy="8915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latin typeface="Garamond" panose="02020404030301010803" pitchFamily="18" charset="0"/>
            </a:rPr>
            <a:t>Acquisto dell’offerta da parte del cliente</a:t>
          </a:r>
        </a:p>
      </dsp:txBody>
      <dsp:txXfrm>
        <a:off x="1025094" y="2056842"/>
        <a:ext cx="5557620" cy="839316"/>
      </dsp:txXfrm>
    </dsp:sp>
    <dsp:sp modelId="{FC2E8F2D-59F4-4A15-A4E6-CC135D7504A9}">
      <dsp:nvSpPr>
        <dsp:cNvPr id="0" name=""/>
        <dsp:cNvSpPr/>
      </dsp:nvSpPr>
      <dsp:spPr>
        <a:xfrm>
          <a:off x="1498473" y="3046095"/>
          <a:ext cx="6688836" cy="8915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latin typeface="Garamond" panose="02020404030301010803" pitchFamily="18" charset="0"/>
            </a:rPr>
            <a:t>Messa a disposizione dell’offerta</a:t>
          </a:r>
        </a:p>
      </dsp:txBody>
      <dsp:txXfrm>
        <a:off x="1524585" y="3072207"/>
        <a:ext cx="5557620" cy="839315"/>
      </dsp:txXfrm>
    </dsp:sp>
    <dsp:sp modelId="{EE38558F-816A-486A-B247-525DA500D1D3}">
      <dsp:nvSpPr>
        <dsp:cNvPr id="0" name=""/>
        <dsp:cNvSpPr/>
      </dsp:nvSpPr>
      <dsp:spPr>
        <a:xfrm>
          <a:off x="1997964" y="4061460"/>
          <a:ext cx="6688836" cy="8915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latin typeface="Garamond" panose="02020404030301010803" pitchFamily="18" charset="0"/>
            </a:rPr>
            <a:t>Erogazione di servizi successivi all’acquisto</a:t>
          </a:r>
        </a:p>
      </dsp:txBody>
      <dsp:txXfrm>
        <a:off x="2024076" y="4087572"/>
        <a:ext cx="5557620" cy="839316"/>
      </dsp:txXfrm>
    </dsp:sp>
    <dsp:sp modelId="{DAE4AB2E-D412-48D6-883B-510057614D27}">
      <dsp:nvSpPr>
        <dsp:cNvPr id="0" name=""/>
        <dsp:cNvSpPr/>
      </dsp:nvSpPr>
      <dsp:spPr>
        <a:xfrm>
          <a:off x="6109335" y="651319"/>
          <a:ext cx="579501" cy="57950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600" kern="1200"/>
        </a:p>
      </dsp:txBody>
      <dsp:txXfrm>
        <a:off x="6239723" y="651319"/>
        <a:ext cx="318725" cy="436075"/>
      </dsp:txXfrm>
    </dsp:sp>
    <dsp:sp modelId="{0FEE26F3-CF12-4F10-897D-3DE39F1D04B7}">
      <dsp:nvSpPr>
        <dsp:cNvPr id="0" name=""/>
        <dsp:cNvSpPr/>
      </dsp:nvSpPr>
      <dsp:spPr>
        <a:xfrm>
          <a:off x="6608826" y="1666684"/>
          <a:ext cx="579501" cy="57950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600" kern="1200"/>
        </a:p>
      </dsp:txBody>
      <dsp:txXfrm>
        <a:off x="6739214" y="1666684"/>
        <a:ext cx="318725" cy="436075"/>
      </dsp:txXfrm>
    </dsp:sp>
    <dsp:sp modelId="{E6B94506-84C9-4189-9CDF-D023C8EEC184}">
      <dsp:nvSpPr>
        <dsp:cNvPr id="0" name=""/>
        <dsp:cNvSpPr/>
      </dsp:nvSpPr>
      <dsp:spPr>
        <a:xfrm>
          <a:off x="7108317" y="2667190"/>
          <a:ext cx="579501" cy="57950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600" kern="1200"/>
        </a:p>
      </dsp:txBody>
      <dsp:txXfrm>
        <a:off x="7238705" y="2667190"/>
        <a:ext cx="318725" cy="436075"/>
      </dsp:txXfrm>
    </dsp:sp>
    <dsp:sp modelId="{338BB232-7C98-40AE-9621-43C2887C7778}">
      <dsp:nvSpPr>
        <dsp:cNvPr id="0" name=""/>
        <dsp:cNvSpPr/>
      </dsp:nvSpPr>
      <dsp:spPr>
        <a:xfrm>
          <a:off x="7607808" y="3692461"/>
          <a:ext cx="579501" cy="57950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600" kern="1200"/>
        </a:p>
      </dsp:txBody>
      <dsp:txXfrm>
        <a:off x="7738196" y="3692461"/>
        <a:ext cx="318725" cy="4360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53FD9-161D-4F4A-AE6A-D6EBD08DD959}">
      <dsp:nvSpPr>
        <dsp:cNvPr id="0" name=""/>
        <dsp:cNvSpPr/>
      </dsp:nvSpPr>
      <dsp:spPr>
        <a:xfrm>
          <a:off x="0" y="1533524"/>
          <a:ext cx="3619500" cy="18097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C0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200" b="1" kern="1200" dirty="0">
              <a:latin typeface="Garamond" panose="02020404030301010803" pitchFamily="18" charset="0"/>
            </a:rPr>
            <a:t>Proposta di profittabilità</a:t>
          </a:r>
        </a:p>
      </dsp:txBody>
      <dsp:txXfrm>
        <a:off x="53006" y="1586530"/>
        <a:ext cx="3513488" cy="1703738"/>
      </dsp:txXfrm>
    </dsp:sp>
    <dsp:sp modelId="{AE71C156-A55E-4542-B060-10B34DA9CB8E}">
      <dsp:nvSpPr>
        <dsp:cNvPr id="0" name=""/>
        <dsp:cNvSpPr/>
      </dsp:nvSpPr>
      <dsp:spPr>
        <a:xfrm rot="19457599">
          <a:off x="3451914" y="1884698"/>
          <a:ext cx="1782971" cy="66796"/>
        </a:xfrm>
        <a:custGeom>
          <a:avLst/>
          <a:gdLst/>
          <a:ahLst/>
          <a:cxnLst/>
          <a:rect l="0" t="0" r="0" b="0"/>
          <a:pathLst>
            <a:path>
              <a:moveTo>
                <a:pt x="0" y="33398"/>
              </a:moveTo>
              <a:lnTo>
                <a:pt x="1782971" y="3339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4298825" y="1873522"/>
        <a:ext cx="89148" cy="89148"/>
      </dsp:txXfrm>
    </dsp:sp>
    <dsp:sp modelId="{05A271AE-FB9E-4776-9220-076DD79952CA}">
      <dsp:nvSpPr>
        <dsp:cNvPr id="0" name=""/>
        <dsp:cNvSpPr/>
      </dsp:nvSpPr>
      <dsp:spPr>
        <a:xfrm>
          <a:off x="5067300" y="492918"/>
          <a:ext cx="3619500" cy="18097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200" b="1" kern="1200" dirty="0">
              <a:latin typeface="Garamond" panose="02020404030301010803" pitchFamily="18" charset="0"/>
            </a:rPr>
            <a:t>Revenue stream</a:t>
          </a:r>
          <a:br>
            <a:rPr lang="it-IT" sz="4200" b="1" kern="1200" dirty="0">
              <a:latin typeface="Garamond" panose="02020404030301010803" pitchFamily="18" charset="0"/>
            </a:rPr>
          </a:br>
          <a:r>
            <a:rPr lang="it-IT" sz="4200" b="0" kern="1200" dirty="0">
              <a:latin typeface="Garamond" panose="02020404030301010803" pitchFamily="18" charset="0"/>
            </a:rPr>
            <a:t>(flussi di ricavi)</a:t>
          </a:r>
        </a:p>
      </dsp:txBody>
      <dsp:txXfrm>
        <a:off x="5120306" y="545924"/>
        <a:ext cx="3513488" cy="1703738"/>
      </dsp:txXfrm>
    </dsp:sp>
    <dsp:sp modelId="{179BF85F-B30E-4310-9CFC-E4BBF20E62ED}">
      <dsp:nvSpPr>
        <dsp:cNvPr id="0" name=""/>
        <dsp:cNvSpPr/>
      </dsp:nvSpPr>
      <dsp:spPr>
        <a:xfrm rot="2142401">
          <a:off x="3451914" y="2925304"/>
          <a:ext cx="1782971" cy="66796"/>
        </a:xfrm>
        <a:custGeom>
          <a:avLst/>
          <a:gdLst/>
          <a:ahLst/>
          <a:cxnLst/>
          <a:rect l="0" t="0" r="0" b="0"/>
          <a:pathLst>
            <a:path>
              <a:moveTo>
                <a:pt x="0" y="33398"/>
              </a:moveTo>
              <a:lnTo>
                <a:pt x="1782971" y="3339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4298825" y="2914128"/>
        <a:ext cx="89148" cy="89148"/>
      </dsp:txXfrm>
    </dsp:sp>
    <dsp:sp modelId="{ED30D4E9-7EE6-4776-A03F-A4E814122630}">
      <dsp:nvSpPr>
        <dsp:cNvPr id="0" name=""/>
        <dsp:cNvSpPr/>
      </dsp:nvSpPr>
      <dsp:spPr>
        <a:xfrm>
          <a:off x="5067300" y="2574131"/>
          <a:ext cx="3619500" cy="18097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200" b="1" kern="1200" dirty="0">
              <a:latin typeface="Garamond" panose="02020404030301010803" pitchFamily="18" charset="0"/>
            </a:rPr>
            <a:t>Cost </a:t>
          </a:r>
          <a:r>
            <a:rPr lang="it-IT" sz="4200" b="1" kern="1200" dirty="0" err="1">
              <a:latin typeface="Garamond" panose="02020404030301010803" pitchFamily="18" charset="0"/>
            </a:rPr>
            <a:t>structure</a:t>
          </a:r>
          <a:br>
            <a:rPr lang="it-IT" sz="4200" b="1" kern="1200" dirty="0">
              <a:latin typeface="Garamond" panose="02020404030301010803" pitchFamily="18" charset="0"/>
            </a:rPr>
          </a:br>
          <a:r>
            <a:rPr lang="it-IT" sz="4200" b="0" kern="1200" dirty="0">
              <a:latin typeface="Garamond" panose="02020404030301010803" pitchFamily="18" charset="0"/>
            </a:rPr>
            <a:t>(struttura dei costi)</a:t>
          </a:r>
        </a:p>
      </dsp:txBody>
      <dsp:txXfrm>
        <a:off x="5120306" y="2627137"/>
        <a:ext cx="3513488" cy="17037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3A05F-FF47-4C09-BB71-E3CB0BB8F14C}">
      <dsp:nvSpPr>
        <dsp:cNvPr id="0" name=""/>
        <dsp:cNvSpPr/>
      </dsp:nvSpPr>
      <dsp:spPr>
        <a:xfrm>
          <a:off x="40" y="911363"/>
          <a:ext cx="3845569" cy="1224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b="1" kern="1200" dirty="0">
              <a:latin typeface="Garamond" panose="02020404030301010803" pitchFamily="18" charset="0"/>
            </a:rPr>
            <a:t>Modello</a:t>
          </a:r>
          <a:br>
            <a:rPr lang="it-IT" sz="3600" b="1" kern="1200" dirty="0">
              <a:latin typeface="Garamond" panose="02020404030301010803" pitchFamily="18" charset="0"/>
            </a:rPr>
          </a:br>
          <a:r>
            <a:rPr lang="it-IT" sz="3600" b="1" kern="1200" dirty="0">
              <a:latin typeface="Garamond" panose="02020404030301010803" pitchFamily="18" charset="0"/>
            </a:rPr>
            <a:t>«cost </a:t>
          </a:r>
          <a:r>
            <a:rPr lang="it-IT" sz="3600" b="1" kern="1200" dirty="0" err="1">
              <a:latin typeface="Garamond" panose="02020404030301010803" pitchFamily="18" charset="0"/>
            </a:rPr>
            <a:t>driven</a:t>
          </a:r>
          <a:r>
            <a:rPr lang="it-IT" sz="3600" b="1" kern="1200" dirty="0">
              <a:latin typeface="Garamond" panose="02020404030301010803" pitchFamily="18" charset="0"/>
            </a:rPr>
            <a:t>»</a:t>
          </a:r>
        </a:p>
      </dsp:txBody>
      <dsp:txXfrm>
        <a:off x="40" y="911363"/>
        <a:ext cx="3845569" cy="1224835"/>
      </dsp:txXfrm>
    </dsp:sp>
    <dsp:sp modelId="{7E6B67DE-7199-4421-893C-4642ACB6ADEE}">
      <dsp:nvSpPr>
        <dsp:cNvPr id="0" name=""/>
        <dsp:cNvSpPr/>
      </dsp:nvSpPr>
      <dsp:spPr>
        <a:xfrm>
          <a:off x="40" y="2136199"/>
          <a:ext cx="3845569" cy="187757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3600" b="1" kern="1200" dirty="0">
              <a:latin typeface="Garamond" panose="02020404030301010803" pitchFamily="18" charset="0"/>
            </a:rPr>
            <a:t>Minimizzazione</a:t>
          </a:r>
          <a:r>
            <a:rPr lang="it-IT" sz="3600" kern="1200" dirty="0">
              <a:latin typeface="Garamond" panose="02020404030301010803" pitchFamily="18" charset="0"/>
            </a:rPr>
            <a:t> dei </a:t>
          </a:r>
          <a:r>
            <a:rPr lang="it-IT" sz="3600" b="1" kern="1200" dirty="0">
              <a:latin typeface="Garamond" panose="02020404030301010803" pitchFamily="18" charset="0"/>
            </a:rPr>
            <a:t>costi</a:t>
          </a:r>
          <a:r>
            <a:rPr lang="it-IT" sz="3600" kern="1200" dirty="0">
              <a:latin typeface="Garamond" panose="02020404030301010803" pitchFamily="18" charset="0"/>
            </a:rPr>
            <a:t> per l’impresa</a:t>
          </a:r>
        </a:p>
      </dsp:txBody>
      <dsp:txXfrm>
        <a:off x="40" y="2136199"/>
        <a:ext cx="3845569" cy="1877579"/>
      </dsp:txXfrm>
    </dsp:sp>
    <dsp:sp modelId="{E2B2FCF4-6311-45DA-940F-9CA91BB9467F}">
      <dsp:nvSpPr>
        <dsp:cNvPr id="0" name=""/>
        <dsp:cNvSpPr/>
      </dsp:nvSpPr>
      <dsp:spPr>
        <a:xfrm>
          <a:off x="4383989" y="911363"/>
          <a:ext cx="3845569" cy="1224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b="1" kern="1200" dirty="0">
              <a:latin typeface="Garamond" panose="02020404030301010803" pitchFamily="18" charset="0"/>
            </a:rPr>
            <a:t>Modello</a:t>
          </a:r>
          <a:br>
            <a:rPr lang="it-IT" sz="3600" b="1" kern="1200" dirty="0">
              <a:latin typeface="Garamond" panose="02020404030301010803" pitchFamily="18" charset="0"/>
            </a:rPr>
          </a:br>
          <a:r>
            <a:rPr lang="it-IT" sz="3600" b="1" kern="1200" dirty="0">
              <a:latin typeface="Garamond" panose="02020404030301010803" pitchFamily="18" charset="0"/>
            </a:rPr>
            <a:t>«</a:t>
          </a:r>
          <a:r>
            <a:rPr lang="it-IT" sz="3600" b="1" kern="1200" dirty="0" err="1">
              <a:latin typeface="Garamond" panose="02020404030301010803" pitchFamily="18" charset="0"/>
            </a:rPr>
            <a:t>value</a:t>
          </a:r>
          <a:r>
            <a:rPr lang="it-IT" sz="3600" b="1" kern="1200" dirty="0">
              <a:latin typeface="Garamond" panose="02020404030301010803" pitchFamily="18" charset="0"/>
            </a:rPr>
            <a:t> </a:t>
          </a:r>
          <a:r>
            <a:rPr lang="it-IT" sz="3600" b="1" kern="1200" dirty="0" err="1">
              <a:latin typeface="Garamond" panose="02020404030301010803" pitchFamily="18" charset="0"/>
            </a:rPr>
            <a:t>driven</a:t>
          </a:r>
          <a:r>
            <a:rPr lang="it-IT" sz="3600" b="1" kern="1200" dirty="0">
              <a:latin typeface="Garamond" panose="02020404030301010803" pitchFamily="18" charset="0"/>
            </a:rPr>
            <a:t>»</a:t>
          </a:r>
        </a:p>
      </dsp:txBody>
      <dsp:txXfrm>
        <a:off x="4383989" y="911363"/>
        <a:ext cx="3845569" cy="1224835"/>
      </dsp:txXfrm>
    </dsp:sp>
    <dsp:sp modelId="{46A0B58E-45C8-4CBA-A873-CC2C2EE4C1F8}">
      <dsp:nvSpPr>
        <dsp:cNvPr id="0" name=""/>
        <dsp:cNvSpPr/>
      </dsp:nvSpPr>
      <dsp:spPr>
        <a:xfrm>
          <a:off x="4383989" y="2136199"/>
          <a:ext cx="3845569" cy="187757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3600" b="1" kern="1200" dirty="0">
              <a:latin typeface="Garamond" panose="02020404030301010803" pitchFamily="18" charset="0"/>
            </a:rPr>
            <a:t>Massimizzazione</a:t>
          </a:r>
          <a:r>
            <a:rPr lang="it-IT" sz="3600" kern="1200" dirty="0">
              <a:latin typeface="Garamond" panose="02020404030301010803" pitchFamily="18" charset="0"/>
            </a:rPr>
            <a:t> del </a:t>
          </a:r>
          <a:r>
            <a:rPr lang="it-IT" sz="3600" b="1" kern="1200" dirty="0">
              <a:latin typeface="Garamond" panose="02020404030301010803" pitchFamily="18" charset="0"/>
            </a:rPr>
            <a:t>valore</a:t>
          </a:r>
          <a:r>
            <a:rPr lang="it-IT" sz="3600" kern="1200" dirty="0">
              <a:latin typeface="Garamond" panose="02020404030301010803" pitchFamily="18" charset="0"/>
            </a:rPr>
            <a:t> offerto al cliente</a:t>
          </a:r>
        </a:p>
      </dsp:txBody>
      <dsp:txXfrm>
        <a:off x="4383989" y="2136199"/>
        <a:ext cx="3845569" cy="18775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E215B-73B0-4396-9340-158490564D6C}">
      <dsp:nvSpPr>
        <dsp:cNvPr id="0" name=""/>
        <dsp:cNvSpPr/>
      </dsp:nvSpPr>
      <dsp:spPr>
        <a:xfrm>
          <a:off x="3043304" y="-22954"/>
          <a:ext cx="2066791" cy="106288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b="1" kern="1200" dirty="0">
              <a:latin typeface="Garamond" panose="02020404030301010803" pitchFamily="18" charset="0"/>
            </a:rPr>
            <a:t>Diffusione globale</a:t>
          </a:r>
        </a:p>
      </dsp:txBody>
      <dsp:txXfrm>
        <a:off x="3095190" y="28932"/>
        <a:ext cx="1963019" cy="959114"/>
      </dsp:txXfrm>
    </dsp:sp>
    <dsp:sp modelId="{DD85FAAE-DFCD-40D1-BF70-70D2CEE1FD9A}">
      <dsp:nvSpPr>
        <dsp:cNvPr id="0" name=""/>
        <dsp:cNvSpPr/>
      </dsp:nvSpPr>
      <dsp:spPr>
        <a:xfrm>
          <a:off x="2158724" y="508488"/>
          <a:ext cx="3835950" cy="3835950"/>
        </a:xfrm>
        <a:custGeom>
          <a:avLst/>
          <a:gdLst/>
          <a:ahLst/>
          <a:cxnLst/>
          <a:rect l="0" t="0" r="0" b="0"/>
          <a:pathLst>
            <a:path>
              <a:moveTo>
                <a:pt x="3069028" y="383795"/>
              </a:moveTo>
              <a:arcTo wR="1917975" hR="1917975" stAng="18412794" swAng="7776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E2869-5AF8-4505-9402-594EFD930D0C}">
      <dsp:nvSpPr>
        <dsp:cNvPr id="0" name=""/>
        <dsp:cNvSpPr/>
      </dsp:nvSpPr>
      <dsp:spPr>
        <a:xfrm>
          <a:off x="4867407" y="1302333"/>
          <a:ext cx="2066791" cy="106288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b="1" kern="1200" dirty="0">
              <a:latin typeface="Garamond" panose="02020404030301010803" pitchFamily="18" charset="0"/>
            </a:rPr>
            <a:t>Concept</a:t>
          </a:r>
        </a:p>
      </dsp:txBody>
      <dsp:txXfrm>
        <a:off x="4919293" y="1354219"/>
        <a:ext cx="1963019" cy="959114"/>
      </dsp:txXfrm>
    </dsp:sp>
    <dsp:sp modelId="{50B97C49-17C5-471F-BDF2-3B190C905F27}">
      <dsp:nvSpPr>
        <dsp:cNvPr id="0" name=""/>
        <dsp:cNvSpPr/>
      </dsp:nvSpPr>
      <dsp:spPr>
        <a:xfrm>
          <a:off x="2158724" y="508488"/>
          <a:ext cx="3835950" cy="3835950"/>
        </a:xfrm>
        <a:custGeom>
          <a:avLst/>
          <a:gdLst/>
          <a:ahLst/>
          <a:cxnLst/>
          <a:rect l="0" t="0" r="0" b="0"/>
          <a:pathLst>
            <a:path>
              <a:moveTo>
                <a:pt x="3829042" y="2080611"/>
              </a:moveTo>
              <a:arcTo wR="1917975" hR="1917975" stAng="21891858" swAng="12346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DE122-6F6A-4A31-A882-B61D20DA4851}">
      <dsp:nvSpPr>
        <dsp:cNvPr id="0" name=""/>
        <dsp:cNvSpPr/>
      </dsp:nvSpPr>
      <dsp:spPr>
        <a:xfrm>
          <a:off x="4170661" y="3446695"/>
          <a:ext cx="2066791" cy="106288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b="1" kern="1200" dirty="0">
              <a:latin typeface="Garamond" panose="02020404030301010803" pitchFamily="18" charset="0"/>
            </a:rPr>
            <a:t>Tecnologia</a:t>
          </a:r>
        </a:p>
      </dsp:txBody>
      <dsp:txXfrm>
        <a:off x="4222547" y="3498581"/>
        <a:ext cx="1963019" cy="959114"/>
      </dsp:txXfrm>
    </dsp:sp>
    <dsp:sp modelId="{BA816001-2187-4737-A526-B42BD53A0DCF}">
      <dsp:nvSpPr>
        <dsp:cNvPr id="0" name=""/>
        <dsp:cNvSpPr/>
      </dsp:nvSpPr>
      <dsp:spPr>
        <a:xfrm>
          <a:off x="2158724" y="508488"/>
          <a:ext cx="3835950" cy="3835950"/>
        </a:xfrm>
        <a:custGeom>
          <a:avLst/>
          <a:gdLst/>
          <a:ahLst/>
          <a:cxnLst/>
          <a:rect l="0" t="0" r="0" b="0"/>
          <a:pathLst>
            <a:path>
              <a:moveTo>
                <a:pt x="1974381" y="3835121"/>
              </a:moveTo>
              <a:arcTo wR="1917975" hR="1917975" stAng="5298883" swAng="2022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C3B92-A395-4D75-8ECF-7308D30F6742}">
      <dsp:nvSpPr>
        <dsp:cNvPr id="0" name=""/>
        <dsp:cNvSpPr/>
      </dsp:nvSpPr>
      <dsp:spPr>
        <a:xfrm>
          <a:off x="1915946" y="3446695"/>
          <a:ext cx="2066791" cy="106288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b="1" kern="1200" dirty="0">
              <a:latin typeface="Garamond" panose="02020404030301010803" pitchFamily="18" charset="0"/>
            </a:rPr>
            <a:t>Esternalità di rete</a:t>
          </a:r>
        </a:p>
      </dsp:txBody>
      <dsp:txXfrm>
        <a:off x="1967832" y="3498581"/>
        <a:ext cx="1963019" cy="959114"/>
      </dsp:txXfrm>
    </dsp:sp>
    <dsp:sp modelId="{14E32C30-F673-49D8-A9EB-624D5F7D00DB}">
      <dsp:nvSpPr>
        <dsp:cNvPr id="0" name=""/>
        <dsp:cNvSpPr/>
      </dsp:nvSpPr>
      <dsp:spPr>
        <a:xfrm>
          <a:off x="2158724" y="508488"/>
          <a:ext cx="3835950" cy="3835950"/>
        </a:xfrm>
        <a:custGeom>
          <a:avLst/>
          <a:gdLst/>
          <a:ahLst/>
          <a:cxnLst/>
          <a:rect l="0" t="0" r="0" b="0"/>
          <a:pathLst>
            <a:path>
              <a:moveTo>
                <a:pt x="186002" y="2741929"/>
              </a:moveTo>
              <a:arcTo wR="1917975" hR="1917975" stAng="9273486" swAng="12346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B4815-4903-49E2-B099-9FAE2408B850}">
      <dsp:nvSpPr>
        <dsp:cNvPr id="0" name=""/>
        <dsp:cNvSpPr/>
      </dsp:nvSpPr>
      <dsp:spPr>
        <a:xfrm>
          <a:off x="1219201" y="1302333"/>
          <a:ext cx="2066791" cy="106288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b="1" kern="1200" dirty="0">
              <a:latin typeface="Garamond" panose="02020404030301010803" pitchFamily="18" charset="0"/>
            </a:rPr>
            <a:t>Big data management</a:t>
          </a:r>
        </a:p>
      </dsp:txBody>
      <dsp:txXfrm>
        <a:off x="1271087" y="1354219"/>
        <a:ext cx="1963019" cy="959114"/>
      </dsp:txXfrm>
    </dsp:sp>
    <dsp:sp modelId="{5399E0E6-0887-4678-A6CD-190FAC6CC077}">
      <dsp:nvSpPr>
        <dsp:cNvPr id="0" name=""/>
        <dsp:cNvSpPr/>
      </dsp:nvSpPr>
      <dsp:spPr>
        <a:xfrm>
          <a:off x="2158724" y="508488"/>
          <a:ext cx="3835950" cy="3835950"/>
        </a:xfrm>
        <a:custGeom>
          <a:avLst/>
          <a:gdLst/>
          <a:ahLst/>
          <a:cxnLst/>
          <a:rect l="0" t="0" r="0" b="0"/>
          <a:pathLst>
            <a:path>
              <a:moveTo>
                <a:pt x="452151" y="681048"/>
              </a:moveTo>
              <a:arcTo wR="1917975" hR="1917975" stAng="13209549" swAng="7776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B6A90-7112-4BB1-9D37-9557347989A6}">
      <dsp:nvSpPr>
        <dsp:cNvPr id="0" name=""/>
        <dsp:cNvSpPr/>
      </dsp:nvSpPr>
      <dsp:spPr>
        <a:xfrm>
          <a:off x="3383476" y="89834"/>
          <a:ext cx="1919847" cy="5065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latin typeface="Garamond" panose="02020404030301010803" pitchFamily="18" charset="0"/>
            </a:rPr>
            <a:t>Accessibilità</a:t>
          </a:r>
        </a:p>
      </dsp:txBody>
      <dsp:txXfrm>
        <a:off x="3408204" y="114562"/>
        <a:ext cx="1870391" cy="457097"/>
      </dsp:txXfrm>
    </dsp:sp>
    <dsp:sp modelId="{91AA316C-B5FC-4F2F-BABB-3E0DD12452D7}">
      <dsp:nvSpPr>
        <dsp:cNvPr id="0" name=""/>
        <dsp:cNvSpPr/>
      </dsp:nvSpPr>
      <dsp:spPr>
        <a:xfrm>
          <a:off x="2043512" y="343111"/>
          <a:ext cx="4599774" cy="4599774"/>
        </a:xfrm>
        <a:custGeom>
          <a:avLst/>
          <a:gdLst/>
          <a:ahLst/>
          <a:cxnLst/>
          <a:rect l="0" t="0" r="0" b="0"/>
          <a:pathLst>
            <a:path>
              <a:moveTo>
                <a:pt x="3389605" y="274549"/>
              </a:moveTo>
              <a:arcTo wR="2299887" hR="2299887" stAng="17896929" swAng="654872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04BCE-4FA4-4C0E-B154-3E608D6E4406}">
      <dsp:nvSpPr>
        <dsp:cNvPr id="0" name=""/>
        <dsp:cNvSpPr/>
      </dsp:nvSpPr>
      <dsp:spPr>
        <a:xfrm>
          <a:off x="5181600" y="955765"/>
          <a:ext cx="1919847" cy="5065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latin typeface="Garamond" panose="02020404030301010803" pitchFamily="18" charset="0"/>
            </a:rPr>
            <a:t>Condivisione</a:t>
          </a:r>
        </a:p>
      </dsp:txBody>
      <dsp:txXfrm>
        <a:off x="5206328" y="980493"/>
        <a:ext cx="1870391" cy="457097"/>
      </dsp:txXfrm>
    </dsp:sp>
    <dsp:sp modelId="{28E942F6-3A14-43F7-882C-D76CD367F639}">
      <dsp:nvSpPr>
        <dsp:cNvPr id="0" name=""/>
        <dsp:cNvSpPr/>
      </dsp:nvSpPr>
      <dsp:spPr>
        <a:xfrm>
          <a:off x="2043512" y="343111"/>
          <a:ext cx="4599774" cy="4599774"/>
        </a:xfrm>
        <a:custGeom>
          <a:avLst/>
          <a:gdLst/>
          <a:ahLst/>
          <a:cxnLst/>
          <a:rect l="0" t="0" r="0" b="0"/>
          <a:pathLst>
            <a:path>
              <a:moveTo>
                <a:pt x="4408199" y="1380920"/>
              </a:moveTo>
              <a:arcTo wR="2299887" hR="2299887" stAng="20186920" swAng="136007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F9AF9-3264-4D90-B25B-244BE7EA526E}">
      <dsp:nvSpPr>
        <dsp:cNvPr id="0" name=""/>
        <dsp:cNvSpPr/>
      </dsp:nvSpPr>
      <dsp:spPr>
        <a:xfrm>
          <a:off x="5625700" y="2901494"/>
          <a:ext cx="1919847" cy="5065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latin typeface="Garamond" panose="02020404030301010803" pitchFamily="18" charset="0"/>
            </a:rPr>
            <a:t>Semplificazione</a:t>
          </a:r>
        </a:p>
      </dsp:txBody>
      <dsp:txXfrm>
        <a:off x="5650428" y="2926222"/>
        <a:ext cx="1870391" cy="457097"/>
      </dsp:txXfrm>
    </dsp:sp>
    <dsp:sp modelId="{6DBBB662-CAF5-47D3-A2DB-67023FAB498F}">
      <dsp:nvSpPr>
        <dsp:cNvPr id="0" name=""/>
        <dsp:cNvSpPr/>
      </dsp:nvSpPr>
      <dsp:spPr>
        <a:xfrm>
          <a:off x="2043512" y="343111"/>
          <a:ext cx="4599774" cy="4599774"/>
        </a:xfrm>
        <a:custGeom>
          <a:avLst/>
          <a:gdLst/>
          <a:ahLst/>
          <a:cxnLst/>
          <a:rect l="0" t="0" r="0" b="0"/>
          <a:pathLst>
            <a:path>
              <a:moveTo>
                <a:pt x="4368646" y="3304734"/>
              </a:moveTo>
              <a:arcTo wR="2299887" hR="2299887" stAng="1554419" swAng="1192795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F91F51-F369-4200-8826-F2FB6C5EC291}">
      <dsp:nvSpPr>
        <dsp:cNvPr id="0" name=""/>
        <dsp:cNvSpPr/>
      </dsp:nvSpPr>
      <dsp:spPr>
        <a:xfrm>
          <a:off x="4381359" y="4461848"/>
          <a:ext cx="1919847" cy="5065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latin typeface="Garamond" panose="02020404030301010803" pitchFamily="18" charset="0"/>
            </a:rPr>
            <a:t>Sostenibilità</a:t>
          </a:r>
        </a:p>
      </dsp:txBody>
      <dsp:txXfrm>
        <a:off x="4406087" y="4486576"/>
        <a:ext cx="1870391" cy="457097"/>
      </dsp:txXfrm>
    </dsp:sp>
    <dsp:sp modelId="{1A9E93BF-9D3D-400C-A6F0-44E0D02BBA9E}">
      <dsp:nvSpPr>
        <dsp:cNvPr id="0" name=""/>
        <dsp:cNvSpPr/>
      </dsp:nvSpPr>
      <dsp:spPr>
        <a:xfrm>
          <a:off x="2043512" y="343111"/>
          <a:ext cx="4599774" cy="4599774"/>
        </a:xfrm>
        <a:custGeom>
          <a:avLst/>
          <a:gdLst/>
          <a:ahLst/>
          <a:cxnLst/>
          <a:rect l="0" t="0" r="0" b="0"/>
          <a:pathLst>
            <a:path>
              <a:moveTo>
                <a:pt x="2322664" y="4599661"/>
              </a:moveTo>
              <a:arcTo wR="2299887" hR="2299887" stAng="5365953" swAng="6809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E517B-05FE-4DCC-BEDB-529CCFF30C16}">
      <dsp:nvSpPr>
        <dsp:cNvPr id="0" name=""/>
        <dsp:cNvSpPr/>
      </dsp:nvSpPr>
      <dsp:spPr>
        <a:xfrm>
          <a:off x="2385592" y="4461848"/>
          <a:ext cx="1919847" cy="5065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latin typeface="Garamond" panose="02020404030301010803" pitchFamily="18" charset="0"/>
            </a:rPr>
            <a:t>Esperienza</a:t>
          </a:r>
        </a:p>
      </dsp:txBody>
      <dsp:txXfrm>
        <a:off x="2410320" y="4486576"/>
        <a:ext cx="1870391" cy="457097"/>
      </dsp:txXfrm>
    </dsp:sp>
    <dsp:sp modelId="{07952F9F-7579-42C7-9CB7-D93CD66A682B}">
      <dsp:nvSpPr>
        <dsp:cNvPr id="0" name=""/>
        <dsp:cNvSpPr/>
      </dsp:nvSpPr>
      <dsp:spPr>
        <a:xfrm>
          <a:off x="2043512" y="343111"/>
          <a:ext cx="4599774" cy="4599774"/>
        </a:xfrm>
        <a:custGeom>
          <a:avLst/>
          <a:gdLst/>
          <a:ahLst/>
          <a:cxnLst/>
          <a:rect l="0" t="0" r="0" b="0"/>
          <a:pathLst>
            <a:path>
              <a:moveTo>
                <a:pt x="696108" y="3948333"/>
              </a:moveTo>
              <a:arcTo wR="2299887" hR="2299887" stAng="8052787" swAng="1192795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0F0383-4D1F-4F33-9562-3FEC84BCC3A8}">
      <dsp:nvSpPr>
        <dsp:cNvPr id="0" name=""/>
        <dsp:cNvSpPr/>
      </dsp:nvSpPr>
      <dsp:spPr>
        <a:xfrm>
          <a:off x="1141251" y="2901494"/>
          <a:ext cx="1919847" cy="5065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latin typeface="Garamond" panose="02020404030301010803" pitchFamily="18" charset="0"/>
            </a:rPr>
            <a:t>Sperimentazione</a:t>
          </a:r>
        </a:p>
      </dsp:txBody>
      <dsp:txXfrm>
        <a:off x="1165979" y="2926222"/>
        <a:ext cx="1870391" cy="457097"/>
      </dsp:txXfrm>
    </dsp:sp>
    <dsp:sp modelId="{38A68A30-6677-4CF3-8567-BA823FCF30BE}">
      <dsp:nvSpPr>
        <dsp:cNvPr id="0" name=""/>
        <dsp:cNvSpPr/>
      </dsp:nvSpPr>
      <dsp:spPr>
        <a:xfrm>
          <a:off x="2043512" y="343111"/>
          <a:ext cx="4599774" cy="4599774"/>
        </a:xfrm>
        <a:custGeom>
          <a:avLst/>
          <a:gdLst/>
          <a:ahLst/>
          <a:cxnLst/>
          <a:rect l="0" t="0" r="0" b="0"/>
          <a:pathLst>
            <a:path>
              <a:moveTo>
                <a:pt x="273" y="2264427"/>
              </a:moveTo>
              <a:arcTo wR="2299887" hR="2299887" stAng="10853006" swAng="136007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8BB39-D17F-47DF-85DB-8B863C4064D9}">
      <dsp:nvSpPr>
        <dsp:cNvPr id="0" name=""/>
        <dsp:cNvSpPr/>
      </dsp:nvSpPr>
      <dsp:spPr>
        <a:xfrm>
          <a:off x="1585351" y="955765"/>
          <a:ext cx="1919847" cy="5065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>
              <a:latin typeface="Garamond" panose="02020404030301010803" pitchFamily="18" charset="0"/>
            </a:rPr>
            <a:t>Personalizzazione</a:t>
          </a:r>
        </a:p>
      </dsp:txBody>
      <dsp:txXfrm>
        <a:off x="1610079" y="980493"/>
        <a:ext cx="1870391" cy="457097"/>
      </dsp:txXfrm>
    </dsp:sp>
    <dsp:sp modelId="{B5C0A018-B450-4DFE-85BA-F5D8EE98899C}">
      <dsp:nvSpPr>
        <dsp:cNvPr id="0" name=""/>
        <dsp:cNvSpPr/>
      </dsp:nvSpPr>
      <dsp:spPr>
        <a:xfrm>
          <a:off x="2043512" y="343111"/>
          <a:ext cx="4599774" cy="4599774"/>
        </a:xfrm>
        <a:custGeom>
          <a:avLst/>
          <a:gdLst/>
          <a:ahLst/>
          <a:cxnLst/>
          <a:rect l="0" t="0" r="0" b="0"/>
          <a:pathLst>
            <a:path>
              <a:moveTo>
                <a:pt x="846394" y="517518"/>
              </a:moveTo>
              <a:arcTo wR="2299887" hR="2299887" stAng="13848199" swAng="654872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375"/>
              </a:lnSpc>
            </a:pPr>
            <a:r>
              <a:rPr spc="-75" dirty="0"/>
              <a:t>Comunicazione</a:t>
            </a:r>
            <a:r>
              <a:rPr spc="10" dirty="0"/>
              <a:t> </a:t>
            </a:r>
            <a:r>
              <a:rPr spc="-85" dirty="0"/>
              <a:t>d’Impresa</a:t>
            </a:r>
            <a:r>
              <a:rPr spc="15" dirty="0"/>
              <a:t> </a:t>
            </a:r>
            <a:r>
              <a:rPr spc="-175" dirty="0"/>
              <a:t>–</a:t>
            </a:r>
            <a:r>
              <a:rPr spc="10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5" dirty="0"/>
              <a:t>2021/2022</a:t>
            </a:r>
            <a:r>
              <a:rPr spc="10" dirty="0"/>
              <a:t> </a:t>
            </a:r>
            <a:r>
              <a:rPr spc="-175" dirty="0"/>
              <a:t>–</a:t>
            </a:r>
            <a:r>
              <a:rPr spc="15" dirty="0"/>
              <a:t> </a:t>
            </a:r>
            <a:r>
              <a:rPr spc="-55" dirty="0"/>
              <a:t>Prof.</a:t>
            </a:r>
            <a:r>
              <a:rPr spc="10" dirty="0"/>
              <a:t> </a:t>
            </a:r>
            <a:r>
              <a:rPr i="1" spc="-85" dirty="0">
                <a:latin typeface="Times New Roman"/>
                <a:cs typeface="Times New Roman"/>
              </a:rPr>
              <a:t>Christian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spc="-105" dirty="0">
                <a:latin typeface="Times New Roman"/>
                <a:cs typeface="Times New Roman"/>
              </a:rPr>
              <a:t>Corsi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375"/>
              </a:lnSpc>
            </a:pPr>
            <a:r>
              <a:rPr spc="-75" dirty="0"/>
              <a:t>Comunicazione</a:t>
            </a:r>
            <a:r>
              <a:rPr spc="10" dirty="0"/>
              <a:t> </a:t>
            </a:r>
            <a:r>
              <a:rPr spc="-85" dirty="0"/>
              <a:t>d’Impresa</a:t>
            </a:r>
            <a:r>
              <a:rPr spc="15" dirty="0"/>
              <a:t> </a:t>
            </a:r>
            <a:r>
              <a:rPr spc="-175" dirty="0"/>
              <a:t>–</a:t>
            </a:r>
            <a:r>
              <a:rPr spc="10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5" dirty="0"/>
              <a:t>2021/2022</a:t>
            </a:r>
            <a:r>
              <a:rPr spc="10" dirty="0"/>
              <a:t> </a:t>
            </a:r>
            <a:r>
              <a:rPr spc="-175" dirty="0"/>
              <a:t>–</a:t>
            </a:r>
            <a:r>
              <a:rPr spc="15" dirty="0"/>
              <a:t> </a:t>
            </a:r>
            <a:r>
              <a:rPr spc="-55" dirty="0"/>
              <a:t>Prof.</a:t>
            </a:r>
            <a:r>
              <a:rPr spc="10" dirty="0"/>
              <a:t> </a:t>
            </a:r>
            <a:r>
              <a:rPr i="1" spc="-85" dirty="0">
                <a:latin typeface="Times New Roman"/>
                <a:cs typeface="Times New Roman"/>
              </a:rPr>
              <a:t>Christian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spc="-105" dirty="0">
                <a:latin typeface="Times New Roman"/>
                <a:cs typeface="Times New Roman"/>
              </a:rPr>
              <a:t>Corsi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375"/>
              </a:lnSpc>
            </a:pPr>
            <a:r>
              <a:rPr spc="-75" dirty="0"/>
              <a:t>Comunicazione</a:t>
            </a:r>
            <a:r>
              <a:rPr spc="10" dirty="0"/>
              <a:t> </a:t>
            </a:r>
            <a:r>
              <a:rPr spc="-85" dirty="0"/>
              <a:t>d’Impresa</a:t>
            </a:r>
            <a:r>
              <a:rPr spc="15" dirty="0"/>
              <a:t> </a:t>
            </a:r>
            <a:r>
              <a:rPr spc="-175" dirty="0"/>
              <a:t>–</a:t>
            </a:r>
            <a:r>
              <a:rPr spc="10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5" dirty="0"/>
              <a:t>2021/2022</a:t>
            </a:r>
            <a:r>
              <a:rPr spc="10" dirty="0"/>
              <a:t> </a:t>
            </a:r>
            <a:r>
              <a:rPr spc="-175" dirty="0"/>
              <a:t>–</a:t>
            </a:r>
            <a:r>
              <a:rPr spc="15" dirty="0"/>
              <a:t> </a:t>
            </a:r>
            <a:r>
              <a:rPr spc="-55" dirty="0"/>
              <a:t>Prof.</a:t>
            </a:r>
            <a:r>
              <a:rPr spc="10" dirty="0"/>
              <a:t> </a:t>
            </a:r>
            <a:r>
              <a:rPr i="1" spc="-85" dirty="0">
                <a:latin typeface="Times New Roman"/>
                <a:cs typeface="Times New Roman"/>
              </a:rPr>
              <a:t>Christian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spc="-105" dirty="0">
                <a:latin typeface="Times New Roman"/>
                <a:cs typeface="Times New Roman"/>
              </a:rPr>
              <a:t>Corsi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375"/>
              </a:lnSpc>
            </a:pPr>
            <a:r>
              <a:rPr spc="-75" dirty="0"/>
              <a:t>Comunicazione</a:t>
            </a:r>
            <a:r>
              <a:rPr spc="10" dirty="0"/>
              <a:t> </a:t>
            </a:r>
            <a:r>
              <a:rPr spc="-85" dirty="0"/>
              <a:t>d’Impresa</a:t>
            </a:r>
            <a:r>
              <a:rPr spc="15" dirty="0"/>
              <a:t> </a:t>
            </a:r>
            <a:r>
              <a:rPr spc="-175" dirty="0"/>
              <a:t>–</a:t>
            </a:r>
            <a:r>
              <a:rPr spc="10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5" dirty="0"/>
              <a:t>2021/2022</a:t>
            </a:r>
            <a:r>
              <a:rPr spc="10" dirty="0"/>
              <a:t> </a:t>
            </a:r>
            <a:r>
              <a:rPr spc="-175" dirty="0"/>
              <a:t>–</a:t>
            </a:r>
            <a:r>
              <a:rPr spc="15" dirty="0"/>
              <a:t> </a:t>
            </a:r>
            <a:r>
              <a:rPr spc="-55" dirty="0"/>
              <a:t>Prof.</a:t>
            </a:r>
            <a:r>
              <a:rPr spc="10" dirty="0"/>
              <a:t> </a:t>
            </a:r>
            <a:r>
              <a:rPr i="1" spc="-85" dirty="0">
                <a:latin typeface="Times New Roman"/>
                <a:cs typeface="Times New Roman"/>
              </a:rPr>
              <a:t>Christian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spc="-105" dirty="0">
                <a:latin typeface="Times New Roman"/>
                <a:cs typeface="Times New Roman"/>
              </a:rPr>
              <a:t>Corsi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375"/>
              </a:lnSpc>
            </a:pPr>
            <a:r>
              <a:rPr spc="-75" dirty="0"/>
              <a:t>Comunicazione</a:t>
            </a:r>
            <a:r>
              <a:rPr spc="10" dirty="0"/>
              <a:t> </a:t>
            </a:r>
            <a:r>
              <a:rPr spc="-85" dirty="0"/>
              <a:t>d’Impresa</a:t>
            </a:r>
            <a:r>
              <a:rPr spc="15" dirty="0"/>
              <a:t> </a:t>
            </a:r>
            <a:r>
              <a:rPr spc="-175" dirty="0"/>
              <a:t>–</a:t>
            </a:r>
            <a:r>
              <a:rPr spc="10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5" dirty="0"/>
              <a:t>2021/2022</a:t>
            </a:r>
            <a:r>
              <a:rPr spc="10" dirty="0"/>
              <a:t> </a:t>
            </a:r>
            <a:r>
              <a:rPr spc="-175" dirty="0"/>
              <a:t>–</a:t>
            </a:r>
            <a:r>
              <a:rPr spc="15" dirty="0"/>
              <a:t> </a:t>
            </a:r>
            <a:r>
              <a:rPr spc="-55" dirty="0"/>
              <a:t>Prof.</a:t>
            </a:r>
            <a:r>
              <a:rPr spc="10" dirty="0"/>
              <a:t> </a:t>
            </a:r>
            <a:r>
              <a:rPr i="1" spc="-85" dirty="0">
                <a:latin typeface="Times New Roman"/>
                <a:cs typeface="Times New Roman"/>
              </a:rPr>
              <a:t>Christian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spc="-105" dirty="0">
                <a:latin typeface="Times New Roman"/>
                <a:cs typeface="Times New Roman"/>
              </a:rPr>
              <a:t>Corsi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7805" y="477011"/>
            <a:ext cx="686838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840" y="3154172"/>
            <a:ext cx="8048625" cy="1485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8738" y="6552415"/>
            <a:ext cx="3924300" cy="19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404040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375"/>
              </a:lnSpc>
            </a:pPr>
            <a:r>
              <a:rPr spc="-75" dirty="0"/>
              <a:t>Comunicazione</a:t>
            </a:r>
            <a:r>
              <a:rPr spc="10" dirty="0"/>
              <a:t> </a:t>
            </a:r>
            <a:r>
              <a:rPr spc="-85" dirty="0"/>
              <a:t>d’Impresa</a:t>
            </a:r>
            <a:r>
              <a:rPr spc="15" dirty="0"/>
              <a:t> </a:t>
            </a:r>
            <a:r>
              <a:rPr spc="-175" dirty="0"/>
              <a:t>–</a:t>
            </a:r>
            <a:r>
              <a:rPr spc="10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5" dirty="0"/>
              <a:t>2021/2022</a:t>
            </a:r>
            <a:r>
              <a:rPr spc="10" dirty="0"/>
              <a:t> </a:t>
            </a:r>
            <a:r>
              <a:rPr spc="-175" dirty="0"/>
              <a:t>–</a:t>
            </a:r>
            <a:r>
              <a:rPr spc="15" dirty="0"/>
              <a:t> </a:t>
            </a:r>
            <a:r>
              <a:rPr spc="-55" dirty="0"/>
              <a:t>Prof.</a:t>
            </a:r>
            <a:r>
              <a:rPr spc="10" dirty="0"/>
              <a:t> </a:t>
            </a:r>
            <a:r>
              <a:rPr i="1" spc="-85" dirty="0">
                <a:latin typeface="Times New Roman"/>
                <a:cs typeface="Times New Roman"/>
              </a:rPr>
              <a:t>Christian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spc="-105" dirty="0">
                <a:latin typeface="Times New Roman"/>
                <a:cs typeface="Times New Roman"/>
              </a:rPr>
              <a:t>Corsi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4761" y="2057400"/>
            <a:ext cx="8550275" cy="4076645"/>
          </a:xfrm>
          <a:custGeom>
            <a:avLst/>
            <a:gdLst/>
            <a:ahLst/>
            <a:cxnLst/>
            <a:rect l="l" t="t" r="r" b="b"/>
            <a:pathLst>
              <a:path w="8550275" h="3733165">
                <a:moveTo>
                  <a:pt x="8550126" y="0"/>
                </a:moveTo>
                <a:lnTo>
                  <a:pt x="0" y="0"/>
                </a:lnTo>
                <a:lnTo>
                  <a:pt x="0" y="3732982"/>
                </a:lnTo>
                <a:lnTo>
                  <a:pt x="8550126" y="3732982"/>
                </a:lnTo>
                <a:lnTo>
                  <a:pt x="8550126" y="0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75598" y="2204578"/>
            <a:ext cx="7848599" cy="390914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6670" marR="18415" algn="ctr">
              <a:lnSpc>
                <a:spcPts val="4300"/>
              </a:lnSpc>
              <a:spcBef>
                <a:spcPts val="260"/>
              </a:spcBef>
            </a:pPr>
            <a:r>
              <a:rPr lang="it-IT" sz="2800" b="1" spc="-45" dirty="0">
                <a:solidFill>
                  <a:srgbClr val="FFFFFF"/>
                </a:solidFill>
                <a:latin typeface="Garamond" panose="02020404030301010803" pitchFamily="18" charset="0"/>
                <a:cs typeface="Georgia"/>
              </a:rPr>
              <a:t>COMPOSIZIONE, APPROCCI ED IMPLICAZIONI APPLICATIVE DEL BUSINESS MODEL</a:t>
            </a:r>
          </a:p>
          <a:p>
            <a:pPr marL="26670" marR="18415" algn="ctr">
              <a:lnSpc>
                <a:spcPts val="4300"/>
              </a:lnSpc>
              <a:spcBef>
                <a:spcPts val="260"/>
              </a:spcBef>
            </a:pPr>
            <a:r>
              <a:rPr sz="2400" b="1" spc="-229" dirty="0">
                <a:solidFill>
                  <a:srgbClr val="FFFFFF"/>
                </a:solidFill>
                <a:latin typeface="Garamond" panose="02020404030301010803" pitchFamily="18" charset="0"/>
                <a:cs typeface="Georgia"/>
              </a:rPr>
              <a:t>(CAP.</a:t>
            </a:r>
            <a:r>
              <a:rPr sz="2400" b="1" spc="25" dirty="0">
                <a:solidFill>
                  <a:srgbClr val="FFFFFF"/>
                </a:solidFill>
                <a:latin typeface="Garamond" panose="02020404030301010803" pitchFamily="18" charset="0"/>
                <a:cs typeface="Georgia"/>
              </a:rPr>
              <a:t> </a:t>
            </a:r>
            <a:r>
              <a:rPr lang="it-IT" sz="2400" b="1" spc="-305" dirty="0">
                <a:solidFill>
                  <a:srgbClr val="FFFFFF"/>
                </a:solidFill>
                <a:latin typeface="Garamond" panose="02020404030301010803" pitchFamily="18" charset="0"/>
                <a:cs typeface="Georgia"/>
              </a:rPr>
              <a:t>5 - F</a:t>
            </a:r>
            <a:r>
              <a:rPr lang="it-IT" sz="2800" b="1" spc="-45" dirty="0">
                <a:solidFill>
                  <a:srgbClr val="FFFFFF"/>
                </a:solidFill>
                <a:latin typeface="Garamond" panose="02020404030301010803" pitchFamily="18" charset="0"/>
              </a:rPr>
              <a:t>. Fontana, M. Caroli, Economia e gestione delle imprese 5/ed, McGraw-Hill </a:t>
            </a:r>
            <a:r>
              <a:rPr lang="it-IT" sz="2800" b="1" spc="-45" dirty="0" err="1">
                <a:solidFill>
                  <a:srgbClr val="FFFFFF"/>
                </a:solidFill>
                <a:latin typeface="Garamond" panose="02020404030301010803" pitchFamily="18" charset="0"/>
              </a:rPr>
              <a:t>Education</a:t>
            </a:r>
            <a:r>
              <a:rPr lang="it-IT" sz="2800" b="1" spc="-45" dirty="0">
                <a:solidFill>
                  <a:srgbClr val="FFFFFF"/>
                </a:solidFill>
                <a:latin typeface="Garamond" panose="02020404030301010803" pitchFamily="18" charset="0"/>
              </a:rPr>
              <a:t>, 2017, Cap. 5, pp. 145-174</a:t>
            </a:r>
            <a:r>
              <a:rPr sz="2800" b="1" spc="-45" dirty="0">
                <a:solidFill>
                  <a:srgbClr val="FFFFFF"/>
                </a:solidFill>
                <a:latin typeface="Garamond" panose="02020404030301010803" pitchFamily="18" charset="0"/>
              </a:rPr>
              <a:t>)</a:t>
            </a:r>
          </a:p>
          <a:p>
            <a:pPr algn="ctr">
              <a:lnSpc>
                <a:spcPts val="4310"/>
              </a:lnSpc>
              <a:spcBef>
                <a:spcPts val="5"/>
              </a:spcBef>
            </a:pPr>
            <a:r>
              <a:rPr sz="2800" b="1" spc="-45" dirty="0">
                <a:solidFill>
                  <a:srgbClr val="FFFFFF"/>
                </a:solidFill>
                <a:latin typeface="Garamond" panose="02020404030301010803" pitchFamily="18" charset="0"/>
              </a:rPr>
              <a:t>Unit </a:t>
            </a:r>
            <a:r>
              <a:rPr lang="it-IT" sz="2800" b="1" spc="-45" dirty="0">
                <a:solidFill>
                  <a:srgbClr val="FFFFFF"/>
                </a:solidFill>
                <a:latin typeface="Garamond" panose="02020404030301010803" pitchFamily="18" charset="0"/>
              </a:rPr>
              <a:t>4</a:t>
            </a:r>
            <a:endParaRPr sz="2800" b="1" spc="-45" dirty="0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761" y="243258"/>
            <a:ext cx="2303999" cy="115199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37805" y="477011"/>
            <a:ext cx="7386392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6255" algn="ctr">
              <a:lnSpc>
                <a:spcPct val="100000"/>
              </a:lnSpc>
              <a:spcBef>
                <a:spcPts val="100"/>
              </a:spcBef>
            </a:pPr>
            <a:r>
              <a:rPr sz="2400" spc="-85" dirty="0">
                <a:latin typeface="Garamond" panose="02020404030301010803" pitchFamily="18" charset="0"/>
              </a:rPr>
              <a:t>C</a:t>
            </a:r>
            <a:r>
              <a:rPr sz="2400" spc="-60" dirty="0">
                <a:latin typeface="Garamond" panose="02020404030301010803" pitchFamily="18" charset="0"/>
              </a:rPr>
              <a:t>O</a:t>
            </a:r>
            <a:r>
              <a:rPr sz="2400" spc="-215" dirty="0">
                <a:latin typeface="Garamond" panose="02020404030301010803" pitchFamily="18" charset="0"/>
              </a:rPr>
              <a:t>M</a:t>
            </a:r>
            <a:r>
              <a:rPr sz="2400" spc="-150" dirty="0">
                <a:latin typeface="Garamond" panose="02020404030301010803" pitchFamily="18" charset="0"/>
              </a:rPr>
              <a:t>U</a:t>
            </a:r>
            <a:r>
              <a:rPr sz="2400" spc="5" dirty="0">
                <a:latin typeface="Garamond" panose="02020404030301010803" pitchFamily="18" charset="0"/>
              </a:rPr>
              <a:t>N</a:t>
            </a:r>
            <a:r>
              <a:rPr sz="2400" spc="-105" dirty="0">
                <a:latin typeface="Garamond" panose="02020404030301010803" pitchFamily="18" charset="0"/>
              </a:rPr>
              <a:t>I</a:t>
            </a:r>
            <a:r>
              <a:rPr sz="2400" spc="-85" dirty="0">
                <a:latin typeface="Garamond" panose="02020404030301010803" pitchFamily="18" charset="0"/>
              </a:rPr>
              <a:t>C</a:t>
            </a:r>
            <a:r>
              <a:rPr sz="2400" spc="-204" dirty="0">
                <a:latin typeface="Garamond" panose="02020404030301010803" pitchFamily="18" charset="0"/>
              </a:rPr>
              <a:t>A</a:t>
            </a:r>
            <a:r>
              <a:rPr sz="2400" spc="-50" dirty="0">
                <a:latin typeface="Garamond" panose="02020404030301010803" pitchFamily="18" charset="0"/>
              </a:rPr>
              <a:t>Z</a:t>
            </a:r>
            <a:r>
              <a:rPr sz="2400" spc="-105" dirty="0">
                <a:latin typeface="Garamond" panose="02020404030301010803" pitchFamily="18" charset="0"/>
              </a:rPr>
              <a:t>I</a:t>
            </a:r>
            <a:r>
              <a:rPr sz="2400" spc="-60" dirty="0">
                <a:latin typeface="Garamond" panose="02020404030301010803" pitchFamily="18" charset="0"/>
              </a:rPr>
              <a:t>O</a:t>
            </a:r>
            <a:r>
              <a:rPr sz="2400" spc="5" dirty="0">
                <a:latin typeface="Garamond" panose="02020404030301010803" pitchFamily="18" charset="0"/>
              </a:rPr>
              <a:t>N</a:t>
            </a:r>
            <a:r>
              <a:rPr sz="2400" spc="-30" dirty="0">
                <a:latin typeface="Garamond" panose="02020404030301010803" pitchFamily="18" charset="0"/>
              </a:rPr>
              <a:t>E</a:t>
            </a:r>
            <a:r>
              <a:rPr sz="2400" spc="-15" dirty="0">
                <a:latin typeface="Garamond" panose="02020404030301010803" pitchFamily="18" charset="0"/>
              </a:rPr>
              <a:t> </a:t>
            </a:r>
            <a:r>
              <a:rPr sz="2400" spc="-110" dirty="0">
                <a:latin typeface="Garamond" panose="02020404030301010803" pitchFamily="18" charset="0"/>
              </a:rPr>
              <a:t>D</a:t>
            </a:r>
            <a:r>
              <a:rPr sz="2400" spc="-55" dirty="0">
                <a:latin typeface="Garamond" panose="02020404030301010803" pitchFamily="18" charset="0"/>
              </a:rPr>
              <a:t>’</a:t>
            </a:r>
            <a:r>
              <a:rPr sz="2400" spc="-95" dirty="0">
                <a:latin typeface="Garamond" panose="02020404030301010803" pitchFamily="18" charset="0"/>
              </a:rPr>
              <a:t>I</a:t>
            </a:r>
            <a:r>
              <a:rPr sz="2400" spc="-215" dirty="0">
                <a:latin typeface="Garamond" panose="02020404030301010803" pitchFamily="18" charset="0"/>
              </a:rPr>
              <a:t>M</a:t>
            </a:r>
            <a:r>
              <a:rPr sz="2400" spc="-180" dirty="0">
                <a:latin typeface="Garamond" panose="02020404030301010803" pitchFamily="18" charset="0"/>
              </a:rPr>
              <a:t>P</a:t>
            </a:r>
            <a:r>
              <a:rPr sz="2400" spc="-200" dirty="0">
                <a:latin typeface="Garamond" panose="02020404030301010803" pitchFamily="18" charset="0"/>
              </a:rPr>
              <a:t>R</a:t>
            </a:r>
            <a:r>
              <a:rPr sz="2400" spc="-35" dirty="0">
                <a:latin typeface="Garamond" panose="02020404030301010803" pitchFamily="18" charset="0"/>
              </a:rPr>
              <a:t>E</a:t>
            </a:r>
            <a:r>
              <a:rPr sz="2400" spc="-280" dirty="0">
                <a:latin typeface="Garamond" panose="02020404030301010803" pitchFamily="18" charset="0"/>
              </a:rPr>
              <a:t>S</a:t>
            </a:r>
            <a:r>
              <a:rPr sz="2400" spc="-204" dirty="0">
                <a:latin typeface="Garamond" panose="02020404030301010803" pitchFamily="18" charset="0"/>
              </a:rPr>
              <a:t>A</a:t>
            </a:r>
          </a:p>
          <a:p>
            <a:pPr marL="3056255" algn="ctr">
              <a:lnSpc>
                <a:spcPct val="100000"/>
              </a:lnSpc>
            </a:pPr>
            <a:r>
              <a:rPr sz="2400" kern="1200" spc="-7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Times New Roman"/>
              </a:rPr>
              <a:t>Anno </a:t>
            </a:r>
            <a:r>
              <a:rPr sz="2400" kern="1200" spc="-7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Times New Roman"/>
              </a:rPr>
              <a:t>Accademico</a:t>
            </a:r>
            <a:r>
              <a:rPr sz="2400" kern="1200" spc="-7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Times New Roman"/>
              </a:rPr>
              <a:t> 202</a:t>
            </a:r>
            <a:r>
              <a:rPr lang="it-IT" sz="2400" kern="1200" spc="-7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Times New Roman"/>
              </a:rPr>
              <a:t>3</a:t>
            </a:r>
            <a:r>
              <a:rPr sz="2400" kern="1200" spc="-7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Times New Roman"/>
              </a:rPr>
              <a:t>/202</a:t>
            </a:r>
            <a:r>
              <a:rPr lang="it-IT" sz="2400" kern="1200" spc="-7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Times New Roman"/>
              </a:rPr>
              <a:t>4</a:t>
            </a:r>
            <a:endParaRPr sz="2400" kern="1200" spc="-70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  <a:ea typeface="+mn-ea"/>
              <a:cs typeface="Times New Roman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4D45A666-2486-AD14-2BBC-C4712806E026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78738" y="6552415"/>
            <a:ext cx="39243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75"/>
              </a:lnSpc>
            </a:pPr>
            <a:r>
              <a:rPr spc="-75" dirty="0"/>
              <a:t>Comunicazione</a:t>
            </a:r>
            <a:r>
              <a:rPr spc="10" dirty="0"/>
              <a:t> </a:t>
            </a:r>
            <a:r>
              <a:rPr spc="-85" dirty="0"/>
              <a:t>d’Impresa</a:t>
            </a:r>
            <a:r>
              <a:rPr spc="15" dirty="0"/>
              <a:t> </a:t>
            </a:r>
            <a:r>
              <a:rPr spc="-175" dirty="0"/>
              <a:t>–</a:t>
            </a:r>
            <a:r>
              <a:rPr spc="10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0" dirty="0"/>
              <a:t>a.</a:t>
            </a:r>
            <a:r>
              <a:rPr spc="15" dirty="0"/>
              <a:t> </a:t>
            </a:r>
            <a:r>
              <a:rPr spc="-95" dirty="0"/>
              <a:t>202</a:t>
            </a:r>
            <a:r>
              <a:rPr lang="it-IT" spc="-95" dirty="0"/>
              <a:t>3</a:t>
            </a:r>
            <a:r>
              <a:rPr spc="-95" dirty="0"/>
              <a:t>/202</a:t>
            </a:r>
            <a:r>
              <a:rPr lang="it-IT" spc="-95" dirty="0"/>
              <a:t>4</a:t>
            </a:r>
            <a:r>
              <a:rPr spc="10" dirty="0"/>
              <a:t> </a:t>
            </a:r>
            <a:r>
              <a:rPr spc="-175" dirty="0"/>
              <a:t>–</a:t>
            </a:r>
            <a:r>
              <a:rPr spc="15" dirty="0"/>
              <a:t> </a:t>
            </a:r>
            <a:r>
              <a:rPr spc="-55" dirty="0"/>
              <a:t>Prof.</a:t>
            </a:r>
            <a:r>
              <a:rPr spc="10" dirty="0"/>
              <a:t> </a:t>
            </a:r>
            <a:r>
              <a:rPr i="1" spc="-85" dirty="0">
                <a:latin typeface="Times New Roman"/>
                <a:cs typeface="Times New Roman"/>
              </a:rPr>
              <a:t>Christian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spc="-105" dirty="0">
                <a:latin typeface="Times New Roman"/>
                <a:cs typeface="Times New Roman"/>
              </a:rPr>
              <a:t>Corsi</a:t>
            </a: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Modalità di erogazione del Valore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879235"/>
            <a:ext cx="8686800" cy="4145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3200" spc="30" dirty="0">
                <a:latin typeface="Garamond" panose="02020404030301010803" pitchFamily="18" charset="0"/>
                <a:cs typeface="Times New Roman"/>
              </a:rPr>
              <a:t>Anche i canali di distribuzione e di comunicazione del valore possono essere </a:t>
            </a:r>
            <a:r>
              <a:rPr lang="it-IT" sz="3200" b="1" spc="30" dirty="0">
                <a:latin typeface="Garamond" panose="02020404030301010803" pitchFamily="18" charset="0"/>
                <a:cs typeface="Times New Roman"/>
              </a:rPr>
              <a:t>essi stessi </a:t>
            </a:r>
            <a:r>
              <a:rPr lang="it-IT" sz="3200" spc="30" dirty="0">
                <a:latin typeface="Garamond" panose="02020404030301010803" pitchFamily="18" charset="0"/>
                <a:cs typeface="Times New Roman"/>
              </a:rPr>
              <a:t>strumenti di creazione di una parte del valore.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3200" spc="30" dirty="0">
              <a:latin typeface="Garamond" panose="02020404030301010803" pitchFamily="18" charset="0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3200" spc="30" dirty="0">
                <a:latin typeface="Garamond" panose="02020404030301010803" pitchFamily="18" charset="0"/>
                <a:cs typeface="Times New Roman"/>
              </a:rPr>
              <a:t>Entrambi i canali vanno quindi progettati e gestiti facendo specifico riferimento alle </a:t>
            </a:r>
            <a:r>
              <a:rPr lang="it-IT" sz="3200" b="1" spc="30" dirty="0">
                <a:latin typeface="Garamond" panose="02020404030301010803" pitchFamily="18" charset="0"/>
                <a:cs typeface="Times New Roman"/>
              </a:rPr>
              <a:t>singole fasi </a:t>
            </a:r>
            <a:r>
              <a:rPr lang="it-IT" sz="3200" spc="30" dirty="0">
                <a:latin typeface="Garamond" panose="02020404030301010803" pitchFamily="18" charset="0"/>
                <a:cs typeface="Times New Roman"/>
              </a:rPr>
              <a:t>in cui il cliente interagisce con l’offerta dell’impresa.</a:t>
            </a:r>
            <a:endParaRPr sz="3200" dirty="0">
              <a:latin typeface="Garamond" panose="02020404030301010803" pitchFamily="18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 dirty="0">
              <a:latin typeface="Garamond" panose="02020404030301010803" pitchFamily="18" charset="0"/>
              <a:cs typeface="Times New Roman"/>
            </a:endParaRPr>
          </a:p>
          <a:p>
            <a:pPr marL="12700" marR="965835">
              <a:lnSpc>
                <a:spcPct val="100800"/>
              </a:lnSpc>
              <a:buClr>
                <a:srgbClr val="FAC090"/>
              </a:buClr>
              <a:tabLst>
                <a:tab pos="297815" algn="l"/>
                <a:tab pos="298450" algn="l"/>
              </a:tabLst>
            </a:pP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311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B14AAD1C-063E-445B-9081-0DD5DE4A40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" y="1169797"/>
            <a:ext cx="9057640" cy="451840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28600" y="1879235"/>
            <a:ext cx="8686800" cy="6725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000" dirty="0">
              <a:latin typeface="Garamond" panose="02020404030301010803" pitchFamily="18" charset="0"/>
              <a:cs typeface="Times New Roman"/>
            </a:endParaRPr>
          </a:p>
          <a:p>
            <a:pPr marL="12700" marR="965835">
              <a:lnSpc>
                <a:spcPct val="100800"/>
              </a:lnSpc>
              <a:buClr>
                <a:srgbClr val="FAC090"/>
              </a:buClr>
              <a:tabLst>
                <a:tab pos="297815" algn="l"/>
                <a:tab pos="298450" algn="l"/>
              </a:tabLst>
            </a:pP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9417056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Fasi di interazione del cliente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14D6D90E-626D-BD9A-BAE6-52641BA537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1480135"/>
              </p:ext>
            </p:extLst>
          </p:nvPr>
        </p:nvGraphicFramePr>
        <p:xfrm>
          <a:off x="228600" y="1447800"/>
          <a:ext cx="8686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0655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7DDB94-C998-43A3-9C5A-43BD24E7F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1E7DDB94-C998-43A3-9C5A-43BD24E7F2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1E7DDB94-C998-43A3-9C5A-43BD24E7F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1E7DDB94-C998-43A3-9C5A-43BD24E7F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E4AB2E-D412-48D6-883B-510057614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DAE4AB2E-D412-48D6-883B-510057614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DAE4AB2E-D412-48D6-883B-510057614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DAE4AB2E-D412-48D6-883B-510057614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CCE68A-062A-4BBF-A369-2B056F70ED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B5CCE68A-062A-4BBF-A369-2B056F70ED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B5CCE68A-062A-4BBF-A369-2B056F70ED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B5CCE68A-062A-4BBF-A369-2B056F70ED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EE26F3-CF12-4F10-897D-3DE39F1D0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0FEE26F3-CF12-4F10-897D-3DE39F1D04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0FEE26F3-CF12-4F10-897D-3DE39F1D0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0FEE26F3-CF12-4F10-897D-3DE39F1D0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18F7D2-1000-4AB6-8793-75F7A18C68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6918F7D2-1000-4AB6-8793-75F7A18C68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6918F7D2-1000-4AB6-8793-75F7A18C68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6918F7D2-1000-4AB6-8793-75F7A18C68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6B94506-84C9-4189-9CDF-D023C8EE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graphicEl>
                                              <a:dgm id="{E6B94506-84C9-4189-9CDF-D023C8EEC1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E6B94506-84C9-4189-9CDF-D023C8EE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E6B94506-84C9-4189-9CDF-D023C8EE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2E8F2D-59F4-4A15-A4E6-CC135D7504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graphicEl>
                                              <a:dgm id="{FC2E8F2D-59F4-4A15-A4E6-CC135D7504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FC2E8F2D-59F4-4A15-A4E6-CC135D7504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FC2E8F2D-59F4-4A15-A4E6-CC135D7504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8BB232-7C98-40AE-9621-43C2887C7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graphicEl>
                                              <a:dgm id="{338BB232-7C98-40AE-9621-43C2887C77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dgm id="{338BB232-7C98-40AE-9621-43C2887C7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338BB232-7C98-40AE-9621-43C2887C7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38558F-816A-486A-B247-525DA500D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EE38558F-816A-486A-B247-525DA500D1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graphicEl>
                                              <a:dgm id="{EE38558F-816A-486A-B247-525DA500D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graphicEl>
                                              <a:dgm id="{EE38558F-816A-486A-B247-525DA500D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260" y="359298"/>
            <a:ext cx="8753114" cy="986809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800" spc="3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I Fattori Critici</a:t>
            </a:r>
            <a:endParaRPr sz="4800" dirty="0">
              <a:latin typeface="Garamond" panose="02020404030301010803" pitchFamily="18" charset="0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75704" y="1754298"/>
            <a:ext cx="5867399" cy="2169893"/>
            <a:chOff x="1515418" y="2042160"/>
            <a:chExt cx="4864854" cy="1763249"/>
          </a:xfrm>
        </p:grpSpPr>
        <p:sp>
          <p:nvSpPr>
            <p:cNvPr id="6" name="object 6"/>
            <p:cNvSpPr/>
            <p:nvPr/>
          </p:nvSpPr>
          <p:spPr>
            <a:xfrm>
              <a:off x="3938062" y="2938634"/>
              <a:ext cx="2442210" cy="866775"/>
            </a:xfrm>
            <a:custGeom>
              <a:avLst/>
              <a:gdLst/>
              <a:ahLst/>
              <a:cxnLst/>
              <a:rect l="l" t="t" r="r" b="b"/>
              <a:pathLst>
                <a:path w="2442210" h="866775">
                  <a:moveTo>
                    <a:pt x="0" y="0"/>
                  </a:moveTo>
                  <a:lnTo>
                    <a:pt x="0" y="707056"/>
                  </a:lnTo>
                  <a:lnTo>
                    <a:pt x="2442209" y="707056"/>
                  </a:lnTo>
                  <a:lnTo>
                    <a:pt x="2442209" y="866193"/>
                  </a:lnTo>
                </a:path>
              </a:pathLst>
            </a:custGeom>
            <a:ln w="25400">
              <a:solidFill>
                <a:srgbClr val="3D6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38062" y="2938634"/>
              <a:ext cx="18415" cy="866775"/>
            </a:xfrm>
            <a:custGeom>
              <a:avLst/>
              <a:gdLst/>
              <a:ahLst/>
              <a:cxnLst/>
              <a:rect l="l" t="t" r="r" b="b"/>
              <a:pathLst>
                <a:path w="18414" h="866775">
                  <a:moveTo>
                    <a:pt x="0" y="0"/>
                  </a:moveTo>
                  <a:lnTo>
                    <a:pt x="0" y="707056"/>
                  </a:lnTo>
                  <a:lnTo>
                    <a:pt x="18363" y="707056"/>
                  </a:lnTo>
                  <a:lnTo>
                    <a:pt x="18363" y="866193"/>
                  </a:lnTo>
                </a:path>
              </a:pathLst>
            </a:custGeom>
            <a:ln w="25400">
              <a:solidFill>
                <a:srgbClr val="3D6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15418" y="2938634"/>
              <a:ext cx="2423160" cy="866775"/>
            </a:xfrm>
            <a:custGeom>
              <a:avLst/>
              <a:gdLst/>
              <a:ahLst/>
              <a:cxnLst/>
              <a:rect l="l" t="t" r="r" b="b"/>
              <a:pathLst>
                <a:path w="2423160" h="866775">
                  <a:moveTo>
                    <a:pt x="2422643" y="0"/>
                  </a:moveTo>
                  <a:lnTo>
                    <a:pt x="2422643" y="707056"/>
                  </a:lnTo>
                  <a:lnTo>
                    <a:pt x="0" y="707056"/>
                  </a:lnTo>
                  <a:lnTo>
                    <a:pt x="0" y="866193"/>
                  </a:lnTo>
                </a:path>
              </a:pathLst>
            </a:custGeom>
            <a:ln w="25400">
              <a:solidFill>
                <a:srgbClr val="3D6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21279" y="2042160"/>
              <a:ext cx="2633472" cy="96316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860367" y="2251055"/>
              <a:ext cx="2537460" cy="869315"/>
            </a:xfrm>
            <a:custGeom>
              <a:avLst/>
              <a:gdLst/>
              <a:ahLst/>
              <a:cxnLst/>
              <a:rect l="l" t="t" r="r" b="b"/>
              <a:pathLst>
                <a:path w="2537460" h="869314">
                  <a:moveTo>
                    <a:pt x="2450238" y="0"/>
                  </a:moveTo>
                  <a:lnTo>
                    <a:pt x="86890" y="0"/>
                  </a:lnTo>
                  <a:lnTo>
                    <a:pt x="53069" y="6828"/>
                  </a:lnTo>
                  <a:lnTo>
                    <a:pt x="25449" y="25449"/>
                  </a:lnTo>
                  <a:lnTo>
                    <a:pt x="6828" y="53069"/>
                  </a:lnTo>
                  <a:lnTo>
                    <a:pt x="0" y="86890"/>
                  </a:lnTo>
                  <a:lnTo>
                    <a:pt x="0" y="782013"/>
                  </a:lnTo>
                  <a:lnTo>
                    <a:pt x="6828" y="815835"/>
                  </a:lnTo>
                  <a:lnTo>
                    <a:pt x="25449" y="843454"/>
                  </a:lnTo>
                  <a:lnTo>
                    <a:pt x="53069" y="862075"/>
                  </a:lnTo>
                  <a:lnTo>
                    <a:pt x="86890" y="868903"/>
                  </a:lnTo>
                  <a:lnTo>
                    <a:pt x="2450238" y="868903"/>
                  </a:lnTo>
                  <a:lnTo>
                    <a:pt x="2484060" y="862075"/>
                  </a:lnTo>
                  <a:lnTo>
                    <a:pt x="2511679" y="843454"/>
                  </a:lnTo>
                  <a:lnTo>
                    <a:pt x="2530300" y="815835"/>
                  </a:lnTo>
                  <a:lnTo>
                    <a:pt x="2537128" y="782013"/>
                  </a:lnTo>
                  <a:lnTo>
                    <a:pt x="2537128" y="86890"/>
                  </a:lnTo>
                  <a:lnTo>
                    <a:pt x="2530300" y="53069"/>
                  </a:lnTo>
                  <a:lnTo>
                    <a:pt x="2511679" y="25449"/>
                  </a:lnTo>
                  <a:lnTo>
                    <a:pt x="2484060" y="6828"/>
                  </a:lnTo>
                  <a:lnTo>
                    <a:pt x="2450238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60367" y="2251055"/>
              <a:ext cx="2537460" cy="869315"/>
            </a:xfrm>
            <a:custGeom>
              <a:avLst/>
              <a:gdLst/>
              <a:ahLst/>
              <a:cxnLst/>
              <a:rect l="l" t="t" r="r" b="b"/>
              <a:pathLst>
                <a:path w="2537460" h="869314">
                  <a:moveTo>
                    <a:pt x="0" y="86890"/>
                  </a:moveTo>
                  <a:lnTo>
                    <a:pt x="6828" y="53068"/>
                  </a:lnTo>
                  <a:lnTo>
                    <a:pt x="25449" y="25449"/>
                  </a:lnTo>
                  <a:lnTo>
                    <a:pt x="53068" y="6828"/>
                  </a:lnTo>
                  <a:lnTo>
                    <a:pt x="86890" y="0"/>
                  </a:lnTo>
                  <a:lnTo>
                    <a:pt x="2450238" y="0"/>
                  </a:lnTo>
                  <a:lnTo>
                    <a:pt x="2484060" y="6828"/>
                  </a:lnTo>
                  <a:lnTo>
                    <a:pt x="2511679" y="25449"/>
                  </a:lnTo>
                  <a:lnTo>
                    <a:pt x="2530300" y="53068"/>
                  </a:lnTo>
                  <a:lnTo>
                    <a:pt x="2537129" y="86890"/>
                  </a:lnTo>
                  <a:lnTo>
                    <a:pt x="2537129" y="782013"/>
                  </a:lnTo>
                  <a:lnTo>
                    <a:pt x="2530300" y="815835"/>
                  </a:lnTo>
                  <a:lnTo>
                    <a:pt x="2511679" y="843454"/>
                  </a:lnTo>
                  <a:lnTo>
                    <a:pt x="2484060" y="862075"/>
                  </a:lnTo>
                  <a:lnTo>
                    <a:pt x="2450238" y="868904"/>
                  </a:lnTo>
                  <a:lnTo>
                    <a:pt x="86890" y="868904"/>
                  </a:lnTo>
                  <a:lnTo>
                    <a:pt x="53068" y="862075"/>
                  </a:lnTo>
                  <a:lnTo>
                    <a:pt x="25449" y="843454"/>
                  </a:lnTo>
                  <a:lnTo>
                    <a:pt x="6828" y="815835"/>
                  </a:lnTo>
                  <a:lnTo>
                    <a:pt x="0" y="782013"/>
                  </a:lnTo>
                  <a:lnTo>
                    <a:pt x="0" y="86890"/>
                  </a:lnTo>
                  <a:close/>
                </a:path>
              </a:pathLst>
            </a:custGeom>
            <a:ln w="9525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693961" y="2436540"/>
            <a:ext cx="2780034" cy="34727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indent="148590">
              <a:lnSpc>
                <a:spcPts val="1800"/>
              </a:lnSpc>
              <a:spcBef>
                <a:spcPts val="459"/>
              </a:spcBef>
            </a:pPr>
            <a:r>
              <a:rPr lang="it-IT" sz="3200" b="1" spc="-145" dirty="0">
                <a:latin typeface="Garamond" panose="02020404030301010803" pitchFamily="18" charset="0"/>
                <a:cs typeface="Georgia"/>
              </a:rPr>
              <a:t>Fattori Critici</a:t>
            </a:r>
            <a:endParaRPr sz="3200" dirty="0">
              <a:latin typeface="Garamond" panose="02020404030301010803" pitchFamily="18" charset="0"/>
              <a:cs typeface="Georg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92259" y="3848652"/>
            <a:ext cx="2666962" cy="1613442"/>
            <a:chOff x="557783" y="3776471"/>
            <a:chExt cx="2063114" cy="1021080"/>
          </a:xfrm>
        </p:grpSpPr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7783" y="3776471"/>
              <a:ext cx="1914143" cy="90220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796509" y="3986153"/>
              <a:ext cx="1819910" cy="806450"/>
            </a:xfrm>
            <a:custGeom>
              <a:avLst/>
              <a:gdLst/>
              <a:ahLst/>
              <a:cxnLst/>
              <a:rect l="l" t="t" r="r" b="b"/>
              <a:pathLst>
                <a:path w="1819910" h="806450">
                  <a:moveTo>
                    <a:pt x="1738939" y="0"/>
                  </a:moveTo>
                  <a:lnTo>
                    <a:pt x="80618" y="0"/>
                  </a:lnTo>
                  <a:lnTo>
                    <a:pt x="49238" y="6335"/>
                  </a:lnTo>
                  <a:lnTo>
                    <a:pt x="23612" y="23612"/>
                  </a:lnTo>
                  <a:lnTo>
                    <a:pt x="6335" y="49238"/>
                  </a:lnTo>
                  <a:lnTo>
                    <a:pt x="0" y="80618"/>
                  </a:lnTo>
                  <a:lnTo>
                    <a:pt x="0" y="725573"/>
                  </a:lnTo>
                  <a:lnTo>
                    <a:pt x="6335" y="756954"/>
                  </a:lnTo>
                  <a:lnTo>
                    <a:pt x="23612" y="782580"/>
                  </a:lnTo>
                  <a:lnTo>
                    <a:pt x="49238" y="799857"/>
                  </a:lnTo>
                  <a:lnTo>
                    <a:pt x="80618" y="806193"/>
                  </a:lnTo>
                  <a:lnTo>
                    <a:pt x="1738939" y="806193"/>
                  </a:lnTo>
                  <a:lnTo>
                    <a:pt x="1770319" y="799857"/>
                  </a:lnTo>
                  <a:lnTo>
                    <a:pt x="1795945" y="782580"/>
                  </a:lnTo>
                  <a:lnTo>
                    <a:pt x="1813222" y="756954"/>
                  </a:lnTo>
                  <a:lnTo>
                    <a:pt x="1819557" y="725573"/>
                  </a:lnTo>
                  <a:lnTo>
                    <a:pt x="1819557" y="80618"/>
                  </a:lnTo>
                  <a:lnTo>
                    <a:pt x="1813222" y="49238"/>
                  </a:lnTo>
                  <a:lnTo>
                    <a:pt x="1795945" y="23612"/>
                  </a:lnTo>
                  <a:lnTo>
                    <a:pt x="1770319" y="6335"/>
                  </a:lnTo>
                  <a:lnTo>
                    <a:pt x="1738939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6509" y="3986153"/>
              <a:ext cx="1819910" cy="806450"/>
            </a:xfrm>
            <a:custGeom>
              <a:avLst/>
              <a:gdLst/>
              <a:ahLst/>
              <a:cxnLst/>
              <a:rect l="l" t="t" r="r" b="b"/>
              <a:pathLst>
                <a:path w="1819910" h="806450">
                  <a:moveTo>
                    <a:pt x="0" y="80618"/>
                  </a:moveTo>
                  <a:lnTo>
                    <a:pt x="6335" y="49238"/>
                  </a:lnTo>
                  <a:lnTo>
                    <a:pt x="23612" y="23612"/>
                  </a:lnTo>
                  <a:lnTo>
                    <a:pt x="49238" y="6335"/>
                  </a:lnTo>
                  <a:lnTo>
                    <a:pt x="80618" y="0"/>
                  </a:lnTo>
                  <a:lnTo>
                    <a:pt x="1738939" y="0"/>
                  </a:lnTo>
                  <a:lnTo>
                    <a:pt x="1770319" y="6335"/>
                  </a:lnTo>
                  <a:lnTo>
                    <a:pt x="1795945" y="23612"/>
                  </a:lnTo>
                  <a:lnTo>
                    <a:pt x="1813222" y="49238"/>
                  </a:lnTo>
                  <a:lnTo>
                    <a:pt x="1819558" y="80618"/>
                  </a:lnTo>
                  <a:lnTo>
                    <a:pt x="1819558" y="725574"/>
                  </a:lnTo>
                  <a:lnTo>
                    <a:pt x="1813222" y="756954"/>
                  </a:lnTo>
                  <a:lnTo>
                    <a:pt x="1795945" y="782580"/>
                  </a:lnTo>
                  <a:lnTo>
                    <a:pt x="1770319" y="799857"/>
                  </a:lnTo>
                  <a:lnTo>
                    <a:pt x="1738939" y="806193"/>
                  </a:lnTo>
                  <a:lnTo>
                    <a:pt x="80618" y="806193"/>
                  </a:lnTo>
                  <a:lnTo>
                    <a:pt x="49238" y="799857"/>
                  </a:lnTo>
                  <a:lnTo>
                    <a:pt x="23612" y="782580"/>
                  </a:lnTo>
                  <a:lnTo>
                    <a:pt x="6335" y="756954"/>
                  </a:lnTo>
                  <a:lnTo>
                    <a:pt x="0" y="725574"/>
                  </a:lnTo>
                  <a:lnTo>
                    <a:pt x="0" y="80618"/>
                  </a:lnTo>
                  <a:close/>
                </a:path>
              </a:pathLst>
            </a:custGeom>
            <a:ln w="9525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645668" y="4318269"/>
            <a:ext cx="1899373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3200" spc="-155" dirty="0">
                <a:latin typeface="Georgia"/>
                <a:cs typeface="Georgia"/>
              </a:rPr>
              <a:t>  </a:t>
            </a:r>
            <a:r>
              <a:rPr lang="it-IT" sz="3200" b="1" spc="-155" dirty="0">
                <a:latin typeface="Garamond" panose="02020404030301010803" pitchFamily="18" charset="0"/>
                <a:cs typeface="Georgia"/>
              </a:rPr>
              <a:t>Risorse chiave</a:t>
            </a:r>
            <a:endParaRPr sz="3200" b="1" dirty="0">
              <a:latin typeface="Garamond" panose="02020404030301010803" pitchFamily="18" charset="0"/>
              <a:cs typeface="Georgi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255159" y="3878290"/>
            <a:ext cx="2688441" cy="1583804"/>
            <a:chOff x="2999232" y="3776471"/>
            <a:chExt cx="2062480" cy="1016635"/>
          </a:xfrm>
        </p:grpSpPr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99232" y="3776471"/>
              <a:ext cx="1914144" cy="89915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3238092" y="3986153"/>
              <a:ext cx="1818639" cy="802005"/>
            </a:xfrm>
            <a:custGeom>
              <a:avLst/>
              <a:gdLst/>
              <a:ahLst/>
              <a:cxnLst/>
              <a:rect l="l" t="t" r="r" b="b"/>
              <a:pathLst>
                <a:path w="1818639" h="802004">
                  <a:moveTo>
                    <a:pt x="1738214" y="0"/>
                  </a:moveTo>
                  <a:lnTo>
                    <a:pt x="80191" y="0"/>
                  </a:lnTo>
                  <a:lnTo>
                    <a:pt x="48977" y="6301"/>
                  </a:lnTo>
                  <a:lnTo>
                    <a:pt x="23487" y="23487"/>
                  </a:lnTo>
                  <a:lnTo>
                    <a:pt x="6301" y="48977"/>
                  </a:lnTo>
                  <a:lnTo>
                    <a:pt x="0" y="80191"/>
                  </a:lnTo>
                  <a:lnTo>
                    <a:pt x="0" y="721725"/>
                  </a:lnTo>
                  <a:lnTo>
                    <a:pt x="6301" y="752939"/>
                  </a:lnTo>
                  <a:lnTo>
                    <a:pt x="23487" y="778429"/>
                  </a:lnTo>
                  <a:lnTo>
                    <a:pt x="48977" y="795615"/>
                  </a:lnTo>
                  <a:lnTo>
                    <a:pt x="80191" y="801917"/>
                  </a:lnTo>
                  <a:lnTo>
                    <a:pt x="1738214" y="801917"/>
                  </a:lnTo>
                  <a:lnTo>
                    <a:pt x="1769428" y="795615"/>
                  </a:lnTo>
                  <a:lnTo>
                    <a:pt x="1794918" y="778429"/>
                  </a:lnTo>
                  <a:lnTo>
                    <a:pt x="1812104" y="752939"/>
                  </a:lnTo>
                  <a:lnTo>
                    <a:pt x="1818406" y="721725"/>
                  </a:lnTo>
                  <a:lnTo>
                    <a:pt x="1818406" y="80191"/>
                  </a:lnTo>
                  <a:lnTo>
                    <a:pt x="1812104" y="48977"/>
                  </a:lnTo>
                  <a:lnTo>
                    <a:pt x="1794918" y="23487"/>
                  </a:lnTo>
                  <a:lnTo>
                    <a:pt x="1769428" y="6301"/>
                  </a:lnTo>
                  <a:lnTo>
                    <a:pt x="1738214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238092" y="3986153"/>
              <a:ext cx="1818639" cy="802005"/>
            </a:xfrm>
            <a:custGeom>
              <a:avLst/>
              <a:gdLst/>
              <a:ahLst/>
              <a:cxnLst/>
              <a:rect l="l" t="t" r="r" b="b"/>
              <a:pathLst>
                <a:path w="1818639" h="802004">
                  <a:moveTo>
                    <a:pt x="0" y="80191"/>
                  </a:moveTo>
                  <a:lnTo>
                    <a:pt x="6301" y="48977"/>
                  </a:lnTo>
                  <a:lnTo>
                    <a:pt x="23487" y="23487"/>
                  </a:lnTo>
                  <a:lnTo>
                    <a:pt x="48977" y="6301"/>
                  </a:lnTo>
                  <a:lnTo>
                    <a:pt x="80191" y="0"/>
                  </a:lnTo>
                  <a:lnTo>
                    <a:pt x="1738215" y="0"/>
                  </a:lnTo>
                  <a:lnTo>
                    <a:pt x="1769429" y="6301"/>
                  </a:lnTo>
                  <a:lnTo>
                    <a:pt x="1794919" y="23487"/>
                  </a:lnTo>
                  <a:lnTo>
                    <a:pt x="1812105" y="48977"/>
                  </a:lnTo>
                  <a:lnTo>
                    <a:pt x="1818407" y="80191"/>
                  </a:lnTo>
                  <a:lnTo>
                    <a:pt x="1818407" y="721725"/>
                  </a:lnTo>
                  <a:lnTo>
                    <a:pt x="1812105" y="752939"/>
                  </a:lnTo>
                  <a:lnTo>
                    <a:pt x="1794919" y="778429"/>
                  </a:lnTo>
                  <a:lnTo>
                    <a:pt x="1769429" y="795615"/>
                  </a:lnTo>
                  <a:lnTo>
                    <a:pt x="1738215" y="801917"/>
                  </a:lnTo>
                  <a:lnTo>
                    <a:pt x="80191" y="801917"/>
                  </a:lnTo>
                  <a:lnTo>
                    <a:pt x="48977" y="795615"/>
                  </a:lnTo>
                  <a:lnTo>
                    <a:pt x="23487" y="778429"/>
                  </a:lnTo>
                  <a:lnTo>
                    <a:pt x="6301" y="752939"/>
                  </a:lnTo>
                  <a:lnTo>
                    <a:pt x="0" y="721725"/>
                  </a:lnTo>
                  <a:lnTo>
                    <a:pt x="0" y="80191"/>
                  </a:lnTo>
                  <a:close/>
                </a:path>
              </a:pathLst>
            </a:custGeom>
            <a:ln w="9525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693961" y="4330813"/>
            <a:ext cx="1877105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pc="-155" dirty="0">
                <a:latin typeface="Georgia"/>
                <a:cs typeface="Georgia"/>
              </a:rPr>
              <a:t>   </a:t>
            </a:r>
            <a:r>
              <a:rPr lang="it-IT" sz="3200" b="1" spc="-155" dirty="0">
                <a:latin typeface="Garamond" panose="02020404030301010803" pitchFamily="18" charset="0"/>
                <a:cs typeface="Georgia"/>
              </a:rPr>
              <a:t>Attività chiave</a:t>
            </a:r>
            <a:endParaRPr sz="3200" b="1" dirty="0">
              <a:latin typeface="Garamond" panose="02020404030301010803" pitchFamily="18" charset="0"/>
              <a:cs typeface="Georgia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6232448" y="3861524"/>
            <a:ext cx="2719293" cy="1608671"/>
            <a:chOff x="5443728" y="3776471"/>
            <a:chExt cx="2022475" cy="982344"/>
          </a:xfrm>
        </p:grpSpPr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43728" y="3776471"/>
              <a:ext cx="1874520" cy="862583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5680928" y="3986153"/>
              <a:ext cx="1780539" cy="767715"/>
            </a:xfrm>
            <a:custGeom>
              <a:avLst/>
              <a:gdLst/>
              <a:ahLst/>
              <a:cxnLst/>
              <a:rect l="l" t="t" r="r" b="b"/>
              <a:pathLst>
                <a:path w="1780540" h="767714">
                  <a:moveTo>
                    <a:pt x="1703654" y="0"/>
                  </a:moveTo>
                  <a:lnTo>
                    <a:pt x="76772" y="0"/>
                  </a:lnTo>
                  <a:lnTo>
                    <a:pt x="46889" y="6033"/>
                  </a:lnTo>
                  <a:lnTo>
                    <a:pt x="22486" y="22486"/>
                  </a:lnTo>
                  <a:lnTo>
                    <a:pt x="6033" y="46889"/>
                  </a:lnTo>
                  <a:lnTo>
                    <a:pt x="0" y="76772"/>
                  </a:lnTo>
                  <a:lnTo>
                    <a:pt x="0" y="690946"/>
                  </a:lnTo>
                  <a:lnTo>
                    <a:pt x="6033" y="720829"/>
                  </a:lnTo>
                  <a:lnTo>
                    <a:pt x="22486" y="745232"/>
                  </a:lnTo>
                  <a:lnTo>
                    <a:pt x="46889" y="761685"/>
                  </a:lnTo>
                  <a:lnTo>
                    <a:pt x="76772" y="767718"/>
                  </a:lnTo>
                  <a:lnTo>
                    <a:pt x="1703654" y="767718"/>
                  </a:lnTo>
                  <a:lnTo>
                    <a:pt x="1733537" y="761685"/>
                  </a:lnTo>
                  <a:lnTo>
                    <a:pt x="1757940" y="745232"/>
                  </a:lnTo>
                  <a:lnTo>
                    <a:pt x="1774393" y="720829"/>
                  </a:lnTo>
                  <a:lnTo>
                    <a:pt x="1780426" y="690946"/>
                  </a:lnTo>
                  <a:lnTo>
                    <a:pt x="1780426" y="76772"/>
                  </a:lnTo>
                  <a:lnTo>
                    <a:pt x="1774393" y="46889"/>
                  </a:lnTo>
                  <a:lnTo>
                    <a:pt x="1757940" y="22486"/>
                  </a:lnTo>
                  <a:lnTo>
                    <a:pt x="1733537" y="6033"/>
                  </a:lnTo>
                  <a:lnTo>
                    <a:pt x="1703654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5680928" y="3986153"/>
              <a:ext cx="1780539" cy="767715"/>
            </a:xfrm>
            <a:custGeom>
              <a:avLst/>
              <a:gdLst/>
              <a:ahLst/>
              <a:cxnLst/>
              <a:rect l="l" t="t" r="r" b="b"/>
              <a:pathLst>
                <a:path w="1780540" h="767714">
                  <a:moveTo>
                    <a:pt x="0" y="76772"/>
                  </a:moveTo>
                  <a:lnTo>
                    <a:pt x="6033" y="46889"/>
                  </a:lnTo>
                  <a:lnTo>
                    <a:pt x="22486" y="22486"/>
                  </a:lnTo>
                  <a:lnTo>
                    <a:pt x="46888" y="6033"/>
                  </a:lnTo>
                  <a:lnTo>
                    <a:pt x="76772" y="0"/>
                  </a:lnTo>
                  <a:lnTo>
                    <a:pt x="1703654" y="0"/>
                  </a:lnTo>
                  <a:lnTo>
                    <a:pt x="1733537" y="6033"/>
                  </a:lnTo>
                  <a:lnTo>
                    <a:pt x="1757940" y="22486"/>
                  </a:lnTo>
                  <a:lnTo>
                    <a:pt x="1774392" y="46889"/>
                  </a:lnTo>
                  <a:lnTo>
                    <a:pt x="1780426" y="76772"/>
                  </a:lnTo>
                  <a:lnTo>
                    <a:pt x="1780426" y="690946"/>
                  </a:lnTo>
                  <a:lnTo>
                    <a:pt x="1774392" y="720829"/>
                  </a:lnTo>
                  <a:lnTo>
                    <a:pt x="1757940" y="745232"/>
                  </a:lnTo>
                  <a:lnTo>
                    <a:pt x="1733537" y="761685"/>
                  </a:lnTo>
                  <a:lnTo>
                    <a:pt x="1703654" y="767719"/>
                  </a:lnTo>
                  <a:lnTo>
                    <a:pt x="76772" y="767719"/>
                  </a:lnTo>
                  <a:lnTo>
                    <a:pt x="46888" y="761685"/>
                  </a:lnTo>
                  <a:lnTo>
                    <a:pt x="22486" y="745232"/>
                  </a:lnTo>
                  <a:lnTo>
                    <a:pt x="6033" y="720829"/>
                  </a:lnTo>
                  <a:lnTo>
                    <a:pt x="0" y="690946"/>
                  </a:lnTo>
                  <a:lnTo>
                    <a:pt x="0" y="76772"/>
                  </a:lnTo>
                  <a:close/>
                </a:path>
              </a:pathLst>
            </a:custGeom>
            <a:ln w="9525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6694944" y="4318270"/>
            <a:ext cx="2106856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3200" b="1" spc="-155" dirty="0">
                <a:latin typeface="Garamond" panose="02020404030301010803" pitchFamily="18" charset="0"/>
                <a:cs typeface="Georgia"/>
              </a:rPr>
              <a:t>Modello organizzativo</a:t>
            </a:r>
            <a:endParaRPr sz="3200" b="1" dirty="0">
              <a:latin typeface="Garamond" panose="02020404030301010803" pitchFamily="18" charset="0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38351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21" grpId="0"/>
      <p:bldP spid="36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Le risorse chiave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8686800" cy="5297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Le risorse chiave sono quelle ritenute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fondamentali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 per produrre ed erogare il valore progettato, rendendolo relativamente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unico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 e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superiore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 a quello fornito dai concorrenti.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Possono riguardare:</a:t>
            </a:r>
            <a:br>
              <a:rPr lang="it-IT" sz="2600" spc="30" dirty="0">
                <a:latin typeface="Garamond" panose="02020404030301010803" pitchFamily="18" charset="0"/>
                <a:cs typeface="Times New Roman"/>
              </a:rPr>
            </a:br>
            <a:endParaRPr lang="it-IT" sz="2600" spc="30" dirty="0">
              <a:latin typeface="Garamond" panose="02020404030301010803" pitchFamily="18" charset="0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Le persone;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La tecnologia;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Le strutture produttive;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Le strutture distributive;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Le componenti del capitale immateriale;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Le relazioni;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Le informazioni.</a:t>
            </a:r>
            <a:endParaRPr sz="2600" dirty="0">
              <a:latin typeface="Garamond" panose="02020404030301010803" pitchFamily="18" charset="0"/>
              <a:cs typeface="Times New Roman"/>
            </a:endParaRPr>
          </a:p>
          <a:p>
            <a:pPr marL="12700" marR="965835">
              <a:lnSpc>
                <a:spcPct val="100800"/>
              </a:lnSpc>
              <a:buClr>
                <a:srgbClr val="FAC090"/>
              </a:buClr>
              <a:tabLst>
                <a:tab pos="297815" algn="l"/>
                <a:tab pos="298450" algn="l"/>
              </a:tabLst>
            </a:pPr>
            <a:endParaRPr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18613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Le attività chiave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30D747C2-CCB8-63E6-47DC-4C58659B9C38}"/>
              </a:ext>
            </a:extLst>
          </p:cNvPr>
          <p:cNvSpPr/>
          <p:nvPr/>
        </p:nvSpPr>
        <p:spPr>
          <a:xfrm>
            <a:off x="238760" y="1447800"/>
            <a:ext cx="8686800" cy="1295400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spc="30" dirty="0">
                <a:solidFill>
                  <a:schemeClr val="tx1"/>
                </a:solidFill>
                <a:latin typeface="Garamond" panose="02020404030301010803" pitchFamily="18" charset="0"/>
                <a:cs typeface="Times New Roman"/>
              </a:rPr>
              <a:t>Sono quelle che hanno maggiore rilievo nella creazione del valore erogato al cliente target e per cui l’impresa dispone di </a:t>
            </a:r>
            <a:r>
              <a:rPr lang="it-IT" sz="2400" b="1" spc="30" dirty="0">
                <a:solidFill>
                  <a:schemeClr val="tx1"/>
                </a:solidFill>
                <a:latin typeface="Garamond" panose="02020404030301010803" pitchFamily="18" charset="0"/>
                <a:cs typeface="Times New Roman"/>
              </a:rPr>
              <a:t>competenze distintive</a:t>
            </a:r>
            <a:r>
              <a:rPr lang="it-IT" sz="2400" spc="30" dirty="0">
                <a:solidFill>
                  <a:schemeClr val="tx1"/>
                </a:solidFill>
                <a:latin typeface="Garamond" panose="02020404030301010803" pitchFamily="18" charset="0"/>
                <a:cs typeface="Times New Roman"/>
              </a:rPr>
              <a:t>. Si collocano in tre possibili ambiti:</a:t>
            </a:r>
            <a:endParaRPr lang="it-IT"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EF3ED5F2-7D83-5338-6081-96C5736349B2}"/>
              </a:ext>
            </a:extLst>
          </p:cNvPr>
          <p:cNvSpPr/>
          <p:nvPr/>
        </p:nvSpPr>
        <p:spPr>
          <a:xfrm rot="7898461">
            <a:off x="1370931" y="3049514"/>
            <a:ext cx="1143000" cy="55702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0AE38DFB-E7AD-D77C-55C3-75257476B35C}"/>
              </a:ext>
            </a:extLst>
          </p:cNvPr>
          <p:cNvSpPr/>
          <p:nvPr/>
        </p:nvSpPr>
        <p:spPr>
          <a:xfrm rot="5400000">
            <a:off x="3942714" y="3122091"/>
            <a:ext cx="1143000" cy="5143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5653AA35-A360-2626-531A-4F6DAF6453C0}"/>
              </a:ext>
            </a:extLst>
          </p:cNvPr>
          <p:cNvSpPr/>
          <p:nvPr/>
        </p:nvSpPr>
        <p:spPr>
          <a:xfrm rot="2841501">
            <a:off x="6474639" y="3077601"/>
            <a:ext cx="1143000" cy="49828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E5F9ED5C-467C-76FD-B491-89AFCD0BCF4A}"/>
              </a:ext>
            </a:extLst>
          </p:cNvPr>
          <p:cNvSpPr/>
          <p:nvPr/>
        </p:nvSpPr>
        <p:spPr>
          <a:xfrm>
            <a:off x="58418" y="4015332"/>
            <a:ext cx="2879453" cy="146121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Garamond" panose="02020404030301010803" pitchFamily="18" charset="0"/>
              </a:rPr>
              <a:t>Il processo produttivo in senso esteso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F2FCC898-5BE0-7500-FD8D-E64403E7D7E1}"/>
              </a:ext>
            </a:extLst>
          </p:cNvPr>
          <p:cNvSpPr/>
          <p:nvPr/>
        </p:nvSpPr>
        <p:spPr>
          <a:xfrm>
            <a:off x="3110591" y="4015332"/>
            <a:ext cx="2879453" cy="146121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Garamond" panose="02020404030301010803" pitchFamily="18" charset="0"/>
              </a:rPr>
              <a:t>La creazione e gestione di piattaforme o reti che ottimizzano le interazioni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A48DB8D-A717-0E44-4733-B65149CCE589}"/>
              </a:ext>
            </a:extLst>
          </p:cNvPr>
          <p:cNvSpPr/>
          <p:nvPr/>
        </p:nvSpPr>
        <p:spPr>
          <a:xfrm>
            <a:off x="6162764" y="4015332"/>
            <a:ext cx="2879453" cy="146121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Garamond" panose="02020404030301010803" pitchFamily="18" charset="0"/>
              </a:rPr>
              <a:t>La gestione di problemi specifici del cliente</a:t>
            </a:r>
          </a:p>
        </p:txBody>
      </p:sp>
    </p:spTree>
    <p:extLst>
      <p:ext uri="{BB962C8B-B14F-4D97-AF65-F5344CB8AC3E}">
        <p14:creationId xmlns:p14="http://schemas.microsoft.com/office/powerpoint/2010/main" val="21787312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Il Modello Organizzativo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8686800" cy="48910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Individua le condizioni organizzative che favoriscono la migliore realizzazione delle attività.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Riguarda: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La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struttura organizzativa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La modalità di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gestione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 delle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risorse umane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La diffusione dei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valori aziendali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Lo sviluppo del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social capital 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interno.</a:t>
            </a:r>
            <a:br>
              <a:rPr lang="it-IT" sz="2600" spc="30" dirty="0">
                <a:latin typeface="Garamond" panose="02020404030301010803" pitchFamily="18" charset="0"/>
                <a:cs typeface="Times New Roman"/>
              </a:rPr>
            </a:br>
            <a:endParaRPr lang="it-IT" sz="2600" spc="30" dirty="0">
              <a:latin typeface="Garamond" panose="02020404030301010803" pitchFamily="18" charset="0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Il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modello organizzativo «reticolare» 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in cui l’impresa esternalizza gran parte delle attività a una vasta rete di fornitori esterni di diverso livello, caratterizza l’intero business model dell’azienda.</a:t>
            </a:r>
          </a:p>
        </p:txBody>
      </p:sp>
    </p:spTree>
    <p:extLst>
      <p:ext uri="{BB962C8B-B14F-4D97-AF65-F5344CB8AC3E}">
        <p14:creationId xmlns:p14="http://schemas.microsoft.com/office/powerpoint/2010/main" val="23712359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La proposta di profittabilità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2CA9A2E6-2253-36DE-63A7-9618C14A79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2063685"/>
              </p:ext>
            </p:extLst>
          </p:nvPr>
        </p:nvGraphicFramePr>
        <p:xfrm>
          <a:off x="228600" y="1447800"/>
          <a:ext cx="8686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43562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6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I flussi di ricavi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8686800" cy="48295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Sono individuati sulla base dei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contenuti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 dell’offerta e del corrispondente valore per i quali il cliente target è disposto a pagare.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2800" spc="30" dirty="0">
              <a:latin typeface="Garamond" panose="02020404030301010803" pitchFamily="18" charset="0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Il modello dei ricavi definisce innanzitutto come l’impresa intende agire sulle due determinanti il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fatturato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:</a:t>
            </a:r>
          </a:p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arenR"/>
            </a:pP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Prezzo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arenR"/>
            </a:pP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Quantità vendute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.</a:t>
            </a:r>
          </a:p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arenR"/>
            </a:pPr>
            <a:endParaRPr lang="it-IT" sz="2800" spc="30" dirty="0">
              <a:latin typeface="Garamond" panose="02020404030301010803" pitchFamily="18" charset="0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Entrambi gli approcci si riflettono nella strategia di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leadership di costo 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e di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differenziazione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27513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La struttura dei costi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8686800" cy="3954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Individua e ordina l’insieme dei costi che l’impresa deve sostenere per attuare il business model.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La determinazione della struttura dei costi ha due finalità: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2800" spc="30" dirty="0">
              <a:latin typeface="Garamond" panose="02020404030301010803" pitchFamily="18" charset="0"/>
              <a:cs typeface="Times New Roman"/>
            </a:endParaRPr>
          </a:p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arenR"/>
            </a:pP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Valutare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 la sostenibilità economica del business model sulla base del controllo con il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revenue stream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arenR"/>
            </a:pPr>
            <a:endParaRPr lang="it-IT" sz="2800" spc="30" dirty="0">
              <a:latin typeface="Garamond" panose="02020404030301010803" pitchFamily="18" charset="0"/>
              <a:cs typeface="Times New Roman"/>
            </a:endParaRPr>
          </a:p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arenR"/>
            </a:pP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Comprendere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 le aree che hanno maggiore impatto sulla struttura dei costi.</a:t>
            </a:r>
          </a:p>
        </p:txBody>
      </p:sp>
    </p:spTree>
    <p:extLst>
      <p:ext uri="{BB962C8B-B14F-4D97-AF65-F5344CB8AC3E}">
        <p14:creationId xmlns:p14="http://schemas.microsoft.com/office/powerpoint/2010/main" val="124264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863698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1935"/>
              </a:spcBef>
            </a:pPr>
            <a:r>
              <a:rPr lang="it-IT" sz="4000" spc="-5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Il Business Model</a:t>
            </a:r>
            <a:endParaRPr sz="40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160" y="1510195"/>
            <a:ext cx="8686800" cy="47550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Il </a:t>
            </a: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Business Model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 di un’iniziativa economica delinea come essa:</a:t>
            </a:r>
            <a:br>
              <a:rPr lang="it-IT" altLang="it-IT" sz="3200" spc="-70" dirty="0">
                <a:latin typeface="Garamond" panose="02020404030301010803" pitchFamily="18" charset="0"/>
                <a:cs typeface="Times New Roman"/>
              </a:rPr>
            </a:br>
            <a:endParaRPr lang="it-IT" altLang="it-IT" sz="3200" spc="-70" dirty="0">
              <a:latin typeface="Garamond" panose="02020404030301010803" pitchFamily="18" charset="0"/>
              <a:cs typeface="Times New Roman"/>
            </a:endParaRPr>
          </a:p>
          <a:p>
            <a:pPr marL="514350" indent="-514350" eaLnBrk="1" hangingPunct="1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Si caratterizza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 in un determinato contesto competitivo;</a:t>
            </a:r>
            <a:br>
              <a:rPr lang="it-IT" altLang="it-IT" sz="3200" spc="-70" dirty="0">
                <a:latin typeface="Garamond" panose="02020404030301010803" pitchFamily="18" charset="0"/>
                <a:cs typeface="Times New Roman"/>
              </a:rPr>
            </a:br>
            <a:endParaRPr lang="it-IT" altLang="it-IT" sz="3200" spc="-70" dirty="0">
              <a:latin typeface="Garamond" panose="02020404030301010803" pitchFamily="18" charset="0"/>
              <a:cs typeface="Times New Roman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Evolve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, sulla base di un efficace scambio di valore con soggetti esterni;</a:t>
            </a:r>
            <a:br>
              <a:rPr lang="it-IT" altLang="it-IT" sz="3200" spc="-70" dirty="0">
                <a:latin typeface="Garamond" panose="02020404030301010803" pitchFamily="18" charset="0"/>
                <a:cs typeface="Times New Roman"/>
              </a:rPr>
            </a:br>
            <a:endParaRPr lang="it-IT" altLang="it-IT" sz="3200" spc="-70" dirty="0">
              <a:latin typeface="Garamond" panose="02020404030301010803" pitchFamily="18" charset="0"/>
              <a:cs typeface="Times New Roman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Raggiunge e rinnova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 nel tempo un certo vantaggio competitivo.</a:t>
            </a: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endParaRPr lang="it-IT" altLang="it-IT" sz="3200" spc="-70" dirty="0">
              <a:latin typeface="Garamond" panose="02020404030301010803" pitchFamily="18" charset="0"/>
              <a:cs typeface="Times New Roman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La struttura dei costi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19FC71E3-BBF2-67D1-2BFA-007F546A93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296395"/>
              </p:ext>
            </p:extLst>
          </p:nvPr>
        </p:nvGraphicFramePr>
        <p:xfrm>
          <a:off x="533400" y="1460991"/>
          <a:ext cx="8229600" cy="4925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8628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F3A05F-FF47-4C09-BB71-E3CB0BB8F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95F3A05F-FF47-4C09-BB71-E3CB0BB8F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95F3A05F-FF47-4C09-BB71-E3CB0BB8F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graphicEl>
                                              <a:dgm id="{95F3A05F-FF47-4C09-BB71-E3CB0BB8F1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6B67DE-7199-4421-893C-4642ACB6AD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7E6B67DE-7199-4421-893C-4642ACB6AD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7E6B67DE-7199-4421-893C-4642ACB6AD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7E6B67DE-7199-4421-893C-4642ACB6AD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B2FCF4-6311-45DA-940F-9CA91BB946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E2B2FCF4-6311-45DA-940F-9CA91BB946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E2B2FCF4-6311-45DA-940F-9CA91BB946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E2B2FCF4-6311-45DA-940F-9CA91BB946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A0B58E-45C8-4CBA-A873-CC2C2EE4C1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graphicEl>
                                              <a:dgm id="{46A0B58E-45C8-4CBA-A873-CC2C2EE4C1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graphicEl>
                                              <a:dgm id="{46A0B58E-45C8-4CBA-A873-CC2C2EE4C1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46A0B58E-45C8-4CBA-A873-CC2C2EE4C1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6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E5D949B1-E0AF-533F-C174-7385DFF68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9000"/>
            <a:ext cx="91440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45762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avolo&#10;&#10;Descrizione generata automaticamente">
            <a:extLst>
              <a:ext uri="{FF2B5EF4-FFF2-40B4-BE49-F238E27FC236}">
                <a16:creationId xmlns:a16="http://schemas.microsoft.com/office/drawing/2014/main" id="{27257DF0-3827-C50D-713C-A8CDC23A1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"/>
            <a:ext cx="91440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51676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L’innovazione del business model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8686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Il Business Model deve essere innovato quando: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5813AB8B-2600-E4DD-9DD5-BACAC13E09BF}"/>
              </a:ext>
            </a:extLst>
          </p:cNvPr>
          <p:cNvSpPr/>
          <p:nvPr/>
        </p:nvSpPr>
        <p:spPr>
          <a:xfrm>
            <a:off x="218440" y="2054760"/>
            <a:ext cx="8686800" cy="840840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Introduzione di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nuove tecnologie 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che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 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rendono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obsolete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 le attuali modalità di creazione del valore</a:t>
            </a:r>
            <a:endParaRPr lang="it-IT" sz="2400" dirty="0">
              <a:latin typeface="Garamond" panose="02020404030301010803" pitchFamily="18" charset="0"/>
            </a:endParaRP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6E69A720-0D9F-BF9B-0382-CAED4A2D6276}"/>
              </a:ext>
            </a:extLst>
          </p:cNvPr>
          <p:cNvSpPr/>
          <p:nvPr/>
        </p:nvSpPr>
        <p:spPr>
          <a:xfrm>
            <a:off x="218440" y="3121561"/>
            <a:ext cx="8686800" cy="840840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Evoluzione delle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caratteristiche chiave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 del consumatore</a:t>
            </a:r>
            <a:endParaRPr lang="it-IT" sz="2400" dirty="0">
              <a:latin typeface="Garamond" panose="02020404030301010803" pitchFamily="18" charset="0"/>
            </a:endParaRP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1D8A41D8-7098-3989-25F7-658E5FC2940D}"/>
              </a:ext>
            </a:extLst>
          </p:cNvPr>
          <p:cNvSpPr/>
          <p:nvPr/>
        </p:nvSpPr>
        <p:spPr>
          <a:xfrm>
            <a:off x="228600" y="4188362"/>
            <a:ext cx="8686800" cy="840840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Nuove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condizioni 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del sistema ambientale (normative e non)</a:t>
            </a:r>
            <a:endParaRPr lang="it-IT" sz="2400" dirty="0">
              <a:latin typeface="Garamond" panose="02020404030301010803" pitchFamily="18" charset="0"/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37DFC501-52B5-B0AA-927D-9B329E2C1209}"/>
              </a:ext>
            </a:extLst>
          </p:cNvPr>
          <p:cNvSpPr/>
          <p:nvPr/>
        </p:nvSpPr>
        <p:spPr>
          <a:xfrm>
            <a:off x="228600" y="5269246"/>
            <a:ext cx="8686800" cy="840840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Innovazioni ed integrazioni da parte dei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concorrenti</a:t>
            </a:r>
            <a:endParaRPr lang="it-IT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7927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L’innovazione del business model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8686800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Le spinte all’innovazione possono essere anche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interne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 all’impresa, in particolare: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6E69A720-0D9F-BF9B-0382-CAED4A2D6276}"/>
              </a:ext>
            </a:extLst>
          </p:cNvPr>
          <p:cNvSpPr/>
          <p:nvPr/>
        </p:nvSpPr>
        <p:spPr>
          <a:xfrm>
            <a:off x="228600" y="2483019"/>
            <a:ext cx="8686800" cy="840840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Nuova tecnologia in grado di cambiare la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proposta di valore</a:t>
            </a:r>
            <a:endParaRPr lang="it-IT" sz="2600" b="1" dirty="0">
              <a:latin typeface="Garamond" panose="02020404030301010803" pitchFamily="18" charset="0"/>
            </a:endParaRP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1D8A41D8-7098-3989-25F7-658E5FC2940D}"/>
              </a:ext>
            </a:extLst>
          </p:cNvPr>
          <p:cNvSpPr/>
          <p:nvPr/>
        </p:nvSpPr>
        <p:spPr>
          <a:xfrm>
            <a:off x="228600" y="3876132"/>
            <a:ext cx="8686800" cy="840840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Cambiamenti nell’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assetto proprietario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 dell’impresa</a:t>
            </a:r>
            <a:endParaRPr lang="it-IT" sz="2600" dirty="0">
              <a:latin typeface="Garamond" panose="02020404030301010803" pitchFamily="18" charset="0"/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37DFC501-52B5-B0AA-927D-9B329E2C1209}"/>
              </a:ext>
            </a:extLst>
          </p:cNvPr>
          <p:cNvSpPr/>
          <p:nvPr/>
        </p:nvSpPr>
        <p:spPr>
          <a:xfrm>
            <a:off x="228600" y="5269246"/>
            <a:ext cx="8686800" cy="840840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Un nuovo modo di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leggere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 ed </a:t>
            </a:r>
            <a:r>
              <a:rPr lang="it-IT" sz="2600" b="1" spc="30" dirty="0">
                <a:latin typeface="Garamond" panose="02020404030301010803" pitchFamily="18" charset="0"/>
                <a:cs typeface="Times New Roman"/>
              </a:rPr>
              <a:t>interpretare</a:t>
            </a:r>
            <a:r>
              <a:rPr lang="it-IT" sz="2600" spc="30" dirty="0">
                <a:latin typeface="Garamond" panose="02020404030301010803" pitchFamily="18" charset="0"/>
                <a:cs typeface="Times New Roman"/>
              </a:rPr>
              <a:t> le dinamiche competitive</a:t>
            </a:r>
            <a:endParaRPr lang="it-IT" sz="2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1031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">
            <a:extLst>
              <a:ext uri="{FF2B5EF4-FFF2-40B4-BE49-F238E27FC236}">
                <a16:creationId xmlns:a16="http://schemas.microsoft.com/office/drawing/2014/main" id="{FC909A09-AFB4-48B2-77F7-A522F5E6AF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8306" y="746252"/>
            <a:ext cx="3225800" cy="496633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3175" algn="ctr">
              <a:lnSpc>
                <a:spcPct val="149900"/>
              </a:lnSpc>
              <a:spcBef>
                <a:spcPts val="155"/>
              </a:spcBef>
            </a:pPr>
            <a:r>
              <a:rPr sz="7200" spc="-40" dirty="0">
                <a:solidFill>
                  <a:srgbClr val="0070C0"/>
                </a:solidFill>
                <a:latin typeface="Impact"/>
                <a:cs typeface="Impact"/>
              </a:rPr>
              <a:t>DIGITAL </a:t>
            </a:r>
            <a:r>
              <a:rPr sz="7200" spc="-35" dirty="0">
                <a:solidFill>
                  <a:srgbClr val="0070C0"/>
                </a:solidFill>
                <a:latin typeface="Impact"/>
                <a:cs typeface="Impact"/>
              </a:rPr>
              <a:t> </a:t>
            </a:r>
            <a:r>
              <a:rPr sz="7200" dirty="0">
                <a:solidFill>
                  <a:schemeClr val="accent6">
                    <a:lumMod val="75000"/>
                  </a:schemeClr>
                </a:solidFill>
                <a:latin typeface="Impact"/>
                <a:cs typeface="Impact"/>
              </a:rPr>
              <a:t>SHA</a:t>
            </a:r>
            <a:r>
              <a:rPr sz="7200" spc="-5" dirty="0">
                <a:solidFill>
                  <a:schemeClr val="accent6">
                    <a:lumMod val="75000"/>
                  </a:schemeClr>
                </a:solidFill>
                <a:latin typeface="Impact"/>
                <a:cs typeface="Impact"/>
              </a:rPr>
              <a:t>R</a:t>
            </a:r>
            <a:r>
              <a:rPr sz="7200" dirty="0">
                <a:solidFill>
                  <a:schemeClr val="accent6">
                    <a:lumMod val="75000"/>
                  </a:schemeClr>
                </a:solidFill>
                <a:latin typeface="Impact"/>
                <a:cs typeface="Impact"/>
              </a:rPr>
              <a:t>I</a:t>
            </a:r>
            <a:r>
              <a:rPr sz="7200" spc="-5" dirty="0">
                <a:solidFill>
                  <a:schemeClr val="accent6">
                    <a:lumMod val="75000"/>
                  </a:schemeClr>
                </a:solidFill>
                <a:latin typeface="Impact"/>
                <a:cs typeface="Impact"/>
              </a:rPr>
              <a:t>N</a:t>
            </a:r>
            <a:r>
              <a:rPr sz="7200" dirty="0">
                <a:solidFill>
                  <a:schemeClr val="accent6">
                    <a:lumMod val="75000"/>
                  </a:schemeClr>
                </a:solidFill>
                <a:latin typeface="Impact"/>
                <a:cs typeface="Impact"/>
              </a:rPr>
              <a:t>G</a:t>
            </a:r>
            <a:r>
              <a:rPr sz="7200" dirty="0">
                <a:latin typeface="Impact"/>
                <a:cs typeface="Impact"/>
              </a:rPr>
              <a:t>  </a:t>
            </a:r>
            <a:r>
              <a:rPr sz="7200" spc="-5" dirty="0">
                <a:solidFill>
                  <a:srgbClr val="00B050"/>
                </a:solidFill>
                <a:latin typeface="Impact"/>
                <a:cs typeface="Impact"/>
              </a:rPr>
              <a:t>GREEN</a:t>
            </a:r>
            <a:endParaRPr sz="7200" dirty="0">
              <a:latin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30435809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4631FA58-4AC4-6CCE-D63B-C264083CB8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75632" y="663955"/>
            <a:ext cx="63925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40" dirty="0">
                <a:solidFill>
                  <a:srgbClr val="0070C0"/>
                </a:solidFill>
                <a:latin typeface="Impact"/>
                <a:cs typeface="Impact"/>
              </a:rPr>
              <a:t>DIGITAL</a:t>
            </a:r>
            <a:r>
              <a:rPr sz="7200" spc="-65" dirty="0">
                <a:solidFill>
                  <a:srgbClr val="0070C0"/>
                </a:solidFill>
                <a:latin typeface="Impact"/>
                <a:cs typeface="Impact"/>
              </a:rPr>
              <a:t> </a:t>
            </a:r>
            <a:r>
              <a:rPr sz="7200" spc="-5" dirty="0">
                <a:solidFill>
                  <a:srgbClr val="0070C0"/>
                </a:solidFill>
                <a:latin typeface="Impact"/>
                <a:cs typeface="Impact"/>
              </a:rPr>
              <a:t>ECONOMY</a:t>
            </a:r>
            <a:endParaRPr sz="7200" dirty="0">
              <a:latin typeface="Impact"/>
              <a:cs typeface="Impact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6D98F4ED-CED9-DEF9-805A-9823CC41B44B}"/>
              </a:ext>
            </a:extLst>
          </p:cNvPr>
          <p:cNvSpPr txBox="1"/>
          <p:nvPr/>
        </p:nvSpPr>
        <p:spPr>
          <a:xfrm>
            <a:off x="911224" y="2260091"/>
            <a:ext cx="73215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Il fenomeno </a:t>
            </a:r>
            <a:r>
              <a:rPr sz="2000" spc="20" dirty="0">
                <a:latin typeface="Arial MT"/>
                <a:cs typeface="Arial MT"/>
              </a:rPr>
              <a:t>della </a:t>
            </a:r>
            <a:r>
              <a:rPr sz="2000" spc="10" dirty="0">
                <a:latin typeface="Arial MT"/>
                <a:cs typeface="Arial MT"/>
              </a:rPr>
              <a:t>digitalizzazione </a:t>
            </a:r>
            <a:r>
              <a:rPr sz="2000" spc="30" dirty="0">
                <a:latin typeface="Arial MT"/>
                <a:cs typeface="Arial MT"/>
              </a:rPr>
              <a:t>include </a:t>
            </a:r>
            <a:r>
              <a:rPr sz="2000" spc="-5" dirty="0">
                <a:latin typeface="Arial MT"/>
                <a:cs typeface="Arial MT"/>
              </a:rPr>
              <a:t>i processi </a:t>
            </a:r>
            <a:r>
              <a:rPr sz="2000" dirty="0">
                <a:latin typeface="Arial MT"/>
                <a:cs typeface="Arial MT"/>
              </a:rPr>
              <a:t>di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conversione delle </a:t>
            </a:r>
            <a:r>
              <a:rPr sz="2000" spc="-5" dirty="0">
                <a:latin typeface="Arial MT"/>
                <a:cs typeface="Arial MT"/>
              </a:rPr>
              <a:t>informazioni </a:t>
            </a:r>
            <a:r>
              <a:rPr sz="2000" dirty="0">
                <a:latin typeface="Arial MT"/>
                <a:cs typeface="Arial MT"/>
              </a:rPr>
              <a:t>in </a:t>
            </a:r>
            <a:r>
              <a:rPr sz="2000" spc="-5" dirty="0">
                <a:latin typeface="Arial MT"/>
                <a:cs typeface="Arial MT"/>
              </a:rPr>
              <a:t>forma </a:t>
            </a:r>
            <a:r>
              <a:rPr sz="2000" dirty="0">
                <a:latin typeface="Arial MT"/>
                <a:cs typeface="Arial MT"/>
              </a:rPr>
              <a:t>digitale </a:t>
            </a:r>
            <a:r>
              <a:rPr sz="2000" spc="-5" dirty="0">
                <a:latin typeface="Arial MT"/>
                <a:cs typeface="Arial MT"/>
              </a:rPr>
              <a:t>e </a:t>
            </a:r>
            <a:r>
              <a:rPr sz="2000" dirty="0">
                <a:latin typeface="Arial MT"/>
                <a:cs typeface="Arial MT"/>
              </a:rPr>
              <a:t>lo </a:t>
            </a:r>
            <a:r>
              <a:rPr sz="2000" spc="25" dirty="0">
                <a:latin typeface="Arial MT"/>
                <a:cs typeface="Arial MT"/>
              </a:rPr>
              <a:t>sviluppo </a:t>
            </a:r>
            <a:r>
              <a:rPr sz="2000" spc="50" dirty="0">
                <a:latin typeface="Arial MT"/>
                <a:cs typeface="Arial MT"/>
              </a:rPr>
              <a:t>di 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spc="20" dirty="0">
                <a:latin typeface="Arial MT"/>
                <a:cs typeface="Arial MT"/>
              </a:rPr>
              <a:t>tecnologie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35" dirty="0">
                <a:latin typeface="Arial MT"/>
                <a:cs typeface="Arial MT"/>
              </a:rPr>
              <a:t>per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gestire</a:t>
            </a:r>
            <a:r>
              <a:rPr sz="2000" dirty="0">
                <a:latin typeface="Arial MT"/>
                <a:cs typeface="Arial MT"/>
              </a:rPr>
              <a:t> la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25" dirty="0">
                <a:latin typeface="Arial MT"/>
                <a:cs typeface="Arial MT"/>
              </a:rPr>
              <a:t>crescita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35" dirty="0">
                <a:latin typeface="Arial MT"/>
                <a:cs typeface="Arial MT"/>
              </a:rPr>
              <a:t>del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numero </a:t>
            </a:r>
            <a:r>
              <a:rPr sz="2000" spc="20" dirty="0">
                <a:latin typeface="Arial MT"/>
                <a:cs typeface="Arial MT"/>
              </a:rPr>
              <a:t>delle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nuove risorse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72032E6A-7395-BDEE-F952-6570DE7EAA73}"/>
              </a:ext>
            </a:extLst>
          </p:cNvPr>
          <p:cNvSpPr txBox="1"/>
          <p:nvPr/>
        </p:nvSpPr>
        <p:spPr>
          <a:xfrm>
            <a:off x="687857" y="3893820"/>
            <a:ext cx="218821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1805" marR="5080" indent="-459740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latin typeface="Arial MT"/>
                <a:cs typeface="Arial MT"/>
              </a:rPr>
              <a:t>Mobile</a:t>
            </a:r>
            <a:r>
              <a:rPr sz="2000" spc="-9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applications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Servizi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ICT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1C6F8A13-9E19-8FA0-8D49-6D87B976A220}"/>
              </a:ext>
            </a:extLst>
          </p:cNvPr>
          <p:cNvSpPr txBox="1"/>
          <p:nvPr/>
        </p:nvSpPr>
        <p:spPr>
          <a:xfrm>
            <a:off x="3478212" y="3893820"/>
            <a:ext cx="218757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latin typeface="Arial MT"/>
                <a:cs typeface="Arial MT"/>
              </a:rPr>
              <a:t>Cloud</a:t>
            </a:r>
            <a:r>
              <a:rPr sz="2000" spc="-10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technologies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</a:t>
            </a:r>
            <a:r>
              <a:rPr sz="2000" spc="5" dirty="0">
                <a:latin typeface="Arial MT"/>
                <a:cs typeface="Arial MT"/>
              </a:rPr>
              <a:t>i</a:t>
            </a:r>
            <a:r>
              <a:rPr sz="2000" dirty="0">
                <a:latin typeface="Arial MT"/>
                <a:cs typeface="Arial MT"/>
              </a:rPr>
              <a:t>g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D</a:t>
            </a:r>
            <a:r>
              <a:rPr sz="2000" dirty="0">
                <a:latin typeface="Arial MT"/>
                <a:cs typeface="Arial MT"/>
              </a:rPr>
              <a:t>a</a:t>
            </a:r>
            <a:r>
              <a:rPr sz="2000" spc="-10" dirty="0">
                <a:latin typeface="Arial MT"/>
                <a:cs typeface="Arial MT"/>
              </a:rPr>
              <a:t>t</a:t>
            </a:r>
            <a:r>
              <a:rPr sz="2000" dirty="0">
                <a:latin typeface="Arial MT"/>
                <a:cs typeface="Arial MT"/>
              </a:rPr>
              <a:t>a</a:t>
            </a:r>
            <a:r>
              <a:rPr sz="2000" spc="-1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Ana</a:t>
            </a:r>
            <a:r>
              <a:rPr sz="2000" spc="5" dirty="0">
                <a:latin typeface="Arial MT"/>
                <a:cs typeface="Arial MT"/>
              </a:rPr>
              <a:t>l</a:t>
            </a:r>
            <a:r>
              <a:rPr sz="2000" dirty="0">
                <a:latin typeface="Arial MT"/>
                <a:cs typeface="Arial MT"/>
              </a:rPr>
              <a:t>y</a:t>
            </a:r>
            <a:r>
              <a:rPr sz="2000" spc="-10" dirty="0">
                <a:latin typeface="Arial MT"/>
                <a:cs typeface="Arial MT"/>
              </a:rPr>
              <a:t>t</a:t>
            </a:r>
            <a:r>
              <a:rPr sz="2000" spc="5" dirty="0">
                <a:latin typeface="Arial MT"/>
                <a:cs typeface="Arial MT"/>
              </a:rPr>
              <a:t>i</a:t>
            </a:r>
            <a:r>
              <a:rPr sz="2000" dirty="0">
                <a:latin typeface="Arial MT"/>
                <a:cs typeface="Arial MT"/>
              </a:rPr>
              <a:t>cs  </a:t>
            </a:r>
            <a:r>
              <a:rPr sz="2000" spc="-5" dirty="0">
                <a:latin typeface="Arial MT"/>
                <a:cs typeface="Arial MT"/>
              </a:rPr>
              <a:t>IoT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1AB2ECED-6321-5221-4D06-1649405D4183}"/>
              </a:ext>
            </a:extLst>
          </p:cNvPr>
          <p:cNvSpPr txBox="1"/>
          <p:nvPr/>
        </p:nvSpPr>
        <p:spPr>
          <a:xfrm>
            <a:off x="6430341" y="3912107"/>
            <a:ext cx="16484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259" marR="5080" indent="-417195">
              <a:lnSpc>
                <a:spcPct val="15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Smart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working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MOOC</a:t>
            </a:r>
            <a:endParaRPr sz="20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7604107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La Digital Economy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371600"/>
            <a:ext cx="86868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200" spc="30" dirty="0">
                <a:latin typeface="Garamond" panose="02020404030301010803" pitchFamily="18" charset="0"/>
                <a:cs typeface="Times New Roman"/>
              </a:rPr>
              <a:t>I modelli di business basati sul digitale sono fondati su cinque componenti fondamentali: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FD233851-D5B7-D42A-ADF5-1DB9E063DF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327082"/>
              </p:ext>
            </p:extLst>
          </p:nvPr>
        </p:nvGraphicFramePr>
        <p:xfrm>
          <a:off x="228600" y="1999976"/>
          <a:ext cx="8153400" cy="449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16586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3E08653E-9ACA-9B68-77B6-C8190ED2D1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51206" y="663955"/>
            <a:ext cx="68592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>
                <a:solidFill>
                  <a:schemeClr val="accent6">
                    <a:lumMod val="75000"/>
                  </a:schemeClr>
                </a:solidFill>
                <a:latin typeface="Impact"/>
                <a:cs typeface="Impact"/>
              </a:rPr>
              <a:t>SHARING</a:t>
            </a:r>
            <a:r>
              <a:rPr sz="7200" spc="-55" dirty="0">
                <a:solidFill>
                  <a:schemeClr val="accent6">
                    <a:lumMod val="75000"/>
                  </a:schemeClr>
                </a:solidFill>
                <a:latin typeface="Impact"/>
                <a:cs typeface="Impact"/>
              </a:rPr>
              <a:t> </a:t>
            </a:r>
            <a:r>
              <a:rPr sz="7200" spc="-5" dirty="0">
                <a:solidFill>
                  <a:schemeClr val="accent6">
                    <a:lumMod val="75000"/>
                  </a:schemeClr>
                </a:solidFill>
                <a:latin typeface="Impact"/>
                <a:cs typeface="Impact"/>
              </a:rPr>
              <a:t>ECONOMY</a:t>
            </a:r>
            <a:endParaRPr sz="7200" dirty="0">
              <a:solidFill>
                <a:schemeClr val="accent6">
                  <a:lumMod val="75000"/>
                </a:schemeClr>
              </a:solidFill>
              <a:latin typeface="Impact"/>
              <a:cs typeface="Impact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771932AA-479A-69AF-7C23-32CB651FF2FF}"/>
              </a:ext>
            </a:extLst>
          </p:cNvPr>
          <p:cNvSpPr txBox="1"/>
          <p:nvPr/>
        </p:nvSpPr>
        <p:spPr>
          <a:xfrm>
            <a:off x="887412" y="2260091"/>
            <a:ext cx="736917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Il fenomeno </a:t>
            </a:r>
            <a:r>
              <a:rPr sz="2000" spc="15" dirty="0">
                <a:latin typeface="Arial MT"/>
                <a:cs typeface="Arial MT"/>
              </a:rPr>
              <a:t>dell’economia </a:t>
            </a:r>
            <a:r>
              <a:rPr sz="2000" spc="20" dirty="0">
                <a:latin typeface="Arial MT"/>
                <a:cs typeface="Arial MT"/>
              </a:rPr>
              <a:t>della </a:t>
            </a:r>
            <a:r>
              <a:rPr sz="2000" spc="15" dirty="0">
                <a:latin typeface="Arial MT"/>
                <a:cs typeface="Arial MT"/>
              </a:rPr>
              <a:t>condivisione </a:t>
            </a:r>
            <a:r>
              <a:rPr sz="2000" spc="35" dirty="0">
                <a:latin typeface="Arial MT"/>
                <a:cs typeface="Arial MT"/>
              </a:rPr>
              <a:t>può </a:t>
            </a:r>
            <a:r>
              <a:rPr sz="2000" spc="-5" dirty="0">
                <a:latin typeface="Arial MT"/>
                <a:cs typeface="Arial MT"/>
              </a:rPr>
              <a:t>essere </a:t>
            </a:r>
            <a:r>
              <a:rPr sz="2000" spc="10" dirty="0">
                <a:latin typeface="Arial MT"/>
                <a:cs typeface="Arial MT"/>
              </a:rPr>
              <a:t>definito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spc="25" dirty="0">
                <a:latin typeface="Arial MT"/>
                <a:cs typeface="Arial MT"/>
              </a:rPr>
              <a:t>come </a:t>
            </a:r>
            <a:r>
              <a:rPr sz="2000" spc="-5" dirty="0">
                <a:latin typeface="Arial MT"/>
                <a:cs typeface="Arial MT"/>
              </a:rPr>
              <a:t>un </a:t>
            </a:r>
            <a:r>
              <a:rPr sz="2000" dirty="0">
                <a:latin typeface="Arial MT"/>
                <a:cs typeface="Arial MT"/>
              </a:rPr>
              <a:t>insieme </a:t>
            </a:r>
            <a:r>
              <a:rPr sz="2000" spc="50" dirty="0">
                <a:latin typeface="Arial MT"/>
                <a:cs typeface="Arial MT"/>
              </a:rPr>
              <a:t>di </a:t>
            </a:r>
            <a:r>
              <a:rPr sz="2000" spc="25" dirty="0">
                <a:latin typeface="Arial MT"/>
                <a:cs typeface="Arial MT"/>
              </a:rPr>
              <a:t>pratiche </a:t>
            </a:r>
            <a:r>
              <a:rPr sz="2000" spc="-5" dirty="0">
                <a:latin typeface="Arial MT"/>
                <a:cs typeface="Arial MT"/>
              </a:rPr>
              <a:t>e </a:t>
            </a:r>
            <a:r>
              <a:rPr sz="2000" spc="10" dirty="0">
                <a:latin typeface="Arial MT"/>
                <a:cs typeface="Arial MT"/>
              </a:rPr>
              <a:t>modalità </a:t>
            </a:r>
            <a:r>
              <a:rPr sz="2000" spc="5" dirty="0">
                <a:latin typeface="Arial MT"/>
                <a:cs typeface="Arial MT"/>
              </a:rPr>
              <a:t>organizzative </a:t>
            </a:r>
            <a:r>
              <a:rPr sz="2000" spc="35" dirty="0">
                <a:latin typeface="Arial MT"/>
                <a:cs typeface="Arial MT"/>
              </a:rPr>
              <a:t>che </a:t>
            </a:r>
            <a:r>
              <a:rPr sz="2000" spc="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attraverso </a:t>
            </a:r>
            <a:r>
              <a:rPr sz="2000" spc="5" dirty="0">
                <a:latin typeface="Arial MT"/>
                <a:cs typeface="Arial MT"/>
              </a:rPr>
              <a:t>piattaforme </a:t>
            </a:r>
            <a:r>
              <a:rPr sz="2000" spc="25" dirty="0">
                <a:latin typeface="Arial MT"/>
                <a:cs typeface="Arial MT"/>
              </a:rPr>
              <a:t>digitali </a:t>
            </a:r>
            <a:r>
              <a:rPr sz="2000" spc="35" dirty="0">
                <a:latin typeface="Arial MT"/>
                <a:cs typeface="Arial MT"/>
              </a:rPr>
              <a:t>aggregano grandi </a:t>
            </a:r>
            <a:r>
              <a:rPr sz="2000" spc="10" dirty="0">
                <a:latin typeface="Arial MT"/>
                <a:cs typeface="Arial MT"/>
              </a:rPr>
              <a:t>quantità </a:t>
            </a:r>
            <a:r>
              <a:rPr sz="2000" spc="50" dirty="0">
                <a:latin typeface="Arial MT"/>
                <a:cs typeface="Arial MT"/>
              </a:rPr>
              <a:t>di 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utenti,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accomunati</a:t>
            </a:r>
            <a:r>
              <a:rPr sz="2000" dirty="0">
                <a:latin typeface="Arial MT"/>
                <a:cs typeface="Arial MT"/>
              </a:rPr>
              <a:t> da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esigenze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comuni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BD76E88D-F971-A94F-66B2-4D24BE79F293}"/>
              </a:ext>
            </a:extLst>
          </p:cNvPr>
          <p:cNvSpPr txBox="1"/>
          <p:nvPr/>
        </p:nvSpPr>
        <p:spPr>
          <a:xfrm>
            <a:off x="1344289" y="4085844"/>
            <a:ext cx="87439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Pooling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F03B46D5-0203-6F47-FDE3-3E0DF6033DFA}"/>
              </a:ext>
            </a:extLst>
          </p:cNvPr>
          <p:cNvSpPr txBox="1"/>
          <p:nvPr/>
        </p:nvSpPr>
        <p:spPr>
          <a:xfrm>
            <a:off x="3847306" y="4085844"/>
            <a:ext cx="14497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Peer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to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Peer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098893E9-E3E3-2440-29F1-82BB4DB01DE5}"/>
              </a:ext>
            </a:extLst>
          </p:cNvPr>
          <p:cNvSpPr txBox="1"/>
          <p:nvPr/>
        </p:nvSpPr>
        <p:spPr>
          <a:xfrm>
            <a:off x="6132685" y="4101084"/>
            <a:ext cx="22434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8970" marR="5080" indent="-636905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Particolari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Revenue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Streams</a:t>
            </a:r>
            <a:endParaRPr sz="20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10837275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La Sharing Economy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46AC9B0E-96E3-0DF9-3870-3AFD436409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3431964"/>
              </p:ext>
            </p:extLst>
          </p:nvPr>
        </p:nvGraphicFramePr>
        <p:xfrm>
          <a:off x="228600" y="1447800"/>
          <a:ext cx="8686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0878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863698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1935"/>
              </a:spcBef>
            </a:pPr>
            <a:r>
              <a:rPr lang="it-IT" sz="4000" spc="-5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Il Business Model</a:t>
            </a:r>
            <a:endParaRPr sz="40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993414"/>
            <a:ext cx="8686800" cy="23870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Il </a:t>
            </a: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Business Model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 descrive l’insieme di </a:t>
            </a: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elementi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 attraverso cui l’iniziativa economica </a:t>
            </a: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crea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, </a:t>
            </a: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trasferisce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 ad altri soggetti e al tempo stesso </a:t>
            </a:r>
            <a:r>
              <a:rPr lang="it-IT" altLang="it-IT" sz="3200" b="1" spc="-70" dirty="0">
                <a:latin typeface="Garamond" panose="02020404030301010803" pitchFamily="18" charset="0"/>
                <a:cs typeface="Times New Roman"/>
              </a:rPr>
              <a:t>«cattura» </a:t>
            </a:r>
            <a:r>
              <a:rPr lang="it-IT" altLang="it-IT" sz="3200" spc="-70" dirty="0">
                <a:latin typeface="Garamond" panose="02020404030301010803" pitchFamily="18" charset="0"/>
                <a:cs typeface="Times New Roman"/>
              </a:rPr>
              <a:t>a suo vantaggio quel valore che, per un verso soddisfa le esigenze dei suoi interlocutori e, per l’altro, le consente di evolvere in modo fisiologico.</a:t>
            </a:r>
            <a:endParaRPr lang="it-IT" altLang="it-IT" sz="2200" spc="-7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5942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84F3C355-7213-AD84-6AD3-6C1D7BBB5E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17662" y="663955"/>
            <a:ext cx="59086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5" dirty="0">
                <a:solidFill>
                  <a:srgbClr val="00B050"/>
                </a:solidFill>
                <a:latin typeface="Impact"/>
                <a:cs typeface="Impact"/>
              </a:rPr>
              <a:t>GREEN</a:t>
            </a:r>
            <a:r>
              <a:rPr sz="7200" spc="-50" dirty="0">
                <a:solidFill>
                  <a:srgbClr val="00B050"/>
                </a:solidFill>
                <a:latin typeface="Impact"/>
                <a:cs typeface="Impact"/>
              </a:rPr>
              <a:t> </a:t>
            </a:r>
            <a:r>
              <a:rPr sz="7200" spc="-5" dirty="0">
                <a:solidFill>
                  <a:srgbClr val="00B050"/>
                </a:solidFill>
                <a:latin typeface="Impact"/>
                <a:cs typeface="Impact"/>
              </a:rPr>
              <a:t>ECONOMY</a:t>
            </a:r>
            <a:endParaRPr sz="7200">
              <a:latin typeface="Impact"/>
              <a:cs typeface="Impact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5BDAD59C-AD73-A61D-412C-15981A454CEF}"/>
              </a:ext>
            </a:extLst>
          </p:cNvPr>
          <p:cNvSpPr txBox="1"/>
          <p:nvPr/>
        </p:nvSpPr>
        <p:spPr>
          <a:xfrm>
            <a:off x="886618" y="2260091"/>
            <a:ext cx="737044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Orientamento </a:t>
            </a:r>
            <a:r>
              <a:rPr sz="2000" dirty="0">
                <a:latin typeface="Arial MT"/>
                <a:cs typeface="Arial MT"/>
              </a:rPr>
              <a:t>allo </a:t>
            </a:r>
            <a:r>
              <a:rPr sz="2000" spc="25" dirty="0">
                <a:latin typeface="Arial MT"/>
                <a:cs typeface="Arial MT"/>
              </a:rPr>
              <a:t>sviluppo </a:t>
            </a:r>
            <a:r>
              <a:rPr sz="2000" spc="10" dirty="0">
                <a:latin typeface="Arial MT"/>
                <a:cs typeface="Arial MT"/>
              </a:rPr>
              <a:t>sostenibile </a:t>
            </a:r>
            <a:r>
              <a:rPr sz="2000" dirty="0">
                <a:latin typeface="Arial MT"/>
                <a:cs typeface="Arial MT"/>
              </a:rPr>
              <a:t>in </a:t>
            </a:r>
            <a:r>
              <a:rPr sz="2000" spc="35" dirty="0">
                <a:latin typeface="Arial MT"/>
                <a:cs typeface="Arial MT"/>
              </a:rPr>
              <a:t>cui </a:t>
            </a:r>
            <a:r>
              <a:rPr sz="2000" dirty="0">
                <a:latin typeface="Arial MT"/>
                <a:cs typeface="Arial MT"/>
              </a:rPr>
              <a:t>la </a:t>
            </a:r>
            <a:r>
              <a:rPr sz="2000" spc="10" dirty="0">
                <a:latin typeface="Arial MT"/>
                <a:cs typeface="Arial MT"/>
              </a:rPr>
              <a:t>creazione </a:t>
            </a:r>
            <a:r>
              <a:rPr sz="2000" spc="50" dirty="0">
                <a:latin typeface="Arial MT"/>
                <a:cs typeface="Arial MT"/>
              </a:rPr>
              <a:t>di </a:t>
            </a:r>
            <a:r>
              <a:rPr sz="2000" spc="-5" dirty="0">
                <a:latin typeface="Arial MT"/>
                <a:cs typeface="Arial MT"/>
              </a:rPr>
              <a:t>un 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valore </a:t>
            </a:r>
            <a:r>
              <a:rPr sz="2000" spc="20" dirty="0">
                <a:latin typeface="Arial MT"/>
                <a:cs typeface="Arial MT"/>
              </a:rPr>
              <a:t>economico </a:t>
            </a:r>
            <a:r>
              <a:rPr sz="2000" dirty="0">
                <a:latin typeface="Arial MT"/>
                <a:cs typeface="Arial MT"/>
              </a:rPr>
              <a:t>avviene </a:t>
            </a:r>
            <a:r>
              <a:rPr sz="2000" spc="10" dirty="0">
                <a:latin typeface="Arial MT"/>
                <a:cs typeface="Arial MT"/>
              </a:rPr>
              <a:t>nell’ambito </a:t>
            </a:r>
            <a:r>
              <a:rPr sz="2000" spc="35" dirty="0">
                <a:latin typeface="Arial MT"/>
                <a:cs typeface="Arial MT"/>
              </a:rPr>
              <a:t>del </a:t>
            </a:r>
            <a:r>
              <a:rPr sz="2000" spc="-5" dirty="0">
                <a:latin typeface="Arial MT"/>
                <a:cs typeface="Arial MT"/>
              </a:rPr>
              <a:t>miglioramento </a:t>
            </a:r>
            <a:r>
              <a:rPr sz="2000" dirty="0">
                <a:latin typeface="Arial MT"/>
                <a:cs typeface="Arial MT"/>
              </a:rPr>
              <a:t>del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benessere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umano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20" dirty="0">
                <a:latin typeface="Arial MT"/>
                <a:cs typeface="Arial MT"/>
              </a:rPr>
              <a:t>dell’equità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15" dirty="0">
                <a:latin typeface="Arial MT"/>
                <a:cs typeface="Arial MT"/>
              </a:rPr>
              <a:t>sociale,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20" dirty="0">
                <a:latin typeface="Arial MT"/>
                <a:cs typeface="Arial MT"/>
              </a:rPr>
              <a:t>migliorando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20" dirty="0">
                <a:latin typeface="Arial MT"/>
                <a:cs typeface="Arial MT"/>
              </a:rPr>
              <a:t>condizioni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attuali e future </a:t>
            </a:r>
            <a:r>
              <a:rPr sz="2000" spc="15" dirty="0">
                <a:latin typeface="Arial MT"/>
                <a:cs typeface="Arial MT"/>
              </a:rPr>
              <a:t>dell’ambiente</a:t>
            </a:r>
            <a:r>
              <a:rPr sz="2000" spc="-5" dirty="0">
                <a:latin typeface="Arial MT"/>
                <a:cs typeface="Arial MT"/>
              </a:rPr>
              <a:t> naturale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A6DF1053-87B4-B6A7-562E-6906F4E9F55B}"/>
              </a:ext>
            </a:extLst>
          </p:cNvPr>
          <p:cNvSpPr txBox="1"/>
          <p:nvPr/>
        </p:nvSpPr>
        <p:spPr>
          <a:xfrm>
            <a:off x="942652" y="4098035"/>
            <a:ext cx="16783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3515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Energy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Saving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Companies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1CF4CED9-DC11-E9DC-71C4-804F288880ED}"/>
              </a:ext>
            </a:extLst>
          </p:cNvPr>
          <p:cNvSpPr txBox="1"/>
          <p:nvPr/>
        </p:nvSpPr>
        <p:spPr>
          <a:xfrm>
            <a:off x="3465511" y="4098035"/>
            <a:ext cx="22136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760" marR="5080" indent="-353695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Green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supply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chain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management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772F185A-B7B6-9A70-1C68-7D1DA17C2597}"/>
              </a:ext>
            </a:extLst>
          </p:cNvPr>
          <p:cNvSpPr txBox="1"/>
          <p:nvPr/>
        </p:nvSpPr>
        <p:spPr>
          <a:xfrm>
            <a:off x="6161260" y="4229100"/>
            <a:ext cx="21863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 MT"/>
                <a:cs typeface="Arial MT"/>
              </a:rPr>
              <a:t>Economia</a:t>
            </a:r>
            <a:r>
              <a:rPr sz="2000" spc="-9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circolare</a:t>
            </a:r>
            <a:endParaRPr sz="20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127698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La Green Economy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8686800" cy="4398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Rappresenta un concetto generale in cui sono compresi una molteplicità di fenomeni, accomunati dal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meta-obiettivo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 del miglioramento del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«capitale naturale» 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nel quadro dello sviluppo sostenibile e basati su cinque fattori principali: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2800" spc="30" dirty="0">
              <a:latin typeface="Garamond" panose="02020404030301010803" pitchFamily="18" charset="0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Le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tecnologie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I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Mercati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Le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politiche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, la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normativa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 e i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regolamenti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I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business models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;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I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prodotti/servizi 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offerti.</a:t>
            </a:r>
          </a:p>
        </p:txBody>
      </p:sp>
    </p:spTree>
    <p:extLst>
      <p:ext uri="{BB962C8B-B14F-4D97-AF65-F5344CB8AC3E}">
        <p14:creationId xmlns:p14="http://schemas.microsoft.com/office/powerpoint/2010/main" val="3333096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2">
            <a:extLst>
              <a:ext uri="{FF2B5EF4-FFF2-40B4-BE49-F238E27FC236}">
                <a16:creationId xmlns:a16="http://schemas.microsoft.com/office/drawing/2014/main" id="{6BA022E8-CF96-914D-4237-7501091785A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2057400"/>
            <a:ext cx="2216960" cy="3603128"/>
          </a:xfrm>
          <a:prstGeom prst="rect">
            <a:avLst/>
          </a:prstGeom>
        </p:spPr>
      </p:pic>
      <p:pic>
        <p:nvPicPr>
          <p:cNvPr id="8" name="object 3">
            <a:extLst>
              <a:ext uri="{FF2B5EF4-FFF2-40B4-BE49-F238E27FC236}">
                <a16:creationId xmlns:a16="http://schemas.microsoft.com/office/drawing/2014/main" id="{33C560CC-AD47-F6EA-704C-7FB74C09EB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53000" y="2057400"/>
            <a:ext cx="3581665" cy="3603128"/>
          </a:xfrm>
          <a:prstGeom prst="rect">
            <a:avLst/>
          </a:prstGeom>
        </p:spPr>
      </p:pic>
      <p:sp>
        <p:nvSpPr>
          <p:cNvPr id="9" name="object 4">
            <a:extLst>
              <a:ext uri="{FF2B5EF4-FFF2-40B4-BE49-F238E27FC236}">
                <a16:creationId xmlns:a16="http://schemas.microsoft.com/office/drawing/2014/main" id="{DB0A845D-2E73-0EA9-4E03-B01DFD374D0D}"/>
              </a:ext>
            </a:extLst>
          </p:cNvPr>
          <p:cNvSpPr txBox="1"/>
          <p:nvPr/>
        </p:nvSpPr>
        <p:spPr>
          <a:xfrm>
            <a:off x="1817687" y="685800"/>
            <a:ext cx="55086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latin typeface="Arial"/>
                <a:cs typeface="Arial"/>
              </a:rPr>
              <a:t>BUSINESS</a:t>
            </a:r>
            <a:r>
              <a:rPr sz="4800" b="1" spc="-80" dirty="0">
                <a:latin typeface="Arial"/>
                <a:cs typeface="Arial"/>
              </a:rPr>
              <a:t> </a:t>
            </a:r>
            <a:r>
              <a:rPr sz="4800" b="1" spc="-5" dirty="0">
                <a:latin typeface="Arial"/>
                <a:cs typeface="Arial"/>
              </a:rPr>
              <a:t>MODEL</a:t>
            </a:r>
            <a:endParaRPr sz="4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91306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2">
            <a:extLst>
              <a:ext uri="{FF2B5EF4-FFF2-40B4-BE49-F238E27FC236}">
                <a16:creationId xmlns:a16="http://schemas.microsoft.com/office/drawing/2014/main" id="{3249F6A2-51F8-982F-BC09-E8A28257D63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7606" y="225710"/>
            <a:ext cx="8745271" cy="643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74200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2">
            <a:extLst>
              <a:ext uri="{FF2B5EF4-FFF2-40B4-BE49-F238E27FC236}">
                <a16:creationId xmlns:a16="http://schemas.microsoft.com/office/drawing/2014/main" id="{C02CE7E3-40D5-4DD9-8F0E-F6372E395E1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6683" y="304801"/>
            <a:ext cx="8452892" cy="607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6415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>
            <a:extLst>
              <a:ext uri="{FF2B5EF4-FFF2-40B4-BE49-F238E27FC236}">
                <a16:creationId xmlns:a16="http://schemas.microsoft.com/office/drawing/2014/main" id="{6BFBCA8B-E3F6-3966-EC62-3D020BB0885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99231" cy="6857999"/>
          </a:xfrm>
          <a:prstGeom prst="rect">
            <a:avLst/>
          </a:prstGeom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123E604F-DA64-F10B-2332-0D69A441A43B}"/>
              </a:ext>
            </a:extLst>
          </p:cNvPr>
          <p:cNvSpPr txBox="1"/>
          <p:nvPr/>
        </p:nvSpPr>
        <p:spPr>
          <a:xfrm>
            <a:off x="6162907" y="517651"/>
            <a:ext cx="2162175" cy="217170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</a:pPr>
            <a:r>
              <a:rPr sz="2400" b="1" dirty="0">
                <a:latin typeface="Arial"/>
                <a:cs typeface="Arial"/>
              </a:rPr>
              <a:t>1950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-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La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prima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fotocopiatrice</a:t>
            </a:r>
            <a:endParaRPr sz="24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50" dirty="0">
              <a:latin typeface="Arial MT"/>
              <a:cs typeface="Arial MT"/>
            </a:endParaRPr>
          </a:p>
          <a:p>
            <a:pPr marL="12700" marR="96520">
              <a:lnSpc>
                <a:spcPct val="98500"/>
              </a:lnSpc>
            </a:pPr>
            <a:r>
              <a:rPr sz="1800" spc="-5" dirty="0">
                <a:latin typeface="Arial MT"/>
                <a:cs typeface="Arial MT"/>
              </a:rPr>
              <a:t>Facile </a:t>
            </a:r>
            <a:r>
              <a:rPr sz="1800" spc="45" dirty="0">
                <a:latin typeface="Arial MT"/>
                <a:cs typeface="Arial MT"/>
              </a:rPr>
              <a:t>da </a:t>
            </a:r>
            <a:r>
              <a:rPr sz="1800" spc="-5" dirty="0">
                <a:latin typeface="Arial MT"/>
                <a:cs typeface="Arial MT"/>
              </a:rPr>
              <a:t>usare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Bassi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15" dirty="0">
                <a:latin typeface="Arial MT"/>
                <a:cs typeface="Arial MT"/>
              </a:rPr>
              <a:t>costi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operativi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Nessun </a:t>
            </a:r>
            <a:r>
              <a:rPr sz="1800" spc="10" dirty="0">
                <a:latin typeface="Arial MT"/>
                <a:cs typeface="Arial MT"/>
              </a:rPr>
              <a:t>rischio </a:t>
            </a:r>
            <a:r>
              <a:rPr sz="1800" spc="30" dirty="0">
                <a:latin typeface="Arial MT"/>
                <a:cs typeface="Arial MT"/>
              </a:rPr>
              <a:t>per </a:t>
            </a:r>
            <a:r>
              <a:rPr sz="1800" spc="-5" dirty="0">
                <a:latin typeface="Arial MT"/>
                <a:cs typeface="Arial MT"/>
              </a:rPr>
              <a:t>i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spc="15" dirty="0">
                <a:latin typeface="Arial MT"/>
                <a:cs typeface="Arial MT"/>
              </a:rPr>
              <a:t>documenti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originali</a:t>
            </a:r>
            <a:endParaRPr sz="1800" dirty="0">
              <a:latin typeface="Arial MT"/>
              <a:cs typeface="Arial MT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DDA7CE7B-1532-3299-A11F-0BA5290048AF}"/>
              </a:ext>
            </a:extLst>
          </p:cNvPr>
          <p:cNvSpPr txBox="1"/>
          <p:nvPr/>
        </p:nvSpPr>
        <p:spPr>
          <a:xfrm>
            <a:off x="5798962" y="3418332"/>
            <a:ext cx="2715895" cy="29367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b="1" spc="-150" dirty="0">
                <a:solidFill>
                  <a:schemeClr val="tx2"/>
                </a:solidFill>
                <a:latin typeface="Arial"/>
                <a:cs typeface="Arial"/>
              </a:rPr>
              <a:t>P</a:t>
            </a:r>
            <a:r>
              <a:rPr sz="2600" b="1" spc="-155" dirty="0">
                <a:solidFill>
                  <a:schemeClr val="tx2"/>
                </a:solidFill>
                <a:latin typeface="Arial"/>
                <a:cs typeface="Arial"/>
              </a:rPr>
              <a:t>R</a:t>
            </a:r>
            <a:r>
              <a:rPr sz="2600" b="1" spc="-150" dirty="0">
                <a:solidFill>
                  <a:schemeClr val="tx2"/>
                </a:solidFill>
                <a:latin typeface="Arial"/>
                <a:cs typeface="Arial"/>
              </a:rPr>
              <a:t>E</a:t>
            </a:r>
            <a:r>
              <a:rPr sz="2600" b="1" spc="-155" dirty="0">
                <a:solidFill>
                  <a:schemeClr val="tx2"/>
                </a:solidFill>
                <a:latin typeface="Arial"/>
                <a:cs typeface="Arial"/>
              </a:rPr>
              <a:t>ZZ</a:t>
            </a:r>
            <a:r>
              <a:rPr sz="2600" b="1" dirty="0">
                <a:solidFill>
                  <a:schemeClr val="tx2"/>
                </a:solidFill>
                <a:latin typeface="Arial"/>
                <a:cs typeface="Arial"/>
              </a:rPr>
              <a:t>O</a:t>
            </a:r>
            <a:r>
              <a:rPr sz="2600" b="1" spc="-29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2600" b="1" spc="-150" dirty="0">
                <a:solidFill>
                  <a:schemeClr val="tx2"/>
                </a:solidFill>
                <a:latin typeface="Arial"/>
                <a:cs typeface="Arial"/>
              </a:rPr>
              <a:t>E</a:t>
            </a:r>
            <a:r>
              <a:rPr sz="2600" b="1" spc="-155" dirty="0">
                <a:solidFill>
                  <a:schemeClr val="tx2"/>
                </a:solidFill>
                <a:latin typeface="Arial"/>
                <a:cs typeface="Arial"/>
              </a:rPr>
              <a:t>L</a:t>
            </a:r>
            <a:r>
              <a:rPr sz="2600" b="1" spc="-150" dirty="0">
                <a:solidFill>
                  <a:schemeClr val="tx2"/>
                </a:solidFill>
                <a:latin typeface="Arial"/>
                <a:cs typeface="Arial"/>
              </a:rPr>
              <a:t>E</a:t>
            </a:r>
            <a:r>
              <a:rPr sz="2600" b="1" spc="-340" dirty="0">
                <a:solidFill>
                  <a:schemeClr val="tx2"/>
                </a:solidFill>
                <a:latin typeface="Arial"/>
                <a:cs typeface="Arial"/>
              </a:rPr>
              <a:t>V</a:t>
            </a:r>
            <a:r>
              <a:rPr sz="2600" b="1" spc="-345" dirty="0">
                <a:solidFill>
                  <a:schemeClr val="tx2"/>
                </a:solidFill>
                <a:latin typeface="Arial"/>
                <a:cs typeface="Arial"/>
              </a:rPr>
              <a:t>A</a:t>
            </a:r>
            <a:r>
              <a:rPr sz="2600" b="1" spc="-200" dirty="0">
                <a:solidFill>
                  <a:schemeClr val="tx2"/>
                </a:solidFill>
                <a:latin typeface="Arial"/>
                <a:cs typeface="Arial"/>
              </a:rPr>
              <a:t>T</a:t>
            </a:r>
            <a:r>
              <a:rPr sz="2600" b="1" dirty="0">
                <a:solidFill>
                  <a:schemeClr val="tx2"/>
                </a:solidFill>
                <a:latin typeface="Arial"/>
                <a:cs typeface="Arial"/>
              </a:rPr>
              <a:t>O</a:t>
            </a:r>
            <a:endParaRPr sz="2600" dirty="0">
              <a:solidFill>
                <a:schemeClr val="tx2"/>
              </a:solidFill>
              <a:latin typeface="Arial"/>
              <a:cs typeface="Arial"/>
            </a:endParaRPr>
          </a:p>
          <a:p>
            <a:pPr marR="10160" algn="ctr">
              <a:lnSpc>
                <a:spcPct val="100000"/>
              </a:lnSpc>
              <a:spcBef>
                <a:spcPts val="85"/>
              </a:spcBef>
            </a:pPr>
            <a:r>
              <a:rPr sz="1600" spc="25" dirty="0">
                <a:solidFill>
                  <a:schemeClr val="tx2"/>
                </a:solidFill>
                <a:latin typeface="Arial MT"/>
                <a:cs typeface="Arial MT"/>
              </a:rPr>
              <a:t>per</a:t>
            </a:r>
            <a:r>
              <a:rPr sz="1600" spc="5" dirty="0">
                <a:solidFill>
                  <a:schemeClr val="tx2"/>
                </a:solidFill>
                <a:latin typeface="Arial MT"/>
                <a:cs typeface="Arial MT"/>
              </a:rPr>
              <a:t> </a:t>
            </a:r>
            <a:r>
              <a:rPr sz="1600" spc="-10" dirty="0">
                <a:solidFill>
                  <a:schemeClr val="tx2"/>
                </a:solidFill>
                <a:latin typeface="Arial MT"/>
                <a:cs typeface="Arial MT"/>
              </a:rPr>
              <a:t>la</a:t>
            </a:r>
            <a:r>
              <a:rPr sz="1600" spc="-5" dirty="0">
                <a:solidFill>
                  <a:schemeClr val="tx2"/>
                </a:solidFill>
                <a:latin typeface="Arial MT"/>
                <a:cs typeface="Arial MT"/>
              </a:rPr>
              <a:t> </a:t>
            </a:r>
            <a:r>
              <a:rPr sz="1600" spc="5" dirty="0">
                <a:solidFill>
                  <a:schemeClr val="tx2"/>
                </a:solidFill>
                <a:latin typeface="Arial MT"/>
                <a:cs typeface="Arial MT"/>
              </a:rPr>
              <a:t>vendita</a:t>
            </a:r>
            <a:r>
              <a:rPr sz="1600" spc="-5" dirty="0">
                <a:solidFill>
                  <a:schemeClr val="tx2"/>
                </a:solidFill>
                <a:latin typeface="Arial MT"/>
                <a:cs typeface="Arial MT"/>
              </a:rPr>
              <a:t> al </a:t>
            </a:r>
            <a:r>
              <a:rPr sz="1600" spc="35" dirty="0">
                <a:solidFill>
                  <a:schemeClr val="tx2"/>
                </a:solidFill>
                <a:latin typeface="Arial MT"/>
                <a:cs typeface="Arial MT"/>
              </a:rPr>
              <a:t>pubblico</a:t>
            </a:r>
            <a:endParaRPr sz="1600" dirty="0">
              <a:solidFill>
                <a:schemeClr val="tx2"/>
              </a:solidFill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 dirty="0">
              <a:latin typeface="Arial MT"/>
              <a:cs typeface="Arial MT"/>
            </a:endParaRPr>
          </a:p>
          <a:p>
            <a:pPr marR="10795" algn="ctr">
              <a:lnSpc>
                <a:spcPct val="100000"/>
              </a:lnSpc>
            </a:pPr>
            <a:r>
              <a:rPr sz="3600" b="1" spc="-5" dirty="0">
                <a:latin typeface="Arial"/>
                <a:cs typeface="Arial"/>
              </a:rPr>
              <a:t>Noleggio</a:t>
            </a:r>
            <a:endParaRPr sz="3600" dirty="0">
              <a:latin typeface="Arial"/>
              <a:cs typeface="Arial"/>
            </a:endParaRPr>
          </a:p>
          <a:p>
            <a:pPr marR="10795" algn="ctr">
              <a:lnSpc>
                <a:spcPts val="1910"/>
              </a:lnSpc>
              <a:spcBef>
                <a:spcPts val="1495"/>
              </a:spcBef>
            </a:pPr>
            <a:r>
              <a:rPr sz="1600" spc="-5" dirty="0">
                <a:latin typeface="Arial MT"/>
                <a:cs typeface="Arial MT"/>
              </a:rPr>
              <a:t>$25/mese</a:t>
            </a:r>
            <a:endParaRPr sz="1600" dirty="0">
              <a:latin typeface="Arial MT"/>
              <a:cs typeface="Arial MT"/>
            </a:endParaRPr>
          </a:p>
          <a:p>
            <a:pPr marR="10160" algn="ctr">
              <a:lnSpc>
                <a:spcPts val="1895"/>
              </a:lnSpc>
            </a:pPr>
            <a:r>
              <a:rPr sz="1600" spc="120" dirty="0">
                <a:latin typeface="Arial MT"/>
                <a:cs typeface="Arial MT"/>
              </a:rPr>
              <a:t>+</a:t>
            </a:r>
            <a:endParaRPr sz="1600" dirty="0">
              <a:latin typeface="Arial MT"/>
              <a:cs typeface="Arial MT"/>
            </a:endParaRPr>
          </a:p>
          <a:p>
            <a:pPr marL="641350" marR="653415" indent="635" algn="ctr">
              <a:lnSpc>
                <a:spcPts val="1900"/>
              </a:lnSpc>
              <a:spcBef>
                <a:spcPts val="70"/>
              </a:spcBef>
            </a:pPr>
            <a:r>
              <a:rPr sz="1600" spc="20" dirty="0">
                <a:latin typeface="Arial MT"/>
                <a:cs typeface="Arial MT"/>
              </a:rPr>
              <a:t>4cent/copia 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(min</a:t>
            </a:r>
            <a:r>
              <a:rPr sz="1600" spc="-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$49/mese)</a:t>
            </a:r>
            <a:endParaRPr sz="16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1024956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59298"/>
            <a:ext cx="8497000" cy="755976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3300" spc="3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Contenuti fondamentali del Business Model</a:t>
            </a:r>
            <a:endParaRPr sz="3300" dirty="0">
              <a:latin typeface="Garamond" panose="02020404030301010803" pitchFamily="18" charset="0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75704" y="1754298"/>
            <a:ext cx="5867399" cy="2169893"/>
            <a:chOff x="1515418" y="2042160"/>
            <a:chExt cx="4864854" cy="1763249"/>
          </a:xfrm>
        </p:grpSpPr>
        <p:sp>
          <p:nvSpPr>
            <p:cNvPr id="6" name="object 6"/>
            <p:cNvSpPr/>
            <p:nvPr/>
          </p:nvSpPr>
          <p:spPr>
            <a:xfrm>
              <a:off x="3938062" y="2938634"/>
              <a:ext cx="2442210" cy="866775"/>
            </a:xfrm>
            <a:custGeom>
              <a:avLst/>
              <a:gdLst/>
              <a:ahLst/>
              <a:cxnLst/>
              <a:rect l="l" t="t" r="r" b="b"/>
              <a:pathLst>
                <a:path w="2442210" h="866775">
                  <a:moveTo>
                    <a:pt x="0" y="0"/>
                  </a:moveTo>
                  <a:lnTo>
                    <a:pt x="0" y="707056"/>
                  </a:lnTo>
                  <a:lnTo>
                    <a:pt x="2442209" y="707056"/>
                  </a:lnTo>
                  <a:lnTo>
                    <a:pt x="2442209" y="866193"/>
                  </a:lnTo>
                </a:path>
              </a:pathLst>
            </a:custGeom>
            <a:ln w="25400">
              <a:solidFill>
                <a:srgbClr val="3D6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38062" y="2938634"/>
              <a:ext cx="18415" cy="866775"/>
            </a:xfrm>
            <a:custGeom>
              <a:avLst/>
              <a:gdLst/>
              <a:ahLst/>
              <a:cxnLst/>
              <a:rect l="l" t="t" r="r" b="b"/>
              <a:pathLst>
                <a:path w="18414" h="866775">
                  <a:moveTo>
                    <a:pt x="0" y="0"/>
                  </a:moveTo>
                  <a:lnTo>
                    <a:pt x="0" y="707056"/>
                  </a:lnTo>
                  <a:lnTo>
                    <a:pt x="18363" y="707056"/>
                  </a:lnTo>
                  <a:lnTo>
                    <a:pt x="18363" y="866193"/>
                  </a:lnTo>
                </a:path>
              </a:pathLst>
            </a:custGeom>
            <a:ln w="25400">
              <a:solidFill>
                <a:srgbClr val="3D6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15418" y="2938634"/>
              <a:ext cx="2423160" cy="866775"/>
            </a:xfrm>
            <a:custGeom>
              <a:avLst/>
              <a:gdLst/>
              <a:ahLst/>
              <a:cxnLst/>
              <a:rect l="l" t="t" r="r" b="b"/>
              <a:pathLst>
                <a:path w="2423160" h="866775">
                  <a:moveTo>
                    <a:pt x="2422643" y="0"/>
                  </a:moveTo>
                  <a:lnTo>
                    <a:pt x="2422643" y="707056"/>
                  </a:lnTo>
                  <a:lnTo>
                    <a:pt x="0" y="707056"/>
                  </a:lnTo>
                  <a:lnTo>
                    <a:pt x="0" y="866193"/>
                  </a:lnTo>
                </a:path>
              </a:pathLst>
            </a:custGeom>
            <a:ln w="25400">
              <a:solidFill>
                <a:srgbClr val="3D6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21279" y="2042160"/>
              <a:ext cx="2633472" cy="96316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860367" y="2251055"/>
              <a:ext cx="2537460" cy="869315"/>
            </a:xfrm>
            <a:custGeom>
              <a:avLst/>
              <a:gdLst/>
              <a:ahLst/>
              <a:cxnLst/>
              <a:rect l="l" t="t" r="r" b="b"/>
              <a:pathLst>
                <a:path w="2537460" h="869314">
                  <a:moveTo>
                    <a:pt x="2450238" y="0"/>
                  </a:moveTo>
                  <a:lnTo>
                    <a:pt x="86890" y="0"/>
                  </a:lnTo>
                  <a:lnTo>
                    <a:pt x="53069" y="6828"/>
                  </a:lnTo>
                  <a:lnTo>
                    <a:pt x="25449" y="25449"/>
                  </a:lnTo>
                  <a:lnTo>
                    <a:pt x="6828" y="53069"/>
                  </a:lnTo>
                  <a:lnTo>
                    <a:pt x="0" y="86890"/>
                  </a:lnTo>
                  <a:lnTo>
                    <a:pt x="0" y="782013"/>
                  </a:lnTo>
                  <a:lnTo>
                    <a:pt x="6828" y="815835"/>
                  </a:lnTo>
                  <a:lnTo>
                    <a:pt x="25449" y="843454"/>
                  </a:lnTo>
                  <a:lnTo>
                    <a:pt x="53069" y="862075"/>
                  </a:lnTo>
                  <a:lnTo>
                    <a:pt x="86890" y="868903"/>
                  </a:lnTo>
                  <a:lnTo>
                    <a:pt x="2450238" y="868903"/>
                  </a:lnTo>
                  <a:lnTo>
                    <a:pt x="2484060" y="862075"/>
                  </a:lnTo>
                  <a:lnTo>
                    <a:pt x="2511679" y="843454"/>
                  </a:lnTo>
                  <a:lnTo>
                    <a:pt x="2530300" y="815835"/>
                  </a:lnTo>
                  <a:lnTo>
                    <a:pt x="2537128" y="782013"/>
                  </a:lnTo>
                  <a:lnTo>
                    <a:pt x="2537128" y="86890"/>
                  </a:lnTo>
                  <a:lnTo>
                    <a:pt x="2530300" y="53069"/>
                  </a:lnTo>
                  <a:lnTo>
                    <a:pt x="2511679" y="25449"/>
                  </a:lnTo>
                  <a:lnTo>
                    <a:pt x="2484060" y="6828"/>
                  </a:lnTo>
                  <a:lnTo>
                    <a:pt x="2450238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60367" y="2251055"/>
              <a:ext cx="2537460" cy="869315"/>
            </a:xfrm>
            <a:custGeom>
              <a:avLst/>
              <a:gdLst/>
              <a:ahLst/>
              <a:cxnLst/>
              <a:rect l="l" t="t" r="r" b="b"/>
              <a:pathLst>
                <a:path w="2537460" h="869314">
                  <a:moveTo>
                    <a:pt x="0" y="86890"/>
                  </a:moveTo>
                  <a:lnTo>
                    <a:pt x="6828" y="53068"/>
                  </a:lnTo>
                  <a:lnTo>
                    <a:pt x="25449" y="25449"/>
                  </a:lnTo>
                  <a:lnTo>
                    <a:pt x="53068" y="6828"/>
                  </a:lnTo>
                  <a:lnTo>
                    <a:pt x="86890" y="0"/>
                  </a:lnTo>
                  <a:lnTo>
                    <a:pt x="2450238" y="0"/>
                  </a:lnTo>
                  <a:lnTo>
                    <a:pt x="2484060" y="6828"/>
                  </a:lnTo>
                  <a:lnTo>
                    <a:pt x="2511679" y="25449"/>
                  </a:lnTo>
                  <a:lnTo>
                    <a:pt x="2530300" y="53068"/>
                  </a:lnTo>
                  <a:lnTo>
                    <a:pt x="2537129" y="86890"/>
                  </a:lnTo>
                  <a:lnTo>
                    <a:pt x="2537129" y="782013"/>
                  </a:lnTo>
                  <a:lnTo>
                    <a:pt x="2530300" y="815835"/>
                  </a:lnTo>
                  <a:lnTo>
                    <a:pt x="2511679" y="843454"/>
                  </a:lnTo>
                  <a:lnTo>
                    <a:pt x="2484060" y="862075"/>
                  </a:lnTo>
                  <a:lnTo>
                    <a:pt x="2450238" y="868904"/>
                  </a:lnTo>
                  <a:lnTo>
                    <a:pt x="86890" y="868904"/>
                  </a:lnTo>
                  <a:lnTo>
                    <a:pt x="53068" y="862075"/>
                  </a:lnTo>
                  <a:lnTo>
                    <a:pt x="25449" y="843454"/>
                  </a:lnTo>
                  <a:lnTo>
                    <a:pt x="6828" y="815835"/>
                  </a:lnTo>
                  <a:lnTo>
                    <a:pt x="0" y="782013"/>
                  </a:lnTo>
                  <a:lnTo>
                    <a:pt x="0" y="86890"/>
                  </a:lnTo>
                  <a:close/>
                </a:path>
              </a:pathLst>
            </a:custGeom>
            <a:ln w="9525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498597" y="2415668"/>
            <a:ext cx="2780034" cy="34727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indent="148590">
              <a:lnSpc>
                <a:spcPts val="1800"/>
              </a:lnSpc>
              <a:spcBef>
                <a:spcPts val="459"/>
              </a:spcBef>
            </a:pPr>
            <a:r>
              <a:rPr lang="it-IT" sz="3200" b="1" spc="-145" dirty="0">
                <a:latin typeface="Garamond" panose="02020404030301010803" pitchFamily="18" charset="0"/>
                <a:cs typeface="Georgia"/>
              </a:rPr>
              <a:t>Business Model</a:t>
            </a:r>
            <a:endParaRPr sz="3200" dirty="0">
              <a:latin typeface="Garamond" panose="02020404030301010803" pitchFamily="18" charset="0"/>
              <a:cs typeface="Georg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92259" y="3848652"/>
            <a:ext cx="2666962" cy="1613442"/>
            <a:chOff x="557783" y="3776471"/>
            <a:chExt cx="2063114" cy="1021080"/>
          </a:xfrm>
        </p:grpSpPr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7783" y="3776471"/>
              <a:ext cx="1914143" cy="90220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796509" y="3986153"/>
              <a:ext cx="1819910" cy="806450"/>
            </a:xfrm>
            <a:custGeom>
              <a:avLst/>
              <a:gdLst/>
              <a:ahLst/>
              <a:cxnLst/>
              <a:rect l="l" t="t" r="r" b="b"/>
              <a:pathLst>
                <a:path w="1819910" h="806450">
                  <a:moveTo>
                    <a:pt x="1738939" y="0"/>
                  </a:moveTo>
                  <a:lnTo>
                    <a:pt x="80618" y="0"/>
                  </a:lnTo>
                  <a:lnTo>
                    <a:pt x="49238" y="6335"/>
                  </a:lnTo>
                  <a:lnTo>
                    <a:pt x="23612" y="23612"/>
                  </a:lnTo>
                  <a:lnTo>
                    <a:pt x="6335" y="49238"/>
                  </a:lnTo>
                  <a:lnTo>
                    <a:pt x="0" y="80618"/>
                  </a:lnTo>
                  <a:lnTo>
                    <a:pt x="0" y="725573"/>
                  </a:lnTo>
                  <a:lnTo>
                    <a:pt x="6335" y="756954"/>
                  </a:lnTo>
                  <a:lnTo>
                    <a:pt x="23612" y="782580"/>
                  </a:lnTo>
                  <a:lnTo>
                    <a:pt x="49238" y="799857"/>
                  </a:lnTo>
                  <a:lnTo>
                    <a:pt x="80618" y="806193"/>
                  </a:lnTo>
                  <a:lnTo>
                    <a:pt x="1738939" y="806193"/>
                  </a:lnTo>
                  <a:lnTo>
                    <a:pt x="1770319" y="799857"/>
                  </a:lnTo>
                  <a:lnTo>
                    <a:pt x="1795945" y="782580"/>
                  </a:lnTo>
                  <a:lnTo>
                    <a:pt x="1813222" y="756954"/>
                  </a:lnTo>
                  <a:lnTo>
                    <a:pt x="1819557" y="725573"/>
                  </a:lnTo>
                  <a:lnTo>
                    <a:pt x="1819557" y="80618"/>
                  </a:lnTo>
                  <a:lnTo>
                    <a:pt x="1813222" y="49238"/>
                  </a:lnTo>
                  <a:lnTo>
                    <a:pt x="1795945" y="23612"/>
                  </a:lnTo>
                  <a:lnTo>
                    <a:pt x="1770319" y="6335"/>
                  </a:lnTo>
                  <a:lnTo>
                    <a:pt x="1738939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6509" y="3986153"/>
              <a:ext cx="1819910" cy="806450"/>
            </a:xfrm>
            <a:custGeom>
              <a:avLst/>
              <a:gdLst/>
              <a:ahLst/>
              <a:cxnLst/>
              <a:rect l="l" t="t" r="r" b="b"/>
              <a:pathLst>
                <a:path w="1819910" h="806450">
                  <a:moveTo>
                    <a:pt x="0" y="80618"/>
                  </a:moveTo>
                  <a:lnTo>
                    <a:pt x="6335" y="49238"/>
                  </a:lnTo>
                  <a:lnTo>
                    <a:pt x="23612" y="23612"/>
                  </a:lnTo>
                  <a:lnTo>
                    <a:pt x="49238" y="6335"/>
                  </a:lnTo>
                  <a:lnTo>
                    <a:pt x="80618" y="0"/>
                  </a:lnTo>
                  <a:lnTo>
                    <a:pt x="1738939" y="0"/>
                  </a:lnTo>
                  <a:lnTo>
                    <a:pt x="1770319" y="6335"/>
                  </a:lnTo>
                  <a:lnTo>
                    <a:pt x="1795945" y="23612"/>
                  </a:lnTo>
                  <a:lnTo>
                    <a:pt x="1813222" y="49238"/>
                  </a:lnTo>
                  <a:lnTo>
                    <a:pt x="1819558" y="80618"/>
                  </a:lnTo>
                  <a:lnTo>
                    <a:pt x="1819558" y="725574"/>
                  </a:lnTo>
                  <a:lnTo>
                    <a:pt x="1813222" y="756954"/>
                  </a:lnTo>
                  <a:lnTo>
                    <a:pt x="1795945" y="782580"/>
                  </a:lnTo>
                  <a:lnTo>
                    <a:pt x="1770319" y="799857"/>
                  </a:lnTo>
                  <a:lnTo>
                    <a:pt x="1738939" y="806193"/>
                  </a:lnTo>
                  <a:lnTo>
                    <a:pt x="80618" y="806193"/>
                  </a:lnTo>
                  <a:lnTo>
                    <a:pt x="49238" y="799857"/>
                  </a:lnTo>
                  <a:lnTo>
                    <a:pt x="23612" y="782580"/>
                  </a:lnTo>
                  <a:lnTo>
                    <a:pt x="6335" y="756954"/>
                  </a:lnTo>
                  <a:lnTo>
                    <a:pt x="0" y="725574"/>
                  </a:lnTo>
                  <a:lnTo>
                    <a:pt x="0" y="80618"/>
                  </a:lnTo>
                  <a:close/>
                </a:path>
              </a:pathLst>
            </a:custGeom>
            <a:ln w="9525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691594" y="4318269"/>
            <a:ext cx="1899373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3200" spc="-155" dirty="0">
                <a:latin typeface="Georgia"/>
                <a:cs typeface="Georgia"/>
              </a:rPr>
              <a:t>  </a:t>
            </a:r>
            <a:r>
              <a:rPr lang="it-IT" sz="3200" b="1" spc="-155" dirty="0">
                <a:latin typeface="Garamond" panose="02020404030301010803" pitchFamily="18" charset="0"/>
                <a:cs typeface="Georgia"/>
              </a:rPr>
              <a:t>Proposta di valore</a:t>
            </a:r>
            <a:endParaRPr sz="3200" b="1" dirty="0">
              <a:latin typeface="Garamond" panose="02020404030301010803" pitchFamily="18" charset="0"/>
              <a:cs typeface="Georgi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255159" y="3878290"/>
            <a:ext cx="2688441" cy="1583804"/>
            <a:chOff x="2999232" y="3776471"/>
            <a:chExt cx="2062480" cy="1016635"/>
          </a:xfrm>
        </p:grpSpPr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99232" y="3776471"/>
              <a:ext cx="1914144" cy="89915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3238092" y="3986153"/>
              <a:ext cx="1818639" cy="802005"/>
            </a:xfrm>
            <a:custGeom>
              <a:avLst/>
              <a:gdLst/>
              <a:ahLst/>
              <a:cxnLst/>
              <a:rect l="l" t="t" r="r" b="b"/>
              <a:pathLst>
                <a:path w="1818639" h="802004">
                  <a:moveTo>
                    <a:pt x="1738214" y="0"/>
                  </a:moveTo>
                  <a:lnTo>
                    <a:pt x="80191" y="0"/>
                  </a:lnTo>
                  <a:lnTo>
                    <a:pt x="48977" y="6301"/>
                  </a:lnTo>
                  <a:lnTo>
                    <a:pt x="23487" y="23487"/>
                  </a:lnTo>
                  <a:lnTo>
                    <a:pt x="6301" y="48977"/>
                  </a:lnTo>
                  <a:lnTo>
                    <a:pt x="0" y="80191"/>
                  </a:lnTo>
                  <a:lnTo>
                    <a:pt x="0" y="721725"/>
                  </a:lnTo>
                  <a:lnTo>
                    <a:pt x="6301" y="752939"/>
                  </a:lnTo>
                  <a:lnTo>
                    <a:pt x="23487" y="778429"/>
                  </a:lnTo>
                  <a:lnTo>
                    <a:pt x="48977" y="795615"/>
                  </a:lnTo>
                  <a:lnTo>
                    <a:pt x="80191" y="801917"/>
                  </a:lnTo>
                  <a:lnTo>
                    <a:pt x="1738214" y="801917"/>
                  </a:lnTo>
                  <a:lnTo>
                    <a:pt x="1769428" y="795615"/>
                  </a:lnTo>
                  <a:lnTo>
                    <a:pt x="1794918" y="778429"/>
                  </a:lnTo>
                  <a:lnTo>
                    <a:pt x="1812104" y="752939"/>
                  </a:lnTo>
                  <a:lnTo>
                    <a:pt x="1818406" y="721725"/>
                  </a:lnTo>
                  <a:lnTo>
                    <a:pt x="1818406" y="80191"/>
                  </a:lnTo>
                  <a:lnTo>
                    <a:pt x="1812104" y="48977"/>
                  </a:lnTo>
                  <a:lnTo>
                    <a:pt x="1794918" y="23487"/>
                  </a:lnTo>
                  <a:lnTo>
                    <a:pt x="1769428" y="6301"/>
                  </a:lnTo>
                  <a:lnTo>
                    <a:pt x="1738214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238092" y="3986153"/>
              <a:ext cx="1818639" cy="802005"/>
            </a:xfrm>
            <a:custGeom>
              <a:avLst/>
              <a:gdLst/>
              <a:ahLst/>
              <a:cxnLst/>
              <a:rect l="l" t="t" r="r" b="b"/>
              <a:pathLst>
                <a:path w="1818639" h="802004">
                  <a:moveTo>
                    <a:pt x="0" y="80191"/>
                  </a:moveTo>
                  <a:lnTo>
                    <a:pt x="6301" y="48977"/>
                  </a:lnTo>
                  <a:lnTo>
                    <a:pt x="23487" y="23487"/>
                  </a:lnTo>
                  <a:lnTo>
                    <a:pt x="48977" y="6301"/>
                  </a:lnTo>
                  <a:lnTo>
                    <a:pt x="80191" y="0"/>
                  </a:lnTo>
                  <a:lnTo>
                    <a:pt x="1738215" y="0"/>
                  </a:lnTo>
                  <a:lnTo>
                    <a:pt x="1769429" y="6301"/>
                  </a:lnTo>
                  <a:lnTo>
                    <a:pt x="1794919" y="23487"/>
                  </a:lnTo>
                  <a:lnTo>
                    <a:pt x="1812105" y="48977"/>
                  </a:lnTo>
                  <a:lnTo>
                    <a:pt x="1818407" y="80191"/>
                  </a:lnTo>
                  <a:lnTo>
                    <a:pt x="1818407" y="721725"/>
                  </a:lnTo>
                  <a:lnTo>
                    <a:pt x="1812105" y="752939"/>
                  </a:lnTo>
                  <a:lnTo>
                    <a:pt x="1794919" y="778429"/>
                  </a:lnTo>
                  <a:lnTo>
                    <a:pt x="1769429" y="795615"/>
                  </a:lnTo>
                  <a:lnTo>
                    <a:pt x="1738215" y="801917"/>
                  </a:lnTo>
                  <a:lnTo>
                    <a:pt x="80191" y="801917"/>
                  </a:lnTo>
                  <a:lnTo>
                    <a:pt x="48977" y="795615"/>
                  </a:lnTo>
                  <a:lnTo>
                    <a:pt x="23487" y="778429"/>
                  </a:lnTo>
                  <a:lnTo>
                    <a:pt x="6301" y="752939"/>
                  </a:lnTo>
                  <a:lnTo>
                    <a:pt x="0" y="721725"/>
                  </a:lnTo>
                  <a:lnTo>
                    <a:pt x="0" y="80191"/>
                  </a:lnTo>
                  <a:close/>
                </a:path>
              </a:pathLst>
            </a:custGeom>
            <a:ln w="9525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763850" y="4318271"/>
            <a:ext cx="1877105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pc="-155" dirty="0">
                <a:latin typeface="Georgia"/>
                <a:cs typeface="Georgia"/>
              </a:rPr>
              <a:t>   </a:t>
            </a:r>
            <a:r>
              <a:rPr lang="it-IT" sz="3200" b="1" spc="-155" dirty="0">
                <a:latin typeface="Garamond" panose="02020404030301010803" pitchFamily="18" charset="0"/>
                <a:cs typeface="Georgia"/>
              </a:rPr>
              <a:t>Fattori critici</a:t>
            </a:r>
            <a:endParaRPr sz="3200" b="1" dirty="0">
              <a:latin typeface="Garamond" panose="02020404030301010803" pitchFamily="18" charset="0"/>
              <a:cs typeface="Georgia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6232448" y="3861524"/>
            <a:ext cx="2719293" cy="1608671"/>
            <a:chOff x="5443728" y="3776471"/>
            <a:chExt cx="2022475" cy="982344"/>
          </a:xfrm>
        </p:grpSpPr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43728" y="3776471"/>
              <a:ext cx="1874520" cy="862583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5680928" y="3986153"/>
              <a:ext cx="1780539" cy="767715"/>
            </a:xfrm>
            <a:custGeom>
              <a:avLst/>
              <a:gdLst/>
              <a:ahLst/>
              <a:cxnLst/>
              <a:rect l="l" t="t" r="r" b="b"/>
              <a:pathLst>
                <a:path w="1780540" h="767714">
                  <a:moveTo>
                    <a:pt x="1703654" y="0"/>
                  </a:moveTo>
                  <a:lnTo>
                    <a:pt x="76772" y="0"/>
                  </a:lnTo>
                  <a:lnTo>
                    <a:pt x="46889" y="6033"/>
                  </a:lnTo>
                  <a:lnTo>
                    <a:pt x="22486" y="22486"/>
                  </a:lnTo>
                  <a:lnTo>
                    <a:pt x="6033" y="46889"/>
                  </a:lnTo>
                  <a:lnTo>
                    <a:pt x="0" y="76772"/>
                  </a:lnTo>
                  <a:lnTo>
                    <a:pt x="0" y="690946"/>
                  </a:lnTo>
                  <a:lnTo>
                    <a:pt x="6033" y="720829"/>
                  </a:lnTo>
                  <a:lnTo>
                    <a:pt x="22486" y="745232"/>
                  </a:lnTo>
                  <a:lnTo>
                    <a:pt x="46889" y="761685"/>
                  </a:lnTo>
                  <a:lnTo>
                    <a:pt x="76772" y="767718"/>
                  </a:lnTo>
                  <a:lnTo>
                    <a:pt x="1703654" y="767718"/>
                  </a:lnTo>
                  <a:lnTo>
                    <a:pt x="1733537" y="761685"/>
                  </a:lnTo>
                  <a:lnTo>
                    <a:pt x="1757940" y="745232"/>
                  </a:lnTo>
                  <a:lnTo>
                    <a:pt x="1774393" y="720829"/>
                  </a:lnTo>
                  <a:lnTo>
                    <a:pt x="1780426" y="690946"/>
                  </a:lnTo>
                  <a:lnTo>
                    <a:pt x="1780426" y="76772"/>
                  </a:lnTo>
                  <a:lnTo>
                    <a:pt x="1774393" y="46889"/>
                  </a:lnTo>
                  <a:lnTo>
                    <a:pt x="1757940" y="22486"/>
                  </a:lnTo>
                  <a:lnTo>
                    <a:pt x="1733537" y="6033"/>
                  </a:lnTo>
                  <a:lnTo>
                    <a:pt x="1703654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5680928" y="3986153"/>
              <a:ext cx="1780539" cy="767715"/>
            </a:xfrm>
            <a:custGeom>
              <a:avLst/>
              <a:gdLst/>
              <a:ahLst/>
              <a:cxnLst/>
              <a:rect l="l" t="t" r="r" b="b"/>
              <a:pathLst>
                <a:path w="1780540" h="767714">
                  <a:moveTo>
                    <a:pt x="0" y="76772"/>
                  </a:moveTo>
                  <a:lnTo>
                    <a:pt x="6033" y="46889"/>
                  </a:lnTo>
                  <a:lnTo>
                    <a:pt x="22486" y="22486"/>
                  </a:lnTo>
                  <a:lnTo>
                    <a:pt x="46888" y="6033"/>
                  </a:lnTo>
                  <a:lnTo>
                    <a:pt x="76772" y="0"/>
                  </a:lnTo>
                  <a:lnTo>
                    <a:pt x="1703654" y="0"/>
                  </a:lnTo>
                  <a:lnTo>
                    <a:pt x="1733537" y="6033"/>
                  </a:lnTo>
                  <a:lnTo>
                    <a:pt x="1757940" y="22486"/>
                  </a:lnTo>
                  <a:lnTo>
                    <a:pt x="1774392" y="46889"/>
                  </a:lnTo>
                  <a:lnTo>
                    <a:pt x="1780426" y="76772"/>
                  </a:lnTo>
                  <a:lnTo>
                    <a:pt x="1780426" y="690946"/>
                  </a:lnTo>
                  <a:lnTo>
                    <a:pt x="1774392" y="720829"/>
                  </a:lnTo>
                  <a:lnTo>
                    <a:pt x="1757940" y="745232"/>
                  </a:lnTo>
                  <a:lnTo>
                    <a:pt x="1733537" y="761685"/>
                  </a:lnTo>
                  <a:lnTo>
                    <a:pt x="1703654" y="767719"/>
                  </a:lnTo>
                  <a:lnTo>
                    <a:pt x="76772" y="767719"/>
                  </a:lnTo>
                  <a:lnTo>
                    <a:pt x="46888" y="761685"/>
                  </a:lnTo>
                  <a:lnTo>
                    <a:pt x="22486" y="745232"/>
                  </a:lnTo>
                  <a:lnTo>
                    <a:pt x="6033" y="720829"/>
                  </a:lnTo>
                  <a:lnTo>
                    <a:pt x="0" y="690946"/>
                  </a:lnTo>
                  <a:lnTo>
                    <a:pt x="0" y="76772"/>
                  </a:lnTo>
                  <a:close/>
                </a:path>
              </a:pathLst>
            </a:custGeom>
            <a:ln w="9525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6561532" y="4318270"/>
            <a:ext cx="2106856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1800" spc="-155" dirty="0">
                <a:latin typeface="Garamond" panose="02020404030301010803" pitchFamily="18" charset="0"/>
                <a:cs typeface="Georgia"/>
              </a:rPr>
              <a:t>       </a:t>
            </a:r>
            <a:r>
              <a:rPr lang="it-IT" sz="3200" b="1" spc="-155" dirty="0">
                <a:latin typeface="Garamond" panose="02020404030301010803" pitchFamily="18" charset="0"/>
                <a:cs typeface="Georgia"/>
              </a:rPr>
              <a:t>Proposta di profittabilità</a:t>
            </a:r>
            <a:endParaRPr sz="3200" b="1" dirty="0">
              <a:latin typeface="Garamond" panose="02020404030301010803" pitchFamily="18" charset="0"/>
              <a:cs typeface="Georgi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21" grpId="0"/>
      <p:bldP spid="36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266700" indent="-85725" algn="ctr" defTabSz="180975">
              <a:lnSpc>
                <a:spcPct val="100000"/>
              </a:lnSpc>
              <a:spcBef>
                <a:spcPts val="1935"/>
              </a:spcBef>
            </a:pPr>
            <a:r>
              <a:rPr lang="it-IT" sz="4400" spc="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La Proposta di Valore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0844EA8E-DA6D-B951-24BD-93A91C4BB3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1349465"/>
              </p:ext>
            </p:extLst>
          </p:nvPr>
        </p:nvGraphicFramePr>
        <p:xfrm>
          <a:off x="228600" y="1447800"/>
          <a:ext cx="8686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86809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8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Target</a:t>
            </a:r>
            <a:endParaRPr sz="48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1"/>
            <a:ext cx="8686800" cy="48608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È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l’insieme dei soggetti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 che costituiscono il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segmento di mercato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 ai quali l’impresa intende indirizzare prioritariamente il valore.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2400" spc="30" dirty="0">
              <a:latin typeface="Garamond" panose="02020404030301010803" pitchFamily="18" charset="0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Per elaborare una proposta di valore vincente, è necessario comprendere le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caratteristiche fondamentali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 dei soggetti che fanno parte del target:</a:t>
            </a:r>
            <a:br>
              <a:rPr lang="it-IT" sz="2400" spc="30" dirty="0">
                <a:latin typeface="Garamond" panose="02020404030301010803" pitchFamily="18" charset="0"/>
                <a:cs typeface="Times New Roman"/>
              </a:rPr>
            </a:br>
            <a:endParaRPr lang="it-IT" sz="2400" spc="30" dirty="0">
              <a:latin typeface="Garamond" panose="02020404030301010803" pitchFamily="18" charset="0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arenR"/>
            </a:pP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L’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esigenza primaria 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che essi desiderano soddisfare attraverso tale prodotto o servizio;</a:t>
            </a:r>
          </a:p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arenR"/>
            </a:pP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I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contenuti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 di una determinata offerta per i quali essi sono disposti «a pagare»;</a:t>
            </a:r>
          </a:p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arenR"/>
            </a:pP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Le </a:t>
            </a:r>
            <a:r>
              <a:rPr lang="it-IT" sz="2400" b="1" spc="30" dirty="0">
                <a:latin typeface="Garamond" panose="02020404030301010803" pitchFamily="18" charset="0"/>
                <a:cs typeface="Times New Roman"/>
              </a:rPr>
              <a:t>modalità</a:t>
            </a:r>
            <a:r>
              <a:rPr lang="it-IT" sz="2400" spc="30" dirty="0">
                <a:latin typeface="Garamond" panose="02020404030301010803" pitchFamily="18" charset="0"/>
                <a:cs typeface="Times New Roman"/>
              </a:rPr>
              <a:t> migliori per entrare in relazione con tali soggetti.</a:t>
            </a:r>
            <a:endParaRPr lang="it-IT" sz="2400" spc="-5" dirty="0">
              <a:latin typeface="Garamond" panose="02020404030301010803" pitchFamily="18" charset="0"/>
              <a:cs typeface="Times New Roman"/>
            </a:endParaRPr>
          </a:p>
          <a:p>
            <a:pPr marL="298450" marR="965835" indent="-285750">
              <a:lnSpc>
                <a:spcPct val="100800"/>
              </a:lnSpc>
              <a:buClr>
                <a:srgbClr val="FAC090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86809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935"/>
              </a:spcBef>
            </a:pPr>
            <a:r>
              <a:rPr lang="it-IT" sz="48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Valore per il Target</a:t>
            </a:r>
            <a:endParaRPr sz="4800" dirty="0">
              <a:latin typeface="Garamond" panose="02020404030301010803" pitchFamily="18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1"/>
            <a:ext cx="8686800" cy="4809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Definisce i contenuti materiali e immateriali dell’offerta attraverso cui l’impresa cerca di soddisfare </a:t>
            </a:r>
            <a:r>
              <a:rPr lang="it-IT" sz="2800" b="1" spc="30" dirty="0">
                <a:latin typeface="Garamond" panose="02020404030301010803" pitchFamily="18" charset="0"/>
                <a:cs typeface="Times New Roman"/>
              </a:rPr>
              <a:t>le esigenze fondamentali </a:t>
            </a: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dei soggetti target, ad esempio:</a:t>
            </a:r>
            <a:br>
              <a:rPr lang="it-IT" sz="2800" spc="30" dirty="0">
                <a:latin typeface="Garamond" panose="02020404030301010803" pitchFamily="18" charset="0"/>
                <a:cs typeface="Times New Roman"/>
              </a:rPr>
            </a:br>
            <a:endParaRPr lang="it-IT" sz="2800" spc="30" dirty="0">
              <a:latin typeface="Garamond" panose="02020404030301010803" pitchFamily="18" charset="0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Qualità oggettiva ed estetica;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Innovatività;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Affidabilità;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Accessibilità;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Riduzione dei costi per l’utilizzatore;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sz="2800" spc="30" dirty="0">
                <a:latin typeface="Garamond" panose="02020404030301010803" pitchFamily="18" charset="0"/>
                <a:cs typeface="Times New Roman"/>
              </a:rPr>
              <a:t>Facilità di utilizzazione.</a:t>
            </a:r>
            <a:endParaRPr lang="it-IT" sz="2800" spc="-5" dirty="0">
              <a:latin typeface="Garamond" panose="02020404030301010803" pitchFamily="18" charset="0"/>
              <a:cs typeface="Times New Roman"/>
            </a:endParaRPr>
          </a:p>
          <a:p>
            <a:pPr marL="298450" marR="965835" indent="-285750">
              <a:lnSpc>
                <a:spcPct val="100800"/>
              </a:lnSpc>
              <a:buClr>
                <a:srgbClr val="FAC090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endParaRPr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6079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9298"/>
            <a:ext cx="8686800" cy="925253"/>
          </a:xfrm>
          <a:prstGeom prst="rect">
            <a:avLst/>
          </a:prstGeom>
          <a:solidFill>
            <a:srgbClr val="000080"/>
          </a:solidFill>
        </p:spPr>
        <p:txBody>
          <a:bodyPr vert="horz" wrap="square" lIns="0" tIns="245745" rIns="0" bIns="0" rtlCol="0">
            <a:spAutoFit/>
          </a:bodyPr>
          <a:lstStyle/>
          <a:p>
            <a:pPr marL="266700" indent="-85725" algn="ctr" defTabSz="180975">
              <a:lnSpc>
                <a:spcPct val="100000"/>
              </a:lnSpc>
              <a:spcBef>
                <a:spcPts val="1935"/>
              </a:spcBef>
            </a:pPr>
            <a:r>
              <a:rPr lang="it-IT" sz="4400" spc="15" dirty="0">
                <a:solidFill>
                  <a:srgbClr val="FFFFFF"/>
                </a:solidFill>
                <a:latin typeface="Garamond" panose="02020404030301010803" pitchFamily="18" charset="0"/>
                <a:cs typeface="Times New Roman"/>
              </a:rPr>
              <a:t>Modalità di erogazione del Valore</a:t>
            </a:r>
            <a:endParaRPr sz="4400" dirty="0">
              <a:latin typeface="Garamond" panose="02020404030301010803" pitchFamily="18" charset="0"/>
              <a:cs typeface="Times New Roman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0844EA8E-DA6D-B951-24BD-93A91C4BB3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982485"/>
              </p:ext>
            </p:extLst>
          </p:nvPr>
        </p:nvGraphicFramePr>
        <p:xfrm>
          <a:off x="228600" y="1447800"/>
          <a:ext cx="8686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9908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graphicEl>
                                              <a:dgm id="{2B253FD9-161D-4F4A-AE6A-D6EBD08DD9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graphicEl>
                                              <a:dgm id="{AE71C156-A55E-4542-B060-10B34DA9CB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graphicEl>
                                              <a:dgm id="{05A271AE-FB9E-4776-9220-076DD79952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graphicEl>
                                              <a:dgm id="{FBB1E6DA-1812-427D-AE55-5DD1DEC8C8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graphicEl>
                                              <a:dgm id="{E4CE8022-A210-45E1-80B5-270EDC4DB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graphicEl>
                                              <a:dgm id="{179BF85F-B30E-4310-9CFC-E4BBF20E62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graphicEl>
                                              <a:dgm id="{ED30D4E9-7EE6-4776-A03F-A4E8141226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1187</Words>
  <Application>Microsoft Macintosh PowerPoint</Application>
  <PresentationFormat>Presentazione su schermo (4:3)</PresentationFormat>
  <Paragraphs>167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3" baseType="lpstr">
      <vt:lpstr>Arial</vt:lpstr>
      <vt:lpstr>Arial MT</vt:lpstr>
      <vt:lpstr>Calibri</vt:lpstr>
      <vt:lpstr>Garamond</vt:lpstr>
      <vt:lpstr>Georgia</vt:lpstr>
      <vt:lpstr>Impact</vt:lpstr>
      <vt:lpstr>Times New Roman</vt:lpstr>
      <vt:lpstr>Wingdings</vt:lpstr>
      <vt:lpstr>Office Theme</vt:lpstr>
      <vt:lpstr>COMUNICAZIONE D’IMPRESA Anno Accademico 2023/2024</vt:lpstr>
      <vt:lpstr>Il Business Model</vt:lpstr>
      <vt:lpstr>Il Business Model</vt:lpstr>
      <vt:lpstr>Presentazione standard di PowerPoint</vt:lpstr>
      <vt:lpstr>Contenuti fondamentali del Business Model</vt:lpstr>
      <vt:lpstr>La Proposta di Valore</vt:lpstr>
      <vt:lpstr>Target</vt:lpstr>
      <vt:lpstr>Valore per il Target</vt:lpstr>
      <vt:lpstr>Modalità di erogazione del Valore</vt:lpstr>
      <vt:lpstr>Modalità di erogazione del Valore</vt:lpstr>
      <vt:lpstr>Presentazione standard di PowerPoint</vt:lpstr>
      <vt:lpstr>Fasi di interazione del cliente</vt:lpstr>
      <vt:lpstr>I Fattori Critici</vt:lpstr>
      <vt:lpstr>Le risorse chiave</vt:lpstr>
      <vt:lpstr>Le attività chiave</vt:lpstr>
      <vt:lpstr>Il Modello Organizzativo</vt:lpstr>
      <vt:lpstr>La proposta di profittabilità</vt:lpstr>
      <vt:lpstr>I flussi di ricavi</vt:lpstr>
      <vt:lpstr>La struttura dei costi</vt:lpstr>
      <vt:lpstr>La struttura dei costi</vt:lpstr>
      <vt:lpstr>Presentazione standard di PowerPoint</vt:lpstr>
      <vt:lpstr>Presentazione standard di PowerPoint</vt:lpstr>
      <vt:lpstr>L’innovazione del business model</vt:lpstr>
      <vt:lpstr>L’innovazione del business model</vt:lpstr>
      <vt:lpstr>DIGITAL  SHARING  GREEN</vt:lpstr>
      <vt:lpstr>DIGITAL ECONOMY</vt:lpstr>
      <vt:lpstr>La Digital Economy</vt:lpstr>
      <vt:lpstr>SHARING ECONOMY</vt:lpstr>
      <vt:lpstr>La Sharing Economy</vt:lpstr>
      <vt:lpstr>GREEN ECONOMY</vt:lpstr>
      <vt:lpstr>La Green Economy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COMUNICAZIONE D’IMPRESA Anno Accademico 2021/2022</dc:title>
  <cp:lastModifiedBy>Danilo Boffa</cp:lastModifiedBy>
  <cp:revision>199</cp:revision>
  <cp:lastPrinted>2023-09-19T09:42:09Z</cp:lastPrinted>
  <dcterms:created xsi:type="dcterms:W3CDTF">2022-06-27T09:47:19Z</dcterms:created>
  <dcterms:modified xsi:type="dcterms:W3CDTF">2023-11-10T16:10:40Z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2021-10-01T00:00:00Z</vt:filetime>
  </property>
  <property fmtid="{D5CDD505-2E9C-101B-9397-08002B2CF9AE}" pid="3" name="LastSaved">
    <vt:filetime>2022-06-27T00:00:00Z</vt:filetime>
  </property>
</Properties>
</file>