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4" r:id="rId5"/>
    <p:sldId id="261" r:id="rId6"/>
    <p:sldId id="265" r:id="rId7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60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7DF9A69-72A6-06FA-3F4A-070BD817E5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5A4D706-9650-B712-60D4-D8F59B7706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2D9000-3DEC-8647-BC94-2686CFD3C34F}" type="datetimeFigureOut">
              <a:rPr lang="it-IT"/>
              <a:pPr>
                <a:defRPr/>
              </a:pPr>
              <a:t>01/10/23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5BA3F7B-42FD-5E63-66D8-BD56B9AF36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FB5F4B-7302-F770-E093-50A8F714CB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44992B4-4A8E-674F-A338-614E98146C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03B74EF9-5385-E6B2-6A45-E320A50568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B7D3BA9-5E30-07E2-22C5-8B59EA69AD6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1C092CA-8E97-986C-5B67-D7C8A6A90EE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8688863B-BEF4-A427-165C-4834EE01C4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7B8D489A-F2C8-4AF5-0131-1E551C99AA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8551" name="Rectangle 7">
            <a:extLst>
              <a:ext uri="{FF2B5EF4-FFF2-40B4-BE49-F238E27FC236}">
                <a16:creationId xmlns:a16="http://schemas.microsoft.com/office/drawing/2014/main" id="{830929E3-4675-DD30-46F8-CE4DC1A718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0F575AD-F06A-6D46-A8E2-6EC77D31AC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2C7925B6-3C4C-3BEA-5670-0E694EEFE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E7E248A-C638-F540-8B5E-CA0B47DA3195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DF6D37F5-950E-B83E-97D4-BAF663F7CE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936C7BD-86E4-1FBD-A0AE-BBDC1186D1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F540C82A-8324-5932-C26C-E2D130C3C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4A17B3A-C944-E74E-8AF1-1B3CE542C654}" type="slidenum">
              <a:rPr lang="it-IT" altLang="it-IT" smtClean="0"/>
              <a:pPr>
                <a:spcBef>
                  <a:spcPct val="0"/>
                </a:spcBef>
              </a:pPr>
              <a:t>2</a:t>
            </a:fld>
            <a:endParaRPr lang="it-IT" altLang="it-IT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6F8AE2C-B913-94FB-B631-1BCF02E7E6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E0EE7AF-EF38-04FA-6056-5608FE1E0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557FE6F2-2217-1062-4325-D4F2734BE2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BD2B87-3B8D-F548-8AA5-9FB0E02A90B8}" type="slidenum">
              <a:rPr lang="it-IT" altLang="it-IT" smtClean="0"/>
              <a:pPr>
                <a:spcBef>
                  <a:spcPct val="0"/>
                </a:spcBef>
              </a:pPr>
              <a:t>5</a:t>
            </a:fld>
            <a:endParaRPr lang="it-IT" altLang="it-IT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3600A5B0-B6E0-4E4B-DE4D-FE3A84FFF9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AE5B732-D553-3C50-15E7-84CE2BD40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9">
            <a:extLst>
              <a:ext uri="{FF2B5EF4-FFF2-40B4-BE49-F238E27FC236}">
                <a16:creationId xmlns:a16="http://schemas.microsoft.com/office/drawing/2014/main" id="{E0F2F7EA-32F3-F31D-463A-09C0A8683A3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3" name="Rettangolo 20">
            <a:extLst>
              <a:ext uri="{FF2B5EF4-FFF2-40B4-BE49-F238E27FC236}">
                <a16:creationId xmlns:a16="http://schemas.microsoft.com/office/drawing/2014/main" id="{75C105FF-E2F5-462F-B1CE-D327882CD46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4" name="Rettangolo 23">
            <a:extLst>
              <a:ext uri="{FF2B5EF4-FFF2-40B4-BE49-F238E27FC236}">
                <a16:creationId xmlns:a16="http://schemas.microsoft.com/office/drawing/2014/main" id="{CA9E3538-F579-08E1-E32A-E9D834EE072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4">
            <a:extLst>
              <a:ext uri="{FF2B5EF4-FFF2-40B4-BE49-F238E27FC236}">
                <a16:creationId xmlns:a16="http://schemas.microsoft.com/office/drawing/2014/main" id="{6E78BC50-4A95-C745-D1A0-3746EBDEDBA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1F0E5DF-982E-8506-BFCF-A3D9350D0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7" name="Connettore 1 6">
            <a:extLst>
              <a:ext uri="{FF2B5EF4-FFF2-40B4-BE49-F238E27FC236}">
                <a16:creationId xmlns:a16="http://schemas.microsoft.com/office/drawing/2014/main" id="{0F3C56DF-C334-21BE-B914-4D879B5DD0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ED33565-5756-98C4-A1FE-DE106802B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CF58870-87B2-BAF4-F44A-B03B0D0AD1FD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4F1CFCE3-D233-38DC-8498-635BE9A74C50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3" name="Segnaposto data 27">
            <a:extLst>
              <a:ext uri="{FF2B5EF4-FFF2-40B4-BE49-F238E27FC236}">
                <a16:creationId xmlns:a16="http://schemas.microsoft.com/office/drawing/2014/main" id="{C9B4401D-BD7E-65C6-F7A9-F1A32B28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egnaposto piè di pagina 16">
            <a:extLst>
              <a:ext uri="{FF2B5EF4-FFF2-40B4-BE49-F238E27FC236}">
                <a16:creationId xmlns:a16="http://schemas.microsoft.com/office/drawing/2014/main" id="{C291F9EF-55A6-5E2D-061A-1F8F096B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Segnaposto numero diapositiva 28">
            <a:extLst>
              <a:ext uri="{FF2B5EF4-FFF2-40B4-BE49-F238E27FC236}">
                <a16:creationId xmlns:a16="http://schemas.microsoft.com/office/drawing/2014/main" id="{B90790AC-4E5D-4188-A87B-98D95C99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914CC-2512-774F-8265-A4A93F3134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01670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3FF6CF-CE96-6F14-3256-31104F6F1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61B7AE-9745-8D7D-9B12-2D7F2D312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30670A-69E3-EA42-8106-61250896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3356B-CAD8-2B44-8AA1-D3D957ED60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9938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9">
            <a:extLst>
              <a:ext uri="{FF2B5EF4-FFF2-40B4-BE49-F238E27FC236}">
                <a16:creationId xmlns:a16="http://schemas.microsoft.com/office/drawing/2014/main" id="{7C4CC2A8-D564-4B02-E544-42D8EAADA77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5A83EB4F-E0CB-7BF2-123C-2C63E861641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18F250A2-13BD-86F6-890E-C766D926622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EA6E825D-E3F4-2D33-BEDD-1B98AF5CA02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AA0B023-164B-8077-70D7-68E16BD59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2F93DB4-5A69-E5CF-ADFC-C53DBA9A1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Connettore 1 9">
            <a:extLst>
              <a:ext uri="{FF2B5EF4-FFF2-40B4-BE49-F238E27FC236}">
                <a16:creationId xmlns:a16="http://schemas.microsoft.com/office/drawing/2014/main" id="{0C1F1D75-C75F-BB40-CCCC-7CE999A1D6CD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854F369F-C9CE-D6C5-01C3-1AE453E2CE33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F4C0B615-A897-B178-BB72-97E8E4619F17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3" name="Segnaposto numero diapositiva 5">
            <a:extLst>
              <a:ext uri="{FF2B5EF4-FFF2-40B4-BE49-F238E27FC236}">
                <a16:creationId xmlns:a16="http://schemas.microsoft.com/office/drawing/2014/main" id="{A6FFCD52-3855-9FBE-232C-47F0A1765C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F4F0D-A723-554D-900B-0FB3277787E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4B168951-6217-24EE-645D-4BD61AA2894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15A96BDB-23DF-68F1-9443-AE369F3111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299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FFCF2324-ED4C-4A2E-9925-4416D6190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7657F9B6-858D-2C56-8136-EF5DBCDD7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23CDD112-95B3-810D-80DB-C45EDF903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4754F-8AAE-4E4D-BD10-2681000147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1206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9">
            <a:extLst>
              <a:ext uri="{FF2B5EF4-FFF2-40B4-BE49-F238E27FC236}">
                <a16:creationId xmlns:a16="http://schemas.microsoft.com/office/drawing/2014/main" id="{A0F63122-677A-1D1E-5010-71FD3D0DFB9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7090CFA2-53C6-5F59-35E1-B9699B9C3C1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19DAD3E8-0B97-090E-7F9D-E4CA5A3CABD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56B48AED-98CD-BB88-83D2-2AFF68C20BF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5">
            <a:extLst>
              <a:ext uri="{FF2B5EF4-FFF2-40B4-BE49-F238E27FC236}">
                <a16:creationId xmlns:a16="http://schemas.microsoft.com/office/drawing/2014/main" id="{9CD07BD3-EE6B-3CB5-785F-597BF6762DA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26">
            <a:extLst>
              <a:ext uri="{FF2B5EF4-FFF2-40B4-BE49-F238E27FC236}">
                <a16:creationId xmlns:a16="http://schemas.microsoft.com/office/drawing/2014/main" id="{68291E9D-416F-77E7-A24B-560701C10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63754DD-C122-1D21-EA46-100A75272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04A73383-9493-B196-A90F-257FD4B28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Connettore 1 11">
            <a:extLst>
              <a:ext uri="{FF2B5EF4-FFF2-40B4-BE49-F238E27FC236}">
                <a16:creationId xmlns:a16="http://schemas.microsoft.com/office/drawing/2014/main" id="{7EBFE62C-E624-D141-691E-4A35F07BA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6312FCBD-BC41-69DE-AB14-13749DB0E602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2C3E260A-0F85-7181-4445-7EACE5C4D496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08664E7E-514E-AD9C-6E0F-7E079A50CC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7A2A2691-DD23-F929-9FA8-242B2F60739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egnaposto numero diapositiva 5">
            <a:extLst>
              <a:ext uri="{FF2B5EF4-FFF2-40B4-BE49-F238E27FC236}">
                <a16:creationId xmlns:a16="http://schemas.microsoft.com/office/drawing/2014/main" id="{51686E34-E75D-02F8-9E8E-3E36120C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24593-986D-6A48-8D6F-83C284A4625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104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nettore 1 19">
            <a:extLst>
              <a:ext uri="{FF2B5EF4-FFF2-40B4-BE49-F238E27FC236}">
                <a16:creationId xmlns:a16="http://schemas.microsoft.com/office/drawing/2014/main" id="{1FBBB06B-8920-C15C-3FD9-5785B75DA5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4">
            <a:extLst>
              <a:ext uri="{FF2B5EF4-FFF2-40B4-BE49-F238E27FC236}">
                <a16:creationId xmlns:a16="http://schemas.microsoft.com/office/drawing/2014/main" id="{10DA69B6-3819-561C-A19B-C8C66EF9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5">
            <a:extLst>
              <a:ext uri="{FF2B5EF4-FFF2-40B4-BE49-F238E27FC236}">
                <a16:creationId xmlns:a16="http://schemas.microsoft.com/office/drawing/2014/main" id="{5E40C56C-2947-F924-04FF-207E44A3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6">
            <a:extLst>
              <a:ext uri="{FF2B5EF4-FFF2-40B4-BE49-F238E27FC236}">
                <a16:creationId xmlns:a16="http://schemas.microsoft.com/office/drawing/2014/main" id="{BCAD84BA-E092-57DE-7B9D-77C37247A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D108-080F-7E4B-AB2D-A477BDB42F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6920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ttore 1 19">
            <a:extLst>
              <a:ext uri="{FF2B5EF4-FFF2-40B4-BE49-F238E27FC236}">
                <a16:creationId xmlns:a16="http://schemas.microsoft.com/office/drawing/2014/main" id="{A9A4C0B6-271B-61DE-8B3B-220A093066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E0DD92CF-7E4C-9E0F-D25D-A22D214318A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7C4925C7-D43E-5711-39C9-EE0CD7EAE46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C1402727-A8EA-B9A1-3B66-DD6F90F0DA2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5">
            <a:extLst>
              <a:ext uri="{FF2B5EF4-FFF2-40B4-BE49-F238E27FC236}">
                <a16:creationId xmlns:a16="http://schemas.microsoft.com/office/drawing/2014/main" id="{0E632BDF-757D-F7DC-7BE8-E8AC2DAC946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E743CCB-E178-B83E-85B0-8E1D0B09B851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1B77D4EE-F657-9E23-1A52-50039FD70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Connettore 1 10">
            <a:extLst>
              <a:ext uri="{FF2B5EF4-FFF2-40B4-BE49-F238E27FC236}">
                <a16:creationId xmlns:a16="http://schemas.microsoft.com/office/drawing/2014/main" id="{FCBE0EA0-76F7-6927-6C3E-1DFA4BFA5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BDBFCA-535E-24E8-3C20-0A1389B40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4D8C24BF-C230-66F1-9860-A8E1B8650DCF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3D9A3439-7645-D89B-4FB7-D185C4EB3E41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5" name="Segnaposto data 6">
            <a:extLst>
              <a:ext uri="{FF2B5EF4-FFF2-40B4-BE49-F238E27FC236}">
                <a16:creationId xmlns:a16="http://schemas.microsoft.com/office/drawing/2014/main" id="{5345A566-C55B-6E94-BF77-F7D62D56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" name="Segnaposto piè di pagina 7">
            <a:extLst>
              <a:ext uri="{FF2B5EF4-FFF2-40B4-BE49-F238E27FC236}">
                <a16:creationId xmlns:a16="http://schemas.microsoft.com/office/drawing/2014/main" id="{15EF98FE-D191-17C1-EEBB-1CFA9BFF2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egnaposto numero diapositiva 8">
            <a:extLst>
              <a:ext uri="{FF2B5EF4-FFF2-40B4-BE49-F238E27FC236}">
                <a16:creationId xmlns:a16="http://schemas.microsoft.com/office/drawing/2014/main" id="{FE821E73-EFC2-797D-7804-4765CDCC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81DBD-E094-F943-9FAB-84F8EA3443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77707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F4990F0-0731-621B-C424-B43394CAE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9BA630-2BE1-47A5-D7CE-A524B064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ECB135-CAA3-A396-BE75-E99EA971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F1D38-6514-3A46-AB82-4839CDA1CDA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821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9">
            <a:extLst>
              <a:ext uri="{FF2B5EF4-FFF2-40B4-BE49-F238E27FC236}">
                <a16:creationId xmlns:a16="http://schemas.microsoft.com/office/drawing/2014/main" id="{07BFA220-FF67-ED5F-B277-935273C4CA9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3" name="Rettangolo 20">
            <a:extLst>
              <a:ext uri="{FF2B5EF4-FFF2-40B4-BE49-F238E27FC236}">
                <a16:creationId xmlns:a16="http://schemas.microsoft.com/office/drawing/2014/main" id="{DE6D9019-7F55-3204-DDE4-5739FE3B91F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4" name="Rettangolo 23">
            <a:extLst>
              <a:ext uri="{FF2B5EF4-FFF2-40B4-BE49-F238E27FC236}">
                <a16:creationId xmlns:a16="http://schemas.microsoft.com/office/drawing/2014/main" id="{9FA4096C-7D3B-8E49-4633-7CFF0EF0415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5" name="Rettangolo 24">
            <a:extLst>
              <a:ext uri="{FF2B5EF4-FFF2-40B4-BE49-F238E27FC236}">
                <a16:creationId xmlns:a16="http://schemas.microsoft.com/office/drawing/2014/main" id="{8821DEFA-EA2C-A994-BCF9-2038126DB90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2215849-2970-1209-DB6E-5F9B76BE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C34A1119-BA4A-62F5-C889-B3B28F580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8" name="Segnaposto data 1">
            <a:extLst>
              <a:ext uri="{FF2B5EF4-FFF2-40B4-BE49-F238E27FC236}">
                <a16:creationId xmlns:a16="http://schemas.microsoft.com/office/drawing/2014/main" id="{D7F08155-1BD9-BE20-A2B1-E8D06AD6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2">
            <a:extLst>
              <a:ext uri="{FF2B5EF4-FFF2-40B4-BE49-F238E27FC236}">
                <a16:creationId xmlns:a16="http://schemas.microsoft.com/office/drawing/2014/main" id="{92357EB6-4E91-13E0-D5CA-067B07C8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0334E046-1598-376B-4076-2577A3E8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E78D764-4C3B-2941-A2D1-4AE9B2A39AC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395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28F57B5-2828-D7A3-CAC7-39718F3C4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Rettangolo 20">
            <a:extLst>
              <a:ext uri="{FF2B5EF4-FFF2-40B4-BE49-F238E27FC236}">
                <a16:creationId xmlns:a16="http://schemas.microsoft.com/office/drawing/2014/main" id="{81F4EDA1-9B58-1E30-7A1D-43918E83F45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6" name="Rettangolo 23">
            <a:extLst>
              <a:ext uri="{FF2B5EF4-FFF2-40B4-BE49-F238E27FC236}">
                <a16:creationId xmlns:a16="http://schemas.microsoft.com/office/drawing/2014/main" id="{FEA74464-F819-63F2-6D7C-BF87A71C789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4">
            <a:extLst>
              <a:ext uri="{FF2B5EF4-FFF2-40B4-BE49-F238E27FC236}">
                <a16:creationId xmlns:a16="http://schemas.microsoft.com/office/drawing/2014/main" id="{B0112E48-A0E2-04DF-DECA-9B3EC25EBE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5">
            <a:extLst>
              <a:ext uri="{FF2B5EF4-FFF2-40B4-BE49-F238E27FC236}">
                <a16:creationId xmlns:a16="http://schemas.microsoft.com/office/drawing/2014/main" id="{F77198A4-DB88-890F-A1C3-8FD01C10196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357F68A-DA7A-F5DE-F461-7005BC2276B8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443468F-16DA-9ABA-2448-3E0D68BC3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Connettore 1 10">
            <a:extLst>
              <a:ext uri="{FF2B5EF4-FFF2-40B4-BE49-F238E27FC236}">
                <a16:creationId xmlns:a16="http://schemas.microsoft.com/office/drawing/2014/main" id="{CE9F748C-FE18-010B-1581-4B0DF95E8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5C30D32A-B736-5DF6-E212-758A522D5FA3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AB2FE8F0-6F1F-039A-FDE0-1C91065DCC87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B9CEA073-0087-49E9-567D-0F5B344E7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5" name="Segnaposto numero diapositiva 6">
            <a:extLst>
              <a:ext uri="{FF2B5EF4-FFF2-40B4-BE49-F238E27FC236}">
                <a16:creationId xmlns:a16="http://schemas.microsoft.com/office/drawing/2014/main" id="{D265113B-93B3-DE02-3AE3-F508FCAFEE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9F598-BB9D-FB45-94F4-F818D605CF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6" name="Segnaposto data 4">
            <a:extLst>
              <a:ext uri="{FF2B5EF4-FFF2-40B4-BE49-F238E27FC236}">
                <a16:creationId xmlns:a16="http://schemas.microsoft.com/office/drawing/2014/main" id="{478C2B31-5E20-13AC-4DD8-1D4DD703DD9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egnaposto piè di pagina 5">
            <a:extLst>
              <a:ext uri="{FF2B5EF4-FFF2-40B4-BE49-F238E27FC236}">
                <a16:creationId xmlns:a16="http://schemas.microsoft.com/office/drawing/2014/main" id="{9E9759F4-8EA6-BD94-0562-AA6596F7C0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85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4">
            <a:extLst>
              <a:ext uri="{FF2B5EF4-FFF2-40B4-BE49-F238E27FC236}">
                <a16:creationId xmlns:a16="http://schemas.microsoft.com/office/drawing/2014/main" id="{08DE17ED-00E4-94D5-A608-7AD86DD3C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Rettangolo 20">
            <a:extLst>
              <a:ext uri="{FF2B5EF4-FFF2-40B4-BE49-F238E27FC236}">
                <a16:creationId xmlns:a16="http://schemas.microsoft.com/office/drawing/2014/main" id="{04FD1292-1F53-ADE5-06E0-C1E19B077DA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7" name="Rettangolo 23">
            <a:extLst>
              <a:ext uri="{FF2B5EF4-FFF2-40B4-BE49-F238E27FC236}">
                <a16:creationId xmlns:a16="http://schemas.microsoft.com/office/drawing/2014/main" id="{AF6A68D7-7631-7170-AFEB-3B4499E816C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8" name="Rettangolo 24">
            <a:extLst>
              <a:ext uri="{FF2B5EF4-FFF2-40B4-BE49-F238E27FC236}">
                <a16:creationId xmlns:a16="http://schemas.microsoft.com/office/drawing/2014/main" id="{966AEC2A-0B99-CC6B-90FB-A8B371055EE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25">
            <a:extLst>
              <a:ext uri="{FF2B5EF4-FFF2-40B4-BE49-F238E27FC236}">
                <a16:creationId xmlns:a16="http://schemas.microsoft.com/office/drawing/2014/main" id="{DFF95D30-6F7D-F767-1481-1B0B307D1FD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1D2D7BD-EF0B-5011-347D-FC63FF90D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F66AA59-3944-9C61-51AE-15108370076D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FE07544-D91E-3B26-8176-69F1BF9CC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2F97E0AF-FA7D-E298-F2CF-0150F233F4A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5E3B0F69-30C9-C03A-C8E7-C82CD6495D20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4B0BE7F-9207-679B-0E1B-FCAFCEA03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dirty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6" name="Segnaposto numero diapositiva 6">
            <a:extLst>
              <a:ext uri="{FF2B5EF4-FFF2-40B4-BE49-F238E27FC236}">
                <a16:creationId xmlns:a16="http://schemas.microsoft.com/office/drawing/2014/main" id="{465A7384-1F96-F52F-29EA-C120D4C96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4F10-353D-9542-8C81-36519BECF67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7" name="Segnaposto data 4">
            <a:extLst>
              <a:ext uri="{FF2B5EF4-FFF2-40B4-BE49-F238E27FC236}">
                <a16:creationId xmlns:a16="http://schemas.microsoft.com/office/drawing/2014/main" id="{48114B9B-2D72-164E-2511-3EB23E1DF6C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piè di pagina 5">
            <a:extLst>
              <a:ext uri="{FF2B5EF4-FFF2-40B4-BE49-F238E27FC236}">
                <a16:creationId xmlns:a16="http://schemas.microsoft.com/office/drawing/2014/main" id="{7ADB2AFF-5056-D491-F28C-98AA4F666FE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505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ttangolo 16">
            <a:extLst>
              <a:ext uri="{FF2B5EF4-FFF2-40B4-BE49-F238E27FC236}">
                <a16:creationId xmlns:a16="http://schemas.microsoft.com/office/drawing/2014/main" id="{4A7F846E-3CE4-962A-C8F6-41BE163A1B2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27" name="Rettangolo 15">
            <a:extLst>
              <a:ext uri="{FF2B5EF4-FFF2-40B4-BE49-F238E27FC236}">
                <a16:creationId xmlns:a16="http://schemas.microsoft.com/office/drawing/2014/main" id="{05DA71DF-6C7F-90E7-3DB4-F3E63C47CEA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28" name="Rettangolo 17">
            <a:extLst>
              <a:ext uri="{FF2B5EF4-FFF2-40B4-BE49-F238E27FC236}">
                <a16:creationId xmlns:a16="http://schemas.microsoft.com/office/drawing/2014/main" id="{C84AB3A5-E80F-73EF-28A3-14D8F15083A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1029" name="Rettangolo 18">
            <a:extLst>
              <a:ext uri="{FF2B5EF4-FFF2-40B4-BE49-F238E27FC236}">
                <a16:creationId xmlns:a16="http://schemas.microsoft.com/office/drawing/2014/main" id="{AE7FF2A5-6E18-7930-FE4F-3953471E11F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6112B69-6D9C-9533-B1C2-E0CB1C001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4" name="Segnaposto data 13">
            <a:extLst>
              <a:ext uri="{FF2B5EF4-FFF2-40B4-BE49-F238E27FC236}">
                <a16:creationId xmlns:a16="http://schemas.microsoft.com/office/drawing/2014/main" id="{34420F74-4471-E9FA-64B0-1468C6AB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A9EE78E-8311-E324-39CE-8A6ED0CB7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Verdana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AD5CFBE-4186-D7E5-DF5D-260F45A8A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Connettore 1 9">
            <a:extLst>
              <a:ext uri="{FF2B5EF4-FFF2-40B4-BE49-F238E27FC236}">
                <a16:creationId xmlns:a16="http://schemas.microsoft.com/office/drawing/2014/main" id="{D09687E0-B287-684B-7690-0331CCAA9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AB977CF1-A8D0-22D9-25BC-E47BE0F62C4D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1AF591D4-9C02-BF63-4CA6-74AC4C0F3AA8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Segnaposto numero diapositiva 22">
            <a:extLst>
              <a:ext uri="{FF2B5EF4-FFF2-40B4-BE49-F238E27FC236}">
                <a16:creationId xmlns:a16="http://schemas.microsoft.com/office/drawing/2014/main" id="{BBCF5B41-1FF9-AFFB-0AA0-9AD7B4B4E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7B315AE8-A89D-DF4C-B982-9D48BF2667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38" name="Segnaposto titolo 21">
            <a:extLst>
              <a:ext uri="{FF2B5EF4-FFF2-40B4-BE49-F238E27FC236}">
                <a16:creationId xmlns:a16="http://schemas.microsoft.com/office/drawing/2014/main" id="{0EBB03E0-6024-4B46-0BB5-5DA3C0F3B7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  <a:endParaRPr lang="en-US" altLang="it-IT"/>
          </a:p>
        </p:txBody>
      </p:sp>
      <p:sp>
        <p:nvSpPr>
          <p:cNvPr id="1039" name="Segnaposto testo 12">
            <a:extLst>
              <a:ext uri="{FF2B5EF4-FFF2-40B4-BE49-F238E27FC236}">
                <a16:creationId xmlns:a16="http://schemas.microsoft.com/office/drawing/2014/main" id="{8FC0B8F4-0760-2BF6-F217-8BA8893EE4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7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morena@unite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morena@unite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30D45C9B-8668-DC2A-4CBA-E51460D1A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algn="just" eaLnBrk="1" hangingPunct="1"/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br>
              <a:rPr lang="it-IT" altLang="it-IT" sz="2600" b="1" dirty="0">
                <a:solidFill>
                  <a:schemeClr val="tx1"/>
                </a:solidFill>
              </a:rPr>
            </a:br>
            <a:r>
              <a:rPr lang="it-IT" altLang="it-IT" sz="2600" b="1" dirty="0">
                <a:solidFill>
                  <a:schemeClr val="tx1"/>
                </a:solidFill>
              </a:rPr>
              <a:t>OBIETTIVO</a:t>
            </a:r>
            <a:br>
              <a:rPr lang="it-IT" altLang="it-IT" sz="2600" b="1" dirty="0">
                <a:solidFill>
                  <a:schemeClr val="tx1"/>
                </a:solidFill>
              </a:rPr>
            </a:br>
            <a:r>
              <a:rPr lang="it-IT" altLang="it-IT" sz="2400" dirty="0">
                <a:solidFill>
                  <a:schemeClr val="tx1"/>
                </a:solidFill>
              </a:rPr>
              <a:t> L’insegnamento si pone quali obiettivi quello di favorire l’acquisizione, da parte dello studente, degli elementi propri della tossicologia generale necessari per sviluppare i principali elementi fondanti della tossicologia dei residui negli e dei potenziali rischi per l’uomo. Scopo ultimo è quello di far si che lo studente abbia un approccio critico e comparativo nell’ambito della tossicologia degli alimenti, verso quelle sostanze presenti nell'ambiente e nelle filiere delle produzioni alimentari.</a:t>
            </a:r>
            <a:endParaRPr lang="it-IT" altLang="it-IT" sz="2400" b="1" dirty="0">
              <a:solidFill>
                <a:schemeClr val="tx1"/>
              </a:solidFill>
            </a:endParaRPr>
          </a:p>
        </p:txBody>
      </p:sp>
      <p:sp>
        <p:nvSpPr>
          <p:cNvPr id="15362" name="Rectangle 4">
            <a:extLst>
              <a:ext uri="{FF2B5EF4-FFF2-40B4-BE49-F238E27FC236}">
                <a16:creationId xmlns:a16="http://schemas.microsoft.com/office/drawing/2014/main" id="{41558D98-6004-C909-7E15-A123C9478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260350"/>
            <a:ext cx="90011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latin typeface="Verdana" panose="020B0604030504040204" pitchFamily="34" charset="0"/>
              </a:rPr>
              <a:t>AA 2023-2024</a:t>
            </a:r>
            <a:r>
              <a:rPr lang="it-IT" altLang="it-IT" sz="2000" b="0" dirty="0">
                <a:latin typeface="Verdana" panose="020B0604030504040204" pitchFamily="34" charset="0"/>
              </a:rPr>
              <a:t>  </a:t>
            </a:r>
            <a:br>
              <a:rPr lang="it-IT" altLang="it-IT" sz="2000" b="0" dirty="0">
                <a:latin typeface="Verdana" panose="020B0604030504040204" pitchFamily="34" charset="0"/>
              </a:rPr>
            </a:br>
            <a:r>
              <a:rPr lang="it-IT" altLang="it-IT" sz="2000" dirty="0">
                <a:solidFill>
                  <a:srgbClr val="800000"/>
                </a:solidFill>
                <a:latin typeface="Arial Rounded MT Bold" panose="020F0704030504030204" pitchFamily="34" charset="77"/>
                <a:cs typeface="Al Bayan Plain" pitchFamily="2" charset="-78"/>
              </a:rPr>
              <a:t>ELEMENTI DI TOSSICOLOGIA DEGLI ALIMENTI (CFU 6)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latin typeface="Arial Unicode MS" panose="020B0604020202020204" pitchFamily="34" charset="-128"/>
                <a:cs typeface="Al Bayan Plain" pitchFamily="2" charset="-78"/>
              </a:rPr>
              <a:t>Docente:  Prof. Michele Amorena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latin typeface="Arial Unicode MS" panose="020B0604020202020204" pitchFamily="34" charset="-128"/>
                <a:cs typeface="Al Bayan Plain" pitchFamily="2" charset="-78"/>
              </a:rPr>
              <a:t>Dipartimento di Bioscienze e tecnologie Agroalimentari e Ambientali.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latin typeface="Arial Unicode MS" panose="020B0604020202020204" pitchFamily="34" charset="-128"/>
                <a:cs typeface="Al Bayan Plain" pitchFamily="2" charset="-78"/>
                <a:hlinkClick r:id="rId3"/>
              </a:rPr>
              <a:t>mamorena@unite.it</a:t>
            </a:r>
            <a:endParaRPr lang="it-IT" altLang="it-IT" sz="2000" dirty="0">
              <a:latin typeface="Arial Unicode MS" panose="020B0604020202020204" pitchFamily="34" charset="-128"/>
              <a:cs typeface="Al Bayan Plain" pitchFamily="2" charset="-7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latin typeface="Arial Unicode MS" panose="020B0604020202020204" pitchFamily="34" charset="-128"/>
                <a:cs typeface="Al Bayan Plain" pitchFamily="2" charset="-78"/>
              </a:rPr>
              <a:t>Tel 0861 266964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F7BABA5-65A1-8871-B33B-1AB68F3FA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7" y="188640"/>
            <a:ext cx="6985000" cy="849313"/>
          </a:xfrm>
        </p:spPr>
        <p:txBody>
          <a:bodyPr/>
          <a:lstStyle/>
          <a:p>
            <a:pPr eaLnBrk="1" hangingPunct="1"/>
            <a:r>
              <a:rPr lang="it-IT" altLang="it-IT" b="1" dirty="0">
                <a:solidFill>
                  <a:schemeClr val="accent5">
                    <a:lumMod val="50000"/>
                  </a:schemeClr>
                </a:solidFill>
              </a:rPr>
              <a:t>PROGRAMMA</a:t>
            </a:r>
            <a:endParaRPr lang="it-IT" altLang="it-IT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5892E9C-C992-0926-A44C-7CBF37B5D5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569325" cy="48244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it-IT" altLang="it-IT" sz="2800" b="1"/>
              <a:t>Unità 1. </a:t>
            </a:r>
          </a:p>
          <a:p>
            <a:pPr algn="just" eaLnBrk="1" hangingPunct="1">
              <a:lnSpc>
                <a:spcPct val="80000"/>
              </a:lnSpc>
              <a:buFont typeface="Wingdings 2" pitchFamily="2" charset="2"/>
              <a:buNone/>
            </a:pPr>
            <a:endParaRPr lang="it-IT" altLang="it-IT" sz="1600"/>
          </a:p>
          <a:p>
            <a:pPr algn="just" eaLnBrk="1" hangingPunct="1">
              <a:lnSpc>
                <a:spcPct val="90000"/>
              </a:lnSpc>
            </a:pPr>
            <a:r>
              <a:rPr lang="it-IT" altLang="it-IT" sz="2400"/>
              <a:t>Tossicologia generale: definizione e scopo della tossicologia; Concetti di dose, concentrazione, relazione dose risposta, DL50, DT50, CL50, tossicità acuta, subacuta, cronica; tossicità locale e sistemica; effetti tossici reversibili e irreversibili. </a:t>
            </a:r>
            <a:r>
              <a:rPr lang="it-IT" altLang="it-IT" sz="2400" b="1"/>
              <a:t>Tossicocinetica e Tossicodinamica</a:t>
            </a:r>
            <a:r>
              <a:rPr lang="it-IT" altLang="it-IT" sz="2400"/>
              <a:t>: principi generali e fattori che modificano la biodisponibilità di xenobiotici. Esposizione e principi di valutazione del rischio tossicologico di xenobiotici assunti con gli alimenti. Studi di tossicità in vitro ed in vivo; Fattori di sicurezza (NOEL, NOAEL, LOAEL, ADI, TDI). </a:t>
            </a:r>
          </a:p>
          <a:p>
            <a:pPr algn="just" eaLnBrk="1" hangingPunct="1">
              <a:lnSpc>
                <a:spcPct val="80000"/>
              </a:lnSpc>
            </a:pPr>
            <a:endParaRPr lang="it-IT" altLang="it-IT" sz="1800"/>
          </a:p>
          <a:p>
            <a:pPr algn="just" eaLnBrk="1" hangingPunct="1">
              <a:lnSpc>
                <a:spcPct val="80000"/>
              </a:lnSpc>
            </a:pPr>
            <a:r>
              <a:rPr lang="it-IT" altLang="it-IT" sz="1800"/>
              <a:t>–</a:t>
            </a:r>
            <a:r>
              <a:rPr lang="it-IT" altLang="it-IT" sz="1800" i="1" u="sng"/>
              <a:t>Esercitazioni in aula sulle concentrazioni e in laboratorio sulla relazione dose risposta (Tossicità in vivo – FET test)</a:t>
            </a:r>
            <a:endParaRPr lang="it-IT" altLang="it-IT" sz="1700"/>
          </a:p>
          <a:p>
            <a:pPr algn="just" eaLnBrk="1" hangingPunct="1">
              <a:lnSpc>
                <a:spcPct val="80000"/>
              </a:lnSpc>
              <a:buFont typeface="Wingdings 2" pitchFamily="2" charset="2"/>
              <a:buNone/>
            </a:pPr>
            <a:endParaRPr lang="it-IT" altLang="it-IT"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>
            <a:extLst>
              <a:ext uri="{FF2B5EF4-FFF2-40B4-BE49-F238E27FC236}">
                <a16:creationId xmlns:a16="http://schemas.microsoft.com/office/drawing/2014/main" id="{F05E43F3-2841-109B-66D6-6061B8DFCC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642350" cy="4114800"/>
          </a:xfrm>
        </p:spPr>
        <p:txBody>
          <a:bodyPr/>
          <a:lstStyle/>
          <a:p>
            <a:pPr algn="just" eaLnBrk="1" hangingPunct="1"/>
            <a:r>
              <a:rPr lang="it-IT" altLang="it-IT" sz="2800" b="1" dirty="0"/>
              <a:t>Unità 2</a:t>
            </a:r>
          </a:p>
          <a:p>
            <a:pPr algn="just" eaLnBrk="1" hangingPunct="1"/>
            <a:r>
              <a:rPr lang="it-IT" altLang="it-IT" sz="2400" dirty="0"/>
              <a:t>Classificazione dei residui: farmaci, fitofarmaci, inquinanti e contaminati; caratteristiche dell'esposizione agli agenti tossici. La percezione della contaminazione ambientale e comprensione del destino delle molecole potenzialmente tossiche. La catena alimentare come veicolo e sistema di concentrazione delle sostanze tossiche. Effetti tossici sulla salute dell'uomo. Gestione del dato tossicologico. Tossicologia normativa: regolamentazione e organi di controllo nazionali e internazionali; risorse web in materia di tossicologia degli alimenti.</a:t>
            </a:r>
          </a:p>
          <a:p>
            <a:pPr algn="just" eaLnBrk="1" hangingPunct="1"/>
            <a:r>
              <a:rPr lang="it-IT" altLang="it-IT" sz="2400" dirty="0"/>
              <a:t>–</a:t>
            </a:r>
            <a:r>
              <a:rPr lang="it-IT" altLang="it-IT" sz="2400" i="1" u="sng" dirty="0"/>
              <a:t>Esercitazioni in laboratorio</a:t>
            </a:r>
            <a:endParaRPr lang="it-IT" altLang="it-IT" sz="2400" dirty="0"/>
          </a:p>
          <a:p>
            <a:pPr algn="just" eaLnBrk="1" hangingPunct="1"/>
            <a:endParaRPr lang="it-IT" altLang="it-IT" sz="2400" dirty="0"/>
          </a:p>
          <a:p>
            <a:pPr algn="just" eaLnBrk="1" hangingPunct="1"/>
            <a:endParaRPr lang="it-IT" altLang="it-IT" sz="2400" dirty="0"/>
          </a:p>
          <a:p>
            <a:pPr algn="just" eaLnBrk="1" hangingPunct="1"/>
            <a:endParaRPr lang="it-IT" altLang="it-IT" sz="2400" b="1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CBD090B-0FC2-8A7E-AA8E-5AB95AB8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7" y="188640"/>
            <a:ext cx="6985000" cy="849313"/>
          </a:xfrm>
        </p:spPr>
        <p:txBody>
          <a:bodyPr/>
          <a:lstStyle/>
          <a:p>
            <a:pPr eaLnBrk="1" hangingPunct="1"/>
            <a:r>
              <a:rPr lang="it-IT" altLang="it-IT" b="1" dirty="0">
                <a:solidFill>
                  <a:schemeClr val="accent5">
                    <a:lumMod val="50000"/>
                  </a:schemeClr>
                </a:solidFill>
              </a:rPr>
              <a:t>PROGRAMMA</a:t>
            </a:r>
            <a:endParaRPr lang="it-IT" altLang="it-IT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>
            <a:extLst>
              <a:ext uri="{FF2B5EF4-FFF2-40B4-BE49-F238E27FC236}">
                <a16:creationId xmlns:a16="http://schemas.microsoft.com/office/drawing/2014/main" id="{AB7C7EF4-B848-103C-5484-3EB4C944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404813"/>
            <a:ext cx="7313612" cy="5667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b="1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Verifica finale</a:t>
            </a:r>
          </a:p>
        </p:txBody>
      </p:sp>
      <p:sp>
        <p:nvSpPr>
          <p:cNvPr id="20482" name="Segnaposto contenuto 2">
            <a:extLst>
              <a:ext uri="{FF2B5EF4-FFF2-40B4-BE49-F238E27FC236}">
                <a16:creationId xmlns:a16="http://schemas.microsoft.com/office/drawing/2014/main" id="{9DC1C028-8099-4793-25B8-C6773D48384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just" eaLnBrk="1" hangingPunct="1">
              <a:buFont typeface="Wingdings 2" pitchFamily="2" charset="2"/>
              <a:buNone/>
            </a:pPr>
            <a:endParaRPr lang="it-IT" altLang="it-IT" sz="2800"/>
          </a:p>
          <a:p>
            <a:pPr marL="0" indent="0" algn="just" eaLnBrk="1" hangingPunct="1">
              <a:buFont typeface="Wingdings 2" pitchFamily="2" charset="2"/>
              <a:buNone/>
            </a:pPr>
            <a:r>
              <a:rPr lang="it-IT" altLang="it-IT" sz="2800"/>
              <a:t>L’esame consiste in una verifica orale su argomenti dell’intero programma del corso. </a:t>
            </a:r>
          </a:p>
          <a:p>
            <a:pPr marL="0" indent="0" algn="just" eaLnBrk="1" hangingPunct="1">
              <a:buFont typeface="Wingdings 2" pitchFamily="2" charset="2"/>
              <a:buNone/>
            </a:pPr>
            <a:endParaRPr lang="it-IT" altLang="it-IT" sz="2800"/>
          </a:p>
          <a:p>
            <a:pPr marL="0" indent="0" algn="just" eaLnBrk="1" hangingPunct="1">
              <a:buFont typeface="Wingdings 2" pitchFamily="2" charset="2"/>
              <a:buNone/>
            </a:pPr>
            <a:r>
              <a:rPr lang="it-IT" altLang="it-IT" sz="2800"/>
              <a:t>Sono previste prove di autovalutazione durante il corso per consentire al singolo studente di verificare la preparazione acquisita durante le lezioni e supplire alle eventuali carenze riscontrate. (</a:t>
            </a:r>
            <a:r>
              <a:rPr lang="it-IT" altLang="it-IT" sz="2400" i="1"/>
              <a:t>Le prove sono opzionali e in nessun modo vincolanti ai fini del sostenimento dell’esame finale di profitto)</a:t>
            </a:r>
            <a:r>
              <a:rPr lang="it-IT" altLang="it-IT" sz="2800"/>
              <a:t>. </a:t>
            </a:r>
          </a:p>
          <a:p>
            <a:pPr marL="0" indent="0" algn="just" eaLnBrk="1" hangingPunct="1">
              <a:buFont typeface="Wingdings 2" pitchFamily="2" charset="2"/>
              <a:buNone/>
            </a:pPr>
            <a:endParaRPr lang="it-IT" altLang="it-IT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>
            <a:extLst>
              <a:ext uri="{FF2B5EF4-FFF2-40B4-BE49-F238E27FC236}">
                <a16:creationId xmlns:a16="http://schemas.microsoft.com/office/drawing/2014/main" id="{27EE9F3F-2079-557C-18E6-881EA48992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388" y="1557338"/>
            <a:ext cx="8785225" cy="5111750"/>
          </a:xfrm>
        </p:spPr>
        <p:txBody>
          <a:bodyPr/>
          <a:lstStyle/>
          <a:p>
            <a:pPr algn="just"/>
            <a:r>
              <a:rPr lang="it-IT" altLang="it-IT" sz="2400" b="1" dirty="0" err="1"/>
              <a:t>Casarett</a:t>
            </a:r>
            <a:r>
              <a:rPr lang="it-IT" altLang="it-IT" sz="2400" b="1" dirty="0"/>
              <a:t> and </a:t>
            </a:r>
            <a:r>
              <a:rPr lang="it-IT" altLang="it-IT" sz="2400" b="1" dirty="0" err="1"/>
              <a:t>Doull’s</a:t>
            </a:r>
            <a:r>
              <a:rPr lang="it-IT" altLang="it-IT" sz="2400" b="1" dirty="0"/>
              <a:t> - Tossicologia</a:t>
            </a:r>
            <a:r>
              <a:rPr lang="it-IT" altLang="it-IT" sz="2400" dirty="0"/>
              <a:t>: I fondamenti dell’azione delle sostanze tossiche - Ed. EMSI, 2010</a:t>
            </a:r>
          </a:p>
          <a:p>
            <a:pPr algn="just"/>
            <a:r>
              <a:rPr lang="it-IT" altLang="it-IT" sz="2400" b="1" dirty="0"/>
              <a:t>Galli C.L. – Corsini E. – </a:t>
            </a:r>
            <a:r>
              <a:rPr lang="it-IT" altLang="it-IT" sz="2400" b="1" dirty="0" err="1"/>
              <a:t>Marinovich</a:t>
            </a:r>
            <a:r>
              <a:rPr lang="it-IT" altLang="it-IT" sz="2400" b="1" dirty="0"/>
              <a:t> M.: Tossicologia </a:t>
            </a:r>
            <a:r>
              <a:rPr lang="it-IT" altLang="it-IT" sz="2400" dirty="0"/>
              <a:t>- Ed. Piccin, 2008</a:t>
            </a:r>
          </a:p>
          <a:p>
            <a:pPr algn="just"/>
            <a:r>
              <a:rPr lang="it-IT" altLang="it-IT" sz="2400" b="1" dirty="0"/>
              <a:t>Capuano A. – </a:t>
            </a:r>
            <a:r>
              <a:rPr lang="it-IT" altLang="it-IT" sz="2400" b="1" dirty="0" err="1"/>
              <a:t>Dugo</a:t>
            </a:r>
            <a:r>
              <a:rPr lang="it-IT" altLang="it-IT" sz="2400" b="1" dirty="0"/>
              <a:t> G. – </a:t>
            </a:r>
            <a:r>
              <a:rPr lang="it-IT" altLang="it-IT" sz="2400" b="1" dirty="0" err="1"/>
              <a:t>Restani</a:t>
            </a:r>
            <a:r>
              <a:rPr lang="it-IT" altLang="it-IT" sz="2400" b="1" dirty="0"/>
              <a:t> P.: Tossicologia degli Alimenti"</a:t>
            </a:r>
            <a:r>
              <a:rPr lang="it-IT" altLang="it-IT" sz="2400" dirty="0"/>
              <a:t>, Torino, UTET, 1998</a:t>
            </a:r>
          </a:p>
          <a:p>
            <a:pPr algn="just"/>
            <a:r>
              <a:rPr lang="it-IT" altLang="it-IT" sz="2400" b="1" dirty="0"/>
              <a:t>Nebbia C. </a:t>
            </a:r>
            <a:r>
              <a:rPr lang="it-IT" altLang="it-IT" sz="2400" dirty="0"/>
              <a:t>Residui di farmaci e contaminanti ambientali nelle produzioni animali, EDISES, 2009</a:t>
            </a:r>
          </a:p>
          <a:p>
            <a:pPr algn="just" eaLnBrk="1" hangingPunct="1">
              <a:buFont typeface="Wingdings 2" pitchFamily="2" charset="2"/>
              <a:buNone/>
            </a:pPr>
            <a:r>
              <a:rPr lang="it-IT" altLang="it-IT" sz="2200" dirty="0"/>
              <a:t>Ulteriori strumenti ai fini della preparazione individuale sono rappresentati dalla consultazione di riviste scientifiche di interesse tossicologico. Inoltre specifiche indicazioni bibliografiche potranno essere fornite durante lo svolgimento del Corso.</a:t>
            </a:r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D9B1B3D5-7C2D-FEFB-B6CB-75D2F1471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656"/>
            <a:ext cx="8892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32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Testi e materiale didattico adottato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>
            <a:extLst>
              <a:ext uri="{FF2B5EF4-FFF2-40B4-BE49-F238E27FC236}">
                <a16:creationId xmlns:a16="http://schemas.microsoft.com/office/drawing/2014/main" id="{9FAC8FAC-1301-89DE-5601-78BB7BDF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chemeClr val="accent5">
                    <a:lumMod val="50000"/>
                  </a:schemeClr>
                </a:solidFill>
              </a:rPr>
              <a:t>Contatti e orario di ricevimento</a:t>
            </a:r>
          </a:p>
        </p:txBody>
      </p:sp>
      <p:sp>
        <p:nvSpPr>
          <p:cNvPr id="23554" name="Segnaposto contenuto 2">
            <a:extLst>
              <a:ext uri="{FF2B5EF4-FFF2-40B4-BE49-F238E27FC236}">
                <a16:creationId xmlns:a16="http://schemas.microsoft.com/office/drawing/2014/main" id="{174DA3BC-0E06-5248-3E5F-F3078AC19D1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it-IT" altLang="it-IT" dirty="0">
                <a:hlinkClick r:id="rId2"/>
              </a:rPr>
              <a:t>mamorena@unite.it</a:t>
            </a:r>
            <a:endParaRPr lang="it-IT" altLang="it-IT" dirty="0"/>
          </a:p>
          <a:p>
            <a:r>
              <a:rPr lang="it-IT" altLang="it-IT" dirty="0"/>
              <a:t>0861 266964</a:t>
            </a:r>
          </a:p>
          <a:p>
            <a:r>
              <a:rPr lang="it-IT" altLang="it-IT" dirty="0"/>
              <a:t>3803328989</a:t>
            </a:r>
          </a:p>
          <a:p>
            <a:endParaRPr lang="it-IT" altLang="it-IT" dirty="0"/>
          </a:p>
          <a:p>
            <a:r>
              <a:rPr lang="it-IT" altLang="it-IT" dirty="0"/>
              <a:t>Orario di ricevimento</a:t>
            </a:r>
          </a:p>
          <a:p>
            <a:r>
              <a:rPr lang="it-IT" altLang="it-IT" dirty="0"/>
              <a:t>Ogni martedì dalle 9 alle 11</a:t>
            </a:r>
          </a:p>
          <a:p>
            <a:r>
              <a:rPr lang="it-IT" altLang="it-IT" dirty="0"/>
              <a:t>In altri giorni previo appuntamento</a:t>
            </a:r>
          </a:p>
          <a:p>
            <a:pPr>
              <a:buFont typeface="Wingdings 2" pitchFamily="2" charset="2"/>
              <a:buNone/>
            </a:pPr>
            <a:endParaRPr lang="it-IT" alt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1196</TotalTime>
  <Words>533</Words>
  <Application>Microsoft Macintosh PowerPoint</Application>
  <PresentationFormat>Presentazione su schermo (4:3)</PresentationFormat>
  <Paragraphs>39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6" baseType="lpstr">
      <vt:lpstr>Verdana</vt:lpstr>
      <vt:lpstr>MS PGothic</vt:lpstr>
      <vt:lpstr>Arial</vt:lpstr>
      <vt:lpstr>Georgia</vt:lpstr>
      <vt:lpstr>Wingdings 2</vt:lpstr>
      <vt:lpstr>Wingdings</vt:lpstr>
      <vt:lpstr>Arial Rounded MT Bold</vt:lpstr>
      <vt:lpstr>Al Bayan Plain</vt:lpstr>
      <vt:lpstr>Arial Unicode MS</vt:lpstr>
      <vt:lpstr>Città</vt:lpstr>
      <vt:lpstr>              OBIETTIVO  L’insegnamento si pone quali obiettivi quello di favorire l’acquisizione, da parte dello studente, degli elementi propri della tossicologia generale necessari per sviluppare i principali elementi fondanti della tossicologia dei residui negli e dei potenziali rischi per l’uomo. Scopo ultimo è quello di far si che lo studente abbia un approccio critico e comparativo nell’ambito della tossicologia degli alimenti, verso quelle sostanze presenti nell'ambiente e nelle filiere delle produzioni alimentari.</vt:lpstr>
      <vt:lpstr>PROGRAMMA</vt:lpstr>
      <vt:lpstr>PROGRAMMA</vt:lpstr>
      <vt:lpstr>Verifica finale</vt:lpstr>
      <vt:lpstr>Presentazione standard di PowerPoint</vt:lpstr>
      <vt:lpstr>Contatti e orario di ricevimento</vt:lpstr>
    </vt:vector>
  </TitlesOfParts>
  <Company>Università degli Studi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OBIETTIVI DEL CORSO Il corso ha la finalità di dare le basi per una corretta comprensione della farmacologia e della tossicologia generale. In particolare, lo studente deve conoscere i meccanismi dinamici e cinetici degli xenobiotici nelle diverse specie animali, i principali concetti di tossicologia dei residui, di ecotossicologia e le problematiche ad essi correlati.</dc:title>
  <dc:creator>Medicina Veterinaria</dc:creator>
  <cp:lastModifiedBy>Microsoft Office User</cp:lastModifiedBy>
  <cp:revision>49</cp:revision>
  <dcterms:created xsi:type="dcterms:W3CDTF">2007-09-17T16:47:05Z</dcterms:created>
  <dcterms:modified xsi:type="dcterms:W3CDTF">2023-10-01T06:56:25Z</dcterms:modified>
</cp:coreProperties>
</file>