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3E094-928E-4C64-9C01-A58765342AD1}" type="datetimeFigureOut">
              <a:rPr lang="it-IT" smtClean="0"/>
              <a:t>01/04/2020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ADADB-7908-4AC0-9401-B99609E1BAA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3E094-928E-4C64-9C01-A58765342AD1}" type="datetimeFigureOut">
              <a:rPr lang="it-IT" smtClean="0"/>
              <a:t>01/04/2020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ADADB-7908-4AC0-9401-B99609E1BAA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3E094-928E-4C64-9C01-A58765342AD1}" type="datetimeFigureOut">
              <a:rPr lang="it-IT" smtClean="0"/>
              <a:t>01/04/2020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ADADB-7908-4AC0-9401-B99609E1BAA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3E094-928E-4C64-9C01-A58765342AD1}" type="datetimeFigureOut">
              <a:rPr lang="it-IT" smtClean="0"/>
              <a:t>01/04/2020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ADADB-7908-4AC0-9401-B99609E1BAA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3E094-928E-4C64-9C01-A58765342AD1}" type="datetimeFigureOut">
              <a:rPr lang="it-IT" smtClean="0"/>
              <a:t>01/04/2020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ADADB-7908-4AC0-9401-B99609E1BAA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3E094-928E-4C64-9C01-A58765342AD1}" type="datetimeFigureOut">
              <a:rPr lang="it-IT" smtClean="0"/>
              <a:t>01/04/2020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ADADB-7908-4AC0-9401-B99609E1BAA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3E094-928E-4C64-9C01-A58765342AD1}" type="datetimeFigureOut">
              <a:rPr lang="it-IT" smtClean="0"/>
              <a:t>01/04/2020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ADADB-7908-4AC0-9401-B99609E1BAA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3E094-928E-4C64-9C01-A58765342AD1}" type="datetimeFigureOut">
              <a:rPr lang="it-IT" smtClean="0"/>
              <a:t>01/04/2020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ADADB-7908-4AC0-9401-B99609E1BAA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3E094-928E-4C64-9C01-A58765342AD1}" type="datetimeFigureOut">
              <a:rPr lang="it-IT" smtClean="0"/>
              <a:t>01/04/2020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ADADB-7908-4AC0-9401-B99609E1BAA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3E094-928E-4C64-9C01-A58765342AD1}" type="datetimeFigureOut">
              <a:rPr lang="it-IT" smtClean="0"/>
              <a:t>01/04/2020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ADADB-7908-4AC0-9401-B99609E1BAA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3E094-928E-4C64-9C01-A58765342AD1}" type="datetimeFigureOut">
              <a:rPr lang="it-IT" smtClean="0"/>
              <a:t>01/04/2020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ADADB-7908-4AC0-9401-B99609E1BAA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3E094-928E-4C64-9C01-A58765342AD1}" type="datetimeFigureOut">
              <a:rPr lang="it-IT" smtClean="0"/>
              <a:t>01/04/2020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ADADB-7908-4AC0-9401-B99609E1BAAD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500034" y="1428736"/>
            <a:ext cx="8301038" cy="3643338"/>
          </a:xfrm>
          <a:solidFill>
            <a:srgbClr val="00B0F0"/>
          </a:solidFill>
        </p:spPr>
        <p:txBody>
          <a:bodyPr/>
          <a:lstStyle/>
          <a:p>
            <a:r>
              <a:rPr lang="it-IT" sz="6000" dirty="0" smtClean="0"/>
              <a:t>SOGGETTI </a:t>
            </a:r>
            <a:br>
              <a:rPr lang="it-IT" sz="6000" dirty="0" smtClean="0"/>
            </a:br>
            <a:r>
              <a:rPr lang="it-IT" sz="6000" dirty="0" smtClean="0"/>
              <a:t>Lo Stato nel senso del diritto internazionale</a:t>
            </a:r>
            <a:endParaRPr lang="it-IT" sz="6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NASCITA ED ESTINZIONE DELLO STATO II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Nel merito, la sovranità territoriale/non ingerenza negli affari interni penalizzano di fatto i secessionisti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Nel metodo, la formazione di Stati può avvenire in violazione di norme internazionali – conseguenze (tesi dell’effettività – tesi della legittimità) 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it-IT" dirty="0" smtClean="0"/>
              <a:t>Organizzazione interna dello Stato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Criteri per identificare gli organi statali (imputazione di condotte illecite, formazione di un accordo internazionale – regole diverse)</a:t>
            </a:r>
          </a:p>
          <a:p>
            <a:r>
              <a:rPr lang="it-IT" dirty="0" smtClean="0"/>
              <a:t>Diverse teorie sull’attribuzione (rinvio al diritto interno, all’organizzazione effettiva, criteri internazionali)</a:t>
            </a:r>
          </a:p>
          <a:p>
            <a:r>
              <a:rPr lang="it-IT" dirty="0" smtClean="0"/>
              <a:t>Organi e individui posti sotto il controllo statale (istruzioni generali o relative a singole condotte) – organi </a:t>
            </a:r>
            <a:r>
              <a:rPr lang="it-IT" i="1" dirty="0" smtClean="0"/>
              <a:t>de </a:t>
            </a:r>
            <a:r>
              <a:rPr lang="it-IT" i="1" dirty="0" err="1" smtClean="0"/>
              <a:t>jure</a:t>
            </a:r>
            <a:r>
              <a:rPr lang="it-IT" i="1" dirty="0" smtClean="0"/>
              <a:t> </a:t>
            </a:r>
            <a:r>
              <a:rPr lang="it-IT" dirty="0" smtClean="0"/>
              <a:t>e organi </a:t>
            </a:r>
            <a:r>
              <a:rPr lang="it-IT" i="1" dirty="0" smtClean="0"/>
              <a:t>de facto</a:t>
            </a:r>
          </a:p>
          <a:p>
            <a:r>
              <a:rPr lang="it-IT" dirty="0" smtClean="0"/>
              <a:t>Varietà di collegamenti e valutazione caso per caso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it-IT" dirty="0" smtClean="0"/>
              <a:t>Valore del riconoscimento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Accertamento unilaterale di esistenza</a:t>
            </a:r>
          </a:p>
          <a:p>
            <a:r>
              <a:rPr lang="it-IT" dirty="0" smtClean="0"/>
              <a:t>Riconoscimento collettivo implicito nell’ammissione alle Nazioni Unite</a:t>
            </a:r>
          </a:p>
          <a:p>
            <a:r>
              <a:rPr lang="it-IT" dirty="0" smtClean="0"/>
              <a:t>Tesi della natura costitutiva (critica: la soggettività è una condizione </a:t>
            </a:r>
            <a:r>
              <a:rPr lang="it-IT" i="1" dirty="0" smtClean="0"/>
              <a:t>erga </a:t>
            </a:r>
            <a:r>
              <a:rPr lang="it-IT" i="1" dirty="0" err="1" smtClean="0"/>
              <a:t>omnes</a:t>
            </a:r>
            <a:r>
              <a:rPr lang="it-IT" dirty="0" smtClean="0"/>
              <a:t>)</a:t>
            </a:r>
          </a:p>
          <a:p>
            <a:r>
              <a:rPr lang="it-IT" dirty="0" smtClean="0"/>
              <a:t>Tesi della natura dichiarativa e politica (significato dei requisiti ulteriori)</a:t>
            </a: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it-IT" dirty="0" smtClean="0"/>
              <a:t>Successione degli Stati nei trattati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Continuità o meno negli obblighi convenzionali (in presenza di mutamenti territoriali)</a:t>
            </a:r>
          </a:p>
          <a:p>
            <a:r>
              <a:rPr lang="it-IT" dirty="0" smtClean="0"/>
              <a:t>Regola della mobilità delle frontiere dei trattati (in caso di variazioni territoriali o di incorporazione)</a:t>
            </a:r>
          </a:p>
          <a:p>
            <a:r>
              <a:rPr lang="it-IT" dirty="0" smtClean="0"/>
              <a:t>Regola (generale) della </a:t>
            </a:r>
            <a:r>
              <a:rPr lang="it-IT" i="1" dirty="0" smtClean="0"/>
              <a:t>tabula rasa </a:t>
            </a:r>
            <a:r>
              <a:rPr lang="it-IT" dirty="0" smtClean="0"/>
              <a:t>(cessazione di efficacia dei trattati)</a:t>
            </a:r>
            <a:r>
              <a:rPr lang="it-IT" i="1" dirty="0" smtClean="0"/>
              <a:t>  </a:t>
            </a:r>
            <a:r>
              <a:rPr lang="it-IT" dirty="0" smtClean="0"/>
              <a:t>(in caso di smembramento, distacco, fusione)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Successione degli Stati nei trattati  II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Regola (convenzionale) della Convenzione di Vienna del 1978 – limita la portata della </a:t>
            </a:r>
            <a:r>
              <a:rPr lang="it-IT" i="1" dirty="0" smtClean="0"/>
              <a:t>tabula rasa</a:t>
            </a:r>
          </a:p>
          <a:p>
            <a:r>
              <a:rPr lang="it-IT" dirty="0" smtClean="0"/>
              <a:t>Modalità per assicurare la continuità: notifiche di successione – accordi </a:t>
            </a:r>
            <a:r>
              <a:rPr lang="it-IT" i="1" dirty="0" smtClean="0"/>
              <a:t>ad hoc</a:t>
            </a:r>
          </a:p>
          <a:p>
            <a:r>
              <a:rPr lang="it-IT" dirty="0" smtClean="0"/>
              <a:t>Continuità degli obblighi di natura territoriale</a:t>
            </a:r>
          </a:p>
          <a:p>
            <a:r>
              <a:rPr lang="it-IT" dirty="0" smtClean="0"/>
              <a:t>Continuità dei trattati sui diritti umani</a:t>
            </a:r>
          </a:p>
          <a:p>
            <a:r>
              <a:rPr lang="it-IT" dirty="0" smtClean="0"/>
              <a:t>Altre ipotesi di continuità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PREMESSA - ORIGINI ED EVOLUZIONE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Le origini: trasformazione della struttura del potere politico - affermazione di una pluralità di Stati indipendenti (1648)</a:t>
            </a:r>
          </a:p>
          <a:p>
            <a:r>
              <a:rPr lang="it-IT" dirty="0" smtClean="0"/>
              <a:t>Sovranità (monopolio del potere verso l’interno e non riconoscimento di un’autorità superiore)</a:t>
            </a:r>
          </a:p>
          <a:p>
            <a:r>
              <a:rPr lang="it-IT" dirty="0" smtClean="0"/>
              <a:t>Evoluzione del XX secolo (attenuazione della sovranità): organizzazioni internazionali, nuovi attori sulla scena internazionale</a:t>
            </a:r>
          </a:p>
          <a:p>
            <a:r>
              <a:rPr lang="it-IT" dirty="0" smtClean="0"/>
              <a:t>Soggettività piena e soggettività parziale (critica)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LO STATO (DIRITTO INTERNAZIONALE)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dirty="0" smtClean="0"/>
              <a:t>	Organizzazione politica della comunità territoriale (comunità, governo, controllo sul territorio) –  </a:t>
            </a:r>
            <a:r>
              <a:rPr lang="it-IT" dirty="0" err="1" smtClean="0"/>
              <a:t>Stato-organizzazione</a:t>
            </a:r>
            <a:r>
              <a:rPr lang="it-IT" dirty="0" smtClean="0"/>
              <a:t> (o apparato)</a:t>
            </a:r>
          </a:p>
          <a:p>
            <a:pPr>
              <a:buNone/>
            </a:pPr>
            <a:r>
              <a:rPr lang="it-IT" dirty="0"/>
              <a:t>	</a:t>
            </a:r>
            <a:r>
              <a:rPr lang="it-IT" dirty="0" smtClean="0"/>
              <a:t>Articolazione interna e unità giuridica indifferenziata (attribuzione allo Stato della condotta di tutti i propri organi/responsabilità dello Stato)</a:t>
            </a:r>
          </a:p>
          <a:p>
            <a:pPr>
              <a:buNone/>
            </a:pPr>
            <a:r>
              <a:rPr lang="it-IT" dirty="0" smtClean="0"/>
              <a:t>	Idea dello “Stato aperto” (più entità capaci di agire sul piano internazionale/responsabilità di ciascun ente)</a:t>
            </a:r>
          </a:p>
          <a:p>
            <a:pPr>
              <a:buNone/>
            </a:pP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it-IT" dirty="0" smtClean="0"/>
              <a:t>LA SOVRANITA’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Elemento connaturato al concetto di Stato (e alla struttura policentrica, senza autorità sociale, della comunità internazionale)</a:t>
            </a:r>
          </a:p>
          <a:p>
            <a:r>
              <a:rPr lang="it-IT" dirty="0" smtClean="0"/>
              <a:t>Contenuto della sovranità: assoluta (solo in teoria)/limitata (esistenza di vincoli)</a:t>
            </a:r>
          </a:p>
          <a:p>
            <a:r>
              <a:rPr lang="it-IT" dirty="0" err="1" smtClean="0"/>
              <a:t>Huber</a:t>
            </a:r>
            <a:r>
              <a:rPr lang="it-IT" dirty="0" smtClean="0"/>
              <a:t>: sovranità e indipendenza - diritto di escludere altri dal governo del territorio</a:t>
            </a:r>
          </a:p>
          <a:p>
            <a:r>
              <a:rPr lang="it-IT" dirty="0" err="1" smtClean="0"/>
              <a:t>Anzilotti</a:t>
            </a:r>
            <a:r>
              <a:rPr lang="it-IT" dirty="0" smtClean="0"/>
              <a:t>: nessuna autorità al di sopra di sé se non il diritto internazionale 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it-IT" dirty="0" smtClean="0"/>
              <a:t>LA SOVRANITA’  II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La nozione “effettuale” di sovranità fondata sul solo potere coercitivo (ma il potere normativo può avere un grado elevato di effettività)</a:t>
            </a:r>
          </a:p>
          <a:p>
            <a:r>
              <a:rPr lang="it-IT" dirty="0" smtClean="0"/>
              <a:t>Situazione attuale: distribuzione di competenze e scomposizione della sovranità – erosione della sovranità statale (valutazione concreta)</a:t>
            </a:r>
          </a:p>
          <a:p>
            <a:r>
              <a:rPr lang="it-IT" dirty="0" smtClean="0"/>
              <a:t>Principio di uguaglianza sovrana come elemento strutturale della comunità internazionale (assenza di autorità sociale/istituzioni centralizzate)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AUTODETERMINAZIONE DEI POPOLI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Sovranità/soggettività non dipende dall’organizzazione (democratica) interna (per il diritto generale è un affare interno)</a:t>
            </a:r>
          </a:p>
          <a:p>
            <a:r>
              <a:rPr lang="it-IT" dirty="0" smtClean="0"/>
              <a:t>Limiti convenzionali: Protocollo n.1. CEDU, TUE, PIDCP, condizionalità democratica</a:t>
            </a:r>
          </a:p>
          <a:p>
            <a:r>
              <a:rPr lang="it-IT" dirty="0" smtClean="0"/>
              <a:t>Autodeterminazione come eccezione all’impermeabilità dell’organizzazione interna</a:t>
            </a:r>
          </a:p>
          <a:p>
            <a:r>
              <a:rPr lang="it-IT" dirty="0" smtClean="0"/>
              <a:t>Carta NU, decolonizzazione, Dichiarazioni AG, CIG 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AUTODETERMINAZIONE DEI POPOLI (contenuto)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Contenuto: popolo è la comunità territoriale dello Stato (priva di altre connotazioni); si applica solo a dominazione straniera, dominazione coloniale, dominazione razziale</a:t>
            </a:r>
          </a:p>
          <a:p>
            <a:r>
              <a:rPr lang="it-IT" dirty="0" smtClean="0"/>
              <a:t>Non giustifica pretese secessioniste (rispetto del principio di integrità territoriale)</a:t>
            </a:r>
          </a:p>
          <a:p>
            <a:r>
              <a:rPr lang="it-IT" dirty="0" smtClean="0"/>
              <a:t>Non si traduce nel principio di democrazia interna (che è solo convenzionale) – una forma di tutela dalle ingerenze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AUTODETERMINAZIONE DEI POPOLI</a:t>
            </a:r>
            <a:br>
              <a:rPr lang="it-IT" dirty="0" smtClean="0"/>
            </a:br>
            <a:r>
              <a:rPr lang="it-IT" dirty="0" smtClean="0"/>
              <a:t>(gestione delle situazioni)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Gestione delle situazioni di esercizio dell’autodeterminazione da parte dell’AG (non da parte di Stati singoli, pur essendo un obbligo </a:t>
            </a:r>
            <a:r>
              <a:rPr lang="it-IT" i="1" dirty="0" smtClean="0"/>
              <a:t>erga </a:t>
            </a:r>
            <a:r>
              <a:rPr lang="it-IT" i="1" dirty="0" err="1" smtClean="0"/>
              <a:t>omnes</a:t>
            </a:r>
            <a:r>
              <a:rPr lang="it-IT" dirty="0" smtClean="0"/>
              <a:t>) </a:t>
            </a:r>
          </a:p>
          <a:p>
            <a:r>
              <a:rPr lang="it-IT" dirty="0" smtClean="0"/>
              <a:t>Rilievo attribuito alle consultazioni popolari (referendum)</a:t>
            </a:r>
          </a:p>
          <a:p>
            <a:r>
              <a:rPr lang="it-IT" dirty="0" smtClean="0"/>
              <a:t>Rilievo dei movimenti di liberazione nazionale (enti a soggettività limitata)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NASCITA ED ESTINZIONE DELLO STATO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Formazione/estinzione come presupposti (non disciplinati dal diritto internazionale)</a:t>
            </a:r>
          </a:p>
          <a:p>
            <a:r>
              <a:rPr lang="it-IT" dirty="0" smtClean="0"/>
              <a:t>Modalità di formazione/estinzione: mutamenti rivoluzionari (regola della continuità), mutamenti territoriali (dissoluzione, distacco, fusione, incorporazione)</a:t>
            </a:r>
          </a:p>
          <a:p>
            <a:r>
              <a:rPr lang="it-IT" dirty="0" smtClean="0"/>
              <a:t>Diritto internazionale non interviene nel merito di questi mutamenti (delle pretese secessioniste) - solo, eventualmente, nel metodo (diritti umani, </a:t>
            </a:r>
            <a:r>
              <a:rPr lang="it-IT" dirty="0" err="1" smtClean="0"/>
              <a:t>d.i.u.</a:t>
            </a:r>
            <a:r>
              <a:rPr lang="it-IT" dirty="0" smtClean="0"/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700</Words>
  <Application>Microsoft Office PowerPoint</Application>
  <PresentationFormat>Presentazione su schermo (4:3)</PresentationFormat>
  <Paragraphs>60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Tema di Office</vt:lpstr>
      <vt:lpstr>SOGGETTI  Lo Stato nel senso del diritto internazionale</vt:lpstr>
      <vt:lpstr>PREMESSA - ORIGINI ED EVOLUZIONE</vt:lpstr>
      <vt:lpstr>LO STATO (DIRITTO INTERNAZIONALE)</vt:lpstr>
      <vt:lpstr>LA SOVRANITA’</vt:lpstr>
      <vt:lpstr>LA SOVRANITA’  II</vt:lpstr>
      <vt:lpstr>AUTODETERMINAZIONE DEI POPOLI</vt:lpstr>
      <vt:lpstr>AUTODETERMINAZIONE DEI POPOLI (contenuto)</vt:lpstr>
      <vt:lpstr>AUTODETERMINAZIONE DEI POPOLI (gestione delle situazioni)</vt:lpstr>
      <vt:lpstr>NASCITA ED ESTINZIONE DELLO STATO</vt:lpstr>
      <vt:lpstr>NASCITA ED ESTINZIONE DELLO STATO II</vt:lpstr>
      <vt:lpstr>Organizzazione interna dello Stato</vt:lpstr>
      <vt:lpstr>Valore del riconoscimento</vt:lpstr>
      <vt:lpstr>Successione degli Stati nei trattati </vt:lpstr>
      <vt:lpstr>Successione degli Stati nei trattati  II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SOGGETTI  Lo Stato nel senso del diritto internazionale</dc:title>
  <dc:creator>Antonio Marchesi</dc:creator>
  <cp:lastModifiedBy>Antonio Marchesi</cp:lastModifiedBy>
  <cp:revision>34</cp:revision>
  <dcterms:created xsi:type="dcterms:W3CDTF">2020-04-01T06:40:10Z</dcterms:created>
  <dcterms:modified xsi:type="dcterms:W3CDTF">2020-04-01T09:07:17Z</dcterms:modified>
</cp:coreProperties>
</file>