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33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3" r:id="rId14"/>
    <p:sldId id="275" r:id="rId15"/>
    <p:sldId id="278" r:id="rId16"/>
    <p:sldId id="285" r:id="rId17"/>
    <p:sldId id="287" r:id="rId18"/>
    <p:sldId id="352" r:id="rId19"/>
    <p:sldId id="290" r:id="rId20"/>
    <p:sldId id="353" r:id="rId21"/>
    <p:sldId id="312" r:id="rId22"/>
    <p:sldId id="313" r:id="rId23"/>
    <p:sldId id="314" r:id="rId24"/>
    <p:sldId id="354" r:id="rId25"/>
    <p:sldId id="316" r:id="rId26"/>
    <p:sldId id="355" r:id="rId27"/>
    <p:sldId id="317" r:id="rId28"/>
    <p:sldId id="318" r:id="rId29"/>
    <p:sldId id="319" r:id="rId30"/>
    <p:sldId id="307" r:id="rId31"/>
    <p:sldId id="308" r:id="rId32"/>
    <p:sldId id="309" r:id="rId33"/>
    <p:sldId id="310" r:id="rId34"/>
    <p:sldId id="321" r:id="rId35"/>
    <p:sldId id="322" r:id="rId36"/>
    <p:sldId id="325" r:id="rId37"/>
    <p:sldId id="326" r:id="rId38"/>
    <p:sldId id="327" r:id="rId39"/>
    <p:sldId id="328" r:id="rId40"/>
    <p:sldId id="329" r:id="rId41"/>
    <p:sldId id="356" r:id="rId42"/>
    <p:sldId id="345" r:id="rId43"/>
    <p:sldId id="357" r:id="rId44"/>
    <p:sldId id="349" r:id="rId45"/>
    <p:sldId id="351" r:id="rId46"/>
    <p:sldId id="342" r:id="rId47"/>
    <p:sldId id="343" r:id="rId48"/>
    <p:sldId id="359" r:id="rId49"/>
    <p:sldId id="358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9"/>
    <p:restoredTop sz="88525"/>
  </p:normalViewPr>
  <p:slideViewPr>
    <p:cSldViewPr snapToGrid="0" snapToObjects="1">
      <p:cViewPr varScale="1">
        <p:scale>
          <a:sx n="108" d="100"/>
          <a:sy n="108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0A639-F794-204D-B5DF-A862D5382413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7BDA2-42FA-1A41-B30C-CFA3707D5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87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55FF-6283-AD42-B3D6-521091F564A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94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it-IT" b="1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Indice di dispersione di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Galtung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 (1967)</a:t>
            </a:r>
          </a:p>
          <a:p>
            <a:pPr algn="l" fontAlgn="base"/>
            <a: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K = numero delle categorie</a:t>
            </a:r>
            <a:b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Pm = proporzione dei casi nella categoria modale</a:t>
            </a:r>
            <a:b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K-1 = Gradi di libertà*</a:t>
            </a:r>
          </a:p>
          <a:p>
            <a:pPr algn="l" fontAlgn="base"/>
            <a: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Pm varia da 1 a 1/k</a:t>
            </a:r>
            <a:b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1 = dispersione minima (i casi ricadono nella categoria modale) →I = 0</a:t>
            </a:r>
            <a:b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1/k = dispersione massima (i casi si equidistribuiscono tra tutte le modalità) →I= 1</a:t>
            </a:r>
          </a:p>
          <a:p>
            <a:pPr algn="l" fontAlgn="base"/>
            <a:r>
              <a:rPr lang="it-IT" b="1" i="0" u="none" strike="noStrike" dirty="0">
                <a:solidFill>
                  <a:srgbClr val="000000"/>
                </a:solidFill>
                <a:effectLst/>
                <a:latin typeface="inherit"/>
              </a:rPr>
              <a:t>Svantaggi</a:t>
            </a:r>
            <a:b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Rileva esclusivamente il rapporto tra la frequenza modale ed il totale dei dati, non rileva in alcun modo il grado di equilibrio/squilibrio dei dati fra le categorie non modali.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BDA2-42FA-1A41-B30C-CFA3707D5CE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97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Questo indice tanto più è elevato quanto più concentrata è la distribuzione e quanto minore è il numero delle modalità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BDA2-42FA-1A41-B30C-CFA3707D5CE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45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Possiamo ritenere che tutti i valori caratteristici che concernono esclusivamente le variabili cardinali sono valori sintetici, in quanto sono determinati sulla base delle frequenze di tutte le modalità e del valore cardinale delle relative etichette numeriche.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55FF-6283-AD42-B3D6-521091F564A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47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Distribuzione di 15 casi: 15+1/2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BDA2-42FA-1A41-B30C-CFA3707D5CE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25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Misure di dispersione: differenza interquartile  (q3-q1)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55FF-6283-AD42-B3D6-521091F564AF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69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VALORI DISPERSIONE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BDA2-42FA-1A41-B30C-CFA3707D5CE2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2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BDA2-42FA-1A41-B30C-CFA3707D5CE2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81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Me-MO/DS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BDA2-42FA-1A41-B30C-CFA3707D5CE2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17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85360-1563-F346-AD6D-F5BC9C431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1DEC41-C275-B94F-8785-CB0AE87FD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1722A-6C03-024E-9E19-67E15CFB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A315DC-76BA-5B41-9278-3AA547B5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8B35CC-38DC-C54C-8846-2285B1B5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05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C0287-5046-604F-9342-179EBA6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62CF73-02D9-D540-8073-6ED0A52E1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212E5A-42C4-BB4F-8558-7FB9D7C3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85E2F-EC43-AA41-888C-C1D8827E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A9E3E7-D875-F642-9B1D-C4DA3A7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29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8598629-0D28-1D49-A9A5-B37675EB5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C7CB7D-1DC7-7E43-A759-E59572B68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85D8D9-4FEB-4A4E-83CB-DFAB7B01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5198A2-02EE-9E49-B9F0-BAC0C6EE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98775-B339-074A-9F3C-3A6CA1BF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7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42F25-BADB-A04C-BC4F-11A2C26B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3F77FC-CBD3-A841-914A-643B0E5CB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D509FF-BE6E-F941-987F-636E977E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17CB3-27E0-C84C-A7C1-3D435224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0BEDA5-23D5-4746-B908-455F86D6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930EE-8C30-3D45-9B26-5D6C1B32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87D84F-1D8C-0C47-8972-C7EA690F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AFC3E-BADF-3240-BAFB-B58CF760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564B83-DCBB-D648-828E-59B0B4F5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0B1031-C3EB-EB45-B155-240B34D1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03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21A68-1027-DB4C-90D6-8B3B3A44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C0FC1-058F-1646-81B0-8FBB4CE60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4A73C7-92BA-474A-95FE-DCB5EF421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B86287-85D0-6A41-889E-8A6CBAAC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A9C13F-DAAB-8D4E-9C06-405C100D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33E8F6-DC3D-F64D-B53A-E9D63E6F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38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524748-9AE4-6C4A-B1CF-AB51147E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DFA58C-465D-D745-8216-96728D60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3FCF57-7E1F-9F47-93B7-A1D38485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32E7D1-106B-0E48-8704-D004FB23F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81C8B6-3FE1-EA4D-A561-C201E9FE7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F4080D-79F8-3C43-ABC2-EDC100F3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C9BC2D-15BB-7F49-BD35-F0B34DB6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D90E666-3801-3942-91FA-EC6B20D6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87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53CD7-A9CC-0648-A431-53DFE456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72F227-4F03-7C46-9E33-A8B6995E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6248E5-1C8F-EE44-85E0-9A7AED53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EBC423-3005-5141-AE11-ECD84635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31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50C9D2-3BD1-FA4E-81A8-621307B2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4B4E0C-5D34-1449-AA52-B1A56DBE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F888CB-63DA-4647-A612-E416683F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85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CD2F48-7174-3D45-8D45-881942CB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27F7A1-2813-C849-BA66-D3036383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8DB6DB-CDB4-CA45-90E2-A8AB883C2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4C3E05-CA10-B441-A87B-D9855FD4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90C5E1-90E3-C440-AC68-14D0A77F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BAFF1-EA0D-B74A-867E-62727496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823773-F634-684C-BE43-80D1C1EA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DC1BDC-FAC7-4346-898B-E97A28715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82F67D-0531-4241-B1B6-8ED1336F0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678C54-A42E-3049-A2A7-1AAA0706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006128-D714-F14E-BD54-55404592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B4B642-6C98-344B-9B6B-CBDB2C1F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1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682BFA-F777-654C-AF14-351596BA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3C1269-0B4C-BB41-B81C-3976DCB5B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805C8B-73F4-2A41-B786-E5056A88E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F4E1-1288-D94D-8433-1A47531D22C8}" type="datetimeFigureOut">
              <a:rPr lang="it-IT" smtClean="0"/>
              <a:t>04/05/23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F40279-DDB7-CD4D-9C17-1F04A144A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8E0C8D-2F19-2E4B-9CF1-B1828A778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2B11-8ACC-C14A-9E0A-BB304B714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1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oda_(statistica)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stsoft.com/it/products/statplus/download.phtml" TargetMode="External"/><Relationship Id="rId2" Type="http://schemas.openxmlformats.org/officeDocument/2006/relationships/hyperlink" Target="https://apps.apple.com/us/app/statplus-data-analysis/id1043568267?mt=1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PhpgINXKMhY" TargetMode="External"/><Relationship Id="rId4" Type="http://schemas.openxmlformats.org/officeDocument/2006/relationships/hyperlink" Target="https://youtu.be/P6AdU5vX0_I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3CB4D-F628-A646-A01B-CC2DB53F4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Analisi </a:t>
            </a:r>
            <a:r>
              <a:rPr lang="it-IT" dirty="0" err="1"/>
              <a:t>Monovariata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3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6" y="313766"/>
            <a:ext cx="5602942" cy="6185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82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Come si arrotondano i decimali?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278" y="1298713"/>
            <a:ext cx="8700052" cy="4519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Per evitare la </a:t>
            </a:r>
            <a:r>
              <a:rPr lang="it-IT" sz="2000" b="1" i="1" dirty="0" err="1"/>
              <a:t>Fallacy</a:t>
            </a:r>
            <a:r>
              <a:rPr lang="it-IT" sz="2000" b="1" i="1" dirty="0"/>
              <a:t> of the </a:t>
            </a:r>
            <a:r>
              <a:rPr lang="it-IT" sz="2000" b="1" i="1" dirty="0" err="1"/>
              <a:t>misplaced</a:t>
            </a:r>
            <a:r>
              <a:rPr lang="it-IT" sz="2000" b="1" i="1" dirty="0"/>
              <a:t> </a:t>
            </a:r>
            <a:r>
              <a:rPr lang="it-IT" sz="2000" b="1" i="1" dirty="0" err="1"/>
              <a:t>precision</a:t>
            </a:r>
            <a:r>
              <a:rPr lang="it-IT" sz="2000" dirty="0"/>
              <a:t>, una possibile regola, suggerita da Marradi (2001), è la seguente:</a:t>
            </a:r>
          </a:p>
          <a:p>
            <a:r>
              <a:rPr lang="it-IT" sz="2000" dirty="0"/>
              <a:t>se </a:t>
            </a:r>
            <a:r>
              <a:rPr lang="it-IT" sz="2000" dirty="0" err="1"/>
              <a:t>N</a:t>
            </a:r>
            <a:r>
              <a:rPr lang="it-IT" sz="2000" dirty="0"/>
              <a:t> ≥ 1.000 casi 1 cifra decimale</a:t>
            </a:r>
            <a:br>
              <a:rPr lang="it-IT" sz="2000" dirty="0"/>
            </a:br>
            <a:r>
              <a:rPr lang="it-IT" sz="2000" dirty="0"/>
              <a:t>se 1.001 ≥ </a:t>
            </a:r>
            <a:r>
              <a:rPr lang="it-IT" sz="2000" dirty="0" err="1"/>
              <a:t>N</a:t>
            </a:r>
            <a:r>
              <a:rPr lang="it-IT" sz="2000" dirty="0"/>
              <a:t> ≤ 10.000 casi 2 cifre decimali</a:t>
            </a:r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2000" b="1" dirty="0"/>
              <a:t>Arrotondamenti corretti:</a:t>
            </a:r>
            <a:endParaRPr lang="it-IT" sz="2000" dirty="0"/>
          </a:p>
          <a:p>
            <a:pPr lvl="0"/>
            <a:r>
              <a:rPr lang="it-IT" sz="2000" dirty="0"/>
              <a:t>da 0 a 4 → arrotondamento per difetto.</a:t>
            </a:r>
          </a:p>
          <a:p>
            <a:pPr lvl="1"/>
            <a:r>
              <a:rPr lang="it-IT" sz="1800" dirty="0"/>
              <a:t>Es.: 16,73 </a:t>
            </a:r>
            <a:r>
              <a:rPr lang="it-IT" sz="1800" b="1" dirty="0"/>
              <a:t>→ </a:t>
            </a:r>
            <a:r>
              <a:rPr lang="it-IT" sz="1800" dirty="0"/>
              <a:t>16,7</a:t>
            </a:r>
          </a:p>
          <a:p>
            <a:pPr lvl="0"/>
            <a:r>
              <a:rPr lang="it-IT" sz="2000" dirty="0"/>
              <a:t>da 6 a 9 → arrotondamento per eccesso</a:t>
            </a:r>
          </a:p>
          <a:p>
            <a:pPr lvl="1"/>
            <a:r>
              <a:rPr lang="it-IT" sz="1800" dirty="0"/>
              <a:t>Es.: 16,78 → 16,8</a:t>
            </a:r>
          </a:p>
          <a:p>
            <a:pPr lvl="0"/>
            <a:r>
              <a:rPr lang="it-IT" sz="2000" dirty="0"/>
              <a:t>se 5 →controllare il decimale successivo o, meglio, troncare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>
              <a:effectLst/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it-IT" dirty="0"/>
          </a:p>
          <a:p>
            <a:pPr lvl="0"/>
            <a:endParaRPr lang="it-IT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636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6" y="294468"/>
            <a:ext cx="5796366" cy="656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98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L’importanza delle distribuzioni equilibrate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26672"/>
            <a:ext cx="8229600" cy="4944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L’alto grado di autonomia semantica delle variabili categoriali ordinate impone che la distribuzione di frequenza sia equilibrata</a:t>
            </a:r>
          </a:p>
          <a:p>
            <a:pPr marL="0" indent="0">
              <a:buNone/>
            </a:pPr>
            <a:r>
              <a:rPr lang="it-IT" b="1" dirty="0"/>
              <a:t>Per due motivi:</a:t>
            </a:r>
            <a:endParaRPr lang="it-IT" dirty="0"/>
          </a:p>
          <a:p>
            <a:pPr lvl="0"/>
            <a:r>
              <a:rPr lang="it-IT" dirty="0"/>
              <a:t>le categorie con frequenze troppo </a:t>
            </a:r>
            <a:r>
              <a:rPr lang="it-IT" i="1" dirty="0"/>
              <a:t>basse</a:t>
            </a:r>
            <a:r>
              <a:rPr lang="it-IT" dirty="0"/>
              <a:t> danno informazioni </a:t>
            </a:r>
            <a:r>
              <a:rPr lang="it-IT" i="1" dirty="0"/>
              <a:t>distorte</a:t>
            </a:r>
            <a:r>
              <a:rPr lang="it-IT" dirty="0"/>
              <a:t>, le categorie con frequenze troppo </a:t>
            </a:r>
            <a:r>
              <a:rPr lang="it-IT" i="1" dirty="0"/>
              <a:t>alte</a:t>
            </a:r>
            <a:r>
              <a:rPr lang="it-IT" dirty="0"/>
              <a:t> danno invece informazioni </a:t>
            </a:r>
            <a:r>
              <a:rPr lang="it-IT" i="1" dirty="0"/>
              <a:t>scarse</a:t>
            </a:r>
            <a:r>
              <a:rPr lang="it-IT" dirty="0"/>
              <a:t> sull’andamento generale;</a:t>
            </a:r>
          </a:p>
          <a:p>
            <a:pPr lvl="0"/>
            <a:r>
              <a:rPr lang="it-IT" dirty="0"/>
              <a:t>quando si vorrà incrociare la variabile considerata con un’altra, se si presenta un numero troppo alto di modalità (distribuzione </a:t>
            </a:r>
            <a:r>
              <a:rPr lang="it-IT" i="1" dirty="0"/>
              <a:t>sensibile</a:t>
            </a:r>
            <a:r>
              <a:rPr lang="it-IT" dirty="0"/>
              <a:t>) e/o un numero troppo basso di casi, si formerà una tabella a doppia entrata con numerose celle, molte delle quali vuote o con un basso numero di casi; questo stato di cose non consente il ricorso a determinate tecniche di analisi </a:t>
            </a:r>
            <a:r>
              <a:rPr lang="it-IT" dirty="0" err="1"/>
              <a:t>bivariata</a:t>
            </a:r>
            <a:r>
              <a:rPr lang="it-IT" dirty="0"/>
              <a:t> dei dati (es. il Chi-quadro).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783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Aggregazione/disaggregazione delle modalità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 rendere equilibrate le distribuzioni di frequenza è necessario talvolta procedere ad un’aggregazione/disaggregazione delle frequenze delle modalità di risposta.</a:t>
            </a:r>
            <a:br>
              <a:rPr lang="it-IT" dirty="0"/>
            </a:br>
            <a:r>
              <a:rPr lang="it-IT" dirty="0"/>
              <a:t>Nella scelta di quali categorie aggregare/disaggregare è necessario seguire alcuni accorgimenti:</a:t>
            </a:r>
          </a:p>
          <a:p>
            <a:pPr lvl="1"/>
            <a:r>
              <a:rPr lang="it-IT" dirty="0"/>
              <a:t>Riunire categorie di </a:t>
            </a:r>
            <a:r>
              <a:rPr lang="it-IT" i="1" dirty="0"/>
              <a:t>affine semanticità</a:t>
            </a:r>
            <a:r>
              <a:rPr lang="it-IT" dirty="0"/>
              <a:t>;</a:t>
            </a:r>
          </a:p>
          <a:p>
            <a:pPr lvl="1"/>
            <a:r>
              <a:rPr lang="it-IT" dirty="0"/>
              <a:t>Tenere conto degli obiettivi cognitivi e delle caratteristiche dei fenomeni considerati.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067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8" b="-6588"/>
          <a:stretch>
            <a:fillRect/>
          </a:stretch>
        </p:blipFill>
        <p:spPr bwMode="auto">
          <a:xfrm>
            <a:off x="1868557" y="715616"/>
            <a:ext cx="8799443" cy="589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01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158" y="274638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u="sng" dirty="0"/>
              <a:t>Valori caratteristici delle distribuzioni in categorie non ordinate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860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Per analizzare le distribuzioni di dati in </a:t>
            </a:r>
            <a:r>
              <a:rPr lang="it-IT" b="1" u="sng" dirty="0"/>
              <a:t>categorie non ordinate </a:t>
            </a:r>
            <a:r>
              <a:rPr lang="it-IT" b="1" dirty="0"/>
              <a:t>è possibile ricorrere:</a:t>
            </a:r>
            <a:endParaRPr lang="it-IT" dirty="0"/>
          </a:p>
          <a:p>
            <a:r>
              <a:rPr lang="it-IT" dirty="0"/>
              <a:t>Misure di tendenza centrale → Moda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Misure di dispersione → Indice di </a:t>
            </a:r>
            <a:r>
              <a:rPr lang="it-IT" dirty="0" err="1"/>
              <a:t>Galtung</a:t>
            </a:r>
            <a:r>
              <a:rPr lang="it-IT" dirty="0"/>
              <a:t> (1967)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Misure di variabilità → Indici di equilibrio/squilibrio  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dirty="0"/>
              <a:t>La moda</a:t>
            </a:r>
            <a:endParaRPr lang="it-IT" dirty="0"/>
          </a:p>
          <a:p>
            <a:r>
              <a:rPr lang="it-IT" dirty="0"/>
              <a:t>Il valore di tendenza centrale delle distribuzioni di dati in categorie non ordinate è la MODA.</a:t>
            </a:r>
          </a:p>
          <a:p>
            <a:r>
              <a:rPr lang="it-IT" dirty="0"/>
              <a:t>La moda è la categoria con frequenza (o percentuale) più alta ovvero È la modalità prevalente (con la frequenza più alta) nella distribuzione</a:t>
            </a:r>
          </a:p>
          <a:p>
            <a:r>
              <a:rPr lang="it-IT" dirty="0"/>
              <a:t>Una distribuzione può presentare più mode: se ce ne sono due, viene detta bimodale; se ve ne sono più di due viene detta multimodale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F83BAD-B767-F034-A740-69A8349B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287" y="2717800"/>
            <a:ext cx="1663700" cy="711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02B8D2-95F8-C952-23F6-B5440D58F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026" y="3699594"/>
            <a:ext cx="4556974" cy="5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distribuzione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7" b="-352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11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Alcune specificità delle distribuzioni multi-modali</a:t>
            </a:r>
            <a:br>
              <a:rPr lang="it-IT" sz="3600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31" y="1294544"/>
            <a:ext cx="9027226" cy="5438765"/>
          </a:xfrm>
        </p:spPr>
        <p:txBody>
          <a:bodyPr>
            <a:normAutofit fontScale="92500"/>
          </a:bodyPr>
          <a:lstStyle/>
          <a:p>
            <a:r>
              <a:rPr lang="it-IT" b="1" dirty="0"/>
              <a:t>Distribuzione unimodale centrale</a:t>
            </a:r>
            <a:br>
              <a:rPr lang="it-IT" dirty="0"/>
            </a:br>
            <a:r>
              <a:rPr lang="it-IT" dirty="0"/>
              <a:t>La moda cade nella categoria centrale, mentre le altre frequenze declinano gradatamente</a:t>
            </a:r>
            <a:br>
              <a:rPr lang="it-IT" dirty="0"/>
            </a:br>
            <a:r>
              <a:rPr lang="it-IT" dirty="0"/>
              <a:t>dall’uno all’altro lato del valore centrale</a:t>
            </a:r>
          </a:p>
          <a:p>
            <a:r>
              <a:rPr lang="it-IT" b="1" dirty="0"/>
              <a:t>Distribuzione unimodale</a:t>
            </a:r>
            <a:br>
              <a:rPr lang="it-IT" dirty="0"/>
            </a:br>
            <a:r>
              <a:rPr lang="it-IT" dirty="0"/>
              <a:t>La moda coincide con un valore estremo della distribuzione e le altre frequenze declinano gradatamente fino all’altro estremo</a:t>
            </a:r>
          </a:p>
          <a:p>
            <a:r>
              <a:rPr lang="it-IT" b="1" dirty="0"/>
              <a:t>Distribuzione bimodale</a:t>
            </a:r>
            <a:br>
              <a:rPr lang="it-IT" dirty="0"/>
            </a:br>
            <a:r>
              <a:rPr lang="it-IT" dirty="0"/>
              <a:t>Le frequenze declinano da un estremo all’altro fino ai valori centrali e poi tornano a crescere andando verso l’altro estremo</a:t>
            </a:r>
          </a:p>
          <a:p>
            <a:r>
              <a:rPr lang="it-IT" b="1" dirty="0"/>
              <a:t>Distribuzione </a:t>
            </a:r>
            <a:r>
              <a:rPr lang="it-IT" b="1" dirty="0" err="1"/>
              <a:t>trimodale</a:t>
            </a:r>
            <a:br>
              <a:rPr lang="it-IT" dirty="0"/>
            </a:br>
            <a:r>
              <a:rPr lang="it-IT" dirty="0"/>
              <a:t>Distribuzioni con una moda centrale ed una in ciascuno dei valori estremi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97D21-BF56-5247-B699-96587423AC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1027906"/>
            <a:ext cx="2786743" cy="267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A3048-14EA-1546-92B2-3DC3757D49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4108482"/>
            <a:ext cx="2686520" cy="2216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30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Indici di dispersione e equilibrio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+mj-lt"/>
                <a:ea typeface="+mj-ea"/>
                <a:cs typeface="+mj-cs"/>
              </a:rPr>
              <a:t>Come si collocano le modalità intorno al centro della distribuzione?</a:t>
            </a:r>
          </a:p>
          <a:p>
            <a:r>
              <a:rPr lang="it-IT" sz="2400" dirty="0">
                <a:latin typeface="+mj-lt"/>
                <a:ea typeface="+mj-ea"/>
                <a:cs typeface="+mj-cs"/>
              </a:rPr>
              <a:t>È opportuno accompagnare le misure di tendenza centrale con misure di </a:t>
            </a:r>
            <a:r>
              <a:rPr lang="it-IT" sz="2400" i="1" dirty="0">
                <a:latin typeface="+mj-lt"/>
                <a:ea typeface="+mj-ea"/>
                <a:cs typeface="+mj-cs"/>
              </a:rPr>
              <a:t>variabilità</a:t>
            </a:r>
          </a:p>
          <a:p>
            <a:r>
              <a:rPr lang="it-IT" sz="2400" dirty="0">
                <a:latin typeface="+mj-lt"/>
                <a:ea typeface="+mj-ea"/>
                <a:cs typeface="+mj-cs"/>
              </a:rPr>
              <a:t>Una variabile è massimamente omogenea quando concentra tutti i casi in una stessa modalità</a:t>
            </a:r>
          </a:p>
          <a:p>
            <a:r>
              <a:rPr lang="it-IT" sz="2400" dirty="0">
                <a:latin typeface="+mj-lt"/>
                <a:ea typeface="+mj-ea"/>
                <a:cs typeface="+mj-cs"/>
              </a:rPr>
              <a:t>È massimamente eterogenea quando i casi sono distribuiti in tutte le modalità</a:t>
            </a:r>
          </a:p>
          <a:p>
            <a:r>
              <a:rPr lang="it-IT" sz="2400" dirty="0">
                <a:latin typeface="+mj-lt"/>
                <a:ea typeface="+mj-ea"/>
                <a:cs typeface="+mj-cs"/>
              </a:rPr>
              <a:t>Indice omogeneità: O=p</a:t>
            </a:r>
            <a:r>
              <a:rPr lang="it-IT" sz="2400" baseline="-25000" dirty="0">
                <a:latin typeface="+mj-lt"/>
                <a:ea typeface="+mj-ea"/>
                <a:cs typeface="+mj-cs"/>
              </a:rPr>
              <a:t>1</a:t>
            </a:r>
            <a:r>
              <a:rPr lang="it-IT" sz="2400" baseline="30000" dirty="0">
                <a:latin typeface="+mj-lt"/>
                <a:ea typeface="+mj-ea"/>
                <a:cs typeface="+mj-cs"/>
              </a:rPr>
              <a:t>2</a:t>
            </a:r>
            <a:r>
              <a:rPr lang="it-IT" sz="2400" dirty="0">
                <a:latin typeface="+mj-lt"/>
                <a:ea typeface="+mj-ea"/>
                <a:cs typeface="+mj-cs"/>
              </a:rPr>
              <a:t>+p</a:t>
            </a:r>
            <a:r>
              <a:rPr lang="it-IT" sz="2400" baseline="-25000" dirty="0">
                <a:latin typeface="+mj-lt"/>
                <a:ea typeface="+mj-ea"/>
                <a:cs typeface="+mj-cs"/>
              </a:rPr>
              <a:t>2</a:t>
            </a:r>
            <a:r>
              <a:rPr lang="it-IT" sz="2400" baseline="30000" dirty="0">
                <a:latin typeface="+mj-lt"/>
                <a:ea typeface="+mj-ea"/>
                <a:cs typeface="+mj-cs"/>
              </a:rPr>
              <a:t>2</a:t>
            </a:r>
            <a:r>
              <a:rPr lang="it-IT" sz="2400" dirty="0">
                <a:latin typeface="+mj-lt"/>
                <a:ea typeface="+mj-ea"/>
                <a:cs typeface="+mj-cs"/>
              </a:rPr>
              <a:t>+…+p</a:t>
            </a:r>
            <a:r>
              <a:rPr lang="it-IT" sz="2400" baseline="-25000" dirty="0">
                <a:latin typeface="+mj-lt"/>
                <a:ea typeface="+mj-ea"/>
                <a:cs typeface="+mj-cs"/>
              </a:rPr>
              <a:t>k</a:t>
            </a:r>
            <a:r>
              <a:rPr lang="it-IT" sz="2400" baseline="30000" dirty="0">
                <a:latin typeface="+mj-lt"/>
                <a:ea typeface="+mj-ea"/>
                <a:cs typeface="+mj-cs"/>
              </a:rPr>
              <a:t>2</a:t>
            </a:r>
            <a:r>
              <a:rPr lang="it-IT" sz="2400" dirty="0">
                <a:latin typeface="+mj-lt"/>
                <a:ea typeface="+mj-ea"/>
                <a:cs typeface="+mj-cs"/>
              </a:rPr>
              <a:t>=</a:t>
            </a:r>
            <a:r>
              <a:rPr lang="it-IT" dirty="0">
                <a:latin typeface="+mj-lt"/>
                <a:ea typeface="+mj-ea"/>
                <a:cs typeface="+mj-cs"/>
              </a:rPr>
              <a:t>Σ</a:t>
            </a:r>
            <a:r>
              <a:rPr lang="it-IT" sz="2400" dirty="0">
                <a:latin typeface="+mj-lt"/>
                <a:ea typeface="+mj-ea"/>
                <a:cs typeface="+mj-cs"/>
              </a:rPr>
              <a:t>p</a:t>
            </a:r>
            <a:r>
              <a:rPr lang="it-IT" sz="2400" baseline="-25000" dirty="0">
                <a:latin typeface="+mj-lt"/>
                <a:ea typeface="+mj-ea"/>
                <a:cs typeface="+mj-cs"/>
              </a:rPr>
              <a:t>i</a:t>
            </a:r>
            <a:r>
              <a:rPr lang="it-IT" sz="2400" baseline="30000" dirty="0">
                <a:latin typeface="+mj-lt"/>
                <a:ea typeface="+mj-ea"/>
                <a:cs typeface="+mj-cs"/>
              </a:rPr>
              <a:t>2</a:t>
            </a:r>
          </a:p>
          <a:p>
            <a:r>
              <a:rPr lang="it-IT" sz="2400" dirty="0">
                <a:latin typeface="+mj-lt"/>
                <a:ea typeface="+mj-ea"/>
                <a:cs typeface="+mj-cs"/>
              </a:rPr>
              <a:t>Indice di </a:t>
            </a:r>
            <a:r>
              <a:rPr lang="it-IT" sz="2400" dirty="0" err="1">
                <a:latin typeface="+mj-lt"/>
                <a:ea typeface="+mj-ea"/>
                <a:cs typeface="+mj-cs"/>
              </a:rPr>
              <a:t>Gini</a:t>
            </a:r>
            <a:r>
              <a:rPr lang="it-IT" sz="2400" dirty="0"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52DD71-9256-8846-9BE7-3AB0C04CF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84" y="5342476"/>
            <a:ext cx="1625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9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funzioni dell’ analisi </a:t>
            </a:r>
            <a:r>
              <a:rPr lang="it-IT" dirty="0" err="1"/>
              <a:t>monovariata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Lo scopo per cui si raccolgono e si organizzano dati mediante una matrice è di investigare le relazioni fra proprietà (dunque fra variabili).</a:t>
            </a:r>
          </a:p>
          <a:p>
            <a:r>
              <a:rPr lang="it-IT" dirty="0"/>
              <a:t>Quindi deve essere considerata una fase preliminare per effettuare analisi più complesse, fase obbligatoria in quanto fondamentale.</a:t>
            </a:r>
          </a:p>
          <a:p>
            <a:r>
              <a:rPr lang="it-IT" dirty="0"/>
              <a:t>L’analisi </a:t>
            </a:r>
            <a:r>
              <a:rPr lang="it-IT" dirty="0" err="1"/>
              <a:t>monovariata</a:t>
            </a:r>
            <a:r>
              <a:rPr lang="it-IT" dirty="0"/>
              <a:t> ha due funzioni principali:</a:t>
            </a:r>
          </a:p>
          <a:p>
            <a:pPr marL="0" indent="0">
              <a:buNone/>
            </a:pPr>
            <a:r>
              <a:rPr lang="it-IT" dirty="0"/>
              <a:t>1.	Controllare la plausibilità dei valori – </a:t>
            </a:r>
            <a:r>
              <a:rPr lang="it-IT" i="1" dirty="0"/>
              <a:t>wild code </a:t>
            </a:r>
            <a:r>
              <a:rPr lang="it-IT" i="1" dirty="0" err="1"/>
              <a:t>check</a:t>
            </a:r>
            <a:r>
              <a:rPr lang="it-IT" dirty="0"/>
              <a:t>: Controllo dei valori selvaggi ossia dei possibili errori di rilevazione/immissione nella matrice dati.</a:t>
            </a:r>
          </a:p>
          <a:p>
            <a:pPr marL="0" indent="0">
              <a:buNone/>
            </a:pPr>
            <a:r>
              <a:rPr lang="it-IT" dirty="0"/>
              <a:t>2.	Segnalare squilibri nella distribuzione e opportunità di </a:t>
            </a:r>
            <a:r>
              <a:rPr lang="it-IT" i="1" dirty="0"/>
              <a:t>aggregazione</a:t>
            </a:r>
          </a:p>
        </p:txBody>
      </p:sp>
    </p:spTree>
    <p:extLst>
      <p:ext uri="{BB962C8B-B14F-4D97-AF65-F5344CB8AC3E}">
        <p14:creationId xmlns:p14="http://schemas.microsoft.com/office/powerpoint/2010/main" val="167155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E6ADEAE-D834-A0E8-6FB9-24550045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7772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highlight>
                  <a:srgbClr val="FFFF00"/>
                </a:highlight>
              </a:rPr>
              <a:t>Distribuzioni</a:t>
            </a:r>
            <a:r>
              <a:rPr lang="it-IT" b="1" dirty="0"/>
              <a:t> di dati con variabili cardinali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258957"/>
            <a:ext cx="11118574" cy="53538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Le singole categorie delle variabili cardinali</a:t>
            </a:r>
            <a:br>
              <a:rPr lang="it-IT" dirty="0"/>
            </a:br>
            <a:r>
              <a:rPr lang="it-IT" b="1" dirty="0"/>
              <a:t>non hanno alcuna autonomia semantica</a:t>
            </a:r>
            <a:endParaRPr lang="it-IT" dirty="0"/>
          </a:p>
          <a:p>
            <a:pPr marL="0" indent="0" algn="ctr">
              <a:buNone/>
            </a:pPr>
            <a:r>
              <a:rPr lang="it-IT" dirty="0"/>
              <a:t>↓</a:t>
            </a:r>
          </a:p>
          <a:p>
            <a:pPr marL="0" indent="0">
              <a:buNone/>
            </a:pPr>
            <a:r>
              <a:rPr lang="it-IT" dirty="0"/>
              <a:t>Diviene, quindi rilevante, l’andamento globale dell’intera distribuzione.</a:t>
            </a:r>
            <a:br>
              <a:rPr lang="it-IT" dirty="0"/>
            </a:br>
            <a:r>
              <a:rPr lang="it-IT" dirty="0"/>
              <a:t>È comunque possibile ottenere una distribuzione con un numero molto alto di modalità.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Valori caratteristici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 </a:t>
            </a:r>
            <a:r>
              <a:rPr lang="it-IT" b="1" dirty="0"/>
              <a:t>valori caratteristici</a:t>
            </a:r>
            <a:r>
              <a:rPr lang="it-IT" dirty="0"/>
              <a:t> delle distribuzioni di dati con variabili cardinali devono tener conto: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delle frequenze di tutte le modalità della distribuzione;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del valore “cardinale” delle etichette.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b="1" dirty="0"/>
              <a:t>I valori caratteristici delle variabili cardinali si distinguono in:</a:t>
            </a:r>
            <a:endParaRPr lang="it-IT" dirty="0"/>
          </a:p>
          <a:p>
            <a:pPr lvl="0"/>
            <a:r>
              <a:rPr lang="it-IT" dirty="0"/>
              <a:t>Valori di tendenza centrale;</a:t>
            </a:r>
          </a:p>
          <a:p>
            <a:pPr lvl="0"/>
            <a:r>
              <a:rPr lang="it-IT" dirty="0"/>
              <a:t>Valori di dispersione.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2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I valori di tendenza centrale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Le misure di tendenza centrale che si possono applicare alle variabili cardinali sono anche quelle che si applicano alle variabili categoriali.</a:t>
            </a:r>
          </a:p>
          <a:p>
            <a:pPr marL="0" indent="0">
              <a:buNone/>
            </a:pPr>
            <a:r>
              <a:rPr lang="it-IT" dirty="0"/>
              <a:t>Questo perché – come detto nelle precedenti lezioni – le tecniche d’analisi che si possono applicare alle variabili sono </a:t>
            </a:r>
            <a:r>
              <a:rPr lang="it-IT" b="1" dirty="0"/>
              <a:t>cumulative</a:t>
            </a:r>
            <a:r>
              <a:rPr lang="it-IT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Moda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Mediana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Quantili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 err="1"/>
              <a:t>Midrange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Media aritmetica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1. La moda</a:t>
            </a:r>
            <a:endParaRPr lang="it-IT" dirty="0"/>
          </a:p>
          <a:p>
            <a:r>
              <a:rPr lang="it-IT" dirty="0"/>
              <a:t>La moda rappresenta la </a:t>
            </a:r>
            <a:r>
              <a:rPr lang="it-IT" b="1" dirty="0"/>
              <a:t>categoria</a:t>
            </a:r>
            <a:r>
              <a:rPr lang="it-IT" dirty="0"/>
              <a:t> con la frequenza più alta.</a:t>
            </a:r>
          </a:p>
          <a:p>
            <a:r>
              <a:rPr lang="it-IT" b="1" dirty="0"/>
              <a:t>Esempio</a:t>
            </a:r>
            <a:r>
              <a:rPr lang="it-IT" dirty="0"/>
              <a:t>: si voglia calcolare la moda nella distribuzione di frequenza della variabile età di una classe di primo anno del liceo.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55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6634"/>
            <a:ext cx="8229600" cy="364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2. La mediana</a:t>
            </a:r>
            <a:endParaRPr lang="it-IT" dirty="0"/>
          </a:p>
          <a:p>
            <a:r>
              <a:rPr lang="it-IT" dirty="0"/>
              <a:t>La mediana di una distribuzione è la </a:t>
            </a:r>
            <a:r>
              <a:rPr lang="it-IT" b="1" dirty="0"/>
              <a:t>modalità del caso</a:t>
            </a:r>
            <a:r>
              <a:rPr lang="it-IT" dirty="0"/>
              <a:t> che lascia dietro di sé il 50% della distribuzione.</a:t>
            </a:r>
          </a:p>
          <a:p>
            <a:r>
              <a:rPr lang="it-IT" dirty="0"/>
              <a:t>Se </a:t>
            </a:r>
            <a:r>
              <a:rPr lang="it-IT" b="1" dirty="0" err="1"/>
              <a:t>N</a:t>
            </a:r>
            <a:r>
              <a:rPr lang="it-IT" b="1" dirty="0"/>
              <a:t> è dispari</a:t>
            </a:r>
            <a:r>
              <a:rPr lang="it-IT" dirty="0"/>
              <a:t> c’è un unico caso centrale: </a:t>
            </a:r>
          </a:p>
          <a:p>
            <a:r>
              <a:rPr lang="it-IT" dirty="0"/>
              <a:t>Se </a:t>
            </a:r>
            <a:r>
              <a:rPr lang="it-IT" b="1" dirty="0" err="1"/>
              <a:t>N</a:t>
            </a:r>
            <a:r>
              <a:rPr lang="it-IT" b="1" dirty="0"/>
              <a:t> è pari</a:t>
            </a:r>
            <a:r>
              <a:rPr lang="it-IT" dirty="0"/>
              <a:t> ci sono due casi centrali che potrebbero generare una distribuzione bimodale qualora i due casi ricadessero in due categorie differenti e la formula è la seguente: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EB17C76-EE1A-A74F-900E-76853253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363480"/>
            <a:ext cx="1981200" cy="800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46E55E7-7940-5B47-A1DF-70CFE8F8B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877" y="1802714"/>
            <a:ext cx="1231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5A0569-A093-00F9-69F0-6CA905E7F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12" y="643467"/>
            <a:ext cx="65349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4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2456"/>
            <a:ext cx="8229600" cy="2930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La media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La media è il valore che rappresenta la ripartizione di una variabile cardinale tra le unità del collettivo. Si ottiene sommando i valori di tutte le osservazioni presenti nel collettivo e dividendo il totale così ottenuto per il numero di osservazioni.</a:t>
            </a:r>
            <a:endParaRPr lang="it-IT" dirty="0"/>
          </a:p>
          <a:p>
            <a:pPr marL="0" indent="0">
              <a:buNone/>
            </a:pPr>
            <a:r>
              <a:rPr lang="it-IT" b="1" dirty="0"/>
              <a:t>Esempio</a:t>
            </a:r>
            <a:r>
              <a:rPr lang="it-IT" dirty="0"/>
              <a:t>: Si voglia calcolare l’età media di un nucleo familiare composto da 5 membri.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3" descr="bar x= \frac{\sum X_i}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70" y="3651250"/>
            <a:ext cx="1243477" cy="88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24" y="3417544"/>
            <a:ext cx="3679203" cy="3103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04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F5E639-4E45-A8A8-AEFC-52E1C073F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4" y="643467"/>
            <a:ext cx="85708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813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media ponderata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595" y="720172"/>
            <a:ext cx="8921578" cy="382711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Quando i dati sono organizzati in una </a:t>
            </a:r>
            <a:r>
              <a:rPr lang="it-IT" i="1" dirty="0"/>
              <a:t>distribuzione di frequenza oppure sono raggruppati in classi</a:t>
            </a:r>
            <a:r>
              <a:rPr lang="it-IT" dirty="0"/>
              <a:t>, ciascuna frequenza rappresenta il “peso” di ciascun valor </a:t>
            </a:r>
            <a:r>
              <a:rPr lang="it-IT" dirty="0" err="1"/>
              <a:t>X</a:t>
            </a:r>
            <a:r>
              <a:rPr lang="it-IT" baseline="-25000" dirty="0" err="1"/>
              <a:t>i</a:t>
            </a:r>
            <a:r>
              <a:rPr lang="it-IT" dirty="0"/>
              <a:t>; </a:t>
            </a:r>
          </a:p>
          <a:p>
            <a:r>
              <a:rPr lang="it-IT" dirty="0"/>
              <a:t>In questi casi per individuare la media è necessario ponderare pesare (ponderare) le </a:t>
            </a:r>
            <a:r>
              <a:rPr lang="it-IT" dirty="0" err="1"/>
              <a:t>X</a:t>
            </a:r>
            <a:r>
              <a:rPr lang="it-IT" baseline="-25000" dirty="0" err="1"/>
              <a:t>i</a:t>
            </a:r>
            <a:r>
              <a:rPr lang="it-IT" dirty="0"/>
              <a:t> associate a ciascuna frequenza.</a:t>
            </a:r>
          </a:p>
          <a:p>
            <a:pPr marL="0" indent="0">
              <a:buNone/>
            </a:pPr>
            <a:r>
              <a:rPr lang="it-IT" dirty="0"/>
              <a:t>In questi casi si parla di </a:t>
            </a:r>
            <a:r>
              <a:rPr lang="it-IT" b="1" dirty="0"/>
              <a:t>media ponderata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Dove:</a:t>
            </a:r>
            <a:br>
              <a:rPr lang="it-IT" dirty="0"/>
            </a:br>
            <a:r>
              <a:rPr lang="it-IT" dirty="0" err="1"/>
              <a:t>n</a:t>
            </a:r>
            <a:r>
              <a:rPr lang="it-IT" dirty="0"/>
              <a:t> = numero dei valori distinti di </a:t>
            </a:r>
            <a:r>
              <a:rPr lang="it-IT" dirty="0" err="1"/>
              <a:t>X</a:t>
            </a:r>
            <a:r>
              <a:rPr lang="it-IT" baseline="-25000" dirty="0" err="1"/>
              <a:t>i</a:t>
            </a:r>
            <a:br>
              <a:rPr lang="it-IT" dirty="0"/>
            </a:br>
            <a:r>
              <a:rPr lang="it-IT" dirty="0"/>
              <a:t>f</a:t>
            </a:r>
            <a:r>
              <a:rPr lang="it-IT" baseline="-25000" dirty="0"/>
              <a:t>i</a:t>
            </a:r>
            <a:r>
              <a:rPr lang="it-IT" dirty="0"/>
              <a:t> = frequenza (peso) di ciascun valore </a:t>
            </a:r>
            <a:r>
              <a:rPr lang="it-IT" dirty="0" err="1"/>
              <a:t>X</a:t>
            </a:r>
            <a:r>
              <a:rPr lang="it-IT" baseline="-25000" dirty="0" err="1"/>
              <a:t>i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3" descr="bar x=\frac{\sum x_if_i}{\sum f_i}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05" y="3336323"/>
            <a:ext cx="1754660" cy="951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93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5916"/>
            <a:ext cx="8229600" cy="2762840"/>
          </a:xfrm>
        </p:spPr>
        <p:txBody>
          <a:bodyPr>
            <a:normAutofit/>
          </a:bodyPr>
          <a:lstStyle/>
          <a:p>
            <a:r>
              <a:rPr lang="it-IT" b="1" dirty="0"/>
              <a:t>La media ponderata: distribuzione di frequenza</a:t>
            </a:r>
            <a:endParaRPr lang="it-IT" dirty="0"/>
          </a:p>
          <a:p>
            <a:pPr marL="0" indent="0">
              <a:buNone/>
            </a:pPr>
            <a:r>
              <a:rPr lang="it-IT" b="1" dirty="0"/>
              <a:t>Esempio 1</a:t>
            </a:r>
            <a:r>
              <a:rPr lang="it-IT" dirty="0"/>
              <a:t>:</a:t>
            </a:r>
          </a:p>
          <a:p>
            <a:r>
              <a:rPr lang="it-IT" dirty="0"/>
              <a:t>Si voglia calcolare la media ponderata dei voti riportati da 40 studenti all’esame di Tecniche di ricerca sociale (</a:t>
            </a:r>
            <a:r>
              <a:rPr lang="it-IT" dirty="0" err="1"/>
              <a:t>N</a:t>
            </a:r>
            <a:r>
              <a:rPr lang="it-IT" dirty="0"/>
              <a:t>=40).</a:t>
            </a:r>
          </a:p>
          <a:p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38" y="3256435"/>
            <a:ext cx="2087802" cy="326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256434"/>
            <a:ext cx="6908800" cy="92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ar x=\frac{\sum x_if_i}{\sum f_i}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89" y="4910263"/>
            <a:ext cx="1899144" cy="113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910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5. Il </a:t>
            </a:r>
            <a:r>
              <a:rPr lang="it-IT" sz="4000" b="1" dirty="0" err="1"/>
              <a:t>midrange</a:t>
            </a:r>
            <a:br>
              <a:rPr lang="it-IT" sz="4000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Altra misura di tendenza centrale che possiamo applicare alle variabili cardinali è il </a:t>
            </a:r>
            <a:r>
              <a:rPr lang="it-IT" dirty="0" err="1"/>
              <a:t>midrange</a:t>
            </a:r>
            <a:r>
              <a:rPr lang="it-IT" dirty="0"/>
              <a:t>.</a:t>
            </a:r>
          </a:p>
          <a:p>
            <a:r>
              <a:rPr lang="it-IT" b="1" dirty="0" err="1"/>
              <a:t>Midrange</a:t>
            </a:r>
            <a:r>
              <a:rPr lang="it-IT" dirty="0"/>
              <a:t>= (valore minimo + valore massimo)/2</a:t>
            </a:r>
          </a:p>
          <a:p>
            <a:r>
              <a:rPr lang="it-IT" i="1" dirty="0"/>
              <a:t>A cosa serve</a:t>
            </a:r>
            <a:r>
              <a:rPr lang="it-IT" dirty="0"/>
              <a:t>?</a:t>
            </a:r>
            <a:br>
              <a:rPr lang="it-IT" dirty="0"/>
            </a:br>
            <a:r>
              <a:rPr lang="it-IT" dirty="0"/>
              <a:t>Questo valore sintetico ci permette di valutare rapidamente il grado di asimmetria di una distribuzione.</a:t>
            </a:r>
          </a:p>
          <a:p>
            <a:pPr marL="0" indent="0">
              <a:buNone/>
            </a:pPr>
            <a:r>
              <a:rPr lang="it-IT" u="sng" dirty="0"/>
              <a:t>Valenza posizionale</a:t>
            </a:r>
            <a:r>
              <a:rPr lang="it-IT" i="1" dirty="0"/>
              <a:t>: Se la mediana &lt; </a:t>
            </a:r>
            <a:r>
              <a:rPr lang="it-IT" i="1" dirty="0" err="1"/>
              <a:t>midrange</a:t>
            </a:r>
            <a:r>
              <a:rPr lang="it-IT" i="1" dirty="0"/>
              <a:t> allora l’asimmetria sarà </a:t>
            </a:r>
            <a:r>
              <a:rPr lang="it-IT" b="1" i="1" dirty="0"/>
              <a:t>positiva</a:t>
            </a:r>
            <a:r>
              <a:rPr lang="it-IT" i="1" dirty="0"/>
              <a:t>.</a:t>
            </a:r>
            <a:br>
              <a:rPr lang="it-IT" i="1" dirty="0"/>
            </a:br>
            <a:r>
              <a:rPr lang="it-IT" i="1" dirty="0"/>
              <a:t>Se la mediana &gt; </a:t>
            </a:r>
            <a:r>
              <a:rPr lang="it-IT" b="1" i="1" dirty="0" err="1"/>
              <a:t>midrange</a:t>
            </a:r>
            <a:r>
              <a:rPr lang="it-IT" i="1" dirty="0"/>
              <a:t>  allora l’asimmetria sarà negativa.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0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squilibrio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28" b="-17128"/>
          <a:stretch>
            <a:fillRect/>
          </a:stretch>
        </p:blipFill>
        <p:spPr bwMode="auto">
          <a:xfrm>
            <a:off x="838200" y="1194619"/>
            <a:ext cx="10326329" cy="510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627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194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 Valori di dispersione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I valori di dispersione rilevano :</a:t>
            </a:r>
          </a:p>
          <a:p>
            <a:pPr lvl="0"/>
            <a:r>
              <a:rPr lang="it-IT" dirty="0"/>
              <a:t>la dispersione dei dati intorno ad un valore di tendenza centrale (mediana), ovvero la dispersione tra le categorie ordinate attraverso determinati valori.</a:t>
            </a:r>
          </a:p>
          <a:p>
            <a:pPr lvl="0"/>
            <a:r>
              <a:rPr lang="it-IT" dirty="0"/>
              <a:t>la dispersione dei dati in generale, ovvero considerando l’intera distribuzione.</a:t>
            </a:r>
          </a:p>
          <a:p>
            <a:pPr marL="0" indent="0">
              <a:buNone/>
            </a:pPr>
            <a:r>
              <a:rPr lang="it-IT" b="1" dirty="0"/>
              <a:t>La dispersione dei dati intorno ad un valore di tendenza centrale: i quantili</a:t>
            </a:r>
            <a:endParaRPr lang="it-IT" dirty="0"/>
          </a:p>
          <a:p>
            <a:r>
              <a:rPr lang="it-IT" dirty="0"/>
              <a:t>I quantili sono i valori di una variabile che ne dividono la </a:t>
            </a:r>
            <a:r>
              <a:rPr lang="it-IT" b="1" dirty="0"/>
              <a:t>distribuzione </a:t>
            </a:r>
            <a:r>
              <a:rPr lang="it-IT" dirty="0"/>
              <a:t>di frequenza in sottogruppi di eguale numerosità; essi, al pari della mediana, non derivano da operazioni sui</a:t>
            </a:r>
            <a:r>
              <a:rPr lang="it-IT" b="1" dirty="0"/>
              <a:t> </a:t>
            </a:r>
            <a:r>
              <a:rPr lang="it-IT" dirty="0"/>
              <a:t>valori ma dalla posizione dei casi; sono quindi </a:t>
            </a:r>
            <a:r>
              <a:rPr lang="it-IT" i="1" dirty="0"/>
              <a:t>Valori posizionali.</a:t>
            </a:r>
            <a:endParaRPr lang="it-IT" dirty="0"/>
          </a:p>
          <a:p>
            <a:r>
              <a:rPr lang="it-IT" dirty="0"/>
              <a:t>I Quantili si definiscono e, di conseguenza, si calcolano in modo analogo alla mediana.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481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Quantili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31" r="-171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659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quartili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1" b="-26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778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Differenze interquartili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8" r="-72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822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1. Scarto dalla media</a:t>
            </a:r>
            <a:br>
              <a:rPr lang="it-IT" sz="3600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6310"/>
            <a:ext cx="8229600" cy="4829854"/>
          </a:xfrm>
        </p:spPr>
        <p:txBody>
          <a:bodyPr>
            <a:normAutofit fontScale="92500"/>
          </a:bodyPr>
          <a:lstStyle/>
          <a:p>
            <a:r>
              <a:rPr lang="it-IT" dirty="0"/>
              <a:t>I valori di dispersione rilevano quanto la distribuzione è dispersa dai valori centrali.</a:t>
            </a:r>
          </a:p>
          <a:p>
            <a:pPr marL="0" indent="0">
              <a:buNone/>
            </a:pPr>
            <a:r>
              <a:rPr lang="it-IT" i="1" dirty="0"/>
              <a:t>Scarto dalla media</a:t>
            </a:r>
            <a:endParaRPr lang="it-IT" dirty="0"/>
          </a:p>
          <a:p>
            <a:r>
              <a:rPr lang="it-IT" dirty="0"/>
              <a:t>dove x</a:t>
            </a:r>
            <a:r>
              <a:rPr lang="it-IT" baseline="-25000" dirty="0"/>
              <a:t>i</a:t>
            </a:r>
            <a:r>
              <a:rPr lang="it-IT" dirty="0"/>
              <a:t> è una forma contratta per indicare lo scarto dalla media.</a:t>
            </a:r>
          </a:p>
          <a:p>
            <a:r>
              <a:rPr lang="it-IT" dirty="0"/>
              <a:t>Lo </a:t>
            </a:r>
            <a:r>
              <a:rPr lang="it-IT" b="1" dirty="0"/>
              <a:t>scarto</a:t>
            </a:r>
            <a:r>
              <a:rPr lang="it-IT" dirty="0"/>
              <a:t>, detto anche </a:t>
            </a:r>
            <a:r>
              <a:rPr lang="it-IT" i="1" dirty="0"/>
              <a:t>scostamento</a:t>
            </a:r>
            <a:r>
              <a:rPr lang="it-IT" dirty="0"/>
              <a:t> o </a:t>
            </a:r>
            <a:r>
              <a:rPr lang="it-IT" i="1" dirty="0" err="1"/>
              <a:t>deviation</a:t>
            </a:r>
            <a:r>
              <a:rPr lang="it-IT" dirty="0"/>
              <a:t> rappresenta la distanza di un valore dalla media aritmetica della distribuzione.</a:t>
            </a:r>
          </a:p>
          <a:p>
            <a:r>
              <a:rPr lang="it-IT" dirty="0"/>
              <a:t>Se </a:t>
            </a:r>
            <a:r>
              <a:rPr lang="it-IT" dirty="0" err="1"/>
              <a:t>X</a:t>
            </a:r>
            <a:r>
              <a:rPr lang="it-IT" i="1" dirty="0" err="1"/>
              <a:t>i</a:t>
            </a:r>
            <a:r>
              <a:rPr lang="it-IT" dirty="0"/>
              <a:t> &gt; </a:t>
            </a:r>
            <a:r>
              <a:rPr lang="it-IT" i="1" dirty="0"/>
              <a:t>X</a:t>
            </a:r>
            <a:r>
              <a:rPr lang="it-IT" dirty="0"/>
              <a:t> lo scarto avrà segno positivo</a:t>
            </a:r>
            <a:br>
              <a:rPr lang="it-IT" dirty="0"/>
            </a:br>
            <a:r>
              <a:rPr lang="it-IT" dirty="0"/>
              <a:t>Se </a:t>
            </a:r>
            <a:r>
              <a:rPr lang="it-IT" dirty="0" err="1"/>
              <a:t>X</a:t>
            </a:r>
            <a:r>
              <a:rPr lang="it-IT" i="1" dirty="0" err="1"/>
              <a:t>i</a:t>
            </a:r>
            <a:r>
              <a:rPr lang="it-IT" dirty="0"/>
              <a:t> &lt; </a:t>
            </a:r>
            <a:r>
              <a:rPr lang="it-IT" i="1" dirty="0"/>
              <a:t>X </a:t>
            </a:r>
            <a:r>
              <a:rPr lang="it-IT" dirty="0"/>
              <a:t>lo scarto avrà segno negativo.</a:t>
            </a:r>
          </a:p>
          <a:p>
            <a:r>
              <a:rPr lang="it-IT" b="1" dirty="0"/>
              <a:t>La somma degli scarti dalla media è sempre UGUALE a 0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4" name="Picture 3" descr="_i-\bar X \Longrightarrow x_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63" y="1848169"/>
            <a:ext cx="2085110" cy="600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153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Scarto semplice medio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1" r="-39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862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11186"/>
            <a:ext cx="8229600" cy="785979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I valori sintetici delle variabili </a:t>
            </a:r>
            <a:r>
              <a:rPr lang="it-IT" sz="3600" b="1" u="sng" dirty="0"/>
              <a:t>cardinali</a:t>
            </a:r>
            <a:br>
              <a:rPr lang="it-IT" sz="3600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65845"/>
            <a:ext cx="8229600" cy="3060319"/>
          </a:xfrm>
        </p:spPr>
        <p:txBody>
          <a:bodyPr/>
          <a:lstStyle/>
          <a:p>
            <a:pPr lvl="0"/>
            <a:r>
              <a:rPr lang="it-IT" dirty="0"/>
              <a:t>Devianza</a:t>
            </a:r>
          </a:p>
          <a:p>
            <a:pPr lvl="0"/>
            <a:r>
              <a:rPr lang="it-IT" dirty="0"/>
              <a:t>Varianza</a:t>
            </a:r>
          </a:p>
          <a:p>
            <a:pPr lvl="0"/>
            <a:r>
              <a:rPr lang="it-IT" dirty="0"/>
              <a:t>Scarto tipo (DS)</a:t>
            </a:r>
          </a:p>
          <a:p>
            <a:pPr lvl="0"/>
            <a:r>
              <a:rPr lang="it-IT" dirty="0"/>
              <a:t>Coefficiente di variazione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9196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1. Devianza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La devianza è la </a:t>
            </a:r>
            <a:r>
              <a:rPr lang="it-IT" b="1" dirty="0">
                <a:highlight>
                  <a:srgbClr val="FFFF00"/>
                </a:highlight>
              </a:rPr>
              <a:t>somma</a:t>
            </a:r>
            <a:r>
              <a:rPr lang="it-IT" b="1" dirty="0"/>
              <a:t> dei </a:t>
            </a:r>
            <a:r>
              <a:rPr lang="it-IT" b="1" i="1" dirty="0"/>
              <a:t>quadrati</a:t>
            </a:r>
            <a:r>
              <a:rPr lang="it-IT" b="1" dirty="0"/>
              <a:t> degli scarti dalla media.</a:t>
            </a:r>
            <a:endParaRPr lang="it-IT" dirty="0"/>
          </a:p>
          <a:p>
            <a:r>
              <a:rPr lang="it-IT" dirty="0"/>
              <a:t>Caratteristiche:</a:t>
            </a:r>
          </a:p>
          <a:p>
            <a:pPr lvl="0"/>
            <a:r>
              <a:rPr lang="it-IT" dirty="0"/>
              <a:t>È influenzata dal numero dei casi; all’aumentare di </a:t>
            </a:r>
            <a:r>
              <a:rPr lang="it-IT" dirty="0" err="1"/>
              <a:t>N</a:t>
            </a:r>
            <a:r>
              <a:rPr lang="it-IT" dirty="0"/>
              <a:t> la dispersione diminuisce;</a:t>
            </a:r>
          </a:p>
          <a:p>
            <a:pPr lvl="0"/>
            <a:r>
              <a:rPr lang="it-IT" dirty="0">
                <a:highlight>
                  <a:srgbClr val="FFFF00"/>
                </a:highlight>
              </a:rPr>
              <a:t>Si utilizza per confrontare due distribuzioni con un </a:t>
            </a:r>
            <a:r>
              <a:rPr lang="it-IT" dirty="0" err="1">
                <a:highlight>
                  <a:srgbClr val="FFFF00"/>
                </a:highlight>
              </a:rPr>
              <a:t>N</a:t>
            </a:r>
            <a:r>
              <a:rPr lang="it-IT" dirty="0">
                <a:highlight>
                  <a:srgbClr val="FFFF00"/>
                </a:highlight>
              </a:rPr>
              <a:t> simile</a:t>
            </a:r>
            <a:r>
              <a:rPr lang="it-IT" dirty="0"/>
              <a:t>;</a:t>
            </a:r>
          </a:p>
          <a:p>
            <a:pPr lvl="0"/>
            <a:r>
              <a:rPr lang="it-IT" dirty="0"/>
              <a:t>È una grandezza quadratica;</a:t>
            </a:r>
          </a:p>
          <a:p>
            <a:pPr lvl="0"/>
            <a:r>
              <a:rPr lang="it-IT" dirty="0"/>
              <a:t>È espressa in valori assoluti.</a:t>
            </a:r>
          </a:p>
        </p:txBody>
      </p:sp>
      <p:pic>
        <p:nvPicPr>
          <p:cNvPr id="4" name="Picture 3" descr="ev=\sum xi^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84" y="2215984"/>
            <a:ext cx="1530416" cy="49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=(Xi-\bar X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08" y="2215984"/>
            <a:ext cx="2108014" cy="49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ownarro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9452" y="2423911"/>
            <a:ext cx="127000" cy="20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271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8597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2. La varianza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75277"/>
            <a:ext cx="8229600" cy="423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La varianza è il </a:t>
            </a:r>
            <a:r>
              <a:rPr lang="it-IT" b="1" i="1" dirty="0"/>
              <a:t>rapporto</a:t>
            </a:r>
            <a:r>
              <a:rPr lang="it-IT" b="1" dirty="0"/>
              <a:t> tra devianza e numero dei casi.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Caratteristiche:</a:t>
            </a:r>
            <a:endParaRPr lang="it-IT" dirty="0"/>
          </a:p>
          <a:p>
            <a:pPr lvl="0"/>
            <a:r>
              <a:rPr lang="it-IT" dirty="0"/>
              <a:t>Si utilizza per confrontare differenti distribuzioni aventi media uguale;</a:t>
            </a:r>
          </a:p>
          <a:p>
            <a:pPr lvl="0"/>
            <a:r>
              <a:rPr lang="it-IT" dirty="0"/>
              <a:t>Si utilizza per confrontare distribuzioni con un </a:t>
            </a:r>
            <a:r>
              <a:rPr lang="it-IT" dirty="0" err="1"/>
              <a:t>N</a:t>
            </a:r>
            <a:r>
              <a:rPr lang="it-IT" dirty="0"/>
              <a:t> significativamente diverso;</a:t>
            </a:r>
          </a:p>
          <a:p>
            <a:pPr lvl="0"/>
            <a:r>
              <a:rPr lang="it-IT" dirty="0"/>
              <a:t>È espressa in valori assoluti;</a:t>
            </a:r>
          </a:p>
          <a:p>
            <a:pPr lvl="0"/>
            <a:r>
              <a:rPr lang="it-IT" dirty="0"/>
              <a:t>È una grandezza quadratica;</a:t>
            </a:r>
          </a:p>
        </p:txBody>
      </p:sp>
      <p:pic>
        <p:nvPicPr>
          <p:cNvPr id="5" name="Picture 4" descr="^2=\frac {\sum xi}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96" y="5015015"/>
            <a:ext cx="1404511" cy="87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62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266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3. Lo scarto tipo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877301"/>
            <a:ext cx="8785123" cy="5007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Lo scarto tipo – detto anche scarto quadratico o </a:t>
            </a:r>
            <a:r>
              <a:rPr lang="it-IT" b="1" dirty="0">
                <a:highlight>
                  <a:srgbClr val="FFFF00"/>
                </a:highlight>
              </a:rPr>
              <a:t>deviazione standard </a:t>
            </a:r>
            <a:r>
              <a:rPr lang="it-IT" b="1" dirty="0"/>
              <a:t>– è la radice quadrata della varianza.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Caratteristiche:</a:t>
            </a:r>
          </a:p>
          <a:p>
            <a:pPr lvl="0"/>
            <a:r>
              <a:rPr lang="it-IT" dirty="0"/>
              <a:t>Si utilizza per confrontare differenti distribuzioni aventi media uguale;</a:t>
            </a:r>
          </a:p>
          <a:p>
            <a:pPr lvl="0"/>
            <a:r>
              <a:rPr lang="it-IT" dirty="0"/>
              <a:t>Si utilizza per confrontare distribuzioni con un </a:t>
            </a:r>
            <a:r>
              <a:rPr lang="it-IT" dirty="0" err="1"/>
              <a:t>N</a:t>
            </a:r>
            <a:r>
              <a:rPr lang="it-IT" dirty="0"/>
              <a:t> significativamente diverso;</a:t>
            </a:r>
          </a:p>
          <a:p>
            <a:pPr lvl="0"/>
            <a:r>
              <a:rPr lang="it-IT" dirty="0"/>
              <a:t>È espresso in valori assoluti;</a:t>
            </a:r>
          </a:p>
          <a:p>
            <a:pPr lvl="0"/>
            <a:r>
              <a:rPr lang="it-IT" dirty="0"/>
              <a:t>È una grandezza lineare;</a:t>
            </a:r>
          </a:p>
        </p:txBody>
      </p:sp>
      <p:pic>
        <p:nvPicPr>
          <p:cNvPr id="4" name="Picture 3" descr="=\sqrt{\frac {\sum xi^2}N}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711" y="4822056"/>
            <a:ext cx="1701021" cy="102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11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8" b="-6588"/>
          <a:stretch>
            <a:fillRect/>
          </a:stretch>
        </p:blipFill>
        <p:spPr bwMode="auto">
          <a:xfrm>
            <a:off x="1981200" y="463176"/>
            <a:ext cx="8686800" cy="617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805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3719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Il coefficiente di variazione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37360"/>
            <a:ext cx="8229600" cy="1176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Un discorso a parte merita il coefficiente di variazione che si utilizza come valore sintetico per </a:t>
            </a:r>
            <a:r>
              <a:rPr lang="it-IT" dirty="0">
                <a:highlight>
                  <a:srgbClr val="FFFF00"/>
                </a:highlight>
              </a:rPr>
              <a:t>confrontare due distribuzioni con </a:t>
            </a:r>
            <a:r>
              <a:rPr lang="it-IT" b="1" dirty="0">
                <a:highlight>
                  <a:srgbClr val="FFFF00"/>
                </a:highlight>
              </a:rPr>
              <a:t>medie</a:t>
            </a:r>
            <a:r>
              <a:rPr lang="it-IT" dirty="0">
                <a:highlight>
                  <a:srgbClr val="FFFF00"/>
                </a:highlight>
              </a:rPr>
              <a:t> significativamente differenti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94" y="2172834"/>
            <a:ext cx="6482211" cy="4410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652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FB017D-6F1C-7E05-8A02-08227F45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28" y="643466"/>
            <a:ext cx="79303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44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A2BDBE-D0E5-A34A-8593-62091F81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it-IT" sz="3000"/>
              <a:t>Le principali caratteristiche della curva della distribuzione normale 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DEFDF67-1787-C746-8452-82AA7297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3" y="1313648"/>
            <a:ext cx="6174679" cy="4189140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D10B1E-B4E6-7E46-B789-E1F5CE3F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it-IT" sz="2000" dirty="0"/>
              <a:t>La frequenza/probabilità più elevata coincide con il valore medio centrale e decresce spostandosi a destra o a sinistra.</a:t>
            </a:r>
          </a:p>
          <a:p>
            <a:r>
              <a:rPr lang="it-IT" sz="2000" dirty="0"/>
              <a:t>Allontanandosi dalla media la curva si avvicina sempre più all'asse orizzontale delle ascisse, senza mai toccarlo. </a:t>
            </a:r>
          </a:p>
          <a:p>
            <a:r>
              <a:rPr lang="it-IT" sz="2000" dirty="0"/>
              <a:t>L'area complessiva sotto la curva normale è uguale a uno perché comprende tutte le probabilità dell'evento. </a:t>
            </a:r>
          </a:p>
        </p:txBody>
      </p:sp>
    </p:spTree>
    <p:extLst>
      <p:ext uri="{BB962C8B-B14F-4D97-AF65-F5344CB8AC3E}">
        <p14:creationId xmlns:p14="http://schemas.microsoft.com/office/powerpoint/2010/main" val="3374402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B0A2E-3CB0-823D-6E0E-7CD8BE8A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899"/>
            <a:ext cx="10515600" cy="958726"/>
          </a:xfrm>
        </p:spPr>
        <p:txBody>
          <a:bodyPr>
            <a:normAutofit fontScale="90000"/>
          </a:bodyPr>
          <a:lstStyle/>
          <a:p>
            <a:r>
              <a:rPr lang="en-GB" dirty="0"/>
              <a:t>La </a:t>
            </a:r>
            <a:r>
              <a:rPr lang="en-GB" dirty="0" err="1"/>
              <a:t>distribuzione</a:t>
            </a:r>
            <a:r>
              <a:rPr lang="en-GB" dirty="0"/>
              <a:t> </a:t>
            </a:r>
            <a:r>
              <a:rPr lang="en-GB" dirty="0" err="1"/>
              <a:t>Normale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F42C00-23CD-A6FB-A9CA-98128853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00007A"/>
                </a:solidFill>
                <a:effectLst/>
                <a:latin typeface="Wingdings" pitchFamily="2" charset="2"/>
              </a:rPr>
              <a:t> </a:t>
            </a:r>
            <a:r>
              <a:rPr lang="it-IT" sz="2400" dirty="0">
                <a:effectLst/>
                <a:latin typeface="ComicSansMS" panose="030F0702030302020204" pitchFamily="66" charset="0"/>
              </a:rPr>
              <a:t>Molte distribuzioni che si incontrano nel mondo reale sono effettivamente di tipo normale, ovvero sono molto ben approssimate da una Normale: la Normale è un modello che descrive adeguatamente la distribuzione di numerosi fenomeni </a:t>
            </a:r>
            <a:endParaRPr lang="it-IT" sz="3600" dirty="0">
              <a:effectLst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7A"/>
                </a:solidFill>
                <a:effectLst/>
                <a:latin typeface="Wingdings" pitchFamily="2" charset="2"/>
              </a:rPr>
              <a:t> </a:t>
            </a:r>
            <a:r>
              <a:rPr lang="it-IT" sz="2400" dirty="0">
                <a:effectLst/>
                <a:latin typeface="ComicSansMS" panose="030F0702030302020204" pitchFamily="66" charset="0"/>
              </a:rPr>
              <a:t>Molte distribuzioni, di per sé anche lontane come forma dalla Normale, magari anche asimmetriche (</a:t>
            </a:r>
            <a:r>
              <a:rPr lang="it-IT" sz="2400" dirty="0" err="1">
                <a:effectLst/>
                <a:latin typeface="ComicSansMS" panose="030F0702030302020204" pitchFamily="66" charset="0"/>
              </a:rPr>
              <a:t>purche</a:t>
            </a:r>
            <a:r>
              <a:rPr lang="it-IT" sz="2400" dirty="0">
                <a:effectLst/>
                <a:latin typeface="ComicSansMS" panose="030F0702030302020204" pitchFamily="66" charset="0"/>
              </a:rPr>
              <a:t>́ unimodali), sono normalizzabili mediante una trasformazione di variabile (es. </a:t>
            </a:r>
            <a:r>
              <a:rPr lang="it-IT" sz="2400" dirty="0" err="1">
                <a:effectLst/>
                <a:latin typeface="ComicSansMS" panose="030F0702030302020204" pitchFamily="66" charset="0"/>
              </a:rPr>
              <a:t>w</a:t>
            </a:r>
            <a:r>
              <a:rPr lang="it-IT" sz="2400" dirty="0">
                <a:effectLst/>
                <a:latin typeface="ComicSansMS" panose="030F0702030302020204" pitchFamily="66" charset="0"/>
              </a:rPr>
              <a:t> = log(x) /standardizzazione ) </a:t>
            </a:r>
            <a:endParaRPr lang="it-IT" sz="3600" dirty="0">
              <a:effectLst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7A"/>
                </a:solidFill>
                <a:effectLst/>
                <a:latin typeface="Wingdings" pitchFamily="2" charset="2"/>
              </a:rPr>
              <a:t> </a:t>
            </a:r>
            <a:r>
              <a:rPr lang="it-IT" sz="2400" dirty="0">
                <a:effectLst/>
                <a:latin typeface="ComicSansMS" panose="030F0702030302020204" pitchFamily="66" charset="0"/>
              </a:rPr>
              <a:t>In generale si distribuiscono normalmente quei caratteri o fenomeni che sono il risultato di un gran numero di piccoli fattori, tra loro indipendenti</a:t>
            </a:r>
            <a:br>
              <a:rPr lang="it-IT" sz="2400" dirty="0">
                <a:effectLst/>
                <a:latin typeface="ComicSansMS" panose="030F0702030302020204" pitchFamily="66" charset="0"/>
              </a:rPr>
            </a:br>
            <a:r>
              <a:rPr lang="it-IT" sz="2400" dirty="0">
                <a:effectLst/>
                <a:latin typeface="ComicSansMS" panose="030F0702030302020204" pitchFamily="66" charset="0"/>
              </a:rPr>
              <a:t>(es. variabili biometriche, prodotto di serie, processo di misura, ...) </a:t>
            </a:r>
            <a:endParaRPr lang="it-IT" sz="3600" dirty="0">
              <a:effectLst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7A"/>
                </a:solidFill>
                <a:effectLst/>
                <a:latin typeface="Wingdings" pitchFamily="2" charset="2"/>
              </a:rPr>
              <a:t> </a:t>
            </a:r>
            <a:r>
              <a:rPr lang="it-IT" sz="2400" dirty="0">
                <a:effectLst/>
                <a:latin typeface="ComicSansMS" panose="030F0702030302020204" pitchFamily="66" charset="0"/>
              </a:rPr>
              <a:t>La somma(e la media)di variabili indipendenti tende a distribuirsi normalmente, al crescere di </a:t>
            </a:r>
            <a:r>
              <a:rPr lang="it-IT" sz="2400" dirty="0" err="1">
                <a:effectLst/>
                <a:latin typeface="ComicSansMS" panose="030F0702030302020204" pitchFamily="66" charset="0"/>
              </a:rPr>
              <a:t>n</a:t>
            </a:r>
            <a:r>
              <a:rPr lang="it-IT" sz="2400" dirty="0">
                <a:effectLst/>
                <a:latin typeface="ComicSansMS" panose="030F0702030302020204" pitchFamily="66" charset="0"/>
              </a:rPr>
              <a:t>, quali che siano le distribuzioni di partenza.</a:t>
            </a:r>
            <a:endParaRPr lang="it-IT" sz="3600" dirty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91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B63D8-34B2-5E49-92A1-415FC875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4000" kern="1200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BoxPlot</a:t>
            </a:r>
            <a:endParaRPr lang="en-US" sz="3600" kern="1200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53D49E-6D97-2440-90E0-4F88937A5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59" y="338667"/>
            <a:ext cx="9577679" cy="64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3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5E26F-D946-BC49-949A-DE9FA4E5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/>
              <a:t>La distribuzione: il coefficiente di asimmetria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A59B46-705C-214D-8CC1-502E02623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7119" cy="4667250"/>
          </a:xfrm>
        </p:spPr>
        <p:txBody>
          <a:bodyPr>
            <a:normAutofit/>
          </a:bodyPr>
          <a:lstStyle/>
          <a:p>
            <a:r>
              <a:rPr lang="it-IT" sz="2400" dirty="0"/>
              <a:t>Distribuzione di Gauss : </a:t>
            </a:r>
          </a:p>
          <a:p>
            <a:r>
              <a:rPr lang="it-IT" sz="2400" dirty="0"/>
              <a:t>Le distribuzioni reali sono spesso </a:t>
            </a:r>
          </a:p>
          <a:p>
            <a:pPr marL="0" indent="0">
              <a:buNone/>
            </a:pPr>
            <a:r>
              <a:rPr lang="it-IT" sz="2400" dirty="0"/>
              <a:t>Asimmetriche:</a:t>
            </a:r>
          </a:p>
          <a:p>
            <a:pPr marL="0" indent="0">
              <a:buNone/>
            </a:pPr>
            <a:endParaRPr lang="it-IT" sz="2000" dirty="0"/>
          </a:p>
          <a:p>
            <a:pPr marL="0" indent="0" algn="r">
              <a:buNone/>
            </a:pPr>
            <a:endParaRPr lang="it-IT" sz="2000" dirty="0"/>
          </a:p>
          <a:p>
            <a:pPr marL="0" indent="0" algn="r">
              <a:buNone/>
            </a:pPr>
            <a:endParaRPr lang="it-IT" sz="2000" dirty="0"/>
          </a:p>
          <a:p>
            <a:pPr marL="0" indent="0" algn="r">
              <a:buNone/>
            </a:pPr>
            <a:endParaRPr lang="it-IT" sz="2000" dirty="0"/>
          </a:p>
          <a:p>
            <a:pPr marL="0" indent="0" algn="r">
              <a:buNone/>
            </a:pPr>
            <a:endParaRPr lang="it-IT" sz="2000" dirty="0"/>
          </a:p>
          <a:p>
            <a:r>
              <a:rPr lang="it-IT" sz="2400" dirty="0" err="1"/>
              <a:t>skewness</a:t>
            </a:r>
            <a:r>
              <a:rPr lang="it-IT" sz="2400" dirty="0"/>
              <a:t> </a:t>
            </a:r>
            <a:r>
              <a:rPr lang="it-IT" sz="2400" i="1" dirty="0"/>
              <a:t>positiva</a:t>
            </a:r>
            <a:r>
              <a:rPr lang="it-IT" sz="2400" dirty="0"/>
              <a:t> (coda della distribuzione verso dx)</a:t>
            </a:r>
          </a:p>
          <a:p>
            <a:r>
              <a:rPr lang="it-IT" sz="2400" dirty="0" err="1"/>
              <a:t>skewness</a:t>
            </a:r>
            <a:r>
              <a:rPr lang="it-IT" sz="2400" dirty="0"/>
              <a:t> </a:t>
            </a:r>
            <a:r>
              <a:rPr lang="it-IT" sz="2400" i="1" dirty="0"/>
              <a:t>negativa</a:t>
            </a:r>
            <a:r>
              <a:rPr lang="it-IT" sz="2400" dirty="0"/>
              <a:t> (coda della distribuzione verso </a:t>
            </a:r>
            <a:r>
              <a:rPr lang="it-IT" sz="2400" dirty="0" err="1"/>
              <a:t>sx</a:t>
            </a:r>
            <a:r>
              <a:rPr lang="it-IT" sz="2400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274A57-593F-8B4A-A45A-3E014F96E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593" y="1825624"/>
            <a:ext cx="2176141" cy="4930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579F58-6E80-0D45-80FB-1E0B17B1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787" y="2318655"/>
            <a:ext cx="6214214" cy="28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15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C91973-1BFD-284A-B0E7-968F4B34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it-IT" sz="4200" dirty="0"/>
              <a:t>La distribuzione: il coefficiente di </a:t>
            </a:r>
            <a:r>
              <a:rPr lang="it-IT" sz="4200" i="1" dirty="0"/>
              <a:t>curtosi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EA0A75-BB09-7F4A-989A-C1C9B8A2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347768"/>
            <a:ext cx="5458968" cy="4162463"/>
          </a:xfrm>
          <a:prstGeom prst="rect">
            <a:avLst/>
          </a:pr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D6818F-DFFD-E64E-8DB6-6F025B6E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73" y="2664886"/>
            <a:ext cx="5206643" cy="4107599"/>
          </a:xfrm>
        </p:spPr>
        <p:txBody>
          <a:bodyPr anchor="t">
            <a:normAutofit/>
          </a:bodyPr>
          <a:lstStyle/>
          <a:p>
            <a:r>
              <a:rPr lang="it-IT" sz="1700" dirty="0"/>
              <a:t>Questo coefficiente indica il grado di appiattimento di una curva di distribuzione</a:t>
            </a:r>
          </a:p>
          <a:p>
            <a:pPr marL="0" indent="0">
              <a:buNone/>
            </a:pPr>
            <a:r>
              <a:rPr lang="it-IT" sz="1700" dirty="0"/>
              <a:t>Se il coefficiente di curtosi è:</a:t>
            </a:r>
          </a:p>
          <a:p>
            <a:r>
              <a:rPr lang="it-IT" sz="1700" dirty="0"/>
              <a:t>&gt; 0 la curva si definisce </a:t>
            </a:r>
            <a:r>
              <a:rPr lang="it-IT" sz="1700" i="1" dirty="0"/>
              <a:t>leptocurtica</a:t>
            </a:r>
            <a:r>
              <a:rPr lang="it-IT" sz="1700" dirty="0"/>
              <a:t>, cioè più "appuntita" di una normale.</a:t>
            </a:r>
          </a:p>
          <a:p>
            <a:r>
              <a:rPr lang="it-IT" sz="1700" dirty="0"/>
              <a:t>&lt; 0 la curva si definisce </a:t>
            </a:r>
            <a:r>
              <a:rPr lang="it-IT" sz="1700" i="1" dirty="0"/>
              <a:t>platicurtica</a:t>
            </a:r>
            <a:r>
              <a:rPr lang="it-IT" sz="1700" dirty="0"/>
              <a:t>, cioè più "piatta" di una normale.</a:t>
            </a:r>
          </a:p>
          <a:p>
            <a:r>
              <a:rPr lang="it-IT" sz="1700" dirty="0"/>
              <a:t>= 0 la curva si definisce </a:t>
            </a:r>
            <a:r>
              <a:rPr lang="it-IT" sz="1700" i="1" dirty="0" err="1"/>
              <a:t>normocurtica</a:t>
            </a:r>
            <a:r>
              <a:rPr lang="it-IT" sz="1700" i="1" dirty="0"/>
              <a:t> (o </a:t>
            </a:r>
            <a:r>
              <a:rPr lang="it-IT" sz="1700" i="1" dirty="0" err="1"/>
              <a:t>mesocurtica</a:t>
            </a:r>
            <a:r>
              <a:rPr lang="it-IT" sz="1700" i="1" dirty="0"/>
              <a:t>)</a:t>
            </a:r>
            <a:r>
              <a:rPr lang="it-IT" sz="1700" dirty="0"/>
              <a:t>, cioè "piatta" come una normale.</a:t>
            </a:r>
          </a:p>
          <a:p>
            <a:r>
              <a:rPr lang="it-IT" sz="1700" dirty="0"/>
              <a:t>Il calcolo del coefficiente di curtosi ha senso solo nelle </a:t>
            </a:r>
            <a:r>
              <a:rPr lang="it-IT" sz="1700" dirty="0">
                <a:hlinkClick r:id="rId3"/>
              </a:rPr>
              <a:t>distribuzioni monomodali</a:t>
            </a:r>
            <a:r>
              <a:rPr lang="it-IT" sz="1700" dirty="0"/>
              <a:t>.</a:t>
            </a: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731861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CC21CC-C724-6447-AD62-36B0A3044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53" y="1045029"/>
            <a:ext cx="10302204" cy="5647594"/>
          </a:xfrm>
        </p:spPr>
      </p:pic>
    </p:spTree>
    <p:extLst>
      <p:ext uri="{BB962C8B-B14F-4D97-AF65-F5344CB8AC3E}">
        <p14:creationId xmlns:p14="http://schemas.microsoft.com/office/powerpoint/2010/main" val="1084005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A7AD3-58E1-785D-3813-DEC05B2C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Usare</a:t>
            </a:r>
            <a:r>
              <a:rPr lang="en-GB" dirty="0"/>
              <a:t> Stat Plus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F853C4-7D04-B3CF-22F5-CB9F6CE7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https://apps.apple.com/us/app/statplus-data-analysis/id1043568267?mt=12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https://www.analystsoft.com/it/products/statplus/download.phtml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https://youtu.be/P6AdU5vX0_I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https://youtu.be/PhpgINXKMhY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146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DD5B4-9FC5-60FA-DDBD-1F1EC218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Esercizio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0AAFEF-F1E2-ED29-EF62-7722D1671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Scegliere</a:t>
            </a:r>
            <a:r>
              <a:rPr lang="en-GB" dirty="0"/>
              <a:t> dal file </a:t>
            </a:r>
            <a:r>
              <a:rPr lang="en-GB" dirty="0" err="1"/>
              <a:t>GymCQ</a:t>
            </a:r>
            <a:r>
              <a:rPr lang="en-GB" dirty="0"/>
              <a:t>:</a:t>
            </a:r>
          </a:p>
          <a:p>
            <a:r>
              <a:rPr lang="en-GB" dirty="0"/>
              <a:t>Una </a:t>
            </a:r>
            <a:r>
              <a:rPr lang="en-GB" dirty="0" err="1"/>
              <a:t>variabile</a:t>
            </a:r>
            <a:r>
              <a:rPr lang="en-GB" dirty="0"/>
              <a:t> </a:t>
            </a:r>
            <a:r>
              <a:rPr lang="en-GB" dirty="0" err="1"/>
              <a:t>nominale</a:t>
            </a:r>
            <a:r>
              <a:rPr lang="en-GB" dirty="0"/>
              <a:t> (</a:t>
            </a:r>
            <a:r>
              <a:rPr lang="en-GB" dirty="0" err="1"/>
              <a:t>categoriale</a:t>
            </a:r>
            <a:r>
              <a:rPr lang="en-GB" dirty="0"/>
              <a:t> non </a:t>
            </a:r>
            <a:r>
              <a:rPr lang="en-GB" dirty="0" err="1"/>
              <a:t>ordinata</a:t>
            </a:r>
            <a:r>
              <a:rPr lang="en-GB" dirty="0"/>
              <a:t>)</a:t>
            </a:r>
          </a:p>
          <a:p>
            <a:r>
              <a:rPr lang="en-GB" dirty="0"/>
              <a:t>Due </a:t>
            </a:r>
            <a:r>
              <a:rPr lang="en-GB" dirty="0" err="1"/>
              <a:t>variabili</a:t>
            </a:r>
            <a:r>
              <a:rPr lang="en-GB" dirty="0"/>
              <a:t> </a:t>
            </a:r>
            <a:r>
              <a:rPr lang="en-GB" dirty="0" err="1"/>
              <a:t>ordinali</a:t>
            </a:r>
            <a:r>
              <a:rPr lang="en-GB" dirty="0"/>
              <a:t> </a:t>
            </a:r>
          </a:p>
          <a:p>
            <a:r>
              <a:rPr lang="en-GB" dirty="0"/>
              <a:t>Due </a:t>
            </a:r>
            <a:r>
              <a:rPr lang="en-GB" dirty="0" err="1"/>
              <a:t>variabili</a:t>
            </a:r>
            <a:r>
              <a:rPr lang="en-GB" dirty="0"/>
              <a:t> </a:t>
            </a:r>
            <a:r>
              <a:rPr lang="en-GB" dirty="0" err="1"/>
              <a:t>cardinale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Identificare</a:t>
            </a:r>
            <a:r>
              <a:rPr lang="en-GB" dirty="0"/>
              <a:t> e </a:t>
            </a:r>
            <a:r>
              <a:rPr lang="en-GB" dirty="0" err="1"/>
              <a:t>comparare</a:t>
            </a:r>
            <a:r>
              <a:rPr lang="en-GB" dirty="0"/>
              <a:t> le </a:t>
            </a:r>
            <a:r>
              <a:rPr lang="en-GB" dirty="0" err="1"/>
              <a:t>corrette</a:t>
            </a:r>
            <a:r>
              <a:rPr lang="en-GB" dirty="0"/>
              <a:t> </a:t>
            </a:r>
            <a:r>
              <a:rPr lang="en-GB" dirty="0" err="1"/>
              <a:t>misure</a:t>
            </a:r>
            <a:r>
              <a:rPr lang="en-GB" dirty="0"/>
              <a:t> di </a:t>
            </a:r>
            <a:r>
              <a:rPr lang="en-GB" dirty="0" err="1"/>
              <a:t>tendenza</a:t>
            </a:r>
            <a:r>
              <a:rPr lang="en-GB" dirty="0"/>
              <a:t> centrale</a:t>
            </a:r>
          </a:p>
          <a:p>
            <a:r>
              <a:rPr lang="en-GB" dirty="0" err="1"/>
              <a:t>Identificare</a:t>
            </a:r>
            <a:r>
              <a:rPr lang="en-GB" dirty="0"/>
              <a:t> e </a:t>
            </a:r>
            <a:r>
              <a:rPr lang="en-GB" dirty="0" err="1"/>
              <a:t>comparare</a:t>
            </a:r>
            <a:r>
              <a:rPr lang="en-GB" dirty="0"/>
              <a:t> le </a:t>
            </a:r>
            <a:r>
              <a:rPr lang="en-GB" dirty="0" err="1"/>
              <a:t>misure</a:t>
            </a:r>
            <a:r>
              <a:rPr lang="en-GB" dirty="0"/>
              <a:t> di </a:t>
            </a:r>
            <a:r>
              <a:rPr lang="en-GB" dirty="0" err="1"/>
              <a:t>dispersione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variabili</a:t>
            </a:r>
            <a:r>
              <a:rPr lang="en-GB" dirty="0"/>
              <a:t> </a:t>
            </a:r>
            <a:r>
              <a:rPr lang="en-GB" dirty="0" err="1"/>
              <a:t>ordinali</a:t>
            </a:r>
            <a:r>
              <a:rPr lang="en-GB" dirty="0"/>
              <a:t> e </a:t>
            </a:r>
            <a:r>
              <a:rPr lang="en-GB" dirty="0" err="1"/>
              <a:t>cardinali</a:t>
            </a:r>
            <a:endParaRPr lang="en-GB" dirty="0"/>
          </a:p>
          <a:p>
            <a:r>
              <a:rPr lang="en-GB" dirty="0" err="1"/>
              <a:t>Identificare</a:t>
            </a:r>
            <a:r>
              <a:rPr lang="en-GB" dirty="0"/>
              <a:t> la forma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curva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distribuzione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due </a:t>
            </a:r>
            <a:r>
              <a:rPr lang="en-GB" dirty="0" err="1"/>
              <a:t>variabili</a:t>
            </a:r>
            <a:r>
              <a:rPr lang="en-GB" dirty="0"/>
              <a:t> </a:t>
            </a:r>
            <a:r>
              <a:rPr lang="en-GB" dirty="0" err="1"/>
              <a:t>cardinali</a:t>
            </a:r>
            <a:r>
              <a:rPr lang="en-GB" dirty="0"/>
              <a:t> </a:t>
            </a:r>
            <a:r>
              <a:rPr lang="en-GB" dirty="0" err="1"/>
              <a:t>riportando</a:t>
            </a:r>
            <a:r>
              <a:rPr lang="en-GB" dirty="0"/>
              <a:t> e </a:t>
            </a:r>
            <a:r>
              <a:rPr lang="en-GB" dirty="0" err="1"/>
              <a:t>spiegando</a:t>
            </a:r>
            <a:r>
              <a:rPr lang="en-GB" dirty="0"/>
              <a:t> il box-plot)</a:t>
            </a:r>
          </a:p>
        </p:txBody>
      </p:sp>
    </p:spTree>
    <p:extLst>
      <p:ext uri="{BB962C8B-B14F-4D97-AF65-F5344CB8AC3E}">
        <p14:creationId xmlns:p14="http://schemas.microsoft.com/office/powerpoint/2010/main" val="372333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distribuzione di frequenza di una variabile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distribuzione di frequenza di una variabile è la rappresentazione </a:t>
            </a:r>
            <a:r>
              <a:rPr lang="it-IT" i="1" dirty="0"/>
              <a:t>sintetica</a:t>
            </a:r>
            <a:r>
              <a:rPr lang="it-IT" dirty="0"/>
              <a:t> dei dati in forma tabellare, attraverso la quale ad ogni valore della modalità della variabile viene associata la frequenza (numero dei casi) con la quale essa si presenta.</a:t>
            </a:r>
          </a:p>
          <a:p>
            <a:r>
              <a:rPr lang="it-IT" dirty="0"/>
              <a:t>Le colonne in cui vengono indicate le etichette numeriche e semantiche vengono denominate </a:t>
            </a:r>
            <a:r>
              <a:rPr lang="it-IT" i="1" dirty="0"/>
              <a:t>colonne madri.</a:t>
            </a:r>
          </a:p>
          <a:p>
            <a:r>
              <a:rPr lang="it-IT" dirty="0"/>
              <a:t>Ciascuna frequenza rappresenta il numero dei casi che ricade nella modalità corrispondente;</a:t>
            </a:r>
          </a:p>
          <a:p>
            <a:r>
              <a:rPr lang="it-IT" dirty="0"/>
              <a:t>Il totale corrisponde al numero dei casi (</a:t>
            </a:r>
            <a:r>
              <a:rPr lang="it-IT" b="1" dirty="0" err="1">
                <a:highlight>
                  <a:srgbClr val="FFFF00"/>
                </a:highlight>
              </a:rPr>
              <a:t>N</a:t>
            </a:r>
            <a:r>
              <a:rPr lang="it-IT" dirty="0"/>
              <a:t>).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44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2" y="164354"/>
            <a:ext cx="7395883" cy="6514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38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6774"/>
          </a:xfrm>
        </p:spPr>
        <p:txBody>
          <a:bodyPr>
            <a:normAutofit fontScale="90000"/>
          </a:bodyPr>
          <a:lstStyle/>
          <a:p>
            <a:r>
              <a:rPr lang="it-IT" dirty="0"/>
              <a:t>Cinque tipi di frequenze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1412"/>
            <a:ext cx="8229600" cy="57672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/>
              <a:t>1.	</a:t>
            </a:r>
            <a:r>
              <a:rPr lang="it-IT" sz="2000" b="1" dirty="0" err="1"/>
              <a:t>Freq</a:t>
            </a:r>
            <a:r>
              <a:rPr lang="it-IT" sz="2000" b="1" dirty="0"/>
              <a:t>. Assolute </a:t>
            </a:r>
            <a:r>
              <a:rPr lang="it-IT" sz="2000" dirty="0"/>
              <a:t>= numero dei casi che presentano quel valore senza che si effettui alcuna manipolazione (conteggio).</a:t>
            </a:r>
          </a:p>
          <a:p>
            <a:pPr marL="0" indent="0">
              <a:buNone/>
            </a:pPr>
            <a:r>
              <a:rPr lang="it-IT" sz="2000" dirty="0"/>
              <a:t>2.	</a:t>
            </a:r>
            <a:r>
              <a:rPr lang="it-IT" sz="2000" b="1" dirty="0" err="1"/>
              <a:t>Freq</a:t>
            </a:r>
            <a:r>
              <a:rPr lang="it-IT" sz="2000" b="1" dirty="0"/>
              <a:t>. Relative </a:t>
            </a:r>
            <a:r>
              <a:rPr lang="it-IT" sz="2000" dirty="0"/>
              <a:t>= proporzione (rapporto) del numero dei casi che presentano quel valore rapportato con il numero totale dei casi; il totale sarà sempre uguale ad 1</a:t>
            </a:r>
          </a:p>
          <a:p>
            <a:pPr marL="0" indent="0">
              <a:buNone/>
            </a:pPr>
            <a:r>
              <a:rPr lang="it-IT" sz="2000" dirty="0"/>
              <a:t>3.	</a:t>
            </a:r>
            <a:r>
              <a:rPr lang="it-IT" sz="2000" dirty="0" err="1"/>
              <a:t>Freq</a:t>
            </a:r>
            <a:r>
              <a:rPr lang="it-IT" sz="2000" dirty="0"/>
              <a:t>. Relative percentuali = proporzione (rapporto) del numero dei casi che presentano quel valore rapportato con il numero totale dei casi moltiplicato per 100; il totale sarà sempre uguale a 100</a:t>
            </a:r>
          </a:p>
          <a:p>
            <a:pPr marL="0" indent="0">
              <a:buNone/>
            </a:pPr>
            <a:r>
              <a:rPr lang="it-IT" sz="2000" dirty="0"/>
              <a:t>4.	</a:t>
            </a:r>
            <a:r>
              <a:rPr lang="it-IT" sz="2000" b="1" dirty="0" err="1"/>
              <a:t>Freq</a:t>
            </a:r>
            <a:r>
              <a:rPr lang="it-IT" sz="2000" b="1" dirty="0"/>
              <a:t>. Cumulate </a:t>
            </a:r>
            <a:r>
              <a:rPr lang="it-IT" sz="2000" dirty="0"/>
              <a:t>= in corrispondenza di ogni valore si riporta la somma delle frequenze di quel valore e dei valori inferiori; il totale dell’ultima categoria sarà sempre uguale ad 1</a:t>
            </a:r>
          </a:p>
          <a:p>
            <a:pPr marL="0" indent="0">
              <a:buNone/>
            </a:pPr>
            <a:r>
              <a:rPr lang="it-IT" sz="2000" dirty="0"/>
              <a:t>5. 	</a:t>
            </a:r>
            <a:r>
              <a:rPr lang="it-IT" sz="2000" dirty="0" err="1"/>
              <a:t>Freq</a:t>
            </a:r>
            <a:r>
              <a:rPr lang="it-IT" sz="2000" dirty="0"/>
              <a:t>. Cumulate </a:t>
            </a:r>
            <a:r>
              <a:rPr lang="it-IT" sz="2000" b="1" dirty="0"/>
              <a:t>%</a:t>
            </a:r>
            <a:r>
              <a:rPr lang="it-IT" sz="2000" dirty="0"/>
              <a:t>= in corrispondenza di ogni valore si riporta la % di quel valore e dei valori inferiori; il totale dell’ultima categoria sarà sempre uguale a 100.</a:t>
            </a:r>
          </a:p>
          <a:p>
            <a:pPr marL="0" indent="0">
              <a:buNone/>
            </a:pPr>
            <a:r>
              <a:rPr lang="it-IT" sz="2000" dirty="0"/>
              <a:t>6.	</a:t>
            </a:r>
            <a:r>
              <a:rPr lang="it-IT" sz="2000" b="1" dirty="0" err="1"/>
              <a:t>Freq</a:t>
            </a:r>
            <a:r>
              <a:rPr lang="it-IT" sz="2000" b="1" dirty="0"/>
              <a:t>. Retro-cumulate </a:t>
            </a:r>
            <a:r>
              <a:rPr lang="it-IT" sz="2000" dirty="0"/>
              <a:t>= in corrispondenza di ogni valore si riporta la somma delle frequenze di quel valore e dei valori superiori; il totale della prima categoria sarà sempre uguale ad 1</a:t>
            </a:r>
          </a:p>
          <a:p>
            <a:pPr marL="0" indent="0">
              <a:buNone/>
            </a:pPr>
            <a:r>
              <a:rPr lang="it-IT" sz="2000" dirty="0"/>
              <a:t>7.	</a:t>
            </a:r>
            <a:r>
              <a:rPr lang="it-IT" sz="2000" dirty="0" err="1"/>
              <a:t>Freq</a:t>
            </a:r>
            <a:r>
              <a:rPr lang="it-IT" sz="2000" dirty="0"/>
              <a:t>. Retro-cumulate </a:t>
            </a:r>
            <a:r>
              <a:rPr lang="it-IT" sz="2000" b="1" dirty="0"/>
              <a:t>%</a:t>
            </a:r>
            <a:r>
              <a:rPr lang="it-IT" sz="2000" dirty="0"/>
              <a:t> = in corrispondenza di ogni valore si riporta la % di quel valore e dei valori superiori; il totale della prima categoria sarà sempre uguale a 100.</a:t>
            </a:r>
          </a:p>
          <a:p>
            <a:pPr marL="514350" indent="-514350">
              <a:buAutoNum type="arabicPeriod" startAt="5"/>
            </a:pPr>
            <a:endParaRPr lang="it-IT" sz="2000" dirty="0"/>
          </a:p>
          <a:p>
            <a:pPr marL="0" indent="0">
              <a:buNone/>
            </a:pP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74320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04" b="-33804"/>
          <a:stretch>
            <a:fillRect/>
          </a:stretch>
        </p:blipFill>
        <p:spPr bwMode="auto">
          <a:xfrm>
            <a:off x="1334530" y="605480"/>
            <a:ext cx="8684113" cy="605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77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Quali frequenze si devono includere in una tabella?</a:t>
            </a:r>
            <a:br>
              <a:rPr lang="it-IT" sz="3600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1" y="1470991"/>
            <a:ext cx="10677939" cy="4705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E’ necessario seguire sei regole:</a:t>
            </a:r>
          </a:p>
          <a:p>
            <a:pPr lvl="0"/>
            <a:r>
              <a:rPr lang="it-IT" sz="2000" b="1" dirty="0"/>
              <a:t>Frequenze percentuali</a:t>
            </a:r>
            <a:r>
              <a:rPr lang="it-IT" sz="2000" dirty="0"/>
              <a:t>: preferire le frequenze percentuali: questo consente una maggiore leggibilità e confrontabilità di differenti distribuzioni di frequenza.</a:t>
            </a:r>
          </a:p>
          <a:p>
            <a:pPr lvl="0"/>
            <a:r>
              <a:rPr lang="it-IT" sz="2000" b="1" dirty="0"/>
              <a:t>Frequenze assolute</a:t>
            </a:r>
            <a:r>
              <a:rPr lang="it-IT" sz="2000" dirty="0"/>
              <a:t>: A volte, si possono ritenere interessanti anche le frequenze assolute, (vedi tabella).</a:t>
            </a:r>
          </a:p>
          <a:p>
            <a:pPr lvl="0"/>
            <a:r>
              <a:rPr lang="it-IT" sz="2000" b="1" dirty="0"/>
              <a:t>Parsimonia</a:t>
            </a:r>
            <a:r>
              <a:rPr lang="it-IT" sz="2000" dirty="0"/>
              <a:t>: inserire solo le informazioni indispensabili, indicare solo un tipo di frequenza (assoluta, relativa, percentuale, </a:t>
            </a:r>
            <a:r>
              <a:rPr lang="it-IT" sz="2000" dirty="0" err="1"/>
              <a:t>etc</a:t>
            </a:r>
            <a:r>
              <a:rPr lang="it-IT" sz="2000" dirty="0"/>
              <a:t>…)</a:t>
            </a:r>
          </a:p>
          <a:p>
            <a:pPr lvl="0"/>
            <a:r>
              <a:rPr lang="it-IT" sz="2000" b="1" dirty="0"/>
              <a:t>Numerosità dei casi</a:t>
            </a:r>
            <a:r>
              <a:rPr lang="it-IT" sz="2000" dirty="0"/>
              <a:t>: nel caso si utilizzino le frequenze percentuali (più usate) è </a:t>
            </a:r>
            <a:r>
              <a:rPr lang="it-IT" sz="2000" b="1" i="1" dirty="0"/>
              <a:t>necessario</a:t>
            </a:r>
            <a:r>
              <a:rPr lang="it-IT" sz="2000" dirty="0"/>
              <a:t> indicare il numero complessivo dei casi in valore assoluto (</a:t>
            </a:r>
            <a:r>
              <a:rPr lang="it-IT" sz="2000" dirty="0" err="1"/>
              <a:t>N</a:t>
            </a:r>
            <a:r>
              <a:rPr lang="it-IT" sz="2000" dirty="0"/>
              <a:t>) in questo modo è possibile ricalcolare le frequenze assolute della distribuzione.</a:t>
            </a:r>
          </a:p>
          <a:p>
            <a:pPr lvl="0"/>
            <a:r>
              <a:rPr lang="it-IT" sz="2000" b="1" dirty="0"/>
              <a:t>Utilità delle percentuali</a:t>
            </a:r>
            <a:r>
              <a:rPr lang="it-IT" sz="2000" dirty="0"/>
              <a:t>: </a:t>
            </a:r>
            <a:r>
              <a:rPr lang="it-IT" sz="2000" b="1" dirty="0"/>
              <a:t>non</a:t>
            </a:r>
            <a:r>
              <a:rPr lang="it-IT" sz="2000" dirty="0"/>
              <a:t> usare le frequenze percentuali se </a:t>
            </a:r>
            <a:r>
              <a:rPr lang="it-IT" sz="2000" dirty="0" err="1"/>
              <a:t>N</a:t>
            </a:r>
            <a:r>
              <a:rPr lang="it-IT" sz="2000" dirty="0"/>
              <a:t> è minore di 50 casi (riportare le percentuali se si vogliono comparare più distribuzioni di frequenza).</a:t>
            </a:r>
          </a:p>
          <a:p>
            <a:pPr lvl="0"/>
            <a:r>
              <a:rPr lang="it-IT" sz="2000" b="1" i="1" dirty="0" err="1"/>
              <a:t>Fallacy</a:t>
            </a:r>
            <a:r>
              <a:rPr lang="it-IT" sz="2000" b="1" i="1" dirty="0"/>
              <a:t> of the </a:t>
            </a:r>
            <a:r>
              <a:rPr lang="it-IT" sz="2000" b="1" i="1" dirty="0" err="1"/>
              <a:t>misplaced</a:t>
            </a:r>
            <a:r>
              <a:rPr lang="it-IT" sz="2000" b="1" i="1" dirty="0"/>
              <a:t> </a:t>
            </a:r>
            <a:r>
              <a:rPr lang="it-IT" sz="2000" b="1" i="1" dirty="0" err="1"/>
              <a:t>precision</a:t>
            </a:r>
            <a:r>
              <a:rPr lang="it-IT" sz="2000" b="1" dirty="0"/>
              <a:t>:</a:t>
            </a:r>
            <a:r>
              <a:rPr lang="it-IT" sz="2000" dirty="0"/>
              <a:t> evitare la tendenza a riportare percentuali con un numero eccessivo di decimali, ma riportare solo quelli strettamente necessari (vedi lucido successivo).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54394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2769</Words>
  <Application>Microsoft Macintosh PowerPoint</Application>
  <PresentationFormat>Widescreen</PresentationFormat>
  <Paragraphs>237</Paragraphs>
  <Slides>49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Cambria</vt:lpstr>
      <vt:lpstr>ComicSansMS</vt:lpstr>
      <vt:lpstr>inherit</vt:lpstr>
      <vt:lpstr>Lucida Grande</vt:lpstr>
      <vt:lpstr>Wingdings</vt:lpstr>
      <vt:lpstr>Tema di Office</vt:lpstr>
      <vt:lpstr>Analisi Monovariata</vt:lpstr>
      <vt:lpstr>Le funzioni dell’ analisi monovariata </vt:lpstr>
      <vt:lpstr>Tipi di squilibrio</vt:lpstr>
      <vt:lpstr>Presentazione standard di PowerPoint</vt:lpstr>
      <vt:lpstr>La distribuzione di frequenza di una variabile </vt:lpstr>
      <vt:lpstr>Presentazione standard di PowerPoint</vt:lpstr>
      <vt:lpstr>Cinque tipi di frequenze </vt:lpstr>
      <vt:lpstr>Presentazione standard di PowerPoint</vt:lpstr>
      <vt:lpstr>Quali frequenze si devono includere in una tabella? </vt:lpstr>
      <vt:lpstr>Presentazione standard di PowerPoint</vt:lpstr>
      <vt:lpstr>Come si arrotondano i decimali? </vt:lpstr>
      <vt:lpstr>Presentazione standard di PowerPoint</vt:lpstr>
      <vt:lpstr>L’importanza delle distribuzioni equilibrate </vt:lpstr>
      <vt:lpstr>Aggregazione/disaggregazione delle modalità </vt:lpstr>
      <vt:lpstr>Presentazione standard di PowerPoint</vt:lpstr>
      <vt:lpstr>Valori caratteristici delle distribuzioni in categorie non ordinate </vt:lpstr>
      <vt:lpstr>Tipi di distribuzione</vt:lpstr>
      <vt:lpstr>Alcune specificità delle distribuzioni multi-modali </vt:lpstr>
      <vt:lpstr>Indici di dispersione e equilibrio</vt:lpstr>
      <vt:lpstr>Presentazione standard di PowerPoint</vt:lpstr>
      <vt:lpstr>Distribuzioni di dati con variabili cardinali </vt:lpstr>
      <vt:lpstr>I valori di tendenza centrale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media ponderata </vt:lpstr>
      <vt:lpstr>Presentazione standard di PowerPoint</vt:lpstr>
      <vt:lpstr>5. Il midrange </vt:lpstr>
      <vt:lpstr>I Valori di dispersione </vt:lpstr>
      <vt:lpstr>Quantili</vt:lpstr>
      <vt:lpstr>quartili</vt:lpstr>
      <vt:lpstr>Differenze interquartili</vt:lpstr>
      <vt:lpstr>1. Scarto dalla media </vt:lpstr>
      <vt:lpstr>Scarto semplice medio</vt:lpstr>
      <vt:lpstr>I valori sintetici delle variabili cardinali </vt:lpstr>
      <vt:lpstr>1. Devianza </vt:lpstr>
      <vt:lpstr>2. La varianza </vt:lpstr>
      <vt:lpstr>3. Lo scarto tipo </vt:lpstr>
      <vt:lpstr>Il coefficiente di variazione </vt:lpstr>
      <vt:lpstr>Presentazione standard di PowerPoint</vt:lpstr>
      <vt:lpstr>Le principali caratteristiche della curva della distribuzione normale </vt:lpstr>
      <vt:lpstr>La distribuzione Normale </vt:lpstr>
      <vt:lpstr>Il BoxPlot</vt:lpstr>
      <vt:lpstr>La distribuzione: il coefficiente di asimmetria</vt:lpstr>
      <vt:lpstr>La distribuzione: il coefficiente di curtosi</vt:lpstr>
      <vt:lpstr>Presentazione standard di PowerPoint</vt:lpstr>
      <vt:lpstr>Usare Stat Plus</vt:lpstr>
      <vt:lpstr>Esercizio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Univariata</dc:title>
  <dc:creator>Nico Bortoletto</dc:creator>
  <cp:lastModifiedBy>Nico Bortoletto</cp:lastModifiedBy>
  <cp:revision>16</cp:revision>
  <cp:lastPrinted>2023-05-02T09:37:11Z</cp:lastPrinted>
  <dcterms:created xsi:type="dcterms:W3CDTF">2020-11-18T07:11:19Z</dcterms:created>
  <dcterms:modified xsi:type="dcterms:W3CDTF">2023-05-04T20:54:25Z</dcterms:modified>
</cp:coreProperties>
</file>