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5"/>
  </p:notesMasterIdLst>
  <p:sldIdLst>
    <p:sldId id="256" r:id="rId2"/>
    <p:sldId id="257" r:id="rId3"/>
    <p:sldId id="258" r:id="rId4"/>
    <p:sldId id="259" r:id="rId5"/>
    <p:sldId id="261" r:id="rId6"/>
    <p:sldId id="263" r:id="rId7"/>
    <p:sldId id="264" r:id="rId8"/>
    <p:sldId id="265" r:id="rId9"/>
    <p:sldId id="266" r:id="rId10"/>
    <p:sldId id="267" r:id="rId11"/>
    <p:sldId id="278" r:id="rId12"/>
    <p:sldId id="279" r:id="rId13"/>
    <p:sldId id="280" r:id="rId14"/>
    <p:sldId id="281" r:id="rId15"/>
    <p:sldId id="282" r:id="rId16"/>
    <p:sldId id="283" r:id="rId17"/>
    <p:sldId id="284" r:id="rId18"/>
    <p:sldId id="285" r:id="rId19"/>
    <p:sldId id="286" r:id="rId20"/>
    <p:sldId id="296" r:id="rId21"/>
    <p:sldId id="321" r:id="rId22"/>
    <p:sldId id="335" r:id="rId23"/>
    <p:sldId id="336" r:id="rId24"/>
    <p:sldId id="339" r:id="rId25"/>
    <p:sldId id="345" r:id="rId26"/>
    <p:sldId id="347" r:id="rId27"/>
    <p:sldId id="350" r:id="rId28"/>
    <p:sldId id="352" r:id="rId29"/>
    <p:sldId id="355" r:id="rId30"/>
    <p:sldId id="357" r:id="rId31"/>
    <p:sldId id="362" r:id="rId32"/>
    <p:sldId id="358" r:id="rId33"/>
    <p:sldId id="366" r:id="rId34"/>
    <p:sldId id="376" r:id="rId35"/>
    <p:sldId id="383" r:id="rId36"/>
    <p:sldId id="384" r:id="rId37"/>
    <p:sldId id="394" r:id="rId38"/>
    <p:sldId id="395" r:id="rId39"/>
    <p:sldId id="397" r:id="rId40"/>
    <p:sldId id="398" r:id="rId41"/>
    <p:sldId id="399" r:id="rId42"/>
    <p:sldId id="413" r:id="rId43"/>
    <p:sldId id="414"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ADBEE4-866A-43A7-ABFA-4E8CF56F145F}"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78F4CE00-9F73-486F-9F47-214CDD6D600D}">
      <dgm:prSet custT="1"/>
      <dgm:spPr/>
      <dgm:t>
        <a:bodyPr/>
        <a:lstStyle/>
        <a:p>
          <a:r>
            <a:rPr lang="it-IT" sz="1600" dirty="0"/>
            <a:t>La crescita delle tecnologie digitali negli ultimi decenni è stata notevole. Il numero di persone che ha accesso a internet nel mondo sta crescendo rapidamente e, in particolare nel mondo sviluppato, i consumatori hanno accesso ad alte velocità di connessione attraverso più dispositivi. </a:t>
          </a:r>
          <a:endParaRPr lang="en-US" sz="1600" dirty="0"/>
        </a:p>
      </dgm:t>
    </dgm:pt>
    <dgm:pt modelId="{3447C1C0-C5EC-4E2A-86FB-683833ED4F68}" type="parTrans" cxnId="{FDAEE31B-0102-4731-9E78-54ACA23FF5FD}">
      <dgm:prSet/>
      <dgm:spPr/>
      <dgm:t>
        <a:bodyPr/>
        <a:lstStyle/>
        <a:p>
          <a:endParaRPr lang="en-US"/>
        </a:p>
      </dgm:t>
    </dgm:pt>
    <dgm:pt modelId="{2B6F09E0-9487-4C4D-A425-533D07DBC4F4}" type="sibTrans" cxnId="{FDAEE31B-0102-4731-9E78-54ACA23FF5FD}">
      <dgm:prSet/>
      <dgm:spPr/>
      <dgm:t>
        <a:bodyPr/>
        <a:lstStyle/>
        <a:p>
          <a:endParaRPr lang="en-US"/>
        </a:p>
      </dgm:t>
    </dgm:pt>
    <dgm:pt modelId="{29010CDA-F50C-419E-9BD4-369AE00B9B60}">
      <dgm:prSet/>
      <dgm:spPr/>
      <dgm:t>
        <a:bodyPr/>
        <a:lstStyle/>
        <a:p>
          <a:r>
            <a:rPr lang="it-IT" dirty="0"/>
            <a:t>Anche la quantità di tempo trascorsa "online" sta crescendo esponenzialmente. Sebbene la maggior parte dei consumatori attualmente interagisca con i brand online, il World Wide Web nasce "solo" nel 1989, grazie all'intuizione di un ricercatore del CERN Tim Berners-Lee. Da allora abbiamo osservato molti cambiamenti, ivi inclusa proprio la rapida crescita del mondo digitale. Non sorprende che i livelli più alti di penetrazione siano in Nord America e in Europa. </a:t>
          </a:r>
          <a:endParaRPr lang="en-US" dirty="0"/>
        </a:p>
      </dgm:t>
    </dgm:pt>
    <dgm:pt modelId="{5E9D4CB2-D849-4A0B-9009-02539DF45E3B}" type="parTrans" cxnId="{985B721B-BA54-4A7A-AEF0-94443522AE75}">
      <dgm:prSet/>
      <dgm:spPr/>
      <dgm:t>
        <a:bodyPr/>
        <a:lstStyle/>
        <a:p>
          <a:endParaRPr lang="en-US"/>
        </a:p>
      </dgm:t>
    </dgm:pt>
    <dgm:pt modelId="{228F3A46-4D79-4030-84F4-368ED6A6B6B8}" type="sibTrans" cxnId="{985B721B-BA54-4A7A-AEF0-94443522AE75}">
      <dgm:prSet/>
      <dgm:spPr/>
      <dgm:t>
        <a:bodyPr/>
        <a:lstStyle/>
        <a:p>
          <a:endParaRPr lang="en-US"/>
        </a:p>
      </dgm:t>
    </dgm:pt>
    <dgm:pt modelId="{B9A6939C-608F-4060-A7A2-F7F6AFD624FD}" type="pres">
      <dgm:prSet presAssocID="{04ADBEE4-866A-43A7-ABFA-4E8CF56F145F}" presName="hierChild1" presStyleCnt="0">
        <dgm:presLayoutVars>
          <dgm:chPref val="1"/>
          <dgm:dir/>
          <dgm:animOne val="branch"/>
          <dgm:animLvl val="lvl"/>
          <dgm:resizeHandles/>
        </dgm:presLayoutVars>
      </dgm:prSet>
      <dgm:spPr/>
    </dgm:pt>
    <dgm:pt modelId="{49CE23E0-F6C0-42FA-B72E-734EFD42395B}" type="pres">
      <dgm:prSet presAssocID="{78F4CE00-9F73-486F-9F47-214CDD6D600D}" presName="hierRoot1" presStyleCnt="0"/>
      <dgm:spPr/>
    </dgm:pt>
    <dgm:pt modelId="{4479863D-2BF9-4B11-A32B-C14C3E9EF4EF}" type="pres">
      <dgm:prSet presAssocID="{78F4CE00-9F73-486F-9F47-214CDD6D600D}" presName="composite" presStyleCnt="0"/>
      <dgm:spPr/>
    </dgm:pt>
    <dgm:pt modelId="{8F33067F-A644-4D97-9EC4-08B5D0EC84F8}" type="pres">
      <dgm:prSet presAssocID="{78F4CE00-9F73-486F-9F47-214CDD6D600D}" presName="background" presStyleLbl="node0" presStyleIdx="0" presStyleCnt="2"/>
      <dgm:spPr/>
    </dgm:pt>
    <dgm:pt modelId="{2643019D-1A60-4606-8D50-916944478705}" type="pres">
      <dgm:prSet presAssocID="{78F4CE00-9F73-486F-9F47-214CDD6D600D}" presName="text" presStyleLbl="fgAcc0" presStyleIdx="0" presStyleCnt="2">
        <dgm:presLayoutVars>
          <dgm:chPref val="3"/>
        </dgm:presLayoutVars>
      </dgm:prSet>
      <dgm:spPr/>
    </dgm:pt>
    <dgm:pt modelId="{34B8C274-EA16-49CB-8842-6F2A3A1BC6D1}" type="pres">
      <dgm:prSet presAssocID="{78F4CE00-9F73-486F-9F47-214CDD6D600D}" presName="hierChild2" presStyleCnt="0"/>
      <dgm:spPr/>
    </dgm:pt>
    <dgm:pt modelId="{E0DA843B-EBB6-4187-96DC-E6285E4020FF}" type="pres">
      <dgm:prSet presAssocID="{29010CDA-F50C-419E-9BD4-369AE00B9B60}" presName="hierRoot1" presStyleCnt="0"/>
      <dgm:spPr/>
    </dgm:pt>
    <dgm:pt modelId="{E8590D0F-15CC-4FA3-ABFA-23A8BB2145BB}" type="pres">
      <dgm:prSet presAssocID="{29010CDA-F50C-419E-9BD4-369AE00B9B60}" presName="composite" presStyleCnt="0"/>
      <dgm:spPr/>
    </dgm:pt>
    <dgm:pt modelId="{48D34B8A-91C4-4328-BF8F-84E14F316907}" type="pres">
      <dgm:prSet presAssocID="{29010CDA-F50C-419E-9BD4-369AE00B9B60}" presName="background" presStyleLbl="node0" presStyleIdx="1" presStyleCnt="2"/>
      <dgm:spPr/>
    </dgm:pt>
    <dgm:pt modelId="{DDD1E137-9244-4E5D-AAA7-E3017B5132ED}" type="pres">
      <dgm:prSet presAssocID="{29010CDA-F50C-419E-9BD4-369AE00B9B60}" presName="text" presStyleLbl="fgAcc0" presStyleIdx="1" presStyleCnt="2">
        <dgm:presLayoutVars>
          <dgm:chPref val="3"/>
        </dgm:presLayoutVars>
      </dgm:prSet>
      <dgm:spPr/>
    </dgm:pt>
    <dgm:pt modelId="{1246DAA4-3CAC-4162-9E00-D64E1D36B196}" type="pres">
      <dgm:prSet presAssocID="{29010CDA-F50C-419E-9BD4-369AE00B9B60}" presName="hierChild2" presStyleCnt="0"/>
      <dgm:spPr/>
    </dgm:pt>
  </dgm:ptLst>
  <dgm:cxnLst>
    <dgm:cxn modelId="{6EE7C015-17F3-43B5-B457-9246F27736E0}" type="presOf" srcId="{78F4CE00-9F73-486F-9F47-214CDD6D600D}" destId="{2643019D-1A60-4606-8D50-916944478705}" srcOrd="0" destOrd="0" presId="urn:microsoft.com/office/officeart/2005/8/layout/hierarchy1"/>
    <dgm:cxn modelId="{985B721B-BA54-4A7A-AEF0-94443522AE75}" srcId="{04ADBEE4-866A-43A7-ABFA-4E8CF56F145F}" destId="{29010CDA-F50C-419E-9BD4-369AE00B9B60}" srcOrd="1" destOrd="0" parTransId="{5E9D4CB2-D849-4A0B-9009-02539DF45E3B}" sibTransId="{228F3A46-4D79-4030-84F4-368ED6A6B6B8}"/>
    <dgm:cxn modelId="{FDAEE31B-0102-4731-9E78-54ACA23FF5FD}" srcId="{04ADBEE4-866A-43A7-ABFA-4E8CF56F145F}" destId="{78F4CE00-9F73-486F-9F47-214CDD6D600D}" srcOrd="0" destOrd="0" parTransId="{3447C1C0-C5EC-4E2A-86FB-683833ED4F68}" sibTransId="{2B6F09E0-9487-4C4D-A425-533D07DBC4F4}"/>
    <dgm:cxn modelId="{48032C4C-2A50-48C7-A91C-FF92D462E137}" type="presOf" srcId="{29010CDA-F50C-419E-9BD4-369AE00B9B60}" destId="{DDD1E137-9244-4E5D-AAA7-E3017B5132ED}" srcOrd="0" destOrd="0" presId="urn:microsoft.com/office/officeart/2005/8/layout/hierarchy1"/>
    <dgm:cxn modelId="{AC6A4FC4-4FFF-4783-AC9B-9966CBC89DCD}" type="presOf" srcId="{04ADBEE4-866A-43A7-ABFA-4E8CF56F145F}" destId="{B9A6939C-608F-4060-A7A2-F7F6AFD624FD}" srcOrd="0" destOrd="0" presId="urn:microsoft.com/office/officeart/2005/8/layout/hierarchy1"/>
    <dgm:cxn modelId="{26D25E0D-81DB-491C-A3E6-BA888909B343}" type="presParOf" srcId="{B9A6939C-608F-4060-A7A2-F7F6AFD624FD}" destId="{49CE23E0-F6C0-42FA-B72E-734EFD42395B}" srcOrd="0" destOrd="0" presId="urn:microsoft.com/office/officeart/2005/8/layout/hierarchy1"/>
    <dgm:cxn modelId="{5986C828-4456-4987-9FB2-4E7E8CDE476E}" type="presParOf" srcId="{49CE23E0-F6C0-42FA-B72E-734EFD42395B}" destId="{4479863D-2BF9-4B11-A32B-C14C3E9EF4EF}" srcOrd="0" destOrd="0" presId="urn:microsoft.com/office/officeart/2005/8/layout/hierarchy1"/>
    <dgm:cxn modelId="{E323968A-8DC2-4D23-A8FA-D5A41DE8ED58}" type="presParOf" srcId="{4479863D-2BF9-4B11-A32B-C14C3E9EF4EF}" destId="{8F33067F-A644-4D97-9EC4-08B5D0EC84F8}" srcOrd="0" destOrd="0" presId="urn:microsoft.com/office/officeart/2005/8/layout/hierarchy1"/>
    <dgm:cxn modelId="{0A06986E-ECE4-42A7-A3EC-7353A67A6C79}" type="presParOf" srcId="{4479863D-2BF9-4B11-A32B-C14C3E9EF4EF}" destId="{2643019D-1A60-4606-8D50-916944478705}" srcOrd="1" destOrd="0" presId="urn:microsoft.com/office/officeart/2005/8/layout/hierarchy1"/>
    <dgm:cxn modelId="{26707C1F-C447-45D8-97DA-0BC61CF6D954}" type="presParOf" srcId="{49CE23E0-F6C0-42FA-B72E-734EFD42395B}" destId="{34B8C274-EA16-49CB-8842-6F2A3A1BC6D1}" srcOrd="1" destOrd="0" presId="urn:microsoft.com/office/officeart/2005/8/layout/hierarchy1"/>
    <dgm:cxn modelId="{7F7A976A-2BCD-4563-B865-475519380E42}" type="presParOf" srcId="{B9A6939C-608F-4060-A7A2-F7F6AFD624FD}" destId="{E0DA843B-EBB6-4187-96DC-E6285E4020FF}" srcOrd="1" destOrd="0" presId="urn:microsoft.com/office/officeart/2005/8/layout/hierarchy1"/>
    <dgm:cxn modelId="{458E42A2-1237-4ACD-BBEE-8E7D66C4FDE2}" type="presParOf" srcId="{E0DA843B-EBB6-4187-96DC-E6285E4020FF}" destId="{E8590D0F-15CC-4FA3-ABFA-23A8BB2145BB}" srcOrd="0" destOrd="0" presId="urn:microsoft.com/office/officeart/2005/8/layout/hierarchy1"/>
    <dgm:cxn modelId="{0B4C3FEB-6BCB-4654-B349-0721B9826616}" type="presParOf" srcId="{E8590D0F-15CC-4FA3-ABFA-23A8BB2145BB}" destId="{48D34B8A-91C4-4328-BF8F-84E14F316907}" srcOrd="0" destOrd="0" presId="urn:microsoft.com/office/officeart/2005/8/layout/hierarchy1"/>
    <dgm:cxn modelId="{CC5CC5DE-EF8D-4929-8503-605B1251765E}" type="presParOf" srcId="{E8590D0F-15CC-4FA3-ABFA-23A8BB2145BB}" destId="{DDD1E137-9244-4E5D-AAA7-E3017B5132ED}" srcOrd="1" destOrd="0" presId="urn:microsoft.com/office/officeart/2005/8/layout/hierarchy1"/>
    <dgm:cxn modelId="{4DFF2842-57C5-43BE-B107-ED1ACC597F04}" type="presParOf" srcId="{E0DA843B-EBB6-4187-96DC-E6285E4020FF}" destId="{1246DAA4-3CAC-4162-9E00-D64E1D36B19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F9F6AE-715D-47F3-89DE-F5333873EC3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30A8CEF-04B3-4144-A3BF-240DA7380FD6}">
      <dgm:prSet custT="1"/>
      <dgm:spPr/>
      <dgm:t>
        <a:bodyPr/>
        <a:lstStyle/>
        <a:p>
          <a:pPr algn="ctr">
            <a:lnSpc>
              <a:spcPct val="100000"/>
            </a:lnSpc>
          </a:pPr>
          <a:r>
            <a:rPr lang="it-IT" sz="1800" dirty="0"/>
            <a:t>La crescita nell'utilizzo degli smartphone è importante per un altro motivo: la sua crescente rilevanza come mezzo attraverso il quale le persone si connettono a internet. </a:t>
          </a:r>
          <a:endParaRPr lang="en-US" sz="1800" dirty="0"/>
        </a:p>
      </dgm:t>
    </dgm:pt>
    <dgm:pt modelId="{B6CED7E0-BE9A-4453-B5C7-AEA9E091E646}" type="parTrans" cxnId="{3E60707B-6727-404D-B809-E7165051A89C}">
      <dgm:prSet/>
      <dgm:spPr/>
      <dgm:t>
        <a:bodyPr/>
        <a:lstStyle/>
        <a:p>
          <a:endParaRPr lang="en-US"/>
        </a:p>
      </dgm:t>
    </dgm:pt>
    <dgm:pt modelId="{A06E3F48-46CB-4292-93E4-E515F7DE7AA5}" type="sibTrans" cxnId="{3E60707B-6727-404D-B809-E7165051A89C}">
      <dgm:prSet/>
      <dgm:spPr/>
      <dgm:t>
        <a:bodyPr/>
        <a:lstStyle/>
        <a:p>
          <a:endParaRPr lang="en-US"/>
        </a:p>
      </dgm:t>
    </dgm:pt>
    <dgm:pt modelId="{783FB9FB-ABB5-4CBB-A7BD-C0483B523A1E}">
      <dgm:prSet custT="1"/>
      <dgm:spPr/>
      <dgm:t>
        <a:bodyPr/>
        <a:lstStyle/>
        <a:p>
          <a:pPr algn="ctr">
            <a:lnSpc>
              <a:spcPct val="100000"/>
            </a:lnSpc>
          </a:pPr>
          <a:r>
            <a:rPr lang="it-IT" sz="1800" dirty="0"/>
            <a:t>Nel 2010, solo il 3% della popolazione mondiale si è recato online utilizzando un cellulare; nel primo trimestre del 2023, di contro, i dispositivi mobili (esclusi i tablet) hanno generato il 58,33% del traffico globale sul web. </a:t>
          </a:r>
          <a:endParaRPr lang="en-US" sz="1800" dirty="0"/>
        </a:p>
      </dgm:t>
    </dgm:pt>
    <dgm:pt modelId="{D63904C0-E995-4423-BE80-4DA411771236}" type="parTrans" cxnId="{539D32B8-428A-4B56-8C45-E24C77FDC7A9}">
      <dgm:prSet/>
      <dgm:spPr/>
      <dgm:t>
        <a:bodyPr/>
        <a:lstStyle/>
        <a:p>
          <a:endParaRPr lang="en-US"/>
        </a:p>
      </dgm:t>
    </dgm:pt>
    <dgm:pt modelId="{EAE6E12B-5C50-4616-AE33-4EB0F322DD24}" type="sibTrans" cxnId="{539D32B8-428A-4B56-8C45-E24C77FDC7A9}">
      <dgm:prSet/>
      <dgm:spPr/>
      <dgm:t>
        <a:bodyPr/>
        <a:lstStyle/>
        <a:p>
          <a:endParaRPr lang="en-US"/>
        </a:p>
      </dgm:t>
    </dgm:pt>
    <dgm:pt modelId="{C173E593-43A3-426A-93CB-B741A1ABE5BC}">
      <dgm:prSet custT="1"/>
      <dgm:spPr/>
      <dgm:t>
        <a:bodyPr/>
        <a:lstStyle/>
        <a:p>
          <a:pPr algn="ctr">
            <a:lnSpc>
              <a:spcPct val="100000"/>
            </a:lnSpc>
          </a:pPr>
          <a:r>
            <a:rPr lang="it-IT" sz="1800" dirty="0"/>
            <a:t>La crescita sopra illustrata è spesso spiegata attraverso i termini Web 2.0 e Web 3.0; ma cosa significano precisamente?</a:t>
          </a:r>
          <a:endParaRPr lang="en-US" sz="1800" dirty="0"/>
        </a:p>
      </dgm:t>
    </dgm:pt>
    <dgm:pt modelId="{8931B1D4-5B78-45FF-9D80-CA3CA15269F6}" type="parTrans" cxnId="{38BC9A98-E1BE-4EE8-BC7D-37B91FFC598A}">
      <dgm:prSet/>
      <dgm:spPr/>
      <dgm:t>
        <a:bodyPr/>
        <a:lstStyle/>
        <a:p>
          <a:endParaRPr lang="en-US"/>
        </a:p>
      </dgm:t>
    </dgm:pt>
    <dgm:pt modelId="{F3A8A908-A9B7-4102-96B9-068C8365A708}" type="sibTrans" cxnId="{38BC9A98-E1BE-4EE8-BC7D-37B91FFC598A}">
      <dgm:prSet/>
      <dgm:spPr/>
      <dgm:t>
        <a:bodyPr/>
        <a:lstStyle/>
        <a:p>
          <a:endParaRPr lang="en-US"/>
        </a:p>
      </dgm:t>
    </dgm:pt>
    <dgm:pt modelId="{FC1F5D52-1400-4718-AA6E-B970A3104CEF}" type="pres">
      <dgm:prSet presAssocID="{34F9F6AE-715D-47F3-89DE-F5333873EC3B}" presName="root" presStyleCnt="0">
        <dgm:presLayoutVars>
          <dgm:dir/>
          <dgm:resizeHandles val="exact"/>
        </dgm:presLayoutVars>
      </dgm:prSet>
      <dgm:spPr/>
    </dgm:pt>
    <dgm:pt modelId="{783087C5-3210-4580-8019-85D89D6FCAE2}" type="pres">
      <dgm:prSet presAssocID="{130A8CEF-04B3-4144-A3BF-240DA7380FD6}" presName="compNode" presStyleCnt="0"/>
      <dgm:spPr/>
    </dgm:pt>
    <dgm:pt modelId="{60CD5B69-3C4B-4C8B-9F00-D2AF7B25473C}" type="pres">
      <dgm:prSet presAssocID="{130A8CEF-04B3-4144-A3BF-240DA7380FD6}" presName="bgRect" presStyleLbl="bgShp" presStyleIdx="0" presStyleCnt="3"/>
      <dgm:spPr/>
    </dgm:pt>
    <dgm:pt modelId="{DB4A2374-0DF7-4900-9DA2-5BC1B5D8BEC9}" type="pres">
      <dgm:prSet presAssocID="{130A8CEF-04B3-4144-A3BF-240DA7380F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art Phone"/>
        </a:ext>
      </dgm:extLst>
    </dgm:pt>
    <dgm:pt modelId="{94CDB867-AC2B-4859-A188-5A362137825C}" type="pres">
      <dgm:prSet presAssocID="{130A8CEF-04B3-4144-A3BF-240DA7380FD6}" presName="spaceRect" presStyleCnt="0"/>
      <dgm:spPr/>
    </dgm:pt>
    <dgm:pt modelId="{DBC1EB17-AED3-4357-91A9-2801E575A602}" type="pres">
      <dgm:prSet presAssocID="{130A8CEF-04B3-4144-A3BF-240DA7380FD6}" presName="parTx" presStyleLbl="revTx" presStyleIdx="0" presStyleCnt="3">
        <dgm:presLayoutVars>
          <dgm:chMax val="0"/>
          <dgm:chPref val="0"/>
        </dgm:presLayoutVars>
      </dgm:prSet>
      <dgm:spPr/>
    </dgm:pt>
    <dgm:pt modelId="{87E50847-9BBA-451F-8A99-167AFDDC231D}" type="pres">
      <dgm:prSet presAssocID="{A06E3F48-46CB-4292-93E4-E515F7DE7AA5}" presName="sibTrans" presStyleCnt="0"/>
      <dgm:spPr/>
    </dgm:pt>
    <dgm:pt modelId="{71E93F76-9EF6-4B90-9242-DDA6B7D11036}" type="pres">
      <dgm:prSet presAssocID="{783FB9FB-ABB5-4CBB-A7BD-C0483B523A1E}" presName="compNode" presStyleCnt="0"/>
      <dgm:spPr/>
    </dgm:pt>
    <dgm:pt modelId="{FA680BDD-27DE-4921-B0CC-411D59C0AD4C}" type="pres">
      <dgm:prSet presAssocID="{783FB9FB-ABB5-4CBB-A7BD-C0483B523A1E}" presName="bgRect" presStyleLbl="bgShp" presStyleIdx="1" presStyleCnt="3"/>
      <dgm:spPr/>
    </dgm:pt>
    <dgm:pt modelId="{9D83BE45-4C34-43D7-8C7B-DD72B118F06E}" type="pres">
      <dgm:prSet presAssocID="{783FB9FB-ABB5-4CBB-A7BD-C0483B523A1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uppo"/>
        </a:ext>
      </dgm:extLst>
    </dgm:pt>
    <dgm:pt modelId="{9455C6B5-AFDB-4C99-8EB6-C03A2B96B78C}" type="pres">
      <dgm:prSet presAssocID="{783FB9FB-ABB5-4CBB-A7BD-C0483B523A1E}" presName="spaceRect" presStyleCnt="0"/>
      <dgm:spPr/>
    </dgm:pt>
    <dgm:pt modelId="{90AAA3AE-8BDF-46B0-ADF0-AC6C71DAE1C5}" type="pres">
      <dgm:prSet presAssocID="{783FB9FB-ABB5-4CBB-A7BD-C0483B523A1E}" presName="parTx" presStyleLbl="revTx" presStyleIdx="1" presStyleCnt="3">
        <dgm:presLayoutVars>
          <dgm:chMax val="0"/>
          <dgm:chPref val="0"/>
        </dgm:presLayoutVars>
      </dgm:prSet>
      <dgm:spPr/>
    </dgm:pt>
    <dgm:pt modelId="{92E3202F-2828-4BDF-AB2B-ACFCACDC801E}" type="pres">
      <dgm:prSet presAssocID="{EAE6E12B-5C50-4616-AE33-4EB0F322DD24}" presName="sibTrans" presStyleCnt="0"/>
      <dgm:spPr/>
    </dgm:pt>
    <dgm:pt modelId="{5A424291-7F06-4BBB-9073-AF7F22544766}" type="pres">
      <dgm:prSet presAssocID="{C173E593-43A3-426A-93CB-B741A1ABE5BC}" presName="compNode" presStyleCnt="0"/>
      <dgm:spPr/>
    </dgm:pt>
    <dgm:pt modelId="{219267C5-3C6C-434F-85B8-ADB0D889C1F3}" type="pres">
      <dgm:prSet presAssocID="{C173E593-43A3-426A-93CB-B741A1ABE5BC}" presName="bgRect" presStyleLbl="bgShp" presStyleIdx="2" presStyleCnt="3"/>
      <dgm:spPr/>
    </dgm:pt>
    <dgm:pt modelId="{B9D582E3-CA3E-41FF-B685-0AA595441E89}" type="pres">
      <dgm:prSet presAssocID="{C173E593-43A3-426A-93CB-B741A1ABE5B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eb Design"/>
        </a:ext>
      </dgm:extLst>
    </dgm:pt>
    <dgm:pt modelId="{6D9BE0DF-E44A-4A7E-8642-E6AEA4CB938E}" type="pres">
      <dgm:prSet presAssocID="{C173E593-43A3-426A-93CB-B741A1ABE5BC}" presName="spaceRect" presStyleCnt="0"/>
      <dgm:spPr/>
    </dgm:pt>
    <dgm:pt modelId="{22EC07AF-5DEB-4B52-9057-6C91BA9E423E}" type="pres">
      <dgm:prSet presAssocID="{C173E593-43A3-426A-93CB-B741A1ABE5BC}" presName="parTx" presStyleLbl="revTx" presStyleIdx="2" presStyleCnt="3">
        <dgm:presLayoutVars>
          <dgm:chMax val="0"/>
          <dgm:chPref val="0"/>
        </dgm:presLayoutVars>
      </dgm:prSet>
      <dgm:spPr/>
    </dgm:pt>
  </dgm:ptLst>
  <dgm:cxnLst>
    <dgm:cxn modelId="{2A0C671E-7C87-4742-955F-81815837A8D8}" type="presOf" srcId="{130A8CEF-04B3-4144-A3BF-240DA7380FD6}" destId="{DBC1EB17-AED3-4357-91A9-2801E575A602}" srcOrd="0" destOrd="0" presId="urn:microsoft.com/office/officeart/2018/2/layout/IconVerticalSolidList"/>
    <dgm:cxn modelId="{17660B33-B362-404B-9602-8138A083FFE7}" type="presOf" srcId="{783FB9FB-ABB5-4CBB-A7BD-C0483B523A1E}" destId="{90AAA3AE-8BDF-46B0-ADF0-AC6C71DAE1C5}" srcOrd="0" destOrd="0" presId="urn:microsoft.com/office/officeart/2018/2/layout/IconVerticalSolidList"/>
    <dgm:cxn modelId="{3E60707B-6727-404D-B809-E7165051A89C}" srcId="{34F9F6AE-715D-47F3-89DE-F5333873EC3B}" destId="{130A8CEF-04B3-4144-A3BF-240DA7380FD6}" srcOrd="0" destOrd="0" parTransId="{B6CED7E0-BE9A-4453-B5C7-AEA9E091E646}" sibTransId="{A06E3F48-46CB-4292-93E4-E515F7DE7AA5}"/>
    <dgm:cxn modelId="{38BC9A98-E1BE-4EE8-BC7D-37B91FFC598A}" srcId="{34F9F6AE-715D-47F3-89DE-F5333873EC3B}" destId="{C173E593-43A3-426A-93CB-B741A1ABE5BC}" srcOrd="2" destOrd="0" parTransId="{8931B1D4-5B78-45FF-9D80-CA3CA15269F6}" sibTransId="{F3A8A908-A9B7-4102-96B9-068C8365A708}"/>
    <dgm:cxn modelId="{539D32B8-428A-4B56-8C45-E24C77FDC7A9}" srcId="{34F9F6AE-715D-47F3-89DE-F5333873EC3B}" destId="{783FB9FB-ABB5-4CBB-A7BD-C0483B523A1E}" srcOrd="1" destOrd="0" parTransId="{D63904C0-E995-4423-BE80-4DA411771236}" sibTransId="{EAE6E12B-5C50-4616-AE33-4EB0F322DD24}"/>
    <dgm:cxn modelId="{36388AE2-2DCA-449C-B672-4995BC24A849}" type="presOf" srcId="{C173E593-43A3-426A-93CB-B741A1ABE5BC}" destId="{22EC07AF-5DEB-4B52-9057-6C91BA9E423E}" srcOrd="0" destOrd="0" presId="urn:microsoft.com/office/officeart/2018/2/layout/IconVerticalSolidList"/>
    <dgm:cxn modelId="{406A30EA-D8DC-416C-AA8C-362A82D7D1EF}" type="presOf" srcId="{34F9F6AE-715D-47F3-89DE-F5333873EC3B}" destId="{FC1F5D52-1400-4718-AA6E-B970A3104CEF}" srcOrd="0" destOrd="0" presId="urn:microsoft.com/office/officeart/2018/2/layout/IconVerticalSolidList"/>
    <dgm:cxn modelId="{220DE191-B6D3-463B-877F-E7BE93D78503}" type="presParOf" srcId="{FC1F5D52-1400-4718-AA6E-B970A3104CEF}" destId="{783087C5-3210-4580-8019-85D89D6FCAE2}" srcOrd="0" destOrd="0" presId="urn:microsoft.com/office/officeart/2018/2/layout/IconVerticalSolidList"/>
    <dgm:cxn modelId="{9F6E4EE7-11D2-4B36-B6FC-933BD220ADC0}" type="presParOf" srcId="{783087C5-3210-4580-8019-85D89D6FCAE2}" destId="{60CD5B69-3C4B-4C8B-9F00-D2AF7B25473C}" srcOrd="0" destOrd="0" presId="urn:microsoft.com/office/officeart/2018/2/layout/IconVerticalSolidList"/>
    <dgm:cxn modelId="{6F7CFB68-4F5B-4C69-A716-3A6478DFCD62}" type="presParOf" srcId="{783087C5-3210-4580-8019-85D89D6FCAE2}" destId="{DB4A2374-0DF7-4900-9DA2-5BC1B5D8BEC9}" srcOrd="1" destOrd="0" presId="urn:microsoft.com/office/officeart/2018/2/layout/IconVerticalSolidList"/>
    <dgm:cxn modelId="{9D410A8B-17EB-4AE6-80A2-ECF77FA6BCC8}" type="presParOf" srcId="{783087C5-3210-4580-8019-85D89D6FCAE2}" destId="{94CDB867-AC2B-4859-A188-5A362137825C}" srcOrd="2" destOrd="0" presId="urn:microsoft.com/office/officeart/2018/2/layout/IconVerticalSolidList"/>
    <dgm:cxn modelId="{B519DEED-8C78-49AD-BB1C-3F5C75E6B73D}" type="presParOf" srcId="{783087C5-3210-4580-8019-85D89D6FCAE2}" destId="{DBC1EB17-AED3-4357-91A9-2801E575A602}" srcOrd="3" destOrd="0" presId="urn:microsoft.com/office/officeart/2018/2/layout/IconVerticalSolidList"/>
    <dgm:cxn modelId="{2B42360F-4941-4561-A5D2-A5FABC798DC3}" type="presParOf" srcId="{FC1F5D52-1400-4718-AA6E-B970A3104CEF}" destId="{87E50847-9BBA-451F-8A99-167AFDDC231D}" srcOrd="1" destOrd="0" presId="urn:microsoft.com/office/officeart/2018/2/layout/IconVerticalSolidList"/>
    <dgm:cxn modelId="{38BC5F05-A1FE-43E0-8155-0F4519236F7B}" type="presParOf" srcId="{FC1F5D52-1400-4718-AA6E-B970A3104CEF}" destId="{71E93F76-9EF6-4B90-9242-DDA6B7D11036}" srcOrd="2" destOrd="0" presId="urn:microsoft.com/office/officeart/2018/2/layout/IconVerticalSolidList"/>
    <dgm:cxn modelId="{83A0A8A2-4C78-4525-8BAC-74A815C7078E}" type="presParOf" srcId="{71E93F76-9EF6-4B90-9242-DDA6B7D11036}" destId="{FA680BDD-27DE-4921-B0CC-411D59C0AD4C}" srcOrd="0" destOrd="0" presId="urn:microsoft.com/office/officeart/2018/2/layout/IconVerticalSolidList"/>
    <dgm:cxn modelId="{BFE6578A-03A0-4385-BE49-433BDA8F36E9}" type="presParOf" srcId="{71E93F76-9EF6-4B90-9242-DDA6B7D11036}" destId="{9D83BE45-4C34-43D7-8C7B-DD72B118F06E}" srcOrd="1" destOrd="0" presId="urn:microsoft.com/office/officeart/2018/2/layout/IconVerticalSolidList"/>
    <dgm:cxn modelId="{A052EA3B-20E4-4AFC-A055-40E6D1AC6CFE}" type="presParOf" srcId="{71E93F76-9EF6-4B90-9242-DDA6B7D11036}" destId="{9455C6B5-AFDB-4C99-8EB6-C03A2B96B78C}" srcOrd="2" destOrd="0" presId="urn:microsoft.com/office/officeart/2018/2/layout/IconVerticalSolidList"/>
    <dgm:cxn modelId="{D4CA9FAA-C292-4C58-B728-A3B2CECF36C8}" type="presParOf" srcId="{71E93F76-9EF6-4B90-9242-DDA6B7D11036}" destId="{90AAA3AE-8BDF-46B0-ADF0-AC6C71DAE1C5}" srcOrd="3" destOrd="0" presId="urn:microsoft.com/office/officeart/2018/2/layout/IconVerticalSolidList"/>
    <dgm:cxn modelId="{88FD248B-B788-486F-87C1-4F874F8895EF}" type="presParOf" srcId="{FC1F5D52-1400-4718-AA6E-B970A3104CEF}" destId="{92E3202F-2828-4BDF-AB2B-ACFCACDC801E}" srcOrd="3" destOrd="0" presId="urn:microsoft.com/office/officeart/2018/2/layout/IconVerticalSolidList"/>
    <dgm:cxn modelId="{2E08B61B-F0D3-496D-A314-85A2AC8427B5}" type="presParOf" srcId="{FC1F5D52-1400-4718-AA6E-B970A3104CEF}" destId="{5A424291-7F06-4BBB-9073-AF7F22544766}" srcOrd="4" destOrd="0" presId="urn:microsoft.com/office/officeart/2018/2/layout/IconVerticalSolidList"/>
    <dgm:cxn modelId="{836A402B-44B8-4CA6-B6D7-02ED558BBAC3}" type="presParOf" srcId="{5A424291-7F06-4BBB-9073-AF7F22544766}" destId="{219267C5-3C6C-434F-85B8-ADB0D889C1F3}" srcOrd="0" destOrd="0" presId="urn:microsoft.com/office/officeart/2018/2/layout/IconVerticalSolidList"/>
    <dgm:cxn modelId="{F30701BB-F9A6-438D-9015-F4C6E761FCA7}" type="presParOf" srcId="{5A424291-7F06-4BBB-9073-AF7F22544766}" destId="{B9D582E3-CA3E-41FF-B685-0AA595441E89}" srcOrd="1" destOrd="0" presId="urn:microsoft.com/office/officeart/2018/2/layout/IconVerticalSolidList"/>
    <dgm:cxn modelId="{08162E63-A265-4CE3-B675-59994851F4C2}" type="presParOf" srcId="{5A424291-7F06-4BBB-9073-AF7F22544766}" destId="{6D9BE0DF-E44A-4A7E-8642-E6AEA4CB938E}" srcOrd="2" destOrd="0" presId="urn:microsoft.com/office/officeart/2018/2/layout/IconVerticalSolidList"/>
    <dgm:cxn modelId="{0E9FAC6E-B137-494C-B881-C7DA253B7B87}" type="presParOf" srcId="{5A424291-7F06-4BBB-9073-AF7F22544766}" destId="{22EC07AF-5DEB-4B52-9057-6C91BA9E423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C0CC9-F919-485F-AE3C-15E16996FE9D}"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02F3B54F-5637-4983-9E11-94D9B66BD5AD}">
      <dgm:prSet custT="1"/>
      <dgm:spPr/>
      <dgm:t>
        <a:bodyPr/>
        <a:lstStyle/>
        <a:p>
          <a:pPr algn="ctr"/>
          <a:r>
            <a:rPr lang="it-IT" sz="1600" i="1" u="sng" dirty="0">
              <a:solidFill>
                <a:schemeClr val="accent1"/>
              </a:solidFill>
            </a:rPr>
            <a:t>3. Nuove fonti di crescita dei ricavi. </a:t>
          </a:r>
          <a:r>
            <a:rPr lang="it-IT" sz="1600" dirty="0"/>
            <a:t>I brand devono comprendere che le loro fonti di ricavi dovranno includere il modello digitale, che sottolinea l'importanza della flessibilità e dell'innovazione. Sono, inoltre, fondamentali l'ingresso nei mercati emergenti e la creazione di alleanze strategiche.</a:t>
          </a:r>
          <a:endParaRPr lang="en-US" sz="1600" dirty="0"/>
        </a:p>
      </dgm:t>
    </dgm:pt>
    <dgm:pt modelId="{A6931C2F-6BDD-4359-BDA2-1526E0E0FEB9}" type="parTrans" cxnId="{D199A2D6-12C3-4701-A1EF-35FDF00766AD}">
      <dgm:prSet/>
      <dgm:spPr/>
      <dgm:t>
        <a:bodyPr/>
        <a:lstStyle/>
        <a:p>
          <a:endParaRPr lang="en-US"/>
        </a:p>
      </dgm:t>
    </dgm:pt>
    <dgm:pt modelId="{859EDBC7-2373-4C6F-BD4D-9C9A62829993}" type="sibTrans" cxnId="{D199A2D6-12C3-4701-A1EF-35FDF00766AD}">
      <dgm:prSet/>
      <dgm:spPr/>
      <dgm:t>
        <a:bodyPr/>
        <a:lstStyle/>
        <a:p>
          <a:endParaRPr lang="en-US"/>
        </a:p>
      </dgm:t>
    </dgm:pt>
    <dgm:pt modelId="{2D64FDF3-B9FD-4E8A-A42E-64A4E704B5E0}">
      <dgm:prSet/>
      <dgm:spPr/>
      <dgm:t>
        <a:bodyPr/>
        <a:lstStyle/>
        <a:p>
          <a:pPr algn="ctr"/>
          <a:r>
            <a:rPr lang="it-IT" i="1" u="sng" dirty="0">
              <a:solidFill>
                <a:schemeClr val="accent1"/>
              </a:solidFill>
            </a:rPr>
            <a:t>4. Il valore passa alle piattaforme</a:t>
          </a:r>
          <a:r>
            <a:rPr lang="it-IT" i="1" u="sng" dirty="0"/>
            <a:t>. </a:t>
          </a:r>
          <a:r>
            <a:rPr lang="it-IT" dirty="0"/>
            <a:t>Il "</a:t>
          </a:r>
          <a:r>
            <a:rPr lang="it-IT" dirty="0" err="1"/>
            <a:t>content</a:t>
          </a:r>
          <a:r>
            <a:rPr lang="it-IT" dirty="0"/>
            <a:t> </a:t>
          </a:r>
          <a:r>
            <a:rPr lang="it-IT" dirty="0" err="1"/>
            <a:t>is</a:t>
          </a:r>
          <a:r>
            <a:rPr lang="it-IT" dirty="0"/>
            <a:t> king", che vede un ruolo chiave del contenuto, è fondamentale, ma lo stesso dovrà essere veicolato attraverso molteplici piattaforme digitali, per catturare l'attenzione dei consumatori.</a:t>
          </a:r>
          <a:endParaRPr lang="en-US" dirty="0"/>
        </a:p>
      </dgm:t>
    </dgm:pt>
    <dgm:pt modelId="{9143FC0E-6ADF-44A8-AB85-90786734DEE5}" type="parTrans" cxnId="{734C474A-ED08-431D-97F5-A0E0539B77DC}">
      <dgm:prSet/>
      <dgm:spPr/>
      <dgm:t>
        <a:bodyPr/>
        <a:lstStyle/>
        <a:p>
          <a:endParaRPr lang="en-US"/>
        </a:p>
      </dgm:t>
    </dgm:pt>
    <dgm:pt modelId="{8B3F5788-6549-4CBD-B27F-E3FD21A795B0}" type="sibTrans" cxnId="{734C474A-ED08-431D-97F5-A0E0539B77DC}">
      <dgm:prSet/>
      <dgm:spPr/>
      <dgm:t>
        <a:bodyPr/>
        <a:lstStyle/>
        <a:p>
          <a:endParaRPr lang="en-US"/>
        </a:p>
      </dgm:t>
    </dgm:pt>
    <dgm:pt modelId="{6890584E-35C8-4F2C-A961-6AE6F3AF9726}" type="pres">
      <dgm:prSet presAssocID="{050C0CC9-F919-485F-AE3C-15E16996FE9D}" presName="root" presStyleCnt="0">
        <dgm:presLayoutVars>
          <dgm:dir/>
          <dgm:resizeHandles val="exact"/>
        </dgm:presLayoutVars>
      </dgm:prSet>
      <dgm:spPr/>
    </dgm:pt>
    <dgm:pt modelId="{61BEDDEB-E411-4D8F-9E1B-E088E84277BA}" type="pres">
      <dgm:prSet presAssocID="{050C0CC9-F919-485F-AE3C-15E16996FE9D}" presName="container" presStyleCnt="0">
        <dgm:presLayoutVars>
          <dgm:dir/>
          <dgm:resizeHandles val="exact"/>
        </dgm:presLayoutVars>
      </dgm:prSet>
      <dgm:spPr/>
    </dgm:pt>
    <dgm:pt modelId="{70CCC2E2-FA79-492C-8B1A-08EDFEB327D6}" type="pres">
      <dgm:prSet presAssocID="{02F3B54F-5637-4983-9E11-94D9B66BD5AD}" presName="compNode" presStyleCnt="0"/>
      <dgm:spPr/>
    </dgm:pt>
    <dgm:pt modelId="{F5569831-FAD6-4377-8608-5EC23A200DB2}" type="pres">
      <dgm:prSet presAssocID="{02F3B54F-5637-4983-9E11-94D9B66BD5AD}" presName="iconBgRect" presStyleLbl="bgShp" presStyleIdx="0" presStyleCnt="2"/>
      <dgm:spPr/>
    </dgm:pt>
    <dgm:pt modelId="{EAAEAB53-4985-4D8F-8C1D-FE0525C3451B}" type="pres">
      <dgm:prSet presAssocID="{02F3B54F-5637-4983-9E11-94D9B66BD5A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o"/>
        </a:ext>
      </dgm:extLst>
    </dgm:pt>
    <dgm:pt modelId="{76571014-0829-4F7E-A258-1B071BF83F99}" type="pres">
      <dgm:prSet presAssocID="{02F3B54F-5637-4983-9E11-94D9B66BD5AD}" presName="spaceRect" presStyleCnt="0"/>
      <dgm:spPr/>
    </dgm:pt>
    <dgm:pt modelId="{B8DB872A-CBF5-4A98-88F7-B9E86353A329}" type="pres">
      <dgm:prSet presAssocID="{02F3B54F-5637-4983-9E11-94D9B66BD5AD}" presName="textRect" presStyleLbl="revTx" presStyleIdx="0" presStyleCnt="2">
        <dgm:presLayoutVars>
          <dgm:chMax val="1"/>
          <dgm:chPref val="1"/>
        </dgm:presLayoutVars>
      </dgm:prSet>
      <dgm:spPr/>
    </dgm:pt>
    <dgm:pt modelId="{5A1EB266-B7BB-4004-A3DE-DE23161C2D4E}" type="pres">
      <dgm:prSet presAssocID="{859EDBC7-2373-4C6F-BD4D-9C9A62829993}" presName="sibTrans" presStyleLbl="sibTrans2D1" presStyleIdx="0" presStyleCnt="0"/>
      <dgm:spPr/>
    </dgm:pt>
    <dgm:pt modelId="{5720B062-B75B-4117-8BB4-0157EFC71297}" type="pres">
      <dgm:prSet presAssocID="{2D64FDF3-B9FD-4E8A-A42E-64A4E704B5E0}" presName="compNode" presStyleCnt="0"/>
      <dgm:spPr/>
    </dgm:pt>
    <dgm:pt modelId="{4B5CD69E-96DF-4FFD-AE3E-6B55A6DF81DF}" type="pres">
      <dgm:prSet presAssocID="{2D64FDF3-B9FD-4E8A-A42E-64A4E704B5E0}" presName="iconBgRect" presStyleLbl="bgShp" presStyleIdx="1" presStyleCnt="2"/>
      <dgm:spPr/>
    </dgm:pt>
    <dgm:pt modelId="{554CF2EB-EED2-4522-83A8-A4219B4473DD}" type="pres">
      <dgm:prSet presAssocID="{2D64FDF3-B9FD-4E8A-A42E-64A4E704B5E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ave"/>
        </a:ext>
      </dgm:extLst>
    </dgm:pt>
    <dgm:pt modelId="{5D7FAE24-D2CC-4732-AA98-CE91B6DBBF5C}" type="pres">
      <dgm:prSet presAssocID="{2D64FDF3-B9FD-4E8A-A42E-64A4E704B5E0}" presName="spaceRect" presStyleCnt="0"/>
      <dgm:spPr/>
    </dgm:pt>
    <dgm:pt modelId="{B096138D-555E-42B3-999F-411DEAB92B7B}" type="pres">
      <dgm:prSet presAssocID="{2D64FDF3-B9FD-4E8A-A42E-64A4E704B5E0}" presName="textRect" presStyleLbl="revTx" presStyleIdx="1" presStyleCnt="2">
        <dgm:presLayoutVars>
          <dgm:chMax val="1"/>
          <dgm:chPref val="1"/>
        </dgm:presLayoutVars>
      </dgm:prSet>
      <dgm:spPr/>
    </dgm:pt>
  </dgm:ptLst>
  <dgm:cxnLst>
    <dgm:cxn modelId="{CCF59238-D02D-4390-B8E1-06475CDF1140}" type="presOf" srcId="{02F3B54F-5637-4983-9E11-94D9B66BD5AD}" destId="{B8DB872A-CBF5-4A98-88F7-B9E86353A329}" srcOrd="0" destOrd="0" presId="urn:microsoft.com/office/officeart/2018/2/layout/IconCircleList"/>
    <dgm:cxn modelId="{734C474A-ED08-431D-97F5-A0E0539B77DC}" srcId="{050C0CC9-F919-485F-AE3C-15E16996FE9D}" destId="{2D64FDF3-B9FD-4E8A-A42E-64A4E704B5E0}" srcOrd="1" destOrd="0" parTransId="{9143FC0E-6ADF-44A8-AB85-90786734DEE5}" sibTransId="{8B3F5788-6549-4CBD-B27F-E3FD21A795B0}"/>
    <dgm:cxn modelId="{4FE56498-A4F3-4463-9542-08DCB3B66BE0}" type="presOf" srcId="{859EDBC7-2373-4C6F-BD4D-9C9A62829993}" destId="{5A1EB266-B7BB-4004-A3DE-DE23161C2D4E}" srcOrd="0" destOrd="0" presId="urn:microsoft.com/office/officeart/2018/2/layout/IconCircleList"/>
    <dgm:cxn modelId="{E53C4DA0-D7BB-49C4-9543-E00A0DC8802A}" type="presOf" srcId="{050C0CC9-F919-485F-AE3C-15E16996FE9D}" destId="{6890584E-35C8-4F2C-A961-6AE6F3AF9726}" srcOrd="0" destOrd="0" presId="urn:microsoft.com/office/officeart/2018/2/layout/IconCircleList"/>
    <dgm:cxn modelId="{AC46B9CF-8E59-4B2A-B589-33289A7849F5}" type="presOf" srcId="{2D64FDF3-B9FD-4E8A-A42E-64A4E704B5E0}" destId="{B096138D-555E-42B3-999F-411DEAB92B7B}" srcOrd="0" destOrd="0" presId="urn:microsoft.com/office/officeart/2018/2/layout/IconCircleList"/>
    <dgm:cxn modelId="{D199A2D6-12C3-4701-A1EF-35FDF00766AD}" srcId="{050C0CC9-F919-485F-AE3C-15E16996FE9D}" destId="{02F3B54F-5637-4983-9E11-94D9B66BD5AD}" srcOrd="0" destOrd="0" parTransId="{A6931C2F-6BDD-4359-BDA2-1526E0E0FEB9}" sibTransId="{859EDBC7-2373-4C6F-BD4D-9C9A62829993}"/>
    <dgm:cxn modelId="{D97F6185-95AF-4457-A8D8-74BD76C7CB46}" type="presParOf" srcId="{6890584E-35C8-4F2C-A961-6AE6F3AF9726}" destId="{61BEDDEB-E411-4D8F-9E1B-E088E84277BA}" srcOrd="0" destOrd="0" presId="urn:microsoft.com/office/officeart/2018/2/layout/IconCircleList"/>
    <dgm:cxn modelId="{21250D8C-22E4-481C-B20A-4702E4E9ED3D}" type="presParOf" srcId="{61BEDDEB-E411-4D8F-9E1B-E088E84277BA}" destId="{70CCC2E2-FA79-492C-8B1A-08EDFEB327D6}" srcOrd="0" destOrd="0" presId="urn:microsoft.com/office/officeart/2018/2/layout/IconCircleList"/>
    <dgm:cxn modelId="{46E1F6F6-C4FB-4B04-9787-7BAB9109020E}" type="presParOf" srcId="{70CCC2E2-FA79-492C-8B1A-08EDFEB327D6}" destId="{F5569831-FAD6-4377-8608-5EC23A200DB2}" srcOrd="0" destOrd="0" presId="urn:microsoft.com/office/officeart/2018/2/layout/IconCircleList"/>
    <dgm:cxn modelId="{7D15C98A-5685-4476-8C87-187CECE52732}" type="presParOf" srcId="{70CCC2E2-FA79-492C-8B1A-08EDFEB327D6}" destId="{EAAEAB53-4985-4D8F-8C1D-FE0525C3451B}" srcOrd="1" destOrd="0" presId="urn:microsoft.com/office/officeart/2018/2/layout/IconCircleList"/>
    <dgm:cxn modelId="{E6EF4F01-572C-4428-9DD5-DC091FD77022}" type="presParOf" srcId="{70CCC2E2-FA79-492C-8B1A-08EDFEB327D6}" destId="{76571014-0829-4F7E-A258-1B071BF83F99}" srcOrd="2" destOrd="0" presId="urn:microsoft.com/office/officeart/2018/2/layout/IconCircleList"/>
    <dgm:cxn modelId="{B98A185E-50F8-4D07-B2FA-207A51A7EDB0}" type="presParOf" srcId="{70CCC2E2-FA79-492C-8B1A-08EDFEB327D6}" destId="{B8DB872A-CBF5-4A98-88F7-B9E86353A329}" srcOrd="3" destOrd="0" presId="urn:microsoft.com/office/officeart/2018/2/layout/IconCircleList"/>
    <dgm:cxn modelId="{75E96A2C-0DEB-4714-B1F5-83D2ACF5E5FC}" type="presParOf" srcId="{61BEDDEB-E411-4D8F-9E1B-E088E84277BA}" destId="{5A1EB266-B7BB-4004-A3DE-DE23161C2D4E}" srcOrd="1" destOrd="0" presId="urn:microsoft.com/office/officeart/2018/2/layout/IconCircleList"/>
    <dgm:cxn modelId="{5B998FC2-642E-4366-BA53-57C7F21A4D63}" type="presParOf" srcId="{61BEDDEB-E411-4D8F-9E1B-E088E84277BA}" destId="{5720B062-B75B-4117-8BB4-0157EFC71297}" srcOrd="2" destOrd="0" presId="urn:microsoft.com/office/officeart/2018/2/layout/IconCircleList"/>
    <dgm:cxn modelId="{B71BC952-00E8-46EC-A309-05D3645D21A9}" type="presParOf" srcId="{5720B062-B75B-4117-8BB4-0157EFC71297}" destId="{4B5CD69E-96DF-4FFD-AE3E-6B55A6DF81DF}" srcOrd="0" destOrd="0" presId="urn:microsoft.com/office/officeart/2018/2/layout/IconCircleList"/>
    <dgm:cxn modelId="{98440C41-9B29-4ACF-8DA6-87F3A218D6F3}" type="presParOf" srcId="{5720B062-B75B-4117-8BB4-0157EFC71297}" destId="{554CF2EB-EED2-4522-83A8-A4219B4473DD}" srcOrd="1" destOrd="0" presId="urn:microsoft.com/office/officeart/2018/2/layout/IconCircleList"/>
    <dgm:cxn modelId="{3E573A96-0DBE-4E46-BC9E-7D97290DADEC}" type="presParOf" srcId="{5720B062-B75B-4117-8BB4-0157EFC71297}" destId="{5D7FAE24-D2CC-4732-AA98-CE91B6DBBF5C}" srcOrd="2" destOrd="0" presId="urn:microsoft.com/office/officeart/2018/2/layout/IconCircleList"/>
    <dgm:cxn modelId="{C7125738-5589-41D5-8AE5-73D296F1B281}" type="presParOf" srcId="{5720B062-B75B-4117-8BB4-0157EFC71297}" destId="{B096138D-555E-42B3-999F-411DEAB92B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726D17-CF9E-4AE0-9A07-5668BD053D9B}"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82F7368-B502-41B0-A14B-418552FF322C}">
      <dgm:prSet custT="1"/>
      <dgm:spPr/>
      <dgm:t>
        <a:bodyPr/>
        <a:lstStyle/>
        <a:p>
          <a:pPr>
            <a:lnSpc>
              <a:spcPct val="100000"/>
            </a:lnSpc>
            <a:defRPr cap="all"/>
          </a:pPr>
          <a:r>
            <a:rPr lang="it-IT" sz="1600" dirty="0"/>
            <a:t>Lo sviluppo delle tecnologie Web 2.0, 3.0 e dei social media ha cambiato il modo in cui le aziende, le comunità e i privati fruiscono, creano e condividono i contenuti online. </a:t>
          </a:r>
          <a:endParaRPr lang="en-US" sz="1600" dirty="0"/>
        </a:p>
      </dgm:t>
    </dgm:pt>
    <dgm:pt modelId="{349FE7E1-38D2-4602-8177-B9A9C5B2C691}" type="parTrans" cxnId="{B7046258-8A4A-4114-8603-703ED03194BC}">
      <dgm:prSet/>
      <dgm:spPr/>
      <dgm:t>
        <a:bodyPr/>
        <a:lstStyle/>
        <a:p>
          <a:endParaRPr lang="en-US"/>
        </a:p>
      </dgm:t>
    </dgm:pt>
    <dgm:pt modelId="{59E7D998-AD27-42AF-8BD0-86612B6E9940}" type="sibTrans" cxnId="{B7046258-8A4A-4114-8603-703ED03194BC}">
      <dgm:prSet/>
      <dgm:spPr/>
      <dgm:t>
        <a:bodyPr/>
        <a:lstStyle/>
        <a:p>
          <a:endParaRPr lang="en-US"/>
        </a:p>
      </dgm:t>
    </dgm:pt>
    <dgm:pt modelId="{F3BD7B87-FFD1-4C6C-905D-5F891B601A3D}">
      <dgm:prSet custT="1"/>
      <dgm:spPr/>
      <dgm:t>
        <a:bodyPr/>
        <a:lstStyle/>
        <a:p>
          <a:pPr>
            <a:lnSpc>
              <a:spcPct val="100000"/>
            </a:lnSpc>
            <a:defRPr cap="all"/>
          </a:pPr>
          <a:r>
            <a:rPr lang="it-IT" sz="1600" dirty="0"/>
            <a:t>La comunicazione è passata da essere unidirezionale (televisione), a bidirezionale (e-mail), fino a considerare un dialogo multidirezionale con effetti di network (social media).</a:t>
          </a:r>
          <a:endParaRPr lang="en-US" sz="1600" dirty="0"/>
        </a:p>
      </dgm:t>
    </dgm:pt>
    <dgm:pt modelId="{95645257-C06C-41AB-811E-00B15D6ABA89}" type="parTrans" cxnId="{9D3BDCBA-AE21-42CB-BA00-1698ED1A406F}">
      <dgm:prSet/>
      <dgm:spPr/>
      <dgm:t>
        <a:bodyPr/>
        <a:lstStyle/>
        <a:p>
          <a:endParaRPr lang="en-US"/>
        </a:p>
      </dgm:t>
    </dgm:pt>
    <dgm:pt modelId="{D8104616-6257-4BBF-86E1-B79B8991B764}" type="sibTrans" cxnId="{9D3BDCBA-AE21-42CB-BA00-1698ED1A406F}">
      <dgm:prSet/>
      <dgm:spPr/>
      <dgm:t>
        <a:bodyPr/>
        <a:lstStyle/>
        <a:p>
          <a:endParaRPr lang="en-US"/>
        </a:p>
      </dgm:t>
    </dgm:pt>
    <dgm:pt modelId="{69353CB6-6CE2-40EE-8290-30145ED4EBDF}">
      <dgm:prSet custT="1"/>
      <dgm:spPr/>
      <dgm:t>
        <a:bodyPr/>
        <a:lstStyle/>
        <a:p>
          <a:pPr>
            <a:lnSpc>
              <a:spcPct val="100000"/>
            </a:lnSpc>
            <a:defRPr cap="all"/>
          </a:pPr>
          <a:r>
            <a:rPr lang="it-IT" sz="1600" dirty="0"/>
            <a:t>Appare, pertanto, evidente come i social media rappresentino a oggi gli strumenti per eccellenza per la generazione di un valore co-creato simultaneamente sia dagli utenti sia dalle imprese.</a:t>
          </a:r>
          <a:endParaRPr lang="en-US" sz="1600" dirty="0"/>
        </a:p>
      </dgm:t>
    </dgm:pt>
    <dgm:pt modelId="{A5D8E90E-08AF-4EE0-A198-43D2493A3EB1}" type="parTrans" cxnId="{559ABDF7-EB5B-4CA9-A6A3-427A5F477D00}">
      <dgm:prSet/>
      <dgm:spPr/>
      <dgm:t>
        <a:bodyPr/>
        <a:lstStyle/>
        <a:p>
          <a:endParaRPr lang="en-US"/>
        </a:p>
      </dgm:t>
    </dgm:pt>
    <dgm:pt modelId="{5F7EF634-5EB1-4705-B612-24D2725E75E3}" type="sibTrans" cxnId="{559ABDF7-EB5B-4CA9-A6A3-427A5F477D00}">
      <dgm:prSet/>
      <dgm:spPr/>
      <dgm:t>
        <a:bodyPr/>
        <a:lstStyle/>
        <a:p>
          <a:endParaRPr lang="en-US"/>
        </a:p>
      </dgm:t>
    </dgm:pt>
    <dgm:pt modelId="{65222E90-F5B1-48EE-ABB9-FF84A295D3F1}" type="pres">
      <dgm:prSet presAssocID="{24726D17-CF9E-4AE0-9A07-5668BD053D9B}" presName="root" presStyleCnt="0">
        <dgm:presLayoutVars>
          <dgm:dir/>
          <dgm:resizeHandles val="exact"/>
        </dgm:presLayoutVars>
      </dgm:prSet>
      <dgm:spPr/>
    </dgm:pt>
    <dgm:pt modelId="{C9A9B804-679F-40DC-BB61-DDE9607E9BF5}" type="pres">
      <dgm:prSet presAssocID="{982F7368-B502-41B0-A14B-418552FF322C}" presName="compNode" presStyleCnt="0"/>
      <dgm:spPr/>
    </dgm:pt>
    <dgm:pt modelId="{1DFA0AAA-F5A0-49B8-96B4-D27B99DE0EBD}" type="pres">
      <dgm:prSet presAssocID="{982F7368-B502-41B0-A14B-418552FF322C}" presName="iconBgRect" presStyleLbl="bgShp" presStyleIdx="0" presStyleCnt="3"/>
      <dgm:spPr/>
    </dgm:pt>
    <dgm:pt modelId="{EDE13E2C-448C-4F1D-B60B-3874C1A4839B}" type="pres">
      <dgm:prSet presAssocID="{982F7368-B502-41B0-A14B-418552FF322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art Phone"/>
        </a:ext>
      </dgm:extLst>
    </dgm:pt>
    <dgm:pt modelId="{2C949963-C24C-4D83-8FBC-40779104D927}" type="pres">
      <dgm:prSet presAssocID="{982F7368-B502-41B0-A14B-418552FF322C}" presName="spaceRect" presStyleCnt="0"/>
      <dgm:spPr/>
    </dgm:pt>
    <dgm:pt modelId="{62C20976-9D2C-411E-ADF8-681611CEA90A}" type="pres">
      <dgm:prSet presAssocID="{982F7368-B502-41B0-A14B-418552FF322C}" presName="textRect" presStyleLbl="revTx" presStyleIdx="0" presStyleCnt="3">
        <dgm:presLayoutVars>
          <dgm:chMax val="1"/>
          <dgm:chPref val="1"/>
        </dgm:presLayoutVars>
      </dgm:prSet>
      <dgm:spPr/>
    </dgm:pt>
    <dgm:pt modelId="{8FF6FF59-8F21-41F6-9BCA-F0B016A09B6A}" type="pres">
      <dgm:prSet presAssocID="{59E7D998-AD27-42AF-8BD0-86612B6E9940}" presName="sibTrans" presStyleCnt="0"/>
      <dgm:spPr/>
    </dgm:pt>
    <dgm:pt modelId="{1077D1ED-CDAD-4981-9892-3B50A394FB7C}" type="pres">
      <dgm:prSet presAssocID="{F3BD7B87-FFD1-4C6C-905D-5F891B601A3D}" presName="compNode" presStyleCnt="0"/>
      <dgm:spPr/>
    </dgm:pt>
    <dgm:pt modelId="{6CA15E99-18FD-4094-8734-3BC6D62E28F3}" type="pres">
      <dgm:prSet presAssocID="{F3BD7B87-FFD1-4C6C-905D-5F891B601A3D}" presName="iconBgRect" presStyleLbl="bgShp" presStyleIdx="1" presStyleCnt="3"/>
      <dgm:spPr/>
    </dgm:pt>
    <dgm:pt modelId="{35F32A88-D527-41E6-9752-90DE2012A4CB}" type="pres">
      <dgm:prSet presAssocID="{F3BD7B87-FFD1-4C6C-905D-5F891B601A3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ttotitoli"/>
        </a:ext>
      </dgm:extLst>
    </dgm:pt>
    <dgm:pt modelId="{3A6EEB4B-E14A-419B-B3DF-9BB1ABB5B9C6}" type="pres">
      <dgm:prSet presAssocID="{F3BD7B87-FFD1-4C6C-905D-5F891B601A3D}" presName="spaceRect" presStyleCnt="0"/>
      <dgm:spPr/>
    </dgm:pt>
    <dgm:pt modelId="{15F47883-F6CB-4BF1-8096-BA6833431EB7}" type="pres">
      <dgm:prSet presAssocID="{F3BD7B87-FFD1-4C6C-905D-5F891B601A3D}" presName="textRect" presStyleLbl="revTx" presStyleIdx="1" presStyleCnt="3">
        <dgm:presLayoutVars>
          <dgm:chMax val="1"/>
          <dgm:chPref val="1"/>
        </dgm:presLayoutVars>
      </dgm:prSet>
      <dgm:spPr/>
    </dgm:pt>
    <dgm:pt modelId="{35D1ABBE-E6C7-4749-A214-24129571CEA2}" type="pres">
      <dgm:prSet presAssocID="{D8104616-6257-4BBF-86E1-B79B8991B764}" presName="sibTrans" presStyleCnt="0"/>
      <dgm:spPr/>
    </dgm:pt>
    <dgm:pt modelId="{E640ADFC-E88D-4817-8679-E57F5BEE8FD2}" type="pres">
      <dgm:prSet presAssocID="{69353CB6-6CE2-40EE-8290-30145ED4EBDF}" presName="compNode" presStyleCnt="0"/>
      <dgm:spPr/>
    </dgm:pt>
    <dgm:pt modelId="{1134B376-7CCD-442B-B7F0-C9CC5B2E4D17}" type="pres">
      <dgm:prSet presAssocID="{69353CB6-6CE2-40EE-8290-30145ED4EBDF}" presName="iconBgRect" presStyleLbl="bgShp" presStyleIdx="2" presStyleCnt="3"/>
      <dgm:spPr/>
    </dgm:pt>
    <dgm:pt modelId="{04A53419-2D67-4B98-9A86-FA92639DEB24}" type="pres">
      <dgm:prSet presAssocID="{69353CB6-6CE2-40EE-8290-30145ED4EBD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Ingrandisci"/>
        </a:ext>
      </dgm:extLst>
    </dgm:pt>
    <dgm:pt modelId="{46E54331-0306-44C5-86F6-3E7337180A98}" type="pres">
      <dgm:prSet presAssocID="{69353CB6-6CE2-40EE-8290-30145ED4EBDF}" presName="spaceRect" presStyleCnt="0"/>
      <dgm:spPr/>
    </dgm:pt>
    <dgm:pt modelId="{16BD364B-6F84-4A13-9CE2-93129CBBCC71}" type="pres">
      <dgm:prSet presAssocID="{69353CB6-6CE2-40EE-8290-30145ED4EBDF}" presName="textRect" presStyleLbl="revTx" presStyleIdx="2" presStyleCnt="3">
        <dgm:presLayoutVars>
          <dgm:chMax val="1"/>
          <dgm:chPref val="1"/>
        </dgm:presLayoutVars>
      </dgm:prSet>
      <dgm:spPr/>
    </dgm:pt>
  </dgm:ptLst>
  <dgm:cxnLst>
    <dgm:cxn modelId="{B7046258-8A4A-4114-8603-703ED03194BC}" srcId="{24726D17-CF9E-4AE0-9A07-5668BD053D9B}" destId="{982F7368-B502-41B0-A14B-418552FF322C}" srcOrd="0" destOrd="0" parTransId="{349FE7E1-38D2-4602-8177-B9A9C5B2C691}" sibTransId="{59E7D998-AD27-42AF-8BD0-86612B6E9940}"/>
    <dgm:cxn modelId="{C855D083-FA53-4161-933D-5761D91F1E0B}" type="presOf" srcId="{F3BD7B87-FFD1-4C6C-905D-5F891B601A3D}" destId="{15F47883-F6CB-4BF1-8096-BA6833431EB7}" srcOrd="0" destOrd="0" presId="urn:microsoft.com/office/officeart/2018/5/layout/IconCircleLabelList"/>
    <dgm:cxn modelId="{9D3BDCBA-AE21-42CB-BA00-1698ED1A406F}" srcId="{24726D17-CF9E-4AE0-9A07-5668BD053D9B}" destId="{F3BD7B87-FFD1-4C6C-905D-5F891B601A3D}" srcOrd="1" destOrd="0" parTransId="{95645257-C06C-41AB-811E-00B15D6ABA89}" sibTransId="{D8104616-6257-4BBF-86E1-B79B8991B764}"/>
    <dgm:cxn modelId="{68031AC5-A810-4BBD-80D8-BDCF3CE03D78}" type="presOf" srcId="{24726D17-CF9E-4AE0-9A07-5668BD053D9B}" destId="{65222E90-F5B1-48EE-ABB9-FF84A295D3F1}" srcOrd="0" destOrd="0" presId="urn:microsoft.com/office/officeart/2018/5/layout/IconCircleLabelList"/>
    <dgm:cxn modelId="{87A983D1-B6DE-4AF8-B234-E4379E8B447E}" type="presOf" srcId="{982F7368-B502-41B0-A14B-418552FF322C}" destId="{62C20976-9D2C-411E-ADF8-681611CEA90A}" srcOrd="0" destOrd="0" presId="urn:microsoft.com/office/officeart/2018/5/layout/IconCircleLabelList"/>
    <dgm:cxn modelId="{2C59DEDF-9B60-4707-909E-5516798F2042}" type="presOf" srcId="{69353CB6-6CE2-40EE-8290-30145ED4EBDF}" destId="{16BD364B-6F84-4A13-9CE2-93129CBBCC71}" srcOrd="0" destOrd="0" presId="urn:microsoft.com/office/officeart/2018/5/layout/IconCircleLabelList"/>
    <dgm:cxn modelId="{559ABDF7-EB5B-4CA9-A6A3-427A5F477D00}" srcId="{24726D17-CF9E-4AE0-9A07-5668BD053D9B}" destId="{69353CB6-6CE2-40EE-8290-30145ED4EBDF}" srcOrd="2" destOrd="0" parTransId="{A5D8E90E-08AF-4EE0-A198-43D2493A3EB1}" sibTransId="{5F7EF634-5EB1-4705-B612-24D2725E75E3}"/>
    <dgm:cxn modelId="{74AE30CD-D76B-4DD5-AE7C-3D26C31D30CD}" type="presParOf" srcId="{65222E90-F5B1-48EE-ABB9-FF84A295D3F1}" destId="{C9A9B804-679F-40DC-BB61-DDE9607E9BF5}" srcOrd="0" destOrd="0" presId="urn:microsoft.com/office/officeart/2018/5/layout/IconCircleLabelList"/>
    <dgm:cxn modelId="{E6868132-74FD-4120-A481-99DC508571F2}" type="presParOf" srcId="{C9A9B804-679F-40DC-BB61-DDE9607E9BF5}" destId="{1DFA0AAA-F5A0-49B8-96B4-D27B99DE0EBD}" srcOrd="0" destOrd="0" presId="urn:microsoft.com/office/officeart/2018/5/layout/IconCircleLabelList"/>
    <dgm:cxn modelId="{FEE2CF9F-4855-42F2-9A44-1D6AFCA87201}" type="presParOf" srcId="{C9A9B804-679F-40DC-BB61-DDE9607E9BF5}" destId="{EDE13E2C-448C-4F1D-B60B-3874C1A4839B}" srcOrd="1" destOrd="0" presId="urn:microsoft.com/office/officeart/2018/5/layout/IconCircleLabelList"/>
    <dgm:cxn modelId="{3A50348D-6AD7-495F-891D-F212AEBD5F1C}" type="presParOf" srcId="{C9A9B804-679F-40DC-BB61-DDE9607E9BF5}" destId="{2C949963-C24C-4D83-8FBC-40779104D927}" srcOrd="2" destOrd="0" presId="urn:microsoft.com/office/officeart/2018/5/layout/IconCircleLabelList"/>
    <dgm:cxn modelId="{0347A80A-70D3-4E82-B761-6B1CB8A09D90}" type="presParOf" srcId="{C9A9B804-679F-40DC-BB61-DDE9607E9BF5}" destId="{62C20976-9D2C-411E-ADF8-681611CEA90A}" srcOrd="3" destOrd="0" presId="urn:microsoft.com/office/officeart/2018/5/layout/IconCircleLabelList"/>
    <dgm:cxn modelId="{84BE814F-F909-4D2F-914C-65DC9F5BCD39}" type="presParOf" srcId="{65222E90-F5B1-48EE-ABB9-FF84A295D3F1}" destId="{8FF6FF59-8F21-41F6-9BCA-F0B016A09B6A}" srcOrd="1" destOrd="0" presId="urn:microsoft.com/office/officeart/2018/5/layout/IconCircleLabelList"/>
    <dgm:cxn modelId="{EA58E2A6-C386-437A-BDCA-A9A1FF12A8C5}" type="presParOf" srcId="{65222E90-F5B1-48EE-ABB9-FF84A295D3F1}" destId="{1077D1ED-CDAD-4981-9892-3B50A394FB7C}" srcOrd="2" destOrd="0" presId="urn:microsoft.com/office/officeart/2018/5/layout/IconCircleLabelList"/>
    <dgm:cxn modelId="{CD052A39-8C79-497C-AA2B-503AA69BEDCE}" type="presParOf" srcId="{1077D1ED-CDAD-4981-9892-3B50A394FB7C}" destId="{6CA15E99-18FD-4094-8734-3BC6D62E28F3}" srcOrd="0" destOrd="0" presId="urn:microsoft.com/office/officeart/2018/5/layout/IconCircleLabelList"/>
    <dgm:cxn modelId="{859885E8-5D35-4243-AB46-738E04440152}" type="presParOf" srcId="{1077D1ED-CDAD-4981-9892-3B50A394FB7C}" destId="{35F32A88-D527-41E6-9752-90DE2012A4CB}" srcOrd="1" destOrd="0" presId="urn:microsoft.com/office/officeart/2018/5/layout/IconCircleLabelList"/>
    <dgm:cxn modelId="{F8E5E53C-E6BD-4908-8A12-2A4EA3D5BD55}" type="presParOf" srcId="{1077D1ED-CDAD-4981-9892-3B50A394FB7C}" destId="{3A6EEB4B-E14A-419B-B3DF-9BB1ABB5B9C6}" srcOrd="2" destOrd="0" presId="urn:microsoft.com/office/officeart/2018/5/layout/IconCircleLabelList"/>
    <dgm:cxn modelId="{0B9103B7-D358-49A1-9C57-8CDE9D107B8C}" type="presParOf" srcId="{1077D1ED-CDAD-4981-9892-3B50A394FB7C}" destId="{15F47883-F6CB-4BF1-8096-BA6833431EB7}" srcOrd="3" destOrd="0" presId="urn:microsoft.com/office/officeart/2018/5/layout/IconCircleLabelList"/>
    <dgm:cxn modelId="{1C9832D5-6F35-4167-A009-527AF2529F04}" type="presParOf" srcId="{65222E90-F5B1-48EE-ABB9-FF84A295D3F1}" destId="{35D1ABBE-E6C7-4749-A214-24129571CEA2}" srcOrd="3" destOrd="0" presId="urn:microsoft.com/office/officeart/2018/5/layout/IconCircleLabelList"/>
    <dgm:cxn modelId="{39380D43-2590-4222-BD0E-DB5129BD2786}" type="presParOf" srcId="{65222E90-F5B1-48EE-ABB9-FF84A295D3F1}" destId="{E640ADFC-E88D-4817-8679-E57F5BEE8FD2}" srcOrd="4" destOrd="0" presId="urn:microsoft.com/office/officeart/2018/5/layout/IconCircleLabelList"/>
    <dgm:cxn modelId="{4FA5540C-31A5-4CA8-A639-4CD467B0BD02}" type="presParOf" srcId="{E640ADFC-E88D-4817-8679-E57F5BEE8FD2}" destId="{1134B376-7CCD-442B-B7F0-C9CC5B2E4D17}" srcOrd="0" destOrd="0" presId="urn:microsoft.com/office/officeart/2018/5/layout/IconCircleLabelList"/>
    <dgm:cxn modelId="{F0DD59FD-0EB4-4FA6-97B3-328BE7103A19}" type="presParOf" srcId="{E640ADFC-E88D-4817-8679-E57F5BEE8FD2}" destId="{04A53419-2D67-4B98-9A86-FA92639DEB24}" srcOrd="1" destOrd="0" presId="urn:microsoft.com/office/officeart/2018/5/layout/IconCircleLabelList"/>
    <dgm:cxn modelId="{A7B1515D-518F-4BB6-9E25-4CBCCE07A774}" type="presParOf" srcId="{E640ADFC-E88D-4817-8679-E57F5BEE8FD2}" destId="{46E54331-0306-44C5-86F6-3E7337180A98}" srcOrd="2" destOrd="0" presId="urn:microsoft.com/office/officeart/2018/5/layout/IconCircleLabelList"/>
    <dgm:cxn modelId="{A31C5A96-9C79-4B26-8D45-CF288A0FFFD9}" type="presParOf" srcId="{E640ADFC-E88D-4817-8679-E57F5BEE8FD2}" destId="{16BD364B-6F84-4A13-9CE2-93129CBBCC7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61EDC6C-5733-4BC6-B550-8EBD9C35257B}"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2B696860-20EA-4451-8B17-7194E5246407}">
      <dgm:prSet/>
      <dgm:spPr/>
      <dgm:t>
        <a:bodyPr/>
        <a:lstStyle/>
        <a:p>
          <a:r>
            <a:rPr lang="it-IT"/>
            <a:t>Prima di analizzare "come si fa" a essere presenti online e a vendere online, è importante chiarire che cosa vogliamo ottenere con la presenza digitale. Senza definire obiettivi chiari, le aziende possono investire molto denaro nella presenza sul web, sui dispositivi mobili o sui social media senza percepire alcun profitto. </a:t>
          </a:r>
          <a:endParaRPr lang="en-US"/>
        </a:p>
      </dgm:t>
    </dgm:pt>
    <dgm:pt modelId="{24FCB03D-9478-4CA4-AD4D-A5FAD5C399AE}" type="parTrans" cxnId="{ED1AFCEE-5957-43DB-93E1-FA2D5589ED91}">
      <dgm:prSet/>
      <dgm:spPr/>
      <dgm:t>
        <a:bodyPr/>
        <a:lstStyle/>
        <a:p>
          <a:endParaRPr lang="en-US"/>
        </a:p>
      </dgm:t>
    </dgm:pt>
    <dgm:pt modelId="{646DD264-E4CC-4B8C-8775-6F95DB5675C4}" type="sibTrans" cxnId="{ED1AFCEE-5957-43DB-93E1-FA2D5589ED91}">
      <dgm:prSet/>
      <dgm:spPr/>
      <dgm:t>
        <a:bodyPr/>
        <a:lstStyle/>
        <a:p>
          <a:endParaRPr lang="en-US"/>
        </a:p>
      </dgm:t>
    </dgm:pt>
    <dgm:pt modelId="{5EB99800-6535-4011-BFC8-B7301964B5C0}">
      <dgm:prSet/>
      <dgm:spPr/>
      <dgm:t>
        <a:bodyPr/>
        <a:lstStyle/>
        <a:p>
          <a:r>
            <a:rPr lang="it-IT"/>
            <a:t>Analogamente alle tradizionali campagne offline, qualsiasi pianificazione inizia con l'analisi della situazione (audit) e con la definizione degli obiettivi. Questo principio funziona esattamente allo stesso modo per tutte le campagne online, a prescindere dal fatto che siano indipendenti o integrate con una campagna offline. Per questo motivo, gli esperti di marketing sono chiamati a comprendere chiaramente i vantaggi di una presenza online.</a:t>
          </a:r>
          <a:endParaRPr lang="en-US"/>
        </a:p>
      </dgm:t>
    </dgm:pt>
    <dgm:pt modelId="{5D3CE434-A0AB-48CB-A7C0-67FB492368AF}" type="parTrans" cxnId="{993B34B8-9A9F-4AFC-ADF2-19E475C66819}">
      <dgm:prSet/>
      <dgm:spPr/>
      <dgm:t>
        <a:bodyPr/>
        <a:lstStyle/>
        <a:p>
          <a:endParaRPr lang="en-US"/>
        </a:p>
      </dgm:t>
    </dgm:pt>
    <dgm:pt modelId="{2A7258C6-B592-46B4-B0BF-D5BE0D25958F}" type="sibTrans" cxnId="{993B34B8-9A9F-4AFC-ADF2-19E475C66819}">
      <dgm:prSet/>
      <dgm:spPr/>
      <dgm:t>
        <a:bodyPr/>
        <a:lstStyle/>
        <a:p>
          <a:endParaRPr lang="en-US"/>
        </a:p>
      </dgm:t>
    </dgm:pt>
    <dgm:pt modelId="{8D3E1351-6FDA-4A0D-90BF-17F35F8AB81B}" type="pres">
      <dgm:prSet presAssocID="{561EDC6C-5733-4BC6-B550-8EBD9C35257B}" presName="Name0" presStyleCnt="0">
        <dgm:presLayoutVars>
          <dgm:dir/>
          <dgm:animLvl val="lvl"/>
          <dgm:resizeHandles val="exact"/>
        </dgm:presLayoutVars>
      </dgm:prSet>
      <dgm:spPr/>
    </dgm:pt>
    <dgm:pt modelId="{4295416F-2C63-4C30-ABA5-7B0FBE1EB2A6}" type="pres">
      <dgm:prSet presAssocID="{5EB99800-6535-4011-BFC8-B7301964B5C0}" presName="boxAndChildren" presStyleCnt="0"/>
      <dgm:spPr/>
    </dgm:pt>
    <dgm:pt modelId="{6F13C35B-6CFF-4E0D-B8BE-FB61763D79B1}" type="pres">
      <dgm:prSet presAssocID="{5EB99800-6535-4011-BFC8-B7301964B5C0}" presName="parentTextBox" presStyleLbl="node1" presStyleIdx="0" presStyleCnt="2"/>
      <dgm:spPr/>
    </dgm:pt>
    <dgm:pt modelId="{2013859D-BAA0-47DC-A3D4-23770C266971}" type="pres">
      <dgm:prSet presAssocID="{646DD264-E4CC-4B8C-8775-6F95DB5675C4}" presName="sp" presStyleCnt="0"/>
      <dgm:spPr/>
    </dgm:pt>
    <dgm:pt modelId="{A3A9328E-32B3-4AB7-9B19-D47E7DC877CA}" type="pres">
      <dgm:prSet presAssocID="{2B696860-20EA-4451-8B17-7194E5246407}" presName="arrowAndChildren" presStyleCnt="0"/>
      <dgm:spPr/>
    </dgm:pt>
    <dgm:pt modelId="{A5A5F018-527B-4A21-92C6-C6FD287D9320}" type="pres">
      <dgm:prSet presAssocID="{2B696860-20EA-4451-8B17-7194E5246407}" presName="parentTextArrow" presStyleLbl="node1" presStyleIdx="1" presStyleCnt="2"/>
      <dgm:spPr/>
    </dgm:pt>
  </dgm:ptLst>
  <dgm:cxnLst>
    <dgm:cxn modelId="{E80BF307-AACA-4419-A593-BC7F9FCE0530}" type="presOf" srcId="{561EDC6C-5733-4BC6-B550-8EBD9C35257B}" destId="{8D3E1351-6FDA-4A0D-90BF-17F35F8AB81B}" srcOrd="0" destOrd="0" presId="urn:microsoft.com/office/officeart/2005/8/layout/process4"/>
    <dgm:cxn modelId="{C8BEE71A-C385-4567-BB08-BE5F765B1F7E}" type="presOf" srcId="{2B696860-20EA-4451-8B17-7194E5246407}" destId="{A5A5F018-527B-4A21-92C6-C6FD287D9320}" srcOrd="0" destOrd="0" presId="urn:microsoft.com/office/officeart/2005/8/layout/process4"/>
    <dgm:cxn modelId="{993B34B8-9A9F-4AFC-ADF2-19E475C66819}" srcId="{561EDC6C-5733-4BC6-B550-8EBD9C35257B}" destId="{5EB99800-6535-4011-BFC8-B7301964B5C0}" srcOrd="1" destOrd="0" parTransId="{5D3CE434-A0AB-48CB-A7C0-67FB492368AF}" sibTransId="{2A7258C6-B592-46B4-B0BF-D5BE0D25958F}"/>
    <dgm:cxn modelId="{A2D666DE-88CB-4BF8-801B-749B83BB0E78}" type="presOf" srcId="{5EB99800-6535-4011-BFC8-B7301964B5C0}" destId="{6F13C35B-6CFF-4E0D-B8BE-FB61763D79B1}" srcOrd="0" destOrd="0" presId="urn:microsoft.com/office/officeart/2005/8/layout/process4"/>
    <dgm:cxn modelId="{ED1AFCEE-5957-43DB-93E1-FA2D5589ED91}" srcId="{561EDC6C-5733-4BC6-B550-8EBD9C35257B}" destId="{2B696860-20EA-4451-8B17-7194E5246407}" srcOrd="0" destOrd="0" parTransId="{24FCB03D-9478-4CA4-AD4D-A5FAD5C399AE}" sibTransId="{646DD264-E4CC-4B8C-8775-6F95DB5675C4}"/>
    <dgm:cxn modelId="{BF10AF4D-8153-4216-8C79-CB04F3F79D45}" type="presParOf" srcId="{8D3E1351-6FDA-4A0D-90BF-17F35F8AB81B}" destId="{4295416F-2C63-4C30-ABA5-7B0FBE1EB2A6}" srcOrd="0" destOrd="0" presId="urn:microsoft.com/office/officeart/2005/8/layout/process4"/>
    <dgm:cxn modelId="{0E3F2777-236D-429E-8D89-64A32601F12B}" type="presParOf" srcId="{4295416F-2C63-4C30-ABA5-7B0FBE1EB2A6}" destId="{6F13C35B-6CFF-4E0D-B8BE-FB61763D79B1}" srcOrd="0" destOrd="0" presId="urn:microsoft.com/office/officeart/2005/8/layout/process4"/>
    <dgm:cxn modelId="{0EA5D70C-BEB6-4782-8DF3-FF85427A416D}" type="presParOf" srcId="{8D3E1351-6FDA-4A0D-90BF-17F35F8AB81B}" destId="{2013859D-BAA0-47DC-A3D4-23770C266971}" srcOrd="1" destOrd="0" presId="urn:microsoft.com/office/officeart/2005/8/layout/process4"/>
    <dgm:cxn modelId="{87F90D3A-A76D-4315-A6D6-ACE122521256}" type="presParOf" srcId="{8D3E1351-6FDA-4A0D-90BF-17F35F8AB81B}" destId="{A3A9328E-32B3-4AB7-9B19-D47E7DC877CA}" srcOrd="2" destOrd="0" presId="urn:microsoft.com/office/officeart/2005/8/layout/process4"/>
    <dgm:cxn modelId="{F56F0EDA-D8C1-4EFD-AA9A-5544D912C7EB}" type="presParOf" srcId="{A3A9328E-32B3-4AB7-9B19-D47E7DC877CA}" destId="{A5A5F018-527B-4A21-92C6-C6FD287D932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4689724-37F6-466B-AD09-D4A0DF8DA5D4}"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81D17080-BB33-45AD-88AA-1E8BAFF0B75B}">
      <dgm:prSet/>
      <dgm:spPr/>
      <dgm:t>
        <a:bodyPr/>
        <a:lstStyle/>
        <a:p>
          <a:r>
            <a:rPr lang="it-IT"/>
            <a:t>In letteratura, sono identificati 5 principali obiettivi del marketing digitale, denominati come le cinque S (Chaffey e Smith).</a:t>
          </a:r>
          <a:endParaRPr lang="en-US"/>
        </a:p>
      </dgm:t>
    </dgm:pt>
    <dgm:pt modelId="{66348948-546A-4FD3-A7F8-D4AEAA8EE63F}" type="parTrans" cxnId="{B6F864F7-DF41-483C-93C8-46EA86229D18}">
      <dgm:prSet/>
      <dgm:spPr/>
      <dgm:t>
        <a:bodyPr/>
        <a:lstStyle/>
        <a:p>
          <a:endParaRPr lang="en-US"/>
        </a:p>
      </dgm:t>
    </dgm:pt>
    <dgm:pt modelId="{17AC7E92-E440-4D7F-A177-DCF486B9D76F}" type="sibTrans" cxnId="{B6F864F7-DF41-483C-93C8-46EA86229D18}">
      <dgm:prSet/>
      <dgm:spPr/>
      <dgm:t>
        <a:bodyPr/>
        <a:lstStyle/>
        <a:p>
          <a:endParaRPr lang="en-US"/>
        </a:p>
      </dgm:t>
    </dgm:pt>
    <dgm:pt modelId="{6ACCA22F-C49A-41E9-90EE-46550072C96E}">
      <dgm:prSet/>
      <dgm:spPr/>
      <dgm:t>
        <a:bodyPr/>
        <a:lstStyle/>
        <a:p>
          <a:r>
            <a:rPr lang="it-IT" i="1" u="sng" dirty="0">
              <a:solidFill>
                <a:schemeClr val="accent1"/>
              </a:solidFill>
            </a:rPr>
            <a:t>Selling (vendere) </a:t>
          </a:r>
          <a:r>
            <a:rPr lang="it-IT" dirty="0"/>
            <a:t>- Aumentare le vendite attraverso una più ampia distribuzione. La presenza di nuovi canali online consente ai marketer di raggiungere clienti che non potevano essere raggiunti precedentemente offline. Infatti, non vi è alcun limite allo spazio del negozio online; inoltre, una più ampia varietà di prodotti può essere visualizzata e offerta ai clienti, aumentando quindi le vendite.</a:t>
          </a:r>
          <a:endParaRPr lang="en-US" dirty="0"/>
        </a:p>
      </dgm:t>
    </dgm:pt>
    <dgm:pt modelId="{135089A1-B5A9-495B-8CB3-412BB4A27181}" type="parTrans" cxnId="{15468FEC-DD3C-418F-94D7-9AB021D0996B}">
      <dgm:prSet/>
      <dgm:spPr/>
      <dgm:t>
        <a:bodyPr/>
        <a:lstStyle/>
        <a:p>
          <a:endParaRPr lang="en-US"/>
        </a:p>
      </dgm:t>
    </dgm:pt>
    <dgm:pt modelId="{F3622ED9-D5C7-4AE0-A718-A6602BE1710D}" type="sibTrans" cxnId="{15468FEC-DD3C-418F-94D7-9AB021D0996B}">
      <dgm:prSet/>
      <dgm:spPr/>
      <dgm:t>
        <a:bodyPr/>
        <a:lstStyle/>
        <a:p>
          <a:endParaRPr lang="en-US"/>
        </a:p>
      </dgm:t>
    </dgm:pt>
    <dgm:pt modelId="{B661C906-1BC1-4006-AB4F-FE938DDB1BE3}">
      <dgm:prSet/>
      <dgm:spPr/>
      <dgm:t>
        <a:bodyPr/>
        <a:lstStyle/>
        <a:p>
          <a:r>
            <a:rPr lang="it-IT" i="1" u="sng" dirty="0">
              <a:solidFill>
                <a:schemeClr val="accent1"/>
              </a:solidFill>
            </a:rPr>
            <a:t>Serve (servire) </a:t>
          </a:r>
          <a:r>
            <a:rPr lang="it-IT" dirty="0"/>
            <a:t>- Aggiungere valore attraverso ulteriori vantaggi ai clienti internet, come per esempio offrire un servizio clienti migliore o uno sconto per l'acquisto di prodotti online. Ai clienti digitali si possono anche offrire confezioni regalo di prodotti, consegna gratuita ecc., come parte della loro esperienza online.</a:t>
          </a:r>
          <a:endParaRPr lang="en-US" dirty="0"/>
        </a:p>
      </dgm:t>
    </dgm:pt>
    <dgm:pt modelId="{EB5B0EF3-9BE3-404A-8653-7AB2C2386BAD}" type="parTrans" cxnId="{DC391714-4C3E-499A-B05E-0CDE3680DB68}">
      <dgm:prSet/>
      <dgm:spPr/>
      <dgm:t>
        <a:bodyPr/>
        <a:lstStyle/>
        <a:p>
          <a:endParaRPr lang="en-US"/>
        </a:p>
      </dgm:t>
    </dgm:pt>
    <dgm:pt modelId="{B45F483F-9892-4013-B17D-2F98611AC72A}" type="sibTrans" cxnId="{DC391714-4C3E-499A-B05E-0CDE3680DB68}">
      <dgm:prSet/>
      <dgm:spPr/>
      <dgm:t>
        <a:bodyPr/>
        <a:lstStyle/>
        <a:p>
          <a:endParaRPr lang="en-US"/>
        </a:p>
      </dgm:t>
    </dgm:pt>
    <dgm:pt modelId="{C1D0457A-0C44-47DF-A225-51C178BDBD74}" type="pres">
      <dgm:prSet presAssocID="{A4689724-37F6-466B-AD09-D4A0DF8DA5D4}" presName="Name0" presStyleCnt="0">
        <dgm:presLayoutVars>
          <dgm:dir/>
          <dgm:animLvl val="lvl"/>
          <dgm:resizeHandles val="exact"/>
        </dgm:presLayoutVars>
      </dgm:prSet>
      <dgm:spPr/>
    </dgm:pt>
    <dgm:pt modelId="{F4C47917-4175-4BFC-8408-262F086A7152}" type="pres">
      <dgm:prSet presAssocID="{81D17080-BB33-45AD-88AA-1E8BAFF0B75B}" presName="boxAndChildren" presStyleCnt="0"/>
      <dgm:spPr/>
    </dgm:pt>
    <dgm:pt modelId="{C4A15F75-1D03-4120-B992-5C9745917334}" type="pres">
      <dgm:prSet presAssocID="{81D17080-BB33-45AD-88AA-1E8BAFF0B75B}" presName="parentTextBox" presStyleLbl="node1" presStyleIdx="0" presStyleCnt="1"/>
      <dgm:spPr/>
    </dgm:pt>
    <dgm:pt modelId="{287538B8-ADD7-4570-9F24-E3CD2A506559}" type="pres">
      <dgm:prSet presAssocID="{81D17080-BB33-45AD-88AA-1E8BAFF0B75B}" presName="entireBox" presStyleLbl="node1" presStyleIdx="0" presStyleCnt="1"/>
      <dgm:spPr/>
    </dgm:pt>
    <dgm:pt modelId="{86445F6D-DB04-43D3-9C86-9E7C22E4D325}" type="pres">
      <dgm:prSet presAssocID="{81D17080-BB33-45AD-88AA-1E8BAFF0B75B}" presName="descendantBox" presStyleCnt="0"/>
      <dgm:spPr/>
    </dgm:pt>
    <dgm:pt modelId="{40962F75-7E51-484F-A71A-F9CF4E53819A}" type="pres">
      <dgm:prSet presAssocID="{6ACCA22F-C49A-41E9-90EE-46550072C96E}" presName="childTextBox" presStyleLbl="fgAccFollowNode1" presStyleIdx="0" presStyleCnt="2">
        <dgm:presLayoutVars>
          <dgm:bulletEnabled val="1"/>
        </dgm:presLayoutVars>
      </dgm:prSet>
      <dgm:spPr/>
    </dgm:pt>
    <dgm:pt modelId="{E3159ECD-6D65-4BB4-B6DF-C3F9C61DB8DF}" type="pres">
      <dgm:prSet presAssocID="{B661C906-1BC1-4006-AB4F-FE938DDB1BE3}" presName="childTextBox" presStyleLbl="fgAccFollowNode1" presStyleIdx="1" presStyleCnt="2">
        <dgm:presLayoutVars>
          <dgm:bulletEnabled val="1"/>
        </dgm:presLayoutVars>
      </dgm:prSet>
      <dgm:spPr/>
    </dgm:pt>
  </dgm:ptLst>
  <dgm:cxnLst>
    <dgm:cxn modelId="{DC391714-4C3E-499A-B05E-0CDE3680DB68}" srcId="{81D17080-BB33-45AD-88AA-1E8BAFF0B75B}" destId="{B661C906-1BC1-4006-AB4F-FE938DDB1BE3}" srcOrd="1" destOrd="0" parTransId="{EB5B0EF3-9BE3-404A-8653-7AB2C2386BAD}" sibTransId="{B45F483F-9892-4013-B17D-2F98611AC72A}"/>
    <dgm:cxn modelId="{18C88763-3722-40C1-8B8A-6BD8F42E003B}" type="presOf" srcId="{81D17080-BB33-45AD-88AA-1E8BAFF0B75B}" destId="{287538B8-ADD7-4570-9F24-E3CD2A506559}" srcOrd="1" destOrd="0" presId="urn:microsoft.com/office/officeart/2005/8/layout/process4"/>
    <dgm:cxn modelId="{9B5EA074-2B1C-4D71-87EF-8DF09D1E99EB}" type="presOf" srcId="{81D17080-BB33-45AD-88AA-1E8BAFF0B75B}" destId="{C4A15F75-1D03-4120-B992-5C9745917334}" srcOrd="0" destOrd="0" presId="urn:microsoft.com/office/officeart/2005/8/layout/process4"/>
    <dgm:cxn modelId="{515AAB84-2D1C-492B-AABD-F4858CECC8FB}" type="presOf" srcId="{A4689724-37F6-466B-AD09-D4A0DF8DA5D4}" destId="{C1D0457A-0C44-47DF-A225-51C178BDBD74}" srcOrd="0" destOrd="0" presId="urn:microsoft.com/office/officeart/2005/8/layout/process4"/>
    <dgm:cxn modelId="{7067568B-B835-470B-BF9A-E6D92149D3E0}" type="presOf" srcId="{B661C906-1BC1-4006-AB4F-FE938DDB1BE3}" destId="{E3159ECD-6D65-4BB4-B6DF-C3F9C61DB8DF}" srcOrd="0" destOrd="0" presId="urn:microsoft.com/office/officeart/2005/8/layout/process4"/>
    <dgm:cxn modelId="{F3DD83C9-FDF8-4E3B-BDE4-04BA673A4C3E}" type="presOf" srcId="{6ACCA22F-C49A-41E9-90EE-46550072C96E}" destId="{40962F75-7E51-484F-A71A-F9CF4E53819A}" srcOrd="0" destOrd="0" presId="urn:microsoft.com/office/officeart/2005/8/layout/process4"/>
    <dgm:cxn modelId="{15468FEC-DD3C-418F-94D7-9AB021D0996B}" srcId="{81D17080-BB33-45AD-88AA-1E8BAFF0B75B}" destId="{6ACCA22F-C49A-41E9-90EE-46550072C96E}" srcOrd="0" destOrd="0" parTransId="{135089A1-B5A9-495B-8CB3-412BB4A27181}" sibTransId="{F3622ED9-D5C7-4AE0-A718-A6602BE1710D}"/>
    <dgm:cxn modelId="{B6F864F7-DF41-483C-93C8-46EA86229D18}" srcId="{A4689724-37F6-466B-AD09-D4A0DF8DA5D4}" destId="{81D17080-BB33-45AD-88AA-1E8BAFF0B75B}" srcOrd="0" destOrd="0" parTransId="{66348948-546A-4FD3-A7F8-D4AEAA8EE63F}" sibTransId="{17AC7E92-E440-4D7F-A177-DCF486B9D76F}"/>
    <dgm:cxn modelId="{CFA3EBE3-D1F8-451C-AEBB-7FE675DAE7A2}" type="presParOf" srcId="{C1D0457A-0C44-47DF-A225-51C178BDBD74}" destId="{F4C47917-4175-4BFC-8408-262F086A7152}" srcOrd="0" destOrd="0" presId="urn:microsoft.com/office/officeart/2005/8/layout/process4"/>
    <dgm:cxn modelId="{73751E31-BE32-403B-B86D-CF687E1DDA26}" type="presParOf" srcId="{F4C47917-4175-4BFC-8408-262F086A7152}" destId="{C4A15F75-1D03-4120-B992-5C9745917334}" srcOrd="0" destOrd="0" presId="urn:microsoft.com/office/officeart/2005/8/layout/process4"/>
    <dgm:cxn modelId="{94194A5B-8181-4492-9FFA-7271C302F7AE}" type="presParOf" srcId="{F4C47917-4175-4BFC-8408-262F086A7152}" destId="{287538B8-ADD7-4570-9F24-E3CD2A506559}" srcOrd="1" destOrd="0" presId="urn:microsoft.com/office/officeart/2005/8/layout/process4"/>
    <dgm:cxn modelId="{B5A5F4C5-839C-42BD-9C8B-645C4B94BC68}" type="presParOf" srcId="{F4C47917-4175-4BFC-8408-262F086A7152}" destId="{86445F6D-DB04-43D3-9C86-9E7C22E4D325}" srcOrd="2" destOrd="0" presId="urn:microsoft.com/office/officeart/2005/8/layout/process4"/>
    <dgm:cxn modelId="{8AECF207-439E-499F-99F1-FEF53D60BB81}" type="presParOf" srcId="{86445F6D-DB04-43D3-9C86-9E7C22E4D325}" destId="{40962F75-7E51-484F-A71A-F9CF4E53819A}" srcOrd="0" destOrd="0" presId="urn:microsoft.com/office/officeart/2005/8/layout/process4"/>
    <dgm:cxn modelId="{F42EAA96-60BD-43B3-A6B5-55A27FD11464}" type="presParOf" srcId="{86445F6D-DB04-43D3-9C86-9E7C22E4D325}" destId="{E3159ECD-6D65-4BB4-B6DF-C3F9C61DB8DF}"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69ACE7-0128-4502-90C4-952E57D8E7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5BE7952-1535-4612-9477-885A4BF4239A}">
      <dgm:prSet/>
      <dgm:spPr/>
      <dgm:t>
        <a:bodyPr/>
        <a:lstStyle/>
        <a:p>
          <a:pPr algn="ctr"/>
          <a:r>
            <a:rPr lang="it-IT" i="1" u="sng" dirty="0"/>
            <a:t>3. </a:t>
          </a:r>
          <a:r>
            <a:rPr lang="it-IT" i="1" u="sng" dirty="0" err="1"/>
            <a:t>Speak</a:t>
          </a:r>
          <a:r>
            <a:rPr lang="it-IT" i="1" u="sng" dirty="0"/>
            <a:t> (parlare) </a:t>
          </a:r>
          <a:r>
            <a:rPr lang="it-IT" dirty="0"/>
            <a:t>- Avvicinarsi ai clienti creando un dialogo con loro, ascoltando i loro suggerimenti o chiedendo la loro opinione su una varietà di aspetti, come i prodotti, il design del sito ecc. Coinvolgere i clienti in un dialogo li fa sentire importanti e ha un'influenza positiva sulla loro fedeltà alla marca.</a:t>
          </a:r>
          <a:endParaRPr lang="en-US" dirty="0"/>
        </a:p>
      </dgm:t>
    </dgm:pt>
    <dgm:pt modelId="{4F000265-96E2-421A-898B-413C64800464}" type="parTrans" cxnId="{6584D60C-08DA-4B2E-B69F-84F74DC9CBD4}">
      <dgm:prSet/>
      <dgm:spPr/>
      <dgm:t>
        <a:bodyPr/>
        <a:lstStyle/>
        <a:p>
          <a:endParaRPr lang="en-US"/>
        </a:p>
      </dgm:t>
    </dgm:pt>
    <dgm:pt modelId="{B5B93D9B-01CA-4FA0-8C07-174A6FE39983}" type="sibTrans" cxnId="{6584D60C-08DA-4B2E-B69F-84F74DC9CBD4}">
      <dgm:prSet/>
      <dgm:spPr/>
      <dgm:t>
        <a:bodyPr/>
        <a:lstStyle/>
        <a:p>
          <a:endParaRPr lang="en-US"/>
        </a:p>
      </dgm:t>
    </dgm:pt>
    <dgm:pt modelId="{2041D248-66F1-4764-ADCA-8D0FD5FB1801}">
      <dgm:prSet/>
      <dgm:spPr/>
      <dgm:t>
        <a:bodyPr/>
        <a:lstStyle/>
        <a:p>
          <a:pPr algn="ctr"/>
          <a:r>
            <a:rPr lang="it-IT" i="1" u="sng" dirty="0"/>
            <a:t>4. Save (risparmiare) </a:t>
          </a:r>
          <a:r>
            <a:rPr lang="it-IT" dirty="0"/>
            <a:t>- Risparmiare sui costi limitando i costi di stampa, di giacenza in magazzino e di affitto. Ci sono molte opzioni: comunicare con i clienti per e-mail riduce i costi di stampa e di spedizione; inoltre, non è necessario aprire, attrezzare e gestire un altro negozio fisico ecc. Questi risparmi possono, quindi, essere usati per migliorare l'esperienza dei clienti o aggiungere servizi extra.</a:t>
          </a:r>
          <a:endParaRPr lang="en-US" dirty="0"/>
        </a:p>
      </dgm:t>
    </dgm:pt>
    <dgm:pt modelId="{A67EE10E-08C6-4722-A832-AE9B8E56B0F6}" type="parTrans" cxnId="{2BEA06A1-6717-4EC4-AEA9-0865CEDA7A3A}">
      <dgm:prSet/>
      <dgm:spPr/>
      <dgm:t>
        <a:bodyPr/>
        <a:lstStyle/>
        <a:p>
          <a:endParaRPr lang="en-US"/>
        </a:p>
      </dgm:t>
    </dgm:pt>
    <dgm:pt modelId="{FD870E96-0C71-413D-9B33-B4EBD9826018}" type="sibTrans" cxnId="{2BEA06A1-6717-4EC4-AEA9-0865CEDA7A3A}">
      <dgm:prSet/>
      <dgm:spPr/>
      <dgm:t>
        <a:bodyPr/>
        <a:lstStyle/>
        <a:p>
          <a:endParaRPr lang="en-US"/>
        </a:p>
      </dgm:t>
    </dgm:pt>
    <dgm:pt modelId="{8AB7A9F3-07D1-4B42-8FD3-8B2FE9E79E7B}" type="pres">
      <dgm:prSet presAssocID="{EB69ACE7-0128-4502-90C4-952E57D8E750}" presName="linear" presStyleCnt="0">
        <dgm:presLayoutVars>
          <dgm:animLvl val="lvl"/>
          <dgm:resizeHandles val="exact"/>
        </dgm:presLayoutVars>
      </dgm:prSet>
      <dgm:spPr/>
    </dgm:pt>
    <dgm:pt modelId="{26CCC3C2-F4D2-4926-B8AD-6E6BE087CCEC}" type="pres">
      <dgm:prSet presAssocID="{E5BE7952-1535-4612-9477-885A4BF4239A}" presName="parentText" presStyleLbl="node1" presStyleIdx="0" presStyleCnt="2">
        <dgm:presLayoutVars>
          <dgm:chMax val="0"/>
          <dgm:bulletEnabled val="1"/>
        </dgm:presLayoutVars>
      </dgm:prSet>
      <dgm:spPr/>
    </dgm:pt>
    <dgm:pt modelId="{21203F83-8945-486B-B85F-84D9EF1A92F6}" type="pres">
      <dgm:prSet presAssocID="{B5B93D9B-01CA-4FA0-8C07-174A6FE39983}" presName="spacer" presStyleCnt="0"/>
      <dgm:spPr/>
    </dgm:pt>
    <dgm:pt modelId="{B3D94AE2-AEAB-42F7-97E0-724AC14F4998}" type="pres">
      <dgm:prSet presAssocID="{2041D248-66F1-4764-ADCA-8D0FD5FB1801}" presName="parentText" presStyleLbl="node1" presStyleIdx="1" presStyleCnt="2">
        <dgm:presLayoutVars>
          <dgm:chMax val="0"/>
          <dgm:bulletEnabled val="1"/>
        </dgm:presLayoutVars>
      </dgm:prSet>
      <dgm:spPr/>
    </dgm:pt>
  </dgm:ptLst>
  <dgm:cxnLst>
    <dgm:cxn modelId="{6584D60C-08DA-4B2E-B69F-84F74DC9CBD4}" srcId="{EB69ACE7-0128-4502-90C4-952E57D8E750}" destId="{E5BE7952-1535-4612-9477-885A4BF4239A}" srcOrd="0" destOrd="0" parTransId="{4F000265-96E2-421A-898B-413C64800464}" sibTransId="{B5B93D9B-01CA-4FA0-8C07-174A6FE39983}"/>
    <dgm:cxn modelId="{FD75E92C-6189-40BB-A1BA-DC7EECDCDE2E}" type="presOf" srcId="{E5BE7952-1535-4612-9477-885A4BF4239A}" destId="{26CCC3C2-F4D2-4926-B8AD-6E6BE087CCEC}" srcOrd="0" destOrd="0" presId="urn:microsoft.com/office/officeart/2005/8/layout/vList2"/>
    <dgm:cxn modelId="{F875418D-A6D9-4518-B0B5-245DC20C2FE7}" type="presOf" srcId="{2041D248-66F1-4764-ADCA-8D0FD5FB1801}" destId="{B3D94AE2-AEAB-42F7-97E0-724AC14F4998}" srcOrd="0" destOrd="0" presId="urn:microsoft.com/office/officeart/2005/8/layout/vList2"/>
    <dgm:cxn modelId="{2BEA06A1-6717-4EC4-AEA9-0865CEDA7A3A}" srcId="{EB69ACE7-0128-4502-90C4-952E57D8E750}" destId="{2041D248-66F1-4764-ADCA-8D0FD5FB1801}" srcOrd="1" destOrd="0" parTransId="{A67EE10E-08C6-4722-A832-AE9B8E56B0F6}" sibTransId="{FD870E96-0C71-413D-9B33-B4EBD9826018}"/>
    <dgm:cxn modelId="{3DC6EDCF-85D5-48ED-9652-ABC0E5078E35}" type="presOf" srcId="{EB69ACE7-0128-4502-90C4-952E57D8E750}" destId="{8AB7A9F3-07D1-4B42-8FD3-8B2FE9E79E7B}" srcOrd="0" destOrd="0" presId="urn:microsoft.com/office/officeart/2005/8/layout/vList2"/>
    <dgm:cxn modelId="{4BDA33BE-C1C6-4E2B-82BE-272549F11A30}" type="presParOf" srcId="{8AB7A9F3-07D1-4B42-8FD3-8B2FE9E79E7B}" destId="{26CCC3C2-F4D2-4926-B8AD-6E6BE087CCEC}" srcOrd="0" destOrd="0" presId="urn:microsoft.com/office/officeart/2005/8/layout/vList2"/>
    <dgm:cxn modelId="{B41C3684-CE18-4D30-A50A-61004C9AD73F}" type="presParOf" srcId="{8AB7A9F3-07D1-4B42-8FD3-8B2FE9E79E7B}" destId="{21203F83-8945-486B-B85F-84D9EF1A92F6}" srcOrd="1" destOrd="0" presId="urn:microsoft.com/office/officeart/2005/8/layout/vList2"/>
    <dgm:cxn modelId="{47C54E35-092E-488D-B009-26A2992539E7}" type="presParOf" srcId="{8AB7A9F3-07D1-4B42-8FD3-8B2FE9E79E7B}" destId="{B3D94AE2-AEAB-42F7-97E0-724AC14F499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72EFB43-936A-43A4-BA62-606E0090B30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17F7904-ABF7-4EAB-90DD-4BEACBACA68B}">
      <dgm:prSet/>
      <dgm:spPr/>
      <dgm:t>
        <a:bodyPr/>
        <a:lstStyle/>
        <a:p>
          <a:r>
            <a:rPr lang="it-IT"/>
            <a:t>Il viral marketing può essere molto economico da produrre e molto efficace perché viene trasferito attraverso una rete paritaria (peer-to-peer)ed è, quindi, meno probabile che venga rifiutato da un destinatario rispetto ad altre comunicazioni elettroniche. </a:t>
          </a:r>
          <a:endParaRPr lang="en-US"/>
        </a:p>
      </dgm:t>
    </dgm:pt>
    <dgm:pt modelId="{939746AC-20AC-46FC-8201-31FF2825D63E}" type="parTrans" cxnId="{698B2AC3-E23D-4AA1-8D40-E3ACFBA45C76}">
      <dgm:prSet/>
      <dgm:spPr/>
      <dgm:t>
        <a:bodyPr/>
        <a:lstStyle/>
        <a:p>
          <a:endParaRPr lang="en-US"/>
        </a:p>
      </dgm:t>
    </dgm:pt>
    <dgm:pt modelId="{3F805833-7413-423C-821B-D21E326B1CAB}" type="sibTrans" cxnId="{698B2AC3-E23D-4AA1-8D40-E3ACFBA45C76}">
      <dgm:prSet/>
      <dgm:spPr/>
      <dgm:t>
        <a:bodyPr/>
        <a:lstStyle/>
        <a:p>
          <a:endParaRPr lang="en-US"/>
        </a:p>
      </dgm:t>
    </dgm:pt>
    <dgm:pt modelId="{1D6058CF-F88F-4D14-94A1-A7D5A2CAD886}">
      <dgm:prSet/>
      <dgm:spPr/>
      <dgm:t>
        <a:bodyPr/>
        <a:lstStyle/>
        <a:p>
          <a:r>
            <a:rPr lang="it-IT" dirty="0"/>
            <a:t>Il marketing virale si sposa perfettamente con alcune forme di comunicazione che possiamo definire "</a:t>
          </a:r>
          <a:r>
            <a:rPr lang="it-IT" dirty="0" err="1"/>
            <a:t>unconventional</a:t>
          </a:r>
          <a:r>
            <a:rPr lang="it-IT" dirty="0"/>
            <a:t>". In particolare, in questa sede si considerano </a:t>
          </a:r>
          <a:r>
            <a:rPr lang="it-IT" i="1" u="sng" dirty="0">
              <a:solidFill>
                <a:schemeClr val="accent1"/>
              </a:solidFill>
            </a:rPr>
            <a:t>l'ambient marketing e il </a:t>
          </a:r>
          <a:r>
            <a:rPr lang="it-IT" i="1" u="sng" dirty="0" err="1">
              <a:solidFill>
                <a:schemeClr val="accent1"/>
              </a:solidFill>
            </a:rPr>
            <a:t>guerrilla</a:t>
          </a:r>
          <a:r>
            <a:rPr lang="it-IT" i="1" u="sng" dirty="0">
              <a:solidFill>
                <a:schemeClr val="accent1"/>
              </a:solidFill>
            </a:rPr>
            <a:t> marketing.</a:t>
          </a:r>
          <a:endParaRPr lang="en-US" dirty="0">
            <a:solidFill>
              <a:schemeClr val="accent1"/>
            </a:solidFill>
          </a:endParaRPr>
        </a:p>
      </dgm:t>
    </dgm:pt>
    <dgm:pt modelId="{E3205A57-5B5F-4680-92CA-AF3A1F8E2B76}" type="parTrans" cxnId="{26FD57C3-9A31-44D6-8146-87150708B2CD}">
      <dgm:prSet/>
      <dgm:spPr/>
      <dgm:t>
        <a:bodyPr/>
        <a:lstStyle/>
        <a:p>
          <a:endParaRPr lang="en-US"/>
        </a:p>
      </dgm:t>
    </dgm:pt>
    <dgm:pt modelId="{42BD15EB-F5A3-4A44-8B14-B3C04DC056EA}" type="sibTrans" cxnId="{26FD57C3-9A31-44D6-8146-87150708B2CD}">
      <dgm:prSet/>
      <dgm:spPr/>
      <dgm:t>
        <a:bodyPr/>
        <a:lstStyle/>
        <a:p>
          <a:endParaRPr lang="en-US"/>
        </a:p>
      </dgm:t>
    </dgm:pt>
    <dgm:pt modelId="{F50041E3-1575-483F-A756-8E81E99D7C9C}" type="pres">
      <dgm:prSet presAssocID="{E72EFB43-936A-43A4-BA62-606E0090B307}" presName="hierChild1" presStyleCnt="0">
        <dgm:presLayoutVars>
          <dgm:chPref val="1"/>
          <dgm:dir/>
          <dgm:animOne val="branch"/>
          <dgm:animLvl val="lvl"/>
          <dgm:resizeHandles/>
        </dgm:presLayoutVars>
      </dgm:prSet>
      <dgm:spPr/>
    </dgm:pt>
    <dgm:pt modelId="{9A4CF384-485F-41AC-BF62-4B8036150ACB}" type="pres">
      <dgm:prSet presAssocID="{317F7904-ABF7-4EAB-90DD-4BEACBACA68B}" presName="hierRoot1" presStyleCnt="0"/>
      <dgm:spPr/>
    </dgm:pt>
    <dgm:pt modelId="{E84AA3BA-1195-4259-8EB4-DD1AE26E0BDD}" type="pres">
      <dgm:prSet presAssocID="{317F7904-ABF7-4EAB-90DD-4BEACBACA68B}" presName="composite" presStyleCnt="0"/>
      <dgm:spPr/>
    </dgm:pt>
    <dgm:pt modelId="{1E383A14-FBD5-443A-A471-865204A4DCB4}" type="pres">
      <dgm:prSet presAssocID="{317F7904-ABF7-4EAB-90DD-4BEACBACA68B}" presName="background" presStyleLbl="node0" presStyleIdx="0" presStyleCnt="2"/>
      <dgm:spPr/>
    </dgm:pt>
    <dgm:pt modelId="{E216242C-A49B-42E1-A82E-51247BF06FEB}" type="pres">
      <dgm:prSet presAssocID="{317F7904-ABF7-4EAB-90DD-4BEACBACA68B}" presName="text" presStyleLbl="fgAcc0" presStyleIdx="0" presStyleCnt="2">
        <dgm:presLayoutVars>
          <dgm:chPref val="3"/>
        </dgm:presLayoutVars>
      </dgm:prSet>
      <dgm:spPr/>
    </dgm:pt>
    <dgm:pt modelId="{1B9E71E4-42AB-4958-B796-9A1D26F58732}" type="pres">
      <dgm:prSet presAssocID="{317F7904-ABF7-4EAB-90DD-4BEACBACA68B}" presName="hierChild2" presStyleCnt="0"/>
      <dgm:spPr/>
    </dgm:pt>
    <dgm:pt modelId="{7B0B78BD-E286-4B0D-B500-116AB62AC4FE}" type="pres">
      <dgm:prSet presAssocID="{1D6058CF-F88F-4D14-94A1-A7D5A2CAD886}" presName="hierRoot1" presStyleCnt="0"/>
      <dgm:spPr/>
    </dgm:pt>
    <dgm:pt modelId="{1F1CA2A1-CADD-40DE-B049-18AEDCE17F49}" type="pres">
      <dgm:prSet presAssocID="{1D6058CF-F88F-4D14-94A1-A7D5A2CAD886}" presName="composite" presStyleCnt="0"/>
      <dgm:spPr/>
    </dgm:pt>
    <dgm:pt modelId="{2E61B367-00E1-4B10-ACAB-71AD2383BA82}" type="pres">
      <dgm:prSet presAssocID="{1D6058CF-F88F-4D14-94A1-A7D5A2CAD886}" presName="background" presStyleLbl="node0" presStyleIdx="1" presStyleCnt="2"/>
      <dgm:spPr/>
    </dgm:pt>
    <dgm:pt modelId="{62EF224C-7E73-411D-86FE-771CFF559CB7}" type="pres">
      <dgm:prSet presAssocID="{1D6058CF-F88F-4D14-94A1-A7D5A2CAD886}" presName="text" presStyleLbl="fgAcc0" presStyleIdx="1" presStyleCnt="2">
        <dgm:presLayoutVars>
          <dgm:chPref val="3"/>
        </dgm:presLayoutVars>
      </dgm:prSet>
      <dgm:spPr/>
    </dgm:pt>
    <dgm:pt modelId="{4A28704A-831F-49A7-A3A1-2D2A3907A80F}" type="pres">
      <dgm:prSet presAssocID="{1D6058CF-F88F-4D14-94A1-A7D5A2CAD886}" presName="hierChild2" presStyleCnt="0"/>
      <dgm:spPr/>
    </dgm:pt>
  </dgm:ptLst>
  <dgm:cxnLst>
    <dgm:cxn modelId="{21BE1C25-E1E5-4B3C-A6A0-C1A864ADBCA4}" type="presOf" srcId="{317F7904-ABF7-4EAB-90DD-4BEACBACA68B}" destId="{E216242C-A49B-42E1-A82E-51247BF06FEB}" srcOrd="0" destOrd="0" presId="urn:microsoft.com/office/officeart/2005/8/layout/hierarchy1"/>
    <dgm:cxn modelId="{89B5758B-CFE3-4231-91DD-47E99A0C729A}" type="presOf" srcId="{E72EFB43-936A-43A4-BA62-606E0090B307}" destId="{F50041E3-1575-483F-A756-8E81E99D7C9C}" srcOrd="0" destOrd="0" presId="urn:microsoft.com/office/officeart/2005/8/layout/hierarchy1"/>
    <dgm:cxn modelId="{698B2AC3-E23D-4AA1-8D40-E3ACFBA45C76}" srcId="{E72EFB43-936A-43A4-BA62-606E0090B307}" destId="{317F7904-ABF7-4EAB-90DD-4BEACBACA68B}" srcOrd="0" destOrd="0" parTransId="{939746AC-20AC-46FC-8201-31FF2825D63E}" sibTransId="{3F805833-7413-423C-821B-D21E326B1CAB}"/>
    <dgm:cxn modelId="{26FD57C3-9A31-44D6-8146-87150708B2CD}" srcId="{E72EFB43-936A-43A4-BA62-606E0090B307}" destId="{1D6058CF-F88F-4D14-94A1-A7D5A2CAD886}" srcOrd="1" destOrd="0" parTransId="{E3205A57-5B5F-4680-92CA-AF3A1F8E2B76}" sibTransId="{42BD15EB-F5A3-4A44-8B14-B3C04DC056EA}"/>
    <dgm:cxn modelId="{02563DE6-7D78-4D10-9EAB-C4B65FAA39D2}" type="presOf" srcId="{1D6058CF-F88F-4D14-94A1-A7D5A2CAD886}" destId="{62EF224C-7E73-411D-86FE-771CFF559CB7}" srcOrd="0" destOrd="0" presId="urn:microsoft.com/office/officeart/2005/8/layout/hierarchy1"/>
    <dgm:cxn modelId="{E88E9D43-7677-4013-8F97-81521ECC8E88}" type="presParOf" srcId="{F50041E3-1575-483F-A756-8E81E99D7C9C}" destId="{9A4CF384-485F-41AC-BF62-4B8036150ACB}" srcOrd="0" destOrd="0" presId="urn:microsoft.com/office/officeart/2005/8/layout/hierarchy1"/>
    <dgm:cxn modelId="{5F33D46F-9FC2-44C9-BFEF-FFD06780CCD1}" type="presParOf" srcId="{9A4CF384-485F-41AC-BF62-4B8036150ACB}" destId="{E84AA3BA-1195-4259-8EB4-DD1AE26E0BDD}" srcOrd="0" destOrd="0" presId="urn:microsoft.com/office/officeart/2005/8/layout/hierarchy1"/>
    <dgm:cxn modelId="{3091E0C5-CD5E-44AC-A288-65E61E574DE0}" type="presParOf" srcId="{E84AA3BA-1195-4259-8EB4-DD1AE26E0BDD}" destId="{1E383A14-FBD5-443A-A471-865204A4DCB4}" srcOrd="0" destOrd="0" presId="urn:microsoft.com/office/officeart/2005/8/layout/hierarchy1"/>
    <dgm:cxn modelId="{BA26114F-C3A4-4CA2-B60D-07D2BAEB5FAD}" type="presParOf" srcId="{E84AA3BA-1195-4259-8EB4-DD1AE26E0BDD}" destId="{E216242C-A49B-42E1-A82E-51247BF06FEB}" srcOrd="1" destOrd="0" presId="urn:microsoft.com/office/officeart/2005/8/layout/hierarchy1"/>
    <dgm:cxn modelId="{667826D5-BB2D-4FC6-A105-5DB34A688868}" type="presParOf" srcId="{9A4CF384-485F-41AC-BF62-4B8036150ACB}" destId="{1B9E71E4-42AB-4958-B796-9A1D26F58732}" srcOrd="1" destOrd="0" presId="urn:microsoft.com/office/officeart/2005/8/layout/hierarchy1"/>
    <dgm:cxn modelId="{0072572B-811B-43C1-989A-26134FEADBA5}" type="presParOf" srcId="{F50041E3-1575-483F-A756-8E81E99D7C9C}" destId="{7B0B78BD-E286-4B0D-B500-116AB62AC4FE}" srcOrd="1" destOrd="0" presId="urn:microsoft.com/office/officeart/2005/8/layout/hierarchy1"/>
    <dgm:cxn modelId="{08A6BE55-99EB-4FEB-ADC6-EB4CDECEE12A}" type="presParOf" srcId="{7B0B78BD-E286-4B0D-B500-116AB62AC4FE}" destId="{1F1CA2A1-CADD-40DE-B049-18AEDCE17F49}" srcOrd="0" destOrd="0" presId="urn:microsoft.com/office/officeart/2005/8/layout/hierarchy1"/>
    <dgm:cxn modelId="{3A3D5498-7970-445A-86FA-EE2EBEFC6642}" type="presParOf" srcId="{1F1CA2A1-CADD-40DE-B049-18AEDCE17F49}" destId="{2E61B367-00E1-4B10-ACAB-71AD2383BA82}" srcOrd="0" destOrd="0" presId="urn:microsoft.com/office/officeart/2005/8/layout/hierarchy1"/>
    <dgm:cxn modelId="{C5B11316-CB50-4DBC-825E-92E99EEFD652}" type="presParOf" srcId="{1F1CA2A1-CADD-40DE-B049-18AEDCE17F49}" destId="{62EF224C-7E73-411D-86FE-771CFF559CB7}" srcOrd="1" destOrd="0" presId="urn:microsoft.com/office/officeart/2005/8/layout/hierarchy1"/>
    <dgm:cxn modelId="{EE302D8F-628B-4BD9-81ED-9002FA9CB2DF}" type="presParOf" srcId="{7B0B78BD-E286-4B0D-B500-116AB62AC4FE}" destId="{4A28704A-831F-49A7-A3A1-2D2A3907A80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0DD50E0-7965-463B-820B-A0D90728542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A3E6A07-68E8-481C-B803-2F6D43825AF7}">
      <dgm:prSet/>
      <dgm:spPr/>
      <dgm:t>
        <a:bodyPr/>
        <a:lstStyle/>
        <a:p>
          <a:pPr algn="ctr">
            <a:lnSpc>
              <a:spcPct val="100000"/>
            </a:lnSpc>
          </a:pPr>
          <a:r>
            <a:rPr lang="it-IT" dirty="0"/>
            <a:t>In linea con questi obiettivi, Dove ha anche lanciato una campagna in Canada per affrontare il problema di come i social media possano danneggiare l'autostima delle ragazze </a:t>
          </a:r>
          <a:r>
            <a:rPr lang="it-IT" dirty="0" err="1"/>
            <a:t>pre</a:t>
          </a:r>
          <a:r>
            <a:rPr lang="it-IT" dirty="0"/>
            <a:t>-adolescenti: tale campagna includeva un film intitolato "Reverse Selfie", che invitava gli spettatori ad affrontare i problemi di autostima causati dagli effetti dannosi dei social media. </a:t>
          </a:r>
          <a:endParaRPr lang="en-US" dirty="0"/>
        </a:p>
      </dgm:t>
    </dgm:pt>
    <dgm:pt modelId="{1DB18F0A-AF4D-44C0-88AB-BF332474C306}" type="parTrans" cxnId="{E3CEDE67-E826-40D8-B2CA-BD2E8A897DC0}">
      <dgm:prSet/>
      <dgm:spPr/>
      <dgm:t>
        <a:bodyPr/>
        <a:lstStyle/>
        <a:p>
          <a:endParaRPr lang="en-US"/>
        </a:p>
      </dgm:t>
    </dgm:pt>
    <dgm:pt modelId="{2BBA9214-627B-4B75-8026-C4821DDF839A}" type="sibTrans" cxnId="{E3CEDE67-E826-40D8-B2CA-BD2E8A897DC0}">
      <dgm:prSet/>
      <dgm:spPr/>
      <dgm:t>
        <a:bodyPr/>
        <a:lstStyle/>
        <a:p>
          <a:endParaRPr lang="en-US"/>
        </a:p>
      </dgm:t>
    </dgm:pt>
    <dgm:pt modelId="{D772BDCD-E374-4FCA-BB84-7E8447DEE6F3}">
      <dgm:prSet/>
      <dgm:spPr/>
      <dgm:t>
        <a:bodyPr/>
        <a:lstStyle/>
        <a:p>
          <a:pPr algn="ctr">
            <a:lnSpc>
              <a:spcPct val="100000"/>
            </a:lnSpc>
          </a:pPr>
          <a:r>
            <a:rPr lang="it-IT" dirty="0"/>
            <a:t>Per promuovere la campagna, Unilever ha ingaggiato la cantante Lizzo, nota sostenitrice della fiducia nel proprio corpo, per ottenere l'obiettivo di rendere i social media un'esperienza più positiva per le ragazze. Al di là dei suoi brand storici, Unilever continua a sostenere cause legate alla protezione ambientale e sociale anche grazie all'acquisizione di brand di prodotto.</a:t>
          </a:r>
          <a:endParaRPr lang="en-US" dirty="0"/>
        </a:p>
      </dgm:t>
    </dgm:pt>
    <dgm:pt modelId="{7919150E-3D04-4BC3-9D4D-B3154FE6AFBB}" type="parTrans" cxnId="{C704FB86-27CC-4407-8272-40C0DE0C0B75}">
      <dgm:prSet/>
      <dgm:spPr/>
      <dgm:t>
        <a:bodyPr/>
        <a:lstStyle/>
        <a:p>
          <a:endParaRPr lang="en-US"/>
        </a:p>
      </dgm:t>
    </dgm:pt>
    <dgm:pt modelId="{5B6ADEE4-D190-4D64-B290-0E633BF7C98D}" type="sibTrans" cxnId="{C704FB86-27CC-4407-8272-40C0DE0C0B75}">
      <dgm:prSet/>
      <dgm:spPr/>
      <dgm:t>
        <a:bodyPr/>
        <a:lstStyle/>
        <a:p>
          <a:endParaRPr lang="en-US"/>
        </a:p>
      </dgm:t>
    </dgm:pt>
    <dgm:pt modelId="{9684C32A-B13A-45DB-8BDE-B47E0F117187}" type="pres">
      <dgm:prSet presAssocID="{30DD50E0-7965-463B-820B-A0D90728542E}" presName="root" presStyleCnt="0">
        <dgm:presLayoutVars>
          <dgm:dir/>
          <dgm:resizeHandles val="exact"/>
        </dgm:presLayoutVars>
      </dgm:prSet>
      <dgm:spPr/>
    </dgm:pt>
    <dgm:pt modelId="{552BA26F-97C2-4F1D-86DD-C2B9C172EBEE}" type="pres">
      <dgm:prSet presAssocID="{0A3E6A07-68E8-481C-B803-2F6D43825AF7}" presName="compNode" presStyleCnt="0"/>
      <dgm:spPr/>
    </dgm:pt>
    <dgm:pt modelId="{598D2641-D0EE-45D9-A5D2-3D5AF9A73E06}" type="pres">
      <dgm:prSet presAssocID="{0A3E6A07-68E8-481C-B803-2F6D43825AF7}" presName="bgRect" presStyleLbl="bgShp" presStyleIdx="0" presStyleCnt="2"/>
      <dgm:spPr/>
    </dgm:pt>
    <dgm:pt modelId="{1369584C-0388-4D03-84E6-04751C1EBF82}" type="pres">
      <dgm:prSet presAssocID="{0A3E6A07-68E8-481C-B803-2F6D43825AF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iro a segno"/>
        </a:ext>
      </dgm:extLst>
    </dgm:pt>
    <dgm:pt modelId="{AF8EC3D2-98AE-4653-94B1-145B697CE8B8}" type="pres">
      <dgm:prSet presAssocID="{0A3E6A07-68E8-481C-B803-2F6D43825AF7}" presName="spaceRect" presStyleCnt="0"/>
      <dgm:spPr/>
    </dgm:pt>
    <dgm:pt modelId="{93535EA3-95B8-4265-BA98-58DA23819B57}" type="pres">
      <dgm:prSet presAssocID="{0A3E6A07-68E8-481C-B803-2F6D43825AF7}" presName="parTx" presStyleLbl="revTx" presStyleIdx="0" presStyleCnt="2">
        <dgm:presLayoutVars>
          <dgm:chMax val="0"/>
          <dgm:chPref val="0"/>
        </dgm:presLayoutVars>
      </dgm:prSet>
      <dgm:spPr/>
    </dgm:pt>
    <dgm:pt modelId="{A650151F-F4EC-482B-896D-47051128195E}" type="pres">
      <dgm:prSet presAssocID="{2BBA9214-627B-4B75-8026-C4821DDF839A}" presName="sibTrans" presStyleCnt="0"/>
      <dgm:spPr/>
    </dgm:pt>
    <dgm:pt modelId="{235460A2-DBA1-451B-ABCE-57B78EAEF309}" type="pres">
      <dgm:prSet presAssocID="{D772BDCD-E374-4FCA-BB84-7E8447DEE6F3}" presName="compNode" presStyleCnt="0"/>
      <dgm:spPr/>
    </dgm:pt>
    <dgm:pt modelId="{27DCCE2B-A61D-421F-ABC0-5C244BE69F77}" type="pres">
      <dgm:prSet presAssocID="{D772BDCD-E374-4FCA-BB84-7E8447DEE6F3}" presName="bgRect" presStyleLbl="bgShp" presStyleIdx="1" presStyleCnt="2"/>
      <dgm:spPr/>
    </dgm:pt>
    <dgm:pt modelId="{9BFD4566-848F-4409-B0DB-D24F67715782}" type="pres">
      <dgm:prSet presAssocID="{D772BDCD-E374-4FCA-BB84-7E8447DEE6F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reble clef"/>
        </a:ext>
      </dgm:extLst>
    </dgm:pt>
    <dgm:pt modelId="{FCE57856-AE95-4314-8E65-F8F397604609}" type="pres">
      <dgm:prSet presAssocID="{D772BDCD-E374-4FCA-BB84-7E8447DEE6F3}" presName="spaceRect" presStyleCnt="0"/>
      <dgm:spPr/>
    </dgm:pt>
    <dgm:pt modelId="{67CAD850-F671-42A2-8898-1B031AA65E5E}" type="pres">
      <dgm:prSet presAssocID="{D772BDCD-E374-4FCA-BB84-7E8447DEE6F3}" presName="parTx" presStyleLbl="revTx" presStyleIdx="1" presStyleCnt="2">
        <dgm:presLayoutVars>
          <dgm:chMax val="0"/>
          <dgm:chPref val="0"/>
        </dgm:presLayoutVars>
      </dgm:prSet>
      <dgm:spPr/>
    </dgm:pt>
  </dgm:ptLst>
  <dgm:cxnLst>
    <dgm:cxn modelId="{86D12011-96A8-439F-9058-2532E11AA7D4}" type="presOf" srcId="{0A3E6A07-68E8-481C-B803-2F6D43825AF7}" destId="{93535EA3-95B8-4265-BA98-58DA23819B57}" srcOrd="0" destOrd="0" presId="urn:microsoft.com/office/officeart/2018/2/layout/IconVerticalSolidList"/>
    <dgm:cxn modelId="{3D31A232-F2DF-4F20-AAE1-B7209259BE8C}" type="presOf" srcId="{30DD50E0-7965-463B-820B-A0D90728542E}" destId="{9684C32A-B13A-45DB-8BDE-B47E0F117187}" srcOrd="0" destOrd="0" presId="urn:microsoft.com/office/officeart/2018/2/layout/IconVerticalSolidList"/>
    <dgm:cxn modelId="{CF52025C-AF7F-4D25-912F-28BB82E2C528}" type="presOf" srcId="{D772BDCD-E374-4FCA-BB84-7E8447DEE6F3}" destId="{67CAD850-F671-42A2-8898-1B031AA65E5E}" srcOrd="0" destOrd="0" presId="urn:microsoft.com/office/officeart/2018/2/layout/IconVerticalSolidList"/>
    <dgm:cxn modelId="{E3CEDE67-E826-40D8-B2CA-BD2E8A897DC0}" srcId="{30DD50E0-7965-463B-820B-A0D90728542E}" destId="{0A3E6A07-68E8-481C-B803-2F6D43825AF7}" srcOrd="0" destOrd="0" parTransId="{1DB18F0A-AF4D-44C0-88AB-BF332474C306}" sibTransId="{2BBA9214-627B-4B75-8026-C4821DDF839A}"/>
    <dgm:cxn modelId="{C704FB86-27CC-4407-8272-40C0DE0C0B75}" srcId="{30DD50E0-7965-463B-820B-A0D90728542E}" destId="{D772BDCD-E374-4FCA-BB84-7E8447DEE6F3}" srcOrd="1" destOrd="0" parTransId="{7919150E-3D04-4BC3-9D4D-B3154FE6AFBB}" sibTransId="{5B6ADEE4-D190-4D64-B290-0E633BF7C98D}"/>
    <dgm:cxn modelId="{C48A3B23-A9CE-489D-9BDB-F87C6BC0BF3B}" type="presParOf" srcId="{9684C32A-B13A-45DB-8BDE-B47E0F117187}" destId="{552BA26F-97C2-4F1D-86DD-C2B9C172EBEE}" srcOrd="0" destOrd="0" presId="urn:microsoft.com/office/officeart/2018/2/layout/IconVerticalSolidList"/>
    <dgm:cxn modelId="{9D115698-8ABC-41D6-80E9-AEC5887331E7}" type="presParOf" srcId="{552BA26F-97C2-4F1D-86DD-C2B9C172EBEE}" destId="{598D2641-D0EE-45D9-A5D2-3D5AF9A73E06}" srcOrd="0" destOrd="0" presId="urn:microsoft.com/office/officeart/2018/2/layout/IconVerticalSolidList"/>
    <dgm:cxn modelId="{816804BD-280C-413E-870C-06310273BE49}" type="presParOf" srcId="{552BA26F-97C2-4F1D-86DD-C2B9C172EBEE}" destId="{1369584C-0388-4D03-84E6-04751C1EBF82}" srcOrd="1" destOrd="0" presId="urn:microsoft.com/office/officeart/2018/2/layout/IconVerticalSolidList"/>
    <dgm:cxn modelId="{C9FB1727-4433-409F-A6DA-6FA2497BCB4A}" type="presParOf" srcId="{552BA26F-97C2-4F1D-86DD-C2B9C172EBEE}" destId="{AF8EC3D2-98AE-4653-94B1-145B697CE8B8}" srcOrd="2" destOrd="0" presId="urn:microsoft.com/office/officeart/2018/2/layout/IconVerticalSolidList"/>
    <dgm:cxn modelId="{9B2E1BEE-A11C-49AD-ACCF-383BA35C6B3F}" type="presParOf" srcId="{552BA26F-97C2-4F1D-86DD-C2B9C172EBEE}" destId="{93535EA3-95B8-4265-BA98-58DA23819B57}" srcOrd="3" destOrd="0" presId="urn:microsoft.com/office/officeart/2018/2/layout/IconVerticalSolidList"/>
    <dgm:cxn modelId="{6E7B6DA1-3870-4E03-B7AD-9EDFA539952E}" type="presParOf" srcId="{9684C32A-B13A-45DB-8BDE-B47E0F117187}" destId="{A650151F-F4EC-482B-896D-47051128195E}" srcOrd="1" destOrd="0" presId="urn:microsoft.com/office/officeart/2018/2/layout/IconVerticalSolidList"/>
    <dgm:cxn modelId="{5780A2EB-B0DC-4F5F-A4B4-0DE25C9DC677}" type="presParOf" srcId="{9684C32A-B13A-45DB-8BDE-B47E0F117187}" destId="{235460A2-DBA1-451B-ABCE-57B78EAEF309}" srcOrd="2" destOrd="0" presId="urn:microsoft.com/office/officeart/2018/2/layout/IconVerticalSolidList"/>
    <dgm:cxn modelId="{A330120A-DEB9-4EB4-AC08-1F836664492B}" type="presParOf" srcId="{235460A2-DBA1-451B-ABCE-57B78EAEF309}" destId="{27DCCE2B-A61D-421F-ABC0-5C244BE69F77}" srcOrd="0" destOrd="0" presId="urn:microsoft.com/office/officeart/2018/2/layout/IconVerticalSolidList"/>
    <dgm:cxn modelId="{63BF2F64-CEBE-4E1B-A540-5C554790DD7A}" type="presParOf" srcId="{235460A2-DBA1-451B-ABCE-57B78EAEF309}" destId="{9BFD4566-848F-4409-B0DB-D24F67715782}" srcOrd="1" destOrd="0" presId="urn:microsoft.com/office/officeart/2018/2/layout/IconVerticalSolidList"/>
    <dgm:cxn modelId="{987A6518-2590-479F-97F7-046127E405C1}" type="presParOf" srcId="{235460A2-DBA1-451B-ABCE-57B78EAEF309}" destId="{FCE57856-AE95-4314-8E65-F8F397604609}" srcOrd="2" destOrd="0" presId="urn:microsoft.com/office/officeart/2018/2/layout/IconVerticalSolidList"/>
    <dgm:cxn modelId="{1200F8CB-A8E7-4100-8243-94DD6F68CE5A}" type="presParOf" srcId="{235460A2-DBA1-451B-ABCE-57B78EAEF309}" destId="{67CAD850-F671-42A2-8898-1B031AA65E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3067F-A644-4D97-9EC4-08B5D0EC84F8}">
      <dsp:nvSpPr>
        <dsp:cNvPr id="0" name=""/>
        <dsp:cNvSpPr/>
      </dsp:nvSpPr>
      <dsp:spPr>
        <a:xfrm>
          <a:off x="1329" y="340738"/>
          <a:ext cx="4664811" cy="2962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3019D-1A60-4606-8D50-916944478705}">
      <dsp:nvSpPr>
        <dsp:cNvPr id="0" name=""/>
        <dsp:cNvSpPr/>
      </dsp:nvSpPr>
      <dsp:spPr>
        <a:xfrm>
          <a:off x="519641" y="833135"/>
          <a:ext cx="4664811" cy="2962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it-IT" sz="1600" kern="1200" dirty="0"/>
            <a:t>La crescita delle tecnologie digitali negli ultimi decenni è stata notevole. Il numero di persone che ha accesso a internet nel mondo sta crescendo rapidamente e, in particolare nel mondo sviluppato, i consumatori hanno accesso ad alte velocità di connessione attraverso più dispositivi. </a:t>
          </a:r>
          <a:endParaRPr lang="en-US" sz="1600" kern="1200" dirty="0"/>
        </a:p>
      </dsp:txBody>
      <dsp:txXfrm>
        <a:off x="606400" y="919894"/>
        <a:ext cx="4491293" cy="2788637"/>
      </dsp:txXfrm>
    </dsp:sp>
    <dsp:sp modelId="{48D34B8A-91C4-4328-BF8F-84E14F316907}">
      <dsp:nvSpPr>
        <dsp:cNvPr id="0" name=""/>
        <dsp:cNvSpPr/>
      </dsp:nvSpPr>
      <dsp:spPr>
        <a:xfrm>
          <a:off x="5702765" y="340738"/>
          <a:ext cx="4664811" cy="296215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D1E137-9244-4E5D-AAA7-E3017B5132ED}">
      <dsp:nvSpPr>
        <dsp:cNvPr id="0" name=""/>
        <dsp:cNvSpPr/>
      </dsp:nvSpPr>
      <dsp:spPr>
        <a:xfrm>
          <a:off x="6221078" y="833135"/>
          <a:ext cx="4664811" cy="296215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Anche la quantità di tempo trascorsa "online" sta crescendo esponenzialmente. Sebbene la maggior parte dei consumatori attualmente interagisca con i brand online, il World Wide Web nasce "solo" nel 1989, grazie all'intuizione di un ricercatore del CERN Tim Berners-Lee. Da allora abbiamo osservato molti cambiamenti, ivi inclusa proprio la rapida crescita del mondo digitale. Non sorprende che i livelli più alti di penetrazione siano in Nord America e in Europa. </a:t>
          </a:r>
          <a:endParaRPr lang="en-US" sz="1700" kern="1200" dirty="0"/>
        </a:p>
      </dsp:txBody>
      <dsp:txXfrm>
        <a:off x="6307837" y="919894"/>
        <a:ext cx="4491293" cy="2788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CD5B69-3C4B-4C8B-9F00-D2AF7B25473C}">
      <dsp:nvSpPr>
        <dsp:cNvPr id="0" name=""/>
        <dsp:cNvSpPr/>
      </dsp:nvSpPr>
      <dsp:spPr>
        <a:xfrm>
          <a:off x="0" y="496"/>
          <a:ext cx="10894022" cy="1161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4A2374-0DF7-4900-9DA2-5BC1B5D8BEC9}">
      <dsp:nvSpPr>
        <dsp:cNvPr id="0" name=""/>
        <dsp:cNvSpPr/>
      </dsp:nvSpPr>
      <dsp:spPr>
        <a:xfrm>
          <a:off x="351431" y="261892"/>
          <a:ext cx="638967" cy="6389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C1EB17-AED3-4357-91A9-2801E575A602}">
      <dsp:nvSpPr>
        <dsp:cNvPr id="0" name=""/>
        <dsp:cNvSpPr/>
      </dsp:nvSpPr>
      <dsp:spPr>
        <a:xfrm>
          <a:off x="1341831" y="496"/>
          <a:ext cx="9552191" cy="116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53" tIns="122953" rIns="122953" bIns="122953" numCol="1" spcCol="1270" anchor="ctr" anchorCtr="0">
          <a:noAutofit/>
        </a:bodyPr>
        <a:lstStyle/>
        <a:p>
          <a:pPr marL="0" lvl="0" indent="0" algn="ctr" defTabSz="800100">
            <a:lnSpc>
              <a:spcPct val="100000"/>
            </a:lnSpc>
            <a:spcBef>
              <a:spcPct val="0"/>
            </a:spcBef>
            <a:spcAft>
              <a:spcPct val="35000"/>
            </a:spcAft>
            <a:buNone/>
          </a:pPr>
          <a:r>
            <a:rPr lang="it-IT" sz="1800" kern="1200" dirty="0"/>
            <a:t>La crescita nell'utilizzo degli smartphone è importante per un altro motivo: la sua crescente rilevanza come mezzo attraverso il quale le persone si connettono a internet. </a:t>
          </a:r>
          <a:endParaRPr lang="en-US" sz="1800" kern="1200" dirty="0"/>
        </a:p>
      </dsp:txBody>
      <dsp:txXfrm>
        <a:off x="1341831" y="496"/>
        <a:ext cx="9552191" cy="1161758"/>
      </dsp:txXfrm>
    </dsp:sp>
    <dsp:sp modelId="{FA680BDD-27DE-4921-B0CC-411D59C0AD4C}">
      <dsp:nvSpPr>
        <dsp:cNvPr id="0" name=""/>
        <dsp:cNvSpPr/>
      </dsp:nvSpPr>
      <dsp:spPr>
        <a:xfrm>
          <a:off x="0" y="1452694"/>
          <a:ext cx="10894022" cy="1161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3BE45-4C34-43D7-8C7B-DD72B118F06E}">
      <dsp:nvSpPr>
        <dsp:cNvPr id="0" name=""/>
        <dsp:cNvSpPr/>
      </dsp:nvSpPr>
      <dsp:spPr>
        <a:xfrm>
          <a:off x="351431" y="1714090"/>
          <a:ext cx="638967" cy="6389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AA3AE-8BDF-46B0-ADF0-AC6C71DAE1C5}">
      <dsp:nvSpPr>
        <dsp:cNvPr id="0" name=""/>
        <dsp:cNvSpPr/>
      </dsp:nvSpPr>
      <dsp:spPr>
        <a:xfrm>
          <a:off x="1341831" y="1452694"/>
          <a:ext cx="9552191" cy="116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53" tIns="122953" rIns="122953" bIns="122953" numCol="1" spcCol="1270" anchor="ctr" anchorCtr="0">
          <a:noAutofit/>
        </a:bodyPr>
        <a:lstStyle/>
        <a:p>
          <a:pPr marL="0" lvl="0" indent="0" algn="ctr" defTabSz="800100">
            <a:lnSpc>
              <a:spcPct val="100000"/>
            </a:lnSpc>
            <a:spcBef>
              <a:spcPct val="0"/>
            </a:spcBef>
            <a:spcAft>
              <a:spcPct val="35000"/>
            </a:spcAft>
            <a:buNone/>
          </a:pPr>
          <a:r>
            <a:rPr lang="it-IT" sz="1800" kern="1200" dirty="0"/>
            <a:t>Nel 2010, solo il 3% della popolazione mondiale si è recato online utilizzando un cellulare; nel primo trimestre del 2023, di contro, i dispositivi mobili (esclusi i tablet) hanno generato il 58,33% del traffico globale sul web. </a:t>
          </a:r>
          <a:endParaRPr lang="en-US" sz="1800" kern="1200" dirty="0"/>
        </a:p>
      </dsp:txBody>
      <dsp:txXfrm>
        <a:off x="1341831" y="1452694"/>
        <a:ext cx="9552191" cy="1161758"/>
      </dsp:txXfrm>
    </dsp:sp>
    <dsp:sp modelId="{219267C5-3C6C-434F-85B8-ADB0D889C1F3}">
      <dsp:nvSpPr>
        <dsp:cNvPr id="0" name=""/>
        <dsp:cNvSpPr/>
      </dsp:nvSpPr>
      <dsp:spPr>
        <a:xfrm>
          <a:off x="0" y="2904892"/>
          <a:ext cx="10894022" cy="116175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D582E3-CA3E-41FF-B685-0AA595441E89}">
      <dsp:nvSpPr>
        <dsp:cNvPr id="0" name=""/>
        <dsp:cNvSpPr/>
      </dsp:nvSpPr>
      <dsp:spPr>
        <a:xfrm>
          <a:off x="351431" y="3166288"/>
          <a:ext cx="638967" cy="6389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2EC07AF-5DEB-4B52-9057-6C91BA9E423E}">
      <dsp:nvSpPr>
        <dsp:cNvPr id="0" name=""/>
        <dsp:cNvSpPr/>
      </dsp:nvSpPr>
      <dsp:spPr>
        <a:xfrm>
          <a:off x="1341831" y="2904892"/>
          <a:ext cx="9552191" cy="1161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953" tIns="122953" rIns="122953" bIns="122953" numCol="1" spcCol="1270" anchor="ctr" anchorCtr="0">
          <a:noAutofit/>
        </a:bodyPr>
        <a:lstStyle/>
        <a:p>
          <a:pPr marL="0" lvl="0" indent="0" algn="ctr" defTabSz="800100">
            <a:lnSpc>
              <a:spcPct val="100000"/>
            </a:lnSpc>
            <a:spcBef>
              <a:spcPct val="0"/>
            </a:spcBef>
            <a:spcAft>
              <a:spcPct val="35000"/>
            </a:spcAft>
            <a:buNone/>
          </a:pPr>
          <a:r>
            <a:rPr lang="it-IT" sz="1800" kern="1200" dirty="0"/>
            <a:t>La crescita sopra illustrata è spesso spiegata attraverso i termini Web 2.0 e Web 3.0; ma cosa significano precisamente?</a:t>
          </a:r>
          <a:endParaRPr lang="en-US" sz="1800" kern="1200" dirty="0"/>
        </a:p>
      </dsp:txBody>
      <dsp:txXfrm>
        <a:off x="1341831" y="2904892"/>
        <a:ext cx="9552191" cy="1161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69831-FAD6-4377-8608-5EC23A200DB2}">
      <dsp:nvSpPr>
        <dsp:cNvPr id="0" name=""/>
        <dsp:cNvSpPr/>
      </dsp:nvSpPr>
      <dsp:spPr>
        <a:xfrm>
          <a:off x="77188" y="2183848"/>
          <a:ext cx="1508446" cy="15084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EAB53-4985-4D8F-8C1D-FE0525C3451B}">
      <dsp:nvSpPr>
        <dsp:cNvPr id="0" name=""/>
        <dsp:cNvSpPr/>
      </dsp:nvSpPr>
      <dsp:spPr>
        <a:xfrm>
          <a:off x="393961" y="2500622"/>
          <a:ext cx="874898" cy="8748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DB872A-CBF5-4A98-88F7-B9E86353A329}">
      <dsp:nvSpPr>
        <dsp:cNvPr id="0" name=""/>
        <dsp:cNvSpPr/>
      </dsp:nvSpPr>
      <dsp:spPr>
        <a:xfrm>
          <a:off x="1908873" y="2183848"/>
          <a:ext cx="3555623" cy="1508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it-IT" sz="1600" i="1" u="sng" kern="1200" dirty="0">
              <a:solidFill>
                <a:schemeClr val="accent1"/>
              </a:solidFill>
            </a:rPr>
            <a:t>3. Nuove fonti di crescita dei ricavi. </a:t>
          </a:r>
          <a:r>
            <a:rPr lang="it-IT" sz="1600" kern="1200" dirty="0"/>
            <a:t>I brand devono comprendere che le loro fonti di ricavi dovranno includere il modello digitale, che sottolinea l'importanza della flessibilità e dell'innovazione. Sono, inoltre, fondamentali l'ingresso nei mercati emergenti e la creazione di alleanze strategiche.</a:t>
          </a:r>
          <a:endParaRPr lang="en-US" sz="1600" kern="1200" dirty="0"/>
        </a:p>
      </dsp:txBody>
      <dsp:txXfrm>
        <a:off x="1908873" y="2183848"/>
        <a:ext cx="3555623" cy="1508446"/>
      </dsp:txXfrm>
    </dsp:sp>
    <dsp:sp modelId="{4B5CD69E-96DF-4FFD-AE3E-6B55A6DF81DF}">
      <dsp:nvSpPr>
        <dsp:cNvPr id="0" name=""/>
        <dsp:cNvSpPr/>
      </dsp:nvSpPr>
      <dsp:spPr>
        <a:xfrm>
          <a:off x="6084037" y="2183848"/>
          <a:ext cx="1508446" cy="1508446"/>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4CF2EB-EED2-4522-83A8-A4219B4473DD}">
      <dsp:nvSpPr>
        <dsp:cNvPr id="0" name=""/>
        <dsp:cNvSpPr/>
      </dsp:nvSpPr>
      <dsp:spPr>
        <a:xfrm>
          <a:off x="6400810" y="2500622"/>
          <a:ext cx="874898" cy="8748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96138D-555E-42B3-999F-411DEAB92B7B}">
      <dsp:nvSpPr>
        <dsp:cNvPr id="0" name=""/>
        <dsp:cNvSpPr/>
      </dsp:nvSpPr>
      <dsp:spPr>
        <a:xfrm>
          <a:off x="7915722" y="2183848"/>
          <a:ext cx="3555623" cy="1508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it-IT" sz="1600" i="1" u="sng" kern="1200" dirty="0">
              <a:solidFill>
                <a:schemeClr val="accent1"/>
              </a:solidFill>
            </a:rPr>
            <a:t>4. Il valore passa alle piattaforme</a:t>
          </a:r>
          <a:r>
            <a:rPr lang="it-IT" sz="1600" i="1" u="sng" kern="1200" dirty="0"/>
            <a:t>. </a:t>
          </a:r>
          <a:r>
            <a:rPr lang="it-IT" sz="1600" kern="1200" dirty="0"/>
            <a:t>Il "</a:t>
          </a:r>
          <a:r>
            <a:rPr lang="it-IT" sz="1600" kern="1200" dirty="0" err="1"/>
            <a:t>content</a:t>
          </a:r>
          <a:r>
            <a:rPr lang="it-IT" sz="1600" kern="1200" dirty="0"/>
            <a:t> </a:t>
          </a:r>
          <a:r>
            <a:rPr lang="it-IT" sz="1600" kern="1200" dirty="0" err="1"/>
            <a:t>is</a:t>
          </a:r>
          <a:r>
            <a:rPr lang="it-IT" sz="1600" kern="1200" dirty="0"/>
            <a:t> king", che vede un ruolo chiave del contenuto, è fondamentale, ma lo stesso dovrà essere veicolato attraverso molteplici piattaforme digitali, per catturare l'attenzione dei consumatori.</a:t>
          </a:r>
          <a:endParaRPr lang="en-US" sz="1600" kern="1200" dirty="0"/>
        </a:p>
      </dsp:txBody>
      <dsp:txXfrm>
        <a:off x="7915722" y="2183848"/>
        <a:ext cx="3555623" cy="1508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A0AAA-F5A0-49B8-96B4-D27B99DE0EBD}">
      <dsp:nvSpPr>
        <dsp:cNvPr id="0" name=""/>
        <dsp:cNvSpPr/>
      </dsp:nvSpPr>
      <dsp:spPr>
        <a:xfrm>
          <a:off x="582436" y="285225"/>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E13E2C-448C-4F1D-B60B-3874C1A4839B}">
      <dsp:nvSpPr>
        <dsp:cNvPr id="0" name=""/>
        <dsp:cNvSpPr/>
      </dsp:nvSpPr>
      <dsp:spPr>
        <a:xfrm>
          <a:off x="962687" y="665475"/>
          <a:ext cx="1023750" cy="10237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20976-9D2C-411E-ADF8-681611CEA90A}">
      <dsp:nvSpPr>
        <dsp:cNvPr id="0" name=""/>
        <dsp:cNvSpPr/>
      </dsp:nvSpPr>
      <dsp:spPr>
        <a:xfrm>
          <a:off x="12062" y="2625225"/>
          <a:ext cx="2925000" cy="199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dirty="0"/>
            <a:t>Lo sviluppo delle tecnologie Web 2.0, 3.0 e dei social media ha cambiato il modo in cui le aziende, le comunità e i privati fruiscono, creano e condividono i contenuti online. </a:t>
          </a:r>
          <a:endParaRPr lang="en-US" sz="1600" kern="1200" dirty="0"/>
        </a:p>
      </dsp:txBody>
      <dsp:txXfrm>
        <a:off x="12062" y="2625225"/>
        <a:ext cx="2925000" cy="1991274"/>
      </dsp:txXfrm>
    </dsp:sp>
    <dsp:sp modelId="{6CA15E99-18FD-4094-8734-3BC6D62E28F3}">
      <dsp:nvSpPr>
        <dsp:cNvPr id="0" name=""/>
        <dsp:cNvSpPr/>
      </dsp:nvSpPr>
      <dsp:spPr>
        <a:xfrm>
          <a:off x="4019312" y="285225"/>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F32A88-D527-41E6-9752-90DE2012A4CB}">
      <dsp:nvSpPr>
        <dsp:cNvPr id="0" name=""/>
        <dsp:cNvSpPr/>
      </dsp:nvSpPr>
      <dsp:spPr>
        <a:xfrm>
          <a:off x="4399562" y="665475"/>
          <a:ext cx="1023750" cy="10237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F47883-F6CB-4BF1-8096-BA6833431EB7}">
      <dsp:nvSpPr>
        <dsp:cNvPr id="0" name=""/>
        <dsp:cNvSpPr/>
      </dsp:nvSpPr>
      <dsp:spPr>
        <a:xfrm>
          <a:off x="3448937" y="2625225"/>
          <a:ext cx="2925000" cy="199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dirty="0"/>
            <a:t>La comunicazione è passata da essere unidirezionale (televisione), a bidirezionale (e-mail), fino a considerare un dialogo multidirezionale con effetti di network (social media).</a:t>
          </a:r>
          <a:endParaRPr lang="en-US" sz="1600" kern="1200" dirty="0"/>
        </a:p>
      </dsp:txBody>
      <dsp:txXfrm>
        <a:off x="3448937" y="2625225"/>
        <a:ext cx="2925000" cy="1991274"/>
      </dsp:txXfrm>
    </dsp:sp>
    <dsp:sp modelId="{1134B376-7CCD-442B-B7F0-C9CC5B2E4D17}">
      <dsp:nvSpPr>
        <dsp:cNvPr id="0" name=""/>
        <dsp:cNvSpPr/>
      </dsp:nvSpPr>
      <dsp:spPr>
        <a:xfrm>
          <a:off x="7456187" y="285225"/>
          <a:ext cx="1784250" cy="178425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A53419-2D67-4B98-9A86-FA92639DEB24}">
      <dsp:nvSpPr>
        <dsp:cNvPr id="0" name=""/>
        <dsp:cNvSpPr/>
      </dsp:nvSpPr>
      <dsp:spPr>
        <a:xfrm>
          <a:off x="7836437" y="665475"/>
          <a:ext cx="1023750" cy="10237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D364B-6F84-4A13-9CE2-93129CBBCC71}">
      <dsp:nvSpPr>
        <dsp:cNvPr id="0" name=""/>
        <dsp:cNvSpPr/>
      </dsp:nvSpPr>
      <dsp:spPr>
        <a:xfrm>
          <a:off x="6885812" y="2625225"/>
          <a:ext cx="2925000" cy="1991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it-IT" sz="1600" kern="1200" dirty="0"/>
            <a:t>Appare, pertanto, evidente come i social media rappresentino a oggi gli strumenti per eccellenza per la generazione di un valore co-creato simultaneamente sia dagli utenti sia dalle imprese.</a:t>
          </a:r>
          <a:endParaRPr lang="en-US" sz="1600" kern="1200" dirty="0"/>
        </a:p>
      </dsp:txBody>
      <dsp:txXfrm>
        <a:off x="6885812" y="2625225"/>
        <a:ext cx="2925000" cy="19912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3C35B-6CFF-4E0D-B8BE-FB61763D79B1}">
      <dsp:nvSpPr>
        <dsp:cNvPr id="0" name=""/>
        <dsp:cNvSpPr/>
      </dsp:nvSpPr>
      <dsp:spPr>
        <a:xfrm>
          <a:off x="0" y="3410021"/>
          <a:ext cx="6797675" cy="223734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Analogamente alle tradizionali campagne offline, qualsiasi pianificazione inizia con l'analisi della situazione (audit) e con la definizione degli obiettivi. Questo principio funziona esattamente allo stesso modo per tutte le campagne online, a prescindere dal fatto che siano indipendenti o integrate con una campagna offline. Per questo motivo, gli esperti di marketing sono chiamati a comprendere chiaramente i vantaggi di una presenza online.</a:t>
          </a:r>
          <a:endParaRPr lang="en-US" sz="1900" kern="1200"/>
        </a:p>
      </dsp:txBody>
      <dsp:txXfrm>
        <a:off x="0" y="3410021"/>
        <a:ext cx="6797675" cy="2237343"/>
      </dsp:txXfrm>
    </dsp:sp>
    <dsp:sp modelId="{A5A5F018-527B-4A21-92C6-C6FD287D9320}">
      <dsp:nvSpPr>
        <dsp:cNvPr id="0" name=""/>
        <dsp:cNvSpPr/>
      </dsp:nvSpPr>
      <dsp:spPr>
        <a:xfrm rot="10800000">
          <a:off x="0" y="2547"/>
          <a:ext cx="6797675" cy="3441033"/>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it-IT" sz="1900" kern="1200"/>
            <a:t>Prima di analizzare "come si fa" a essere presenti online e a vendere online, è importante chiarire che cosa vogliamo ottenere con la presenza digitale. Senza definire obiettivi chiari, le aziende possono investire molto denaro nella presenza sul web, sui dispositivi mobili o sui social media senza percepire alcun profitto. </a:t>
          </a:r>
          <a:endParaRPr lang="en-US" sz="1900" kern="1200"/>
        </a:p>
      </dsp:txBody>
      <dsp:txXfrm rot="10800000">
        <a:off x="0" y="2547"/>
        <a:ext cx="6797675" cy="22358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7538B8-ADD7-4570-9F24-E3CD2A506559}">
      <dsp:nvSpPr>
        <dsp:cNvPr id="0" name=""/>
        <dsp:cNvSpPr/>
      </dsp:nvSpPr>
      <dsp:spPr>
        <a:xfrm>
          <a:off x="0" y="0"/>
          <a:ext cx="8809244" cy="5131450"/>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it-IT" sz="3900" kern="1200"/>
            <a:t>In letteratura, sono identificati 5 principali obiettivi del marketing digitale, denominati come le cinque S (Chaffey e Smith).</a:t>
          </a:r>
          <a:endParaRPr lang="en-US" sz="3900" kern="1200"/>
        </a:p>
      </dsp:txBody>
      <dsp:txXfrm>
        <a:off x="0" y="0"/>
        <a:ext cx="8809244" cy="2770983"/>
      </dsp:txXfrm>
    </dsp:sp>
    <dsp:sp modelId="{40962F75-7E51-484F-A71A-F9CF4E53819A}">
      <dsp:nvSpPr>
        <dsp:cNvPr id="0" name=""/>
        <dsp:cNvSpPr/>
      </dsp:nvSpPr>
      <dsp:spPr>
        <a:xfrm>
          <a:off x="0" y="2668354"/>
          <a:ext cx="4404622" cy="236046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it-IT" sz="1600" i="1" u="sng" kern="1200" dirty="0">
              <a:solidFill>
                <a:schemeClr val="accent1"/>
              </a:solidFill>
            </a:rPr>
            <a:t>Selling (vendere) </a:t>
          </a:r>
          <a:r>
            <a:rPr lang="it-IT" sz="1600" kern="1200" dirty="0"/>
            <a:t>- Aumentare le vendite attraverso una più ampia distribuzione. La presenza di nuovi canali online consente ai marketer di raggiungere clienti che non potevano essere raggiunti precedentemente offline. Infatti, non vi è alcun limite allo spazio del negozio online; inoltre, una più ampia varietà di prodotti può essere visualizzata e offerta ai clienti, aumentando quindi le vendite.</a:t>
          </a:r>
          <a:endParaRPr lang="en-US" sz="1600" kern="1200" dirty="0"/>
        </a:p>
      </dsp:txBody>
      <dsp:txXfrm>
        <a:off x="0" y="2668354"/>
        <a:ext cx="4404622" cy="2360467"/>
      </dsp:txXfrm>
    </dsp:sp>
    <dsp:sp modelId="{E3159ECD-6D65-4BB4-B6DF-C3F9C61DB8DF}">
      <dsp:nvSpPr>
        <dsp:cNvPr id="0" name=""/>
        <dsp:cNvSpPr/>
      </dsp:nvSpPr>
      <dsp:spPr>
        <a:xfrm>
          <a:off x="4404622" y="2668354"/>
          <a:ext cx="4404622" cy="236046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it-IT" sz="1600" i="1" u="sng" kern="1200" dirty="0">
              <a:solidFill>
                <a:schemeClr val="accent1"/>
              </a:solidFill>
            </a:rPr>
            <a:t>Serve (servire) </a:t>
          </a:r>
          <a:r>
            <a:rPr lang="it-IT" sz="1600" kern="1200" dirty="0"/>
            <a:t>- Aggiungere valore attraverso ulteriori vantaggi ai clienti internet, come per esempio offrire un servizio clienti migliore o uno sconto per l'acquisto di prodotti online. Ai clienti digitali si possono anche offrire confezioni regalo di prodotti, consegna gratuita ecc., come parte della loro esperienza online.</a:t>
          </a:r>
          <a:endParaRPr lang="en-US" sz="1600" kern="1200" dirty="0"/>
        </a:p>
      </dsp:txBody>
      <dsp:txXfrm>
        <a:off x="4404622" y="2668354"/>
        <a:ext cx="4404622" cy="236046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CC3C2-F4D2-4926-B8AD-6E6BE087CCEC}">
      <dsp:nvSpPr>
        <dsp:cNvPr id="0" name=""/>
        <dsp:cNvSpPr/>
      </dsp:nvSpPr>
      <dsp:spPr>
        <a:xfrm>
          <a:off x="0" y="30130"/>
          <a:ext cx="10451449" cy="1826625"/>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i="1" u="sng" kern="1200" dirty="0"/>
            <a:t>3. </a:t>
          </a:r>
          <a:r>
            <a:rPr lang="it-IT" sz="2100" i="1" u="sng" kern="1200" dirty="0" err="1"/>
            <a:t>Speak</a:t>
          </a:r>
          <a:r>
            <a:rPr lang="it-IT" sz="2100" i="1" u="sng" kern="1200" dirty="0"/>
            <a:t> (parlare) </a:t>
          </a:r>
          <a:r>
            <a:rPr lang="it-IT" sz="2100" kern="1200" dirty="0"/>
            <a:t>- Avvicinarsi ai clienti creando un dialogo con loro, ascoltando i loro suggerimenti o chiedendo la loro opinione su una varietà di aspetti, come i prodotti, il design del sito ecc. Coinvolgere i clienti in un dialogo li fa sentire importanti e ha un'influenza positiva sulla loro fedeltà alla marca.</a:t>
          </a:r>
          <a:endParaRPr lang="en-US" sz="2100" kern="1200" dirty="0"/>
        </a:p>
      </dsp:txBody>
      <dsp:txXfrm>
        <a:off x="89168" y="119298"/>
        <a:ext cx="10273113" cy="1648289"/>
      </dsp:txXfrm>
    </dsp:sp>
    <dsp:sp modelId="{B3D94AE2-AEAB-42F7-97E0-724AC14F4998}">
      <dsp:nvSpPr>
        <dsp:cNvPr id="0" name=""/>
        <dsp:cNvSpPr/>
      </dsp:nvSpPr>
      <dsp:spPr>
        <a:xfrm>
          <a:off x="0" y="1917236"/>
          <a:ext cx="10451449" cy="1826625"/>
        </a:xfrm>
        <a:prstGeom prst="roundRect">
          <a:avLst/>
        </a:prstGeom>
        <a:solidFill>
          <a:schemeClr val="accent5">
            <a:hueOff val="787450"/>
            <a:satOff val="42288"/>
            <a:lumOff val="-15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it-IT" sz="2100" i="1" u="sng" kern="1200" dirty="0"/>
            <a:t>4. Save (risparmiare) </a:t>
          </a:r>
          <a:r>
            <a:rPr lang="it-IT" sz="2100" kern="1200" dirty="0"/>
            <a:t>- Risparmiare sui costi limitando i costi di stampa, di giacenza in magazzino e di affitto. Ci sono molte opzioni: comunicare con i clienti per e-mail riduce i costi di stampa e di spedizione; inoltre, non è necessario aprire, attrezzare e gestire un altro negozio fisico ecc. Questi risparmi possono, quindi, essere usati per migliorare l'esperienza dei clienti o aggiungere servizi extra.</a:t>
          </a:r>
          <a:endParaRPr lang="en-US" sz="2100" kern="1200" dirty="0"/>
        </a:p>
      </dsp:txBody>
      <dsp:txXfrm>
        <a:off x="89168" y="2006404"/>
        <a:ext cx="10273113" cy="16482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83A14-FBD5-443A-A471-865204A4DCB4}">
      <dsp:nvSpPr>
        <dsp:cNvPr id="0" name=""/>
        <dsp:cNvSpPr/>
      </dsp:nvSpPr>
      <dsp:spPr>
        <a:xfrm>
          <a:off x="1101" y="315148"/>
          <a:ext cx="3865369" cy="24545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6242C-A49B-42E1-A82E-51247BF06FEB}">
      <dsp:nvSpPr>
        <dsp:cNvPr id="0" name=""/>
        <dsp:cNvSpPr/>
      </dsp:nvSpPr>
      <dsp:spPr>
        <a:xfrm>
          <a:off x="430586" y="723159"/>
          <a:ext cx="3865369" cy="24545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a:t>Il viral marketing può essere molto economico da produrre e molto efficace perché viene trasferito attraverso una rete paritaria (peer-to-peer)ed è, quindi, meno probabile che venga rifiutato da un destinatario rispetto ad altre comunicazioni elettroniche. </a:t>
          </a:r>
          <a:endParaRPr lang="en-US" sz="1900" kern="1200"/>
        </a:p>
      </dsp:txBody>
      <dsp:txXfrm>
        <a:off x="502476" y="795049"/>
        <a:ext cx="3721589" cy="2310729"/>
      </dsp:txXfrm>
    </dsp:sp>
    <dsp:sp modelId="{2E61B367-00E1-4B10-ACAB-71AD2383BA82}">
      <dsp:nvSpPr>
        <dsp:cNvPr id="0" name=""/>
        <dsp:cNvSpPr/>
      </dsp:nvSpPr>
      <dsp:spPr>
        <a:xfrm>
          <a:off x="4725441" y="315148"/>
          <a:ext cx="3865369" cy="245450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EF224C-7E73-411D-86FE-771CFF559CB7}">
      <dsp:nvSpPr>
        <dsp:cNvPr id="0" name=""/>
        <dsp:cNvSpPr/>
      </dsp:nvSpPr>
      <dsp:spPr>
        <a:xfrm>
          <a:off x="5154927" y="723159"/>
          <a:ext cx="3865369" cy="2454509"/>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Il marketing virale si sposa perfettamente con alcune forme di comunicazione che possiamo definire "</a:t>
          </a:r>
          <a:r>
            <a:rPr lang="it-IT" sz="1900" kern="1200" dirty="0" err="1"/>
            <a:t>unconventional</a:t>
          </a:r>
          <a:r>
            <a:rPr lang="it-IT" sz="1900" kern="1200" dirty="0"/>
            <a:t>". In particolare, in questa sede si considerano </a:t>
          </a:r>
          <a:r>
            <a:rPr lang="it-IT" sz="1900" i="1" u="sng" kern="1200" dirty="0">
              <a:solidFill>
                <a:schemeClr val="accent1"/>
              </a:solidFill>
            </a:rPr>
            <a:t>l'ambient marketing e il </a:t>
          </a:r>
          <a:r>
            <a:rPr lang="it-IT" sz="1900" i="1" u="sng" kern="1200" dirty="0" err="1">
              <a:solidFill>
                <a:schemeClr val="accent1"/>
              </a:solidFill>
            </a:rPr>
            <a:t>guerrilla</a:t>
          </a:r>
          <a:r>
            <a:rPr lang="it-IT" sz="1900" i="1" u="sng" kern="1200" dirty="0">
              <a:solidFill>
                <a:schemeClr val="accent1"/>
              </a:solidFill>
            </a:rPr>
            <a:t> marketing.</a:t>
          </a:r>
          <a:endParaRPr lang="en-US" sz="1900" kern="1200" dirty="0">
            <a:solidFill>
              <a:schemeClr val="accent1"/>
            </a:solidFill>
          </a:endParaRPr>
        </a:p>
      </dsp:txBody>
      <dsp:txXfrm>
        <a:off x="5226817" y="795049"/>
        <a:ext cx="3721589" cy="23107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D2641-D0EE-45D9-A5D2-3D5AF9A73E06}">
      <dsp:nvSpPr>
        <dsp:cNvPr id="0" name=""/>
        <dsp:cNvSpPr/>
      </dsp:nvSpPr>
      <dsp:spPr>
        <a:xfrm>
          <a:off x="0" y="690189"/>
          <a:ext cx="9528748" cy="1274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69584C-0388-4D03-84E6-04751C1EBF82}">
      <dsp:nvSpPr>
        <dsp:cNvPr id="0" name=""/>
        <dsp:cNvSpPr/>
      </dsp:nvSpPr>
      <dsp:spPr>
        <a:xfrm>
          <a:off x="385444" y="976882"/>
          <a:ext cx="700807" cy="700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535EA3-95B8-4265-BA98-58DA23819B57}">
      <dsp:nvSpPr>
        <dsp:cNvPr id="0" name=""/>
        <dsp:cNvSpPr/>
      </dsp:nvSpPr>
      <dsp:spPr>
        <a:xfrm>
          <a:off x="1471695" y="690189"/>
          <a:ext cx="8057053" cy="127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52" tIns="134852" rIns="134852" bIns="134852" numCol="1" spcCol="1270" anchor="ctr" anchorCtr="0">
          <a:noAutofit/>
        </a:bodyPr>
        <a:lstStyle/>
        <a:p>
          <a:pPr marL="0" lvl="0" indent="0" algn="ctr" defTabSz="711200">
            <a:lnSpc>
              <a:spcPct val="100000"/>
            </a:lnSpc>
            <a:spcBef>
              <a:spcPct val="0"/>
            </a:spcBef>
            <a:spcAft>
              <a:spcPct val="35000"/>
            </a:spcAft>
            <a:buNone/>
          </a:pPr>
          <a:r>
            <a:rPr lang="it-IT" sz="1600" kern="1200" dirty="0"/>
            <a:t>In linea con questi obiettivi, Dove ha anche lanciato una campagna in Canada per affrontare il problema di come i social media possano danneggiare l'autostima delle ragazze </a:t>
          </a:r>
          <a:r>
            <a:rPr lang="it-IT" sz="1600" kern="1200" dirty="0" err="1"/>
            <a:t>pre</a:t>
          </a:r>
          <a:r>
            <a:rPr lang="it-IT" sz="1600" kern="1200" dirty="0"/>
            <a:t>-adolescenti: tale campagna includeva un film intitolato "Reverse Selfie", che invitava gli spettatori ad affrontare i problemi di autostima causati dagli effetti dannosi dei social media. </a:t>
          </a:r>
          <a:endParaRPr lang="en-US" sz="1600" kern="1200" dirty="0"/>
        </a:p>
      </dsp:txBody>
      <dsp:txXfrm>
        <a:off x="1471695" y="690189"/>
        <a:ext cx="8057053" cy="1274195"/>
      </dsp:txXfrm>
    </dsp:sp>
    <dsp:sp modelId="{27DCCE2B-A61D-421F-ABC0-5C244BE69F77}">
      <dsp:nvSpPr>
        <dsp:cNvPr id="0" name=""/>
        <dsp:cNvSpPr/>
      </dsp:nvSpPr>
      <dsp:spPr>
        <a:xfrm>
          <a:off x="0" y="2282932"/>
          <a:ext cx="9528748" cy="12741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D4566-848F-4409-B0DB-D24F67715782}">
      <dsp:nvSpPr>
        <dsp:cNvPr id="0" name=""/>
        <dsp:cNvSpPr/>
      </dsp:nvSpPr>
      <dsp:spPr>
        <a:xfrm>
          <a:off x="385444" y="2569626"/>
          <a:ext cx="700807" cy="700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CAD850-F671-42A2-8898-1B031AA65E5E}">
      <dsp:nvSpPr>
        <dsp:cNvPr id="0" name=""/>
        <dsp:cNvSpPr/>
      </dsp:nvSpPr>
      <dsp:spPr>
        <a:xfrm>
          <a:off x="1471695" y="2282932"/>
          <a:ext cx="8057053" cy="12741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852" tIns="134852" rIns="134852" bIns="134852" numCol="1" spcCol="1270" anchor="ctr" anchorCtr="0">
          <a:noAutofit/>
        </a:bodyPr>
        <a:lstStyle/>
        <a:p>
          <a:pPr marL="0" lvl="0" indent="0" algn="ctr" defTabSz="711200">
            <a:lnSpc>
              <a:spcPct val="100000"/>
            </a:lnSpc>
            <a:spcBef>
              <a:spcPct val="0"/>
            </a:spcBef>
            <a:spcAft>
              <a:spcPct val="35000"/>
            </a:spcAft>
            <a:buNone/>
          </a:pPr>
          <a:r>
            <a:rPr lang="it-IT" sz="1600" kern="1200" dirty="0"/>
            <a:t>Per promuovere la campagna, Unilever ha ingaggiato la cantante Lizzo, nota sostenitrice della fiducia nel proprio corpo, per ottenere l'obiettivo di rendere i social media un'esperienza più positiva per le ragazze. Al di là dei suoi brand storici, Unilever continua a sostenere cause legate alla protezione ambientale e sociale anche grazie all'acquisizione di brand di prodotto.</a:t>
          </a:r>
          <a:endParaRPr lang="en-US" sz="1600" kern="1200" dirty="0"/>
        </a:p>
      </dsp:txBody>
      <dsp:txXfrm>
        <a:off x="1471695" y="2282932"/>
        <a:ext cx="8057053" cy="12741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4547F4-E5BE-4D61-861B-3DA92BD4C57F}" type="datetimeFigureOut">
              <a:rPr lang="it-IT" smtClean="0"/>
              <a:t>07/04/2025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A6D4E3-2B85-4A09-B539-0C3F43B450A8}" type="slidenum">
              <a:rPr lang="it-IT" smtClean="0"/>
              <a:t>‹N›</a:t>
            </a:fld>
            <a:endParaRPr lang="it-IT"/>
          </a:p>
        </p:txBody>
      </p:sp>
    </p:spTree>
    <p:extLst>
      <p:ext uri="{BB962C8B-B14F-4D97-AF65-F5344CB8AC3E}">
        <p14:creationId xmlns:p14="http://schemas.microsoft.com/office/powerpoint/2010/main" val="249450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07/04/2025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322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07/04/2025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616263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07/04/2025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98123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51A84E2-7657-49D2-AE80-4159801CBC30}" type="datetimeFigureOut">
              <a:rPr lang="it-IT" smtClean="0"/>
              <a:t>07/04/2025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412531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D51A84E2-7657-49D2-AE80-4159801CBC30}" type="datetimeFigureOut">
              <a:rPr lang="it-IT" smtClean="0"/>
              <a:t>07/04/2025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B913F0F2-9D11-4767-B1F5-8103AB84410E}" type="slidenum">
              <a:rPr lang="it-IT" smtClean="0"/>
              <a:t>‹N›</a:t>
            </a:fld>
            <a:endParaRPr lang="it-I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0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51A84E2-7657-49D2-AE80-4159801CBC30}" type="datetimeFigureOut">
              <a:rPr lang="it-IT" smtClean="0"/>
              <a:t>07/04/2025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97437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97280" y="2582335"/>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920" y="2582334"/>
            <a:ext cx="4937760" cy="32867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51A84E2-7657-49D2-AE80-4159801CBC30}" type="datetimeFigureOut">
              <a:rPr lang="it-IT" smtClean="0"/>
              <a:t>07/04/2025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230826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D51A84E2-7657-49D2-AE80-4159801CBC30}" type="datetimeFigureOut">
              <a:rPr lang="it-IT" smtClean="0"/>
              <a:t>07/04/2025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99525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1A84E2-7657-49D2-AE80-4159801CBC30}" type="datetimeFigureOut">
              <a:rPr lang="it-IT" smtClean="0"/>
              <a:t>07/04/2025</a:t>
            </a:fld>
            <a:endParaRPr lang="it-I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it-IT"/>
          </a:p>
        </p:txBody>
      </p:sp>
      <p:sp>
        <p:nvSpPr>
          <p:cNvPr id="9" name="Slide Number Placeholder 8"/>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3383618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1A84E2-7657-49D2-AE80-4159801CBC30}" type="datetimeFigureOut">
              <a:rPr lang="it-IT" smtClean="0"/>
              <a:t>07/04/2025</a:t>
            </a:fld>
            <a:endParaRPr lang="it-I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it-I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913F0F2-9D11-4767-B1F5-8103AB84410E}" type="slidenum">
              <a:rPr lang="it-IT" smtClean="0"/>
              <a:t>‹N›</a:t>
            </a:fld>
            <a:endParaRPr lang="it-IT"/>
          </a:p>
        </p:txBody>
      </p:sp>
    </p:spTree>
    <p:extLst>
      <p:ext uri="{BB962C8B-B14F-4D97-AF65-F5344CB8AC3E}">
        <p14:creationId xmlns:p14="http://schemas.microsoft.com/office/powerpoint/2010/main" val="378981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51A84E2-7657-49D2-AE80-4159801CBC30}" type="datetimeFigureOut">
              <a:rPr lang="it-IT" smtClean="0"/>
              <a:t>07/04/2025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B913F0F2-9D11-4767-B1F5-8103AB84410E}" type="slidenum">
              <a:rPr lang="it-IT" smtClean="0"/>
              <a:t>‹N›</a:t>
            </a:fld>
            <a:endParaRPr lang="it-IT"/>
          </a:p>
        </p:txBody>
      </p:sp>
    </p:spTree>
    <p:extLst>
      <p:ext uri="{BB962C8B-B14F-4D97-AF65-F5344CB8AC3E}">
        <p14:creationId xmlns:p14="http://schemas.microsoft.com/office/powerpoint/2010/main" val="108992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1A84E2-7657-49D2-AE80-4159801CBC30}" type="datetimeFigureOut">
              <a:rPr lang="it-IT" smtClean="0"/>
              <a:t>07/04/2025</a:t>
            </a:fld>
            <a:endParaRPr lang="it-I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it-I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913F0F2-9D11-4767-B1F5-8103AB84410E}" type="slidenum">
              <a:rPr lang="it-IT" smtClean="0"/>
              <a:t>‹N›</a:t>
            </a:fld>
            <a:endParaRPr lang="it-I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97246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EFCAA5CE-A4AF-3E24-3459-D348C18AC3C7}"/>
              </a:ext>
            </a:extLst>
          </p:cNvPr>
          <p:cNvSpPr txBox="1">
            <a:spLocks noGrp="1"/>
          </p:cNvSpPr>
          <p:nvPr>
            <p:ph type="ctrTitle"/>
          </p:nvPr>
        </p:nvSpPr>
        <p:spPr>
          <a:xfrm>
            <a:off x="1231692" y="2064249"/>
            <a:ext cx="10058400" cy="1771254"/>
          </a:xfrm>
          <a:prstGeom prst="rect">
            <a:avLst/>
          </a:prstGeom>
          <a:noFill/>
        </p:spPr>
        <p:txBody>
          <a:bodyPr wrap="square" rtlCol="0">
            <a:spAutoFit/>
          </a:bodyPr>
          <a:lstStyle/>
          <a:p>
            <a:pPr algn="l"/>
            <a:r>
              <a:rPr lang="it-IT" sz="4800" b="1" i="0" u="none" strike="noStrike" baseline="0" dirty="0">
                <a:solidFill>
                  <a:srgbClr val="FF0000"/>
                </a:solidFill>
                <a:latin typeface="ProximaNova-Bold" panose="02000506030000020004" pitchFamily="50" charset="0"/>
              </a:rPr>
              <a:t>Capitolo 1</a:t>
            </a:r>
            <a:r>
              <a:rPr lang="it-IT" sz="4800" b="1" dirty="0">
                <a:solidFill>
                  <a:srgbClr val="FF0000"/>
                </a:solidFill>
                <a:latin typeface="ProximaNova-Bold" panose="02000506030000020004" pitchFamily="50" charset="0"/>
              </a:rPr>
              <a:t>3</a:t>
            </a:r>
            <a:endParaRPr lang="it-IT" sz="4800" b="1" i="0" u="none" strike="noStrike" baseline="0" dirty="0">
              <a:solidFill>
                <a:srgbClr val="FF0000"/>
              </a:solidFill>
              <a:latin typeface="ProximaNova-Bold" panose="02000506030000020004" pitchFamily="50" charset="0"/>
            </a:endParaRPr>
          </a:p>
          <a:p>
            <a:pPr algn="l"/>
            <a:endParaRPr lang="it-IT" sz="4000" b="1" i="0" u="none" strike="noStrike" baseline="0" dirty="0">
              <a:solidFill>
                <a:srgbClr val="FF0000"/>
              </a:solidFill>
              <a:latin typeface="ProximaNova-Bold" panose="02000506030000020004" pitchFamily="50" charset="0"/>
            </a:endParaRPr>
          </a:p>
          <a:p>
            <a:pPr algn="l"/>
            <a:r>
              <a:rPr lang="it-IT" sz="4000" b="1">
                <a:solidFill>
                  <a:srgbClr val="FF0000"/>
                </a:solidFill>
                <a:latin typeface="ProximaNova-Bold" panose="02000506030000020004" pitchFamily="50" charset="0"/>
              </a:rPr>
              <a:t>Il marketing digitale</a:t>
            </a:r>
            <a:endParaRPr lang="it-IT" sz="4000" dirty="0">
              <a:solidFill>
                <a:srgbClr val="FF0000"/>
              </a:solidFill>
            </a:endParaRPr>
          </a:p>
        </p:txBody>
      </p:sp>
      <p:pic>
        <p:nvPicPr>
          <p:cNvPr id="5" name="Immagine 4">
            <a:extLst>
              <a:ext uri="{FF2B5EF4-FFF2-40B4-BE49-F238E27FC236}">
                <a16:creationId xmlns:a16="http://schemas.microsoft.com/office/drawing/2014/main" id="{3C78D28A-5627-E95B-16A4-AAF49AC5B6F6}"/>
              </a:ext>
            </a:extLst>
          </p:cNvPr>
          <p:cNvPicPr>
            <a:picLocks noChangeAspect="1"/>
          </p:cNvPicPr>
          <p:nvPr/>
        </p:nvPicPr>
        <p:blipFill>
          <a:blip r:embed="rId2"/>
          <a:stretch>
            <a:fillRect/>
          </a:stretch>
        </p:blipFill>
        <p:spPr>
          <a:xfrm>
            <a:off x="10717966" y="0"/>
            <a:ext cx="1473261" cy="2052423"/>
          </a:xfrm>
          <a:prstGeom prst="rect">
            <a:avLst/>
          </a:prstGeom>
        </p:spPr>
      </p:pic>
    </p:spTree>
    <p:extLst>
      <p:ext uri="{BB962C8B-B14F-4D97-AF65-F5344CB8AC3E}">
        <p14:creationId xmlns:p14="http://schemas.microsoft.com/office/powerpoint/2010/main" val="40970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908420B5-0625-4882-64AD-622B024B630F}"/>
              </a:ext>
            </a:extLst>
          </p:cNvPr>
          <p:cNvGraphicFramePr/>
          <p:nvPr>
            <p:extLst>
              <p:ext uri="{D42A27DB-BD31-4B8C-83A1-F6EECF244321}">
                <p14:modId xmlns:p14="http://schemas.microsoft.com/office/powerpoint/2010/main" val="1438688500"/>
              </p:ext>
            </p:extLst>
          </p:nvPr>
        </p:nvGraphicFramePr>
        <p:xfrm>
          <a:off x="321733" y="329783"/>
          <a:ext cx="11548534" cy="5876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7045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29FA30-8B7D-91A8-72F1-A37DAAAEAF8E}"/>
              </a:ext>
            </a:extLst>
          </p:cNvPr>
          <p:cNvSpPr>
            <a:spLocks noGrp="1"/>
          </p:cNvSpPr>
          <p:nvPr>
            <p:ph type="title"/>
          </p:nvPr>
        </p:nvSpPr>
        <p:spPr/>
        <p:txBody>
          <a:bodyPr/>
          <a:lstStyle/>
          <a:p>
            <a:pPr algn="ctr"/>
            <a:r>
              <a:rPr lang="it-IT" b="1" i="1" dirty="0"/>
              <a:t>I social media</a:t>
            </a:r>
          </a:p>
        </p:txBody>
      </p:sp>
      <p:sp>
        <p:nvSpPr>
          <p:cNvPr id="3" name="Segnaposto contenuto 2">
            <a:extLst>
              <a:ext uri="{FF2B5EF4-FFF2-40B4-BE49-F238E27FC236}">
                <a16:creationId xmlns:a16="http://schemas.microsoft.com/office/drawing/2014/main" id="{C7FDA42A-5ACD-3410-705A-72B192F01F32}"/>
              </a:ext>
            </a:extLst>
          </p:cNvPr>
          <p:cNvSpPr>
            <a:spLocks noGrp="1"/>
          </p:cNvSpPr>
          <p:nvPr>
            <p:ph idx="1"/>
          </p:nvPr>
        </p:nvSpPr>
        <p:spPr>
          <a:xfrm>
            <a:off x="1097280" y="2316788"/>
            <a:ext cx="10058400" cy="3529830"/>
          </a:xfrm>
        </p:spPr>
        <p:txBody>
          <a:bodyPr/>
          <a:lstStyle/>
          <a:p>
            <a:pPr algn="ctr"/>
            <a:r>
              <a:rPr lang="it-IT" dirty="0"/>
              <a:t>Il </a:t>
            </a:r>
            <a:r>
              <a:rPr lang="it-IT" dirty="0" err="1"/>
              <a:t>Chartered</a:t>
            </a:r>
            <a:r>
              <a:rPr lang="it-IT" dirty="0"/>
              <a:t> Institute of Public Relations (CIPR) definisce "social media" come segue:</a:t>
            </a:r>
          </a:p>
          <a:p>
            <a:pPr algn="ctr"/>
            <a:r>
              <a:rPr lang="it-IT" i="1" dirty="0"/>
              <a:t>Social media è il termine comunemente dato a canali e strumenti per internet e per dispositivi mobili che consentono agli utenti di interagire tra loro e di condividere opinioni e contenuti. Come suggerisce il nome, i social media implicano la creazione di comunità o reti e incoraggiano la partecipazione e l'impegno.</a:t>
            </a:r>
          </a:p>
          <a:p>
            <a:pPr algn="ctr"/>
            <a:r>
              <a:rPr lang="it-IT" dirty="0"/>
              <a:t>Una definizione semplificata dei social media viene da </a:t>
            </a:r>
            <a:r>
              <a:rPr lang="it-IT" dirty="0" err="1"/>
              <a:t>Chaffey</a:t>
            </a:r>
            <a:r>
              <a:rPr lang="it-IT" dirty="0"/>
              <a:t> e Smith: </a:t>
            </a:r>
            <a:r>
              <a:rPr lang="it-IT" i="1" u="sng" dirty="0">
                <a:solidFill>
                  <a:schemeClr val="accent1"/>
                </a:solidFill>
              </a:rPr>
              <a:t>"contenuto online creato dalle persone". </a:t>
            </a:r>
            <a:r>
              <a:rPr lang="it-IT" dirty="0"/>
              <a:t>Alla luce di questa definizione, possiamo affermare che i social media differiscono dai media tradizionali (TV, giornali, riviste e film) in quanto possono trasformare le persone da lettori in creatori di contenuto ed editori.</a:t>
            </a:r>
          </a:p>
        </p:txBody>
      </p:sp>
    </p:spTree>
    <p:extLst>
      <p:ext uri="{BB962C8B-B14F-4D97-AF65-F5344CB8AC3E}">
        <p14:creationId xmlns:p14="http://schemas.microsoft.com/office/powerpoint/2010/main" val="1021501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CE74CE34-AA75-C7EC-927E-B4E05D965650}"/>
              </a:ext>
            </a:extLst>
          </p:cNvPr>
          <p:cNvGraphicFramePr/>
          <p:nvPr>
            <p:extLst>
              <p:ext uri="{D42A27DB-BD31-4B8C-83A1-F6EECF244321}">
                <p14:modId xmlns:p14="http://schemas.microsoft.com/office/powerpoint/2010/main" val="734582247"/>
              </p:ext>
            </p:extLst>
          </p:nvPr>
        </p:nvGraphicFramePr>
        <p:xfrm>
          <a:off x="1184563" y="978137"/>
          <a:ext cx="9822874" cy="4901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302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E426367-6DA1-CD7E-9B59-F86D3B94BCFC}"/>
              </a:ext>
            </a:extLst>
          </p:cNvPr>
          <p:cNvSpPr txBox="1"/>
          <p:nvPr/>
        </p:nvSpPr>
        <p:spPr>
          <a:xfrm>
            <a:off x="2202872" y="1595920"/>
            <a:ext cx="7786255" cy="3416320"/>
          </a:xfrm>
          <a:prstGeom prst="rect">
            <a:avLst/>
          </a:prstGeom>
          <a:noFill/>
        </p:spPr>
        <p:txBody>
          <a:bodyPr wrap="square">
            <a:spAutoFit/>
          </a:bodyPr>
          <a:lstStyle/>
          <a:p>
            <a:pPr algn="ctr"/>
            <a:r>
              <a:rPr lang="it-IT" dirty="0"/>
              <a:t>I principi fondamentali dei social media sono:</a:t>
            </a:r>
          </a:p>
          <a:p>
            <a:pPr algn="ctr"/>
            <a:endParaRPr lang="it-IT" dirty="0"/>
          </a:p>
          <a:p>
            <a:pPr marL="285750" indent="-285750" algn="ctr">
              <a:buFontTx/>
              <a:buChar char="-"/>
            </a:pPr>
            <a:r>
              <a:rPr lang="it-IT" i="1" u="sng" dirty="0">
                <a:solidFill>
                  <a:schemeClr val="accent1"/>
                </a:solidFill>
              </a:rPr>
              <a:t>copertura</a:t>
            </a:r>
            <a:r>
              <a:rPr lang="it-IT" dirty="0">
                <a:solidFill>
                  <a:schemeClr val="accent1"/>
                </a:solidFill>
              </a:rPr>
              <a:t>: </a:t>
            </a:r>
            <a:r>
              <a:rPr lang="it-IT" dirty="0"/>
              <a:t>i social media consentono di raggiungere un pubblico globale;</a:t>
            </a:r>
          </a:p>
          <a:p>
            <a:pPr marL="285750" indent="-285750" algn="ctr">
              <a:buFontTx/>
              <a:buChar char="-"/>
            </a:pPr>
            <a:endParaRPr lang="it-IT" dirty="0"/>
          </a:p>
          <a:p>
            <a:pPr marL="285750" indent="-285750" algn="ctr">
              <a:buFontTx/>
              <a:buChar char="-"/>
            </a:pPr>
            <a:r>
              <a:rPr lang="it-IT" i="1" u="sng" dirty="0">
                <a:solidFill>
                  <a:schemeClr val="accent1"/>
                </a:solidFill>
              </a:rPr>
              <a:t>accessibilità: </a:t>
            </a:r>
            <a:r>
              <a:rPr lang="it-IT" dirty="0"/>
              <a:t>i social media sono disponibili gratuitamente a chiunque abbia accesso a un computer, laptop, telefono cellulare, tablet o qualsiasi altro dispositivo connesso a internet;</a:t>
            </a:r>
          </a:p>
          <a:p>
            <a:pPr marL="285750" indent="-285750" algn="ctr">
              <a:buFontTx/>
              <a:buChar char="-"/>
            </a:pPr>
            <a:endParaRPr lang="it-IT" dirty="0"/>
          </a:p>
          <a:p>
            <a:pPr algn="ctr"/>
            <a:r>
              <a:rPr lang="it-IT" i="1" u="sng" dirty="0">
                <a:solidFill>
                  <a:schemeClr val="accent1"/>
                </a:solidFill>
              </a:rPr>
              <a:t>- fruibilità: </a:t>
            </a:r>
            <a:r>
              <a:rPr lang="it-IT" dirty="0"/>
              <a:t>i social media non richiedono competenze specialistiche o formazione per i propri utenti. L'uso dei social media è intuitivo, ma dà anche l'opportunità alle persone altamente qualificate di mostrare le proprie abilità (per es., attraverso la condivisione di UGC);</a:t>
            </a:r>
          </a:p>
        </p:txBody>
      </p:sp>
    </p:spTree>
    <p:extLst>
      <p:ext uri="{BB962C8B-B14F-4D97-AF65-F5344CB8AC3E}">
        <p14:creationId xmlns:p14="http://schemas.microsoft.com/office/powerpoint/2010/main" val="2303669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309B537-0B4F-77DC-CA6C-05C94E2A952E}"/>
              </a:ext>
            </a:extLst>
          </p:cNvPr>
          <p:cNvSpPr txBox="1"/>
          <p:nvPr/>
        </p:nvSpPr>
        <p:spPr>
          <a:xfrm>
            <a:off x="2410691" y="1665376"/>
            <a:ext cx="7370618" cy="3139321"/>
          </a:xfrm>
          <a:prstGeom prst="rect">
            <a:avLst/>
          </a:prstGeom>
          <a:noFill/>
        </p:spPr>
        <p:txBody>
          <a:bodyPr wrap="square">
            <a:spAutoFit/>
          </a:bodyPr>
          <a:lstStyle/>
          <a:p>
            <a:pPr marL="285750" indent="-285750" algn="ctr">
              <a:buFontTx/>
              <a:buChar char="-"/>
            </a:pPr>
            <a:r>
              <a:rPr lang="it-IT" i="1" u="sng" dirty="0">
                <a:solidFill>
                  <a:schemeClr val="accent1"/>
                </a:solidFill>
              </a:rPr>
              <a:t>immediatezza</a:t>
            </a:r>
            <a:r>
              <a:rPr lang="it-IT" dirty="0"/>
              <a:t> - i social media offrono un dialogo in tempo reale tra gli utenti. Non è presente pertanto un ritardo nella comunicazione, che caratterizza invece i media tradizionali (design, tempo di stampa ecc.);</a:t>
            </a:r>
          </a:p>
          <a:p>
            <a:pPr marL="285750" indent="-285750" algn="ctr">
              <a:buFontTx/>
              <a:buChar char="-"/>
            </a:pPr>
            <a:endParaRPr lang="it-IT" dirty="0"/>
          </a:p>
          <a:p>
            <a:pPr marL="285750" indent="-285750" algn="ctr">
              <a:buFontTx/>
              <a:buChar char="-"/>
            </a:pPr>
            <a:r>
              <a:rPr lang="it-IT" i="1" u="sng" dirty="0">
                <a:solidFill>
                  <a:schemeClr val="accent1"/>
                </a:solidFill>
              </a:rPr>
              <a:t>persistenza: </a:t>
            </a:r>
            <a:r>
              <a:rPr lang="it-IT" dirty="0"/>
              <a:t>i social media sono più flessibili rispetto ai media tradizionali in quanto offrono opzioni per modificare o rimuovere i contenuti pubblicati. Ciononostante, questi devono essere preparati con attenzione, poiché qualsiasi contenuto pubblicato online sarà visto da molti utenti prima che lo si possa modificare. Inoltre, anche una volta rimosso dal web o modificato, il contenuto è pressoché incontrollabile e dunque persiste online.</a:t>
            </a:r>
          </a:p>
        </p:txBody>
      </p:sp>
    </p:spTree>
    <p:extLst>
      <p:ext uri="{BB962C8B-B14F-4D97-AF65-F5344CB8AC3E}">
        <p14:creationId xmlns:p14="http://schemas.microsoft.com/office/powerpoint/2010/main" val="2048713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FDFF5E5-820A-251C-641D-563631A3CF64}"/>
              </a:ext>
            </a:extLst>
          </p:cNvPr>
          <p:cNvSpPr txBox="1"/>
          <p:nvPr/>
        </p:nvSpPr>
        <p:spPr>
          <a:xfrm>
            <a:off x="692727" y="1014442"/>
            <a:ext cx="6096000" cy="4524315"/>
          </a:xfrm>
          <a:prstGeom prst="rect">
            <a:avLst/>
          </a:prstGeom>
          <a:noFill/>
        </p:spPr>
        <p:txBody>
          <a:bodyPr wrap="square">
            <a:spAutoFit/>
          </a:bodyPr>
          <a:lstStyle/>
          <a:p>
            <a:pPr algn="ctr"/>
            <a:r>
              <a:rPr lang="it-IT" dirty="0"/>
              <a:t>Esistono molteplici social media. Cherubini e Pattuglia  hanno creato un'interessante tassonomia che identifica 3 tipologie di social network: </a:t>
            </a:r>
          </a:p>
          <a:p>
            <a:pPr marL="342900" indent="-342900" algn="ctr">
              <a:buAutoNum type="arabicParenBoth"/>
            </a:pPr>
            <a:r>
              <a:rPr lang="it-IT" i="1" u="sng" dirty="0">
                <a:solidFill>
                  <a:schemeClr val="accent1"/>
                </a:solidFill>
              </a:rPr>
              <a:t>generalista</a:t>
            </a:r>
            <a:r>
              <a:rPr lang="it-IT" dirty="0"/>
              <a:t> (Facebook, Instagram): "risponde ai bisogni d'informazione e interazione sulla base dei molteplici interessi che una persona o un'organizzazione possono manifestare"; </a:t>
            </a:r>
          </a:p>
          <a:p>
            <a:pPr marL="342900" indent="-342900" algn="ctr">
              <a:buAutoNum type="arabicParenBoth"/>
            </a:pPr>
            <a:r>
              <a:rPr lang="it-IT" i="1" u="sng" dirty="0">
                <a:solidFill>
                  <a:schemeClr val="accent1"/>
                </a:solidFill>
              </a:rPr>
              <a:t>specifico </a:t>
            </a:r>
            <a:r>
              <a:rPr lang="it-IT" dirty="0"/>
              <a:t>(Twitter, Linkedin): "risponde a un'unica funzione che è la sua mission"; </a:t>
            </a:r>
          </a:p>
          <a:p>
            <a:pPr marL="342900" indent="-342900" algn="ctr">
              <a:buAutoNum type="arabicParenBoth"/>
            </a:pPr>
            <a:r>
              <a:rPr lang="it-IT" i="1" u="sng" dirty="0">
                <a:solidFill>
                  <a:schemeClr val="accent1"/>
                </a:solidFill>
              </a:rPr>
              <a:t>ibrido: </a:t>
            </a:r>
            <a:r>
              <a:rPr lang="it-IT" dirty="0"/>
              <a:t>(Flickr, YouTube): "risponde a una funzionalità inizialmente specifica (per es., Flickr con la condivisione di foto e YouTube per i video), ma che poi ha altre funzionalità per consentire l'interazione tra gli user, il votare o commentare ciò che è stato postato e, di conseguenza, lo sfruttamento delle piattaforme a scopo di marketing per terze parti"</a:t>
            </a:r>
          </a:p>
        </p:txBody>
      </p:sp>
      <p:pic>
        <p:nvPicPr>
          <p:cNvPr id="5124" name="Picture 4">
            <a:extLst>
              <a:ext uri="{FF2B5EF4-FFF2-40B4-BE49-F238E27FC236}">
                <a16:creationId xmlns:a16="http://schemas.microsoft.com/office/drawing/2014/main" id="{98A28643-C81D-618E-DDD1-47C95EB828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4210" y="1589808"/>
            <a:ext cx="4515063"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54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sp>
        <p:nvSpPr>
          <p:cNvPr id="2" name="Titolo 1">
            <a:extLst>
              <a:ext uri="{FF2B5EF4-FFF2-40B4-BE49-F238E27FC236}">
                <a16:creationId xmlns:a16="http://schemas.microsoft.com/office/drawing/2014/main" id="{D553B4B1-9AE8-B149-7811-79C942F64974}"/>
              </a:ext>
            </a:extLst>
          </p:cNvPr>
          <p:cNvSpPr>
            <a:spLocks noGrp="1"/>
          </p:cNvSpPr>
          <p:nvPr>
            <p:ph type="title"/>
          </p:nvPr>
        </p:nvSpPr>
        <p:spPr>
          <a:xfrm>
            <a:off x="492370" y="516835"/>
            <a:ext cx="3084844" cy="5772840"/>
          </a:xfrm>
        </p:spPr>
        <p:txBody>
          <a:bodyPr anchor="ctr">
            <a:normAutofit/>
          </a:bodyPr>
          <a:lstStyle/>
          <a:p>
            <a:pPr algn="ctr"/>
            <a:r>
              <a:rPr lang="it-IT" sz="4000" b="1" i="1" dirty="0">
                <a:solidFill>
                  <a:srgbClr val="FFFFFF"/>
                </a:solidFill>
              </a:rPr>
              <a:t>Gli obiettivi del marketing digitale </a:t>
            </a:r>
            <a:br>
              <a:rPr lang="it-IT" sz="4000" b="1" i="1" dirty="0">
                <a:solidFill>
                  <a:srgbClr val="FFFFFF"/>
                </a:solidFill>
              </a:rPr>
            </a:br>
            <a:r>
              <a:rPr lang="it-IT" sz="4000" b="1" i="1" dirty="0">
                <a:solidFill>
                  <a:srgbClr val="FFFFFF"/>
                </a:solidFill>
              </a:rPr>
              <a:t>e della comunicazione online</a:t>
            </a: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it-IT"/>
          </a:p>
        </p:txBody>
      </p:sp>
      <p:graphicFrame>
        <p:nvGraphicFramePr>
          <p:cNvPr id="5" name="Segnaposto contenuto 2">
            <a:extLst>
              <a:ext uri="{FF2B5EF4-FFF2-40B4-BE49-F238E27FC236}">
                <a16:creationId xmlns:a16="http://schemas.microsoft.com/office/drawing/2014/main" id="{04C1BF59-688F-B354-7D51-C04225CEAB51}"/>
              </a:ext>
            </a:extLst>
          </p:cNvPr>
          <p:cNvGraphicFramePr>
            <a:graphicFrameLocks noGrp="1"/>
          </p:cNvGraphicFramePr>
          <p:nvPr>
            <p:ph idx="1"/>
            <p:extLst>
              <p:ext uri="{D42A27DB-BD31-4B8C-83A1-F6EECF244321}">
                <p14:modId xmlns:p14="http://schemas.microsoft.com/office/powerpoint/2010/main" val="29049447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01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B7A5EF8B-29AB-3C9D-A122-7F13E3522EB0}"/>
              </a:ext>
            </a:extLst>
          </p:cNvPr>
          <p:cNvGraphicFramePr/>
          <p:nvPr>
            <p:extLst>
              <p:ext uri="{D42A27DB-BD31-4B8C-83A1-F6EECF244321}">
                <p14:modId xmlns:p14="http://schemas.microsoft.com/office/powerpoint/2010/main" val="2955589393"/>
              </p:ext>
            </p:extLst>
          </p:nvPr>
        </p:nvGraphicFramePr>
        <p:xfrm>
          <a:off x="1691378" y="594793"/>
          <a:ext cx="8809244" cy="5131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4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F8C75A46-EDB6-C630-5564-DDB08A0B97F6}"/>
              </a:ext>
            </a:extLst>
          </p:cNvPr>
          <p:cNvGraphicFramePr/>
          <p:nvPr>
            <p:extLst>
              <p:ext uri="{D42A27DB-BD31-4B8C-83A1-F6EECF244321}">
                <p14:modId xmlns:p14="http://schemas.microsoft.com/office/powerpoint/2010/main" val="1166989719"/>
              </p:ext>
            </p:extLst>
          </p:nvPr>
        </p:nvGraphicFramePr>
        <p:xfrm>
          <a:off x="870275" y="1296773"/>
          <a:ext cx="10451450" cy="3773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80570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988436D-091E-5019-7314-389F61D464AF}"/>
              </a:ext>
            </a:extLst>
          </p:cNvPr>
          <p:cNvSpPr/>
          <p:nvPr/>
        </p:nvSpPr>
        <p:spPr>
          <a:xfrm>
            <a:off x="2382982" y="1634836"/>
            <a:ext cx="7426036" cy="2964873"/>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F71DC84E-FBC5-BCFB-D879-7B3BE30BB1B4}"/>
              </a:ext>
            </a:extLst>
          </p:cNvPr>
          <p:cNvSpPr txBox="1"/>
          <p:nvPr/>
        </p:nvSpPr>
        <p:spPr>
          <a:xfrm>
            <a:off x="2521527" y="1831722"/>
            <a:ext cx="7148945" cy="2585323"/>
          </a:xfrm>
          <a:prstGeom prst="rect">
            <a:avLst/>
          </a:prstGeom>
          <a:noFill/>
        </p:spPr>
        <p:txBody>
          <a:bodyPr wrap="square">
            <a:spAutoFit/>
          </a:bodyPr>
          <a:lstStyle/>
          <a:p>
            <a:pPr algn="ctr"/>
            <a:r>
              <a:rPr lang="it-IT" i="1" u="sng" dirty="0">
                <a:solidFill>
                  <a:schemeClr val="accent1"/>
                </a:solidFill>
              </a:rPr>
              <a:t>5. </a:t>
            </a:r>
            <a:r>
              <a:rPr lang="it-IT" i="1" u="sng" dirty="0" err="1">
                <a:solidFill>
                  <a:schemeClr val="accent1"/>
                </a:solidFill>
              </a:rPr>
              <a:t>Sizzle</a:t>
            </a:r>
            <a:r>
              <a:rPr lang="it-IT" i="1" u="sng" dirty="0">
                <a:solidFill>
                  <a:schemeClr val="accent1"/>
                </a:solidFill>
              </a:rPr>
              <a:t> (sfrigolio) - </a:t>
            </a:r>
            <a:r>
              <a:rPr lang="it-IT" dirty="0"/>
              <a:t>Creare degli ingredienti "magici" che possano creare soddisfazione, patrocinio e passaparola, ovvero estendere il brand in internet utilizzando l'interazione con i clienti per migliorare l'esperienza online. La presenza del </a:t>
            </a:r>
            <a:r>
              <a:rPr lang="it-IT" dirty="0" err="1"/>
              <a:t>sizzle</a:t>
            </a:r>
            <a:r>
              <a:rPr lang="it-IT" dirty="0"/>
              <a:t> può essere fondamentale per la viralità spontanea del messaggio. La viralità è un aspetto del buzz online e porta a forme di valore "</a:t>
            </a:r>
            <a:r>
              <a:rPr lang="it-IT" dirty="0" err="1"/>
              <a:t>earned</a:t>
            </a:r>
            <a:r>
              <a:rPr lang="it-IT" dirty="0"/>
              <a:t>" possibili grazie alla velocità di trasmissione e condivisione (passaparola) delle informazioni e delle opinioni. Come visto nel Capitolo 6, questa forma di valore si definisce "</a:t>
            </a:r>
            <a:r>
              <a:rPr lang="it-IT" dirty="0" err="1"/>
              <a:t>earned</a:t>
            </a:r>
            <a:r>
              <a:rPr lang="it-IT" dirty="0"/>
              <a:t>" perché emerge spontaneamente dalla rete e non include l'intervento dell'impresa.</a:t>
            </a:r>
          </a:p>
        </p:txBody>
      </p:sp>
    </p:spTree>
    <p:extLst>
      <p:ext uri="{BB962C8B-B14F-4D97-AF65-F5344CB8AC3E}">
        <p14:creationId xmlns:p14="http://schemas.microsoft.com/office/powerpoint/2010/main" val="3268884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6C8907-900F-FB2C-40AF-FEEBB357A7BA}"/>
              </a:ext>
            </a:extLst>
          </p:cNvPr>
          <p:cNvSpPr>
            <a:spLocks noGrp="1"/>
          </p:cNvSpPr>
          <p:nvPr>
            <p:ph type="title"/>
          </p:nvPr>
        </p:nvSpPr>
        <p:spPr/>
        <p:txBody>
          <a:bodyPr>
            <a:normAutofit/>
          </a:bodyPr>
          <a:lstStyle/>
          <a:p>
            <a:pPr algn="ctr"/>
            <a:r>
              <a:rPr lang="it-IT" b="1" i="1" dirty="0"/>
              <a:t>Introduzione al marketing digitale:</a:t>
            </a:r>
            <a:br>
              <a:rPr lang="it-IT" b="1" i="1" dirty="0"/>
            </a:br>
            <a:r>
              <a:rPr lang="it-IT" b="1" i="1" dirty="0"/>
              <a:t>i nativi digitali e gli immigrati digitali</a:t>
            </a:r>
          </a:p>
        </p:txBody>
      </p:sp>
      <p:sp>
        <p:nvSpPr>
          <p:cNvPr id="3" name="Segnaposto contenuto 2">
            <a:extLst>
              <a:ext uri="{FF2B5EF4-FFF2-40B4-BE49-F238E27FC236}">
                <a16:creationId xmlns:a16="http://schemas.microsoft.com/office/drawing/2014/main" id="{1D0EA6FA-0BD3-0B0D-79B0-5CFCE9237262}"/>
              </a:ext>
            </a:extLst>
          </p:cNvPr>
          <p:cNvSpPr>
            <a:spLocks noGrp="1"/>
          </p:cNvSpPr>
          <p:nvPr>
            <p:ph idx="1"/>
          </p:nvPr>
        </p:nvSpPr>
        <p:spPr>
          <a:xfrm>
            <a:off x="1066800" y="2664043"/>
            <a:ext cx="10058400" cy="2269066"/>
          </a:xfrm>
        </p:spPr>
        <p:txBody>
          <a:bodyPr/>
          <a:lstStyle/>
          <a:p>
            <a:pPr algn="ctr"/>
            <a:r>
              <a:rPr lang="it-IT" dirty="0"/>
              <a:t>Prima di analizzare che cosa sia il marketing digitale, è fondamentale distinguere fra i </a:t>
            </a:r>
            <a:r>
              <a:rPr lang="it-IT" i="1" u="sng" dirty="0">
                <a:solidFill>
                  <a:schemeClr val="accent1"/>
                </a:solidFill>
              </a:rPr>
              <a:t>nativi digitali e gli immigrati digitali</a:t>
            </a:r>
            <a:r>
              <a:rPr lang="it-IT" dirty="0"/>
              <a:t>, nella consapevolezza che le esigenze di entrambi debbano essere soddisfatte. Pertanto, chi è un nativo digitale? Nel 2001, Marc Prensky ha usato questo termine per descrivere una nuova generazione di studenti che hanno "trascorso tutta la loro vita utilizzando (...)tutti i giocattoli dell'era digitale". La Generazione Z e la coorte generazionale della Generazione Y (Millennial) fanno parte dei nativi digitali. </a:t>
            </a:r>
            <a:r>
              <a:rPr lang="it-IT" sz="2000" dirty="0"/>
              <a:t>I nativi digitali quindi, sono nati in un'epoca in cui la tecnologia digitale è sempre esistita</a:t>
            </a:r>
            <a:r>
              <a:rPr lang="fr-FR" sz="2000" dirty="0"/>
              <a:t> </a:t>
            </a:r>
            <a:endParaRPr lang="en-US" altLang="fr-FR" sz="2000" dirty="0"/>
          </a:p>
          <a:p>
            <a:pPr marL="0" indent="0">
              <a:buNone/>
            </a:pPr>
            <a:endParaRPr lang="en-US" altLang="fr-FR" sz="2000" dirty="0"/>
          </a:p>
          <a:p>
            <a:pPr algn="ctr"/>
            <a:endParaRPr lang="it-IT" dirty="0"/>
          </a:p>
        </p:txBody>
      </p:sp>
    </p:spTree>
    <p:extLst>
      <p:ext uri="{BB962C8B-B14F-4D97-AF65-F5344CB8AC3E}">
        <p14:creationId xmlns:p14="http://schemas.microsoft.com/office/powerpoint/2010/main" val="86874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305FA2BA-1CFE-D0D2-38C6-8A65D5B86013}"/>
              </a:ext>
            </a:extLst>
          </p:cNvPr>
          <p:cNvSpPr>
            <a:spLocks noGrp="1"/>
          </p:cNvSpPr>
          <p:nvPr>
            <p:ph type="title"/>
          </p:nvPr>
        </p:nvSpPr>
        <p:spPr/>
        <p:txBody>
          <a:bodyPr/>
          <a:lstStyle/>
          <a:p>
            <a:pPr algn="ctr"/>
            <a:r>
              <a:rPr lang="it-IT" b="1" i="1" dirty="0"/>
              <a:t>La progettazione web</a:t>
            </a:r>
          </a:p>
        </p:txBody>
      </p:sp>
      <p:sp>
        <p:nvSpPr>
          <p:cNvPr id="7" name="Segnaposto contenuto 6">
            <a:extLst>
              <a:ext uri="{FF2B5EF4-FFF2-40B4-BE49-F238E27FC236}">
                <a16:creationId xmlns:a16="http://schemas.microsoft.com/office/drawing/2014/main" id="{A1525C25-1F85-84AD-116C-84D0A8FE8E01}"/>
              </a:ext>
            </a:extLst>
          </p:cNvPr>
          <p:cNvSpPr>
            <a:spLocks noGrp="1"/>
          </p:cNvSpPr>
          <p:nvPr>
            <p:ph idx="1"/>
          </p:nvPr>
        </p:nvSpPr>
        <p:spPr>
          <a:xfrm>
            <a:off x="1066800" y="2870971"/>
            <a:ext cx="10058400" cy="2047393"/>
          </a:xfrm>
        </p:spPr>
        <p:txBody>
          <a:bodyPr/>
          <a:lstStyle/>
          <a:p>
            <a:pPr algn="ctr"/>
            <a:r>
              <a:rPr lang="it-IT" dirty="0"/>
              <a:t>Esistono molteplici ragioni per l'abbandono della navigazione di un sito da parte degli utenti. In questa sezione ci concentreremo sui principi di base della progettazione della presenza online. Ci focalizzeremo anche sul web design, tenendo presente che i principi discussi possono essere applicati anche alla progettazione di siti e app per il mobile. La progettazione della presenza online deve essere diretta da due elementi chiave: </a:t>
            </a:r>
            <a:r>
              <a:rPr lang="it-IT" i="1" u="sng" dirty="0">
                <a:solidFill>
                  <a:schemeClr val="accent1"/>
                </a:solidFill>
              </a:rPr>
              <a:t>gli obiettivi di business e i requisiti del pubblico target </a:t>
            </a:r>
            <a:r>
              <a:rPr lang="it-IT" dirty="0"/>
              <a:t>(clienti, fornitori, personale e altre parti interessate).</a:t>
            </a:r>
          </a:p>
          <a:p>
            <a:endParaRPr lang="it-IT" dirty="0"/>
          </a:p>
        </p:txBody>
      </p:sp>
    </p:spTree>
    <p:extLst>
      <p:ext uri="{BB962C8B-B14F-4D97-AF65-F5344CB8AC3E}">
        <p14:creationId xmlns:p14="http://schemas.microsoft.com/office/powerpoint/2010/main" val="28063327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9108A9-48CF-2F3F-406C-1898E163B0B4}"/>
              </a:ext>
            </a:extLst>
          </p:cNvPr>
          <p:cNvSpPr>
            <a:spLocks noGrp="1"/>
          </p:cNvSpPr>
          <p:nvPr>
            <p:ph type="title"/>
          </p:nvPr>
        </p:nvSpPr>
        <p:spPr/>
        <p:txBody>
          <a:bodyPr/>
          <a:lstStyle/>
          <a:p>
            <a:pPr algn="ctr"/>
            <a:r>
              <a:rPr lang="it-IT" b="1" i="1" dirty="0"/>
              <a:t>L'ottimizzazione dei motori di ricerca</a:t>
            </a:r>
          </a:p>
        </p:txBody>
      </p:sp>
      <p:sp>
        <p:nvSpPr>
          <p:cNvPr id="3" name="Segnaposto contenuto 2">
            <a:extLst>
              <a:ext uri="{FF2B5EF4-FFF2-40B4-BE49-F238E27FC236}">
                <a16:creationId xmlns:a16="http://schemas.microsoft.com/office/drawing/2014/main" id="{714CFFAF-45CC-B862-0971-8A739A7AEEE8}"/>
              </a:ext>
            </a:extLst>
          </p:cNvPr>
          <p:cNvSpPr>
            <a:spLocks noGrp="1"/>
          </p:cNvSpPr>
          <p:nvPr>
            <p:ph idx="1"/>
          </p:nvPr>
        </p:nvSpPr>
        <p:spPr>
          <a:xfrm>
            <a:off x="1066800" y="2690861"/>
            <a:ext cx="10058400" cy="2795539"/>
          </a:xfrm>
        </p:spPr>
        <p:txBody>
          <a:bodyPr/>
          <a:lstStyle/>
          <a:p>
            <a:pPr algn="ctr"/>
            <a:r>
              <a:rPr lang="it-IT" dirty="0"/>
              <a:t>I motori di ricerca (</a:t>
            </a:r>
            <a:r>
              <a:rPr lang="it-IT" i="1" u="sng" dirty="0" err="1">
                <a:solidFill>
                  <a:schemeClr val="accent1"/>
                </a:solidFill>
              </a:rPr>
              <a:t>search</a:t>
            </a:r>
            <a:r>
              <a:rPr lang="it-IT" i="1" u="sng" dirty="0">
                <a:solidFill>
                  <a:schemeClr val="accent1"/>
                </a:solidFill>
              </a:rPr>
              <a:t> </a:t>
            </a:r>
            <a:r>
              <a:rPr lang="it-IT" i="1" u="sng" dirty="0" err="1">
                <a:solidFill>
                  <a:schemeClr val="accent1"/>
                </a:solidFill>
              </a:rPr>
              <a:t>engine</a:t>
            </a:r>
            <a:r>
              <a:rPr lang="it-IT" dirty="0"/>
              <a:t>) sono strumenti che permettono di cercare alcuni termini (parole chiave) all'interno di una grande quantità di siti web. Scrivendo una parola nella </a:t>
            </a:r>
            <a:r>
              <a:rPr lang="it-IT" dirty="0" err="1"/>
              <a:t>searchbar</a:t>
            </a:r>
            <a:r>
              <a:rPr lang="it-IT" dirty="0"/>
              <a:t> (stringa di ricerca), i motori di ricerca riportano una lista di siti (pagine dei risultati dei motori di ricerca, </a:t>
            </a:r>
            <a:r>
              <a:rPr lang="it-IT" dirty="0" err="1"/>
              <a:t>Search</a:t>
            </a:r>
            <a:r>
              <a:rPr lang="it-IT" dirty="0"/>
              <a:t> Engine </a:t>
            </a:r>
            <a:r>
              <a:rPr lang="it-IT" dirty="0" err="1"/>
              <a:t>Results</a:t>
            </a:r>
            <a:r>
              <a:rPr lang="it-IT" dirty="0"/>
              <a:t> Pages, SERP) che contengono i termini della query (domanda).La </a:t>
            </a:r>
            <a:r>
              <a:rPr lang="it-IT" i="1" u="sng" dirty="0" err="1">
                <a:solidFill>
                  <a:schemeClr val="accent1"/>
                </a:solidFill>
              </a:rPr>
              <a:t>Search</a:t>
            </a:r>
            <a:r>
              <a:rPr lang="it-IT" i="1" u="sng" dirty="0">
                <a:solidFill>
                  <a:schemeClr val="accent1"/>
                </a:solidFill>
              </a:rPr>
              <a:t> Engine </a:t>
            </a:r>
            <a:r>
              <a:rPr lang="it-IT" i="1" u="sng" dirty="0" err="1">
                <a:solidFill>
                  <a:schemeClr val="accent1"/>
                </a:solidFill>
              </a:rPr>
              <a:t>Optimization</a:t>
            </a:r>
            <a:r>
              <a:rPr lang="it-IT" i="1" u="sng" dirty="0">
                <a:solidFill>
                  <a:schemeClr val="accent1"/>
                </a:solidFill>
              </a:rPr>
              <a:t> </a:t>
            </a:r>
            <a:r>
              <a:rPr lang="it-IT" dirty="0"/>
              <a:t>(SEO, ottimizzazione dei motori di ricerca) è quel complesso di attività che consente a un sito di ottenere un miglior posizionamento sui motori di ricerca attraverso la selezione e l’uso di determinate parole chiave (keyword).</a:t>
            </a:r>
          </a:p>
        </p:txBody>
      </p:sp>
    </p:spTree>
    <p:extLst>
      <p:ext uri="{BB962C8B-B14F-4D97-AF65-F5344CB8AC3E}">
        <p14:creationId xmlns:p14="http://schemas.microsoft.com/office/powerpoint/2010/main" val="162458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1E6308-EC6D-2E71-7851-9FAA366D3A33}"/>
              </a:ext>
            </a:extLst>
          </p:cNvPr>
          <p:cNvSpPr>
            <a:spLocks noGrp="1"/>
          </p:cNvSpPr>
          <p:nvPr>
            <p:ph type="title"/>
          </p:nvPr>
        </p:nvSpPr>
        <p:spPr>
          <a:xfrm>
            <a:off x="5181601" y="634946"/>
            <a:ext cx="6368142" cy="1450757"/>
          </a:xfrm>
        </p:spPr>
        <p:txBody>
          <a:bodyPr>
            <a:normAutofit/>
          </a:bodyPr>
          <a:lstStyle/>
          <a:p>
            <a:pPr algn="ctr"/>
            <a:r>
              <a:rPr lang="it-IT" b="1" i="1" dirty="0">
                <a:solidFill>
                  <a:schemeClr val="tx1"/>
                </a:solidFill>
              </a:rPr>
              <a:t>Il </a:t>
            </a:r>
            <a:r>
              <a:rPr lang="it-IT" b="1" i="1" dirty="0" err="1">
                <a:solidFill>
                  <a:schemeClr val="tx1"/>
                </a:solidFill>
              </a:rPr>
              <a:t>content</a:t>
            </a:r>
            <a:r>
              <a:rPr lang="it-IT" b="1" i="1" dirty="0">
                <a:solidFill>
                  <a:schemeClr val="tx1"/>
                </a:solidFill>
              </a:rPr>
              <a:t> marketing</a:t>
            </a:r>
          </a:p>
        </p:txBody>
      </p:sp>
      <p:pic>
        <p:nvPicPr>
          <p:cNvPr id="5" name="Picture 4" descr="Sculture di carta multicolori">
            <a:extLst>
              <a:ext uri="{FF2B5EF4-FFF2-40B4-BE49-F238E27FC236}">
                <a16:creationId xmlns:a16="http://schemas.microsoft.com/office/drawing/2014/main" id="{ED176575-C2F3-3F71-0FE7-BBE657EF43A4}"/>
              </a:ext>
            </a:extLst>
          </p:cNvPr>
          <p:cNvPicPr>
            <a:picLocks noChangeAspect="1"/>
          </p:cNvPicPr>
          <p:nvPr/>
        </p:nvPicPr>
        <p:blipFill>
          <a:blip r:embed="rId2"/>
          <a:srcRect l="28507" r="26272"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E66619B0-9002-30B0-6A9D-2909084D8C17}"/>
              </a:ext>
            </a:extLst>
          </p:cNvPr>
          <p:cNvSpPr>
            <a:spLocks noGrp="1"/>
          </p:cNvSpPr>
          <p:nvPr>
            <p:ph idx="1"/>
          </p:nvPr>
        </p:nvSpPr>
        <p:spPr>
          <a:xfrm>
            <a:off x="5181601" y="2198914"/>
            <a:ext cx="6368142" cy="3670180"/>
          </a:xfrm>
        </p:spPr>
        <p:txBody>
          <a:bodyPr>
            <a:normAutofit/>
          </a:bodyPr>
          <a:lstStyle/>
          <a:p>
            <a:pPr algn="ctr"/>
            <a:r>
              <a:rPr lang="it-IT" sz="1900" dirty="0">
                <a:solidFill>
                  <a:schemeClr val="tx1"/>
                </a:solidFill>
              </a:rPr>
              <a:t>Le comunicazioni di marketing classiche, come la pubblicità televisiva, la pubblicità radiofonica, la sponsorizzazione e così via, sono spesso descritte come forme di marketing in uscita (</a:t>
            </a:r>
            <a:r>
              <a:rPr lang="it-IT" sz="1900" i="1" u="sng" dirty="0" err="1">
                <a:solidFill>
                  <a:schemeClr val="accent1"/>
                </a:solidFill>
              </a:rPr>
              <a:t>outbound</a:t>
            </a:r>
            <a:r>
              <a:rPr lang="it-IT" sz="1900" i="1" u="sng" dirty="0">
                <a:solidFill>
                  <a:schemeClr val="accent1"/>
                </a:solidFill>
              </a:rPr>
              <a:t> marketing</a:t>
            </a:r>
            <a:r>
              <a:rPr lang="it-IT" sz="1900" dirty="0">
                <a:solidFill>
                  <a:schemeClr val="tx1"/>
                </a:solidFill>
              </a:rPr>
              <a:t>): in altre parole, le aziende investono in uno sforzo unidirezionale per distribuire i propri messaggi di marketing a un pubblico di clienti, attuali e potenziali. </a:t>
            </a:r>
          </a:p>
          <a:p>
            <a:pPr algn="ctr"/>
            <a:r>
              <a:rPr lang="it-IT" sz="1900" dirty="0">
                <a:solidFill>
                  <a:schemeClr val="tx1"/>
                </a:solidFill>
              </a:rPr>
              <a:t>Di contro, una caratteristica chiave delle comunicazioni di marketing online è che sono in entrata (</a:t>
            </a:r>
            <a:r>
              <a:rPr lang="it-IT" sz="1900" i="1" u="sng" dirty="0">
                <a:solidFill>
                  <a:schemeClr val="accent1"/>
                </a:solidFill>
              </a:rPr>
              <a:t>inbound marketing</a:t>
            </a:r>
            <a:r>
              <a:rPr lang="it-IT" sz="1900" dirty="0">
                <a:solidFill>
                  <a:schemeClr val="tx1"/>
                </a:solidFill>
              </a:rPr>
              <a:t>), ovvero sono progettate per attirare il pubblico invogliandolo a visitare un sito o una pagina sui social. Si può raggiungere quest'obiettivo creando contenuti efficaci, potenzialmente condivisibili sui profili social, amplificandone quindi l’effetto.</a:t>
            </a:r>
          </a:p>
        </p:txBody>
      </p:sp>
    </p:spTree>
    <p:extLst>
      <p:ext uri="{BB962C8B-B14F-4D97-AF65-F5344CB8AC3E}">
        <p14:creationId xmlns:p14="http://schemas.microsoft.com/office/powerpoint/2010/main" val="234900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59FBA1F5-B3DE-1BB9-9F85-5181D0EC180A}"/>
              </a:ext>
            </a:extLst>
          </p:cNvPr>
          <p:cNvSpPr txBox="1"/>
          <p:nvPr/>
        </p:nvSpPr>
        <p:spPr>
          <a:xfrm>
            <a:off x="623456" y="1166842"/>
            <a:ext cx="6511636" cy="4247317"/>
          </a:xfrm>
          <a:prstGeom prst="rect">
            <a:avLst/>
          </a:prstGeom>
          <a:noFill/>
        </p:spPr>
        <p:txBody>
          <a:bodyPr wrap="square">
            <a:spAutoFit/>
          </a:bodyPr>
          <a:lstStyle/>
          <a:p>
            <a:pPr algn="ctr"/>
            <a:r>
              <a:rPr lang="it-IT" dirty="0"/>
              <a:t>Il </a:t>
            </a:r>
            <a:r>
              <a:rPr lang="it-IT" i="1" u="sng" dirty="0" err="1">
                <a:solidFill>
                  <a:schemeClr val="accent1"/>
                </a:solidFill>
              </a:rPr>
              <a:t>content</a:t>
            </a:r>
            <a:r>
              <a:rPr lang="it-IT" i="1" u="sng" dirty="0">
                <a:solidFill>
                  <a:schemeClr val="accent1"/>
                </a:solidFill>
              </a:rPr>
              <a:t> marketing </a:t>
            </a:r>
            <a:r>
              <a:rPr lang="it-IT" dirty="0"/>
              <a:t>è definito come:</a:t>
            </a:r>
          </a:p>
          <a:p>
            <a:pPr algn="ctr"/>
            <a:endParaRPr lang="it-IT" dirty="0"/>
          </a:p>
          <a:p>
            <a:pPr algn="ctr"/>
            <a:r>
              <a:rPr lang="it-IT" i="1" dirty="0"/>
              <a:t>un approccio di marketing strategico incentrato sulla creazione di contenuti di valore, pertinenti e coerenti per attrarre e trattenere un pubblico chiaramente definito e, in ultima analisi, per guidare lazione dei clienti in modo che si riveli proficua.</a:t>
            </a:r>
          </a:p>
          <a:p>
            <a:pPr algn="ctr"/>
            <a:endParaRPr lang="it-IT" dirty="0"/>
          </a:p>
          <a:p>
            <a:pPr algn="ctr"/>
            <a:r>
              <a:rPr lang="it-IT" dirty="0"/>
              <a:t>La natura dinamica e bidirezionale del contenuto è degna di nota. Creare contenuti, per esempio pubblicando un video su YouTube, consente alle aziende di avviare conversazioni con i clienti, che possono mettere un "like", condividere e commentare il contenuto. Gli stessi consumatori possono creare contenuti, noti come </a:t>
            </a:r>
            <a:r>
              <a:rPr lang="it-IT" b="1" dirty="0"/>
              <a:t>contenuti generati dagli utenti </a:t>
            </a:r>
            <a:r>
              <a:rPr lang="it-IT" dirty="0"/>
              <a:t>(User </a:t>
            </a:r>
            <a:r>
              <a:rPr lang="it-IT" dirty="0" err="1"/>
              <a:t>Generated</a:t>
            </a:r>
            <a:r>
              <a:rPr lang="it-IT" dirty="0"/>
              <a:t> Content, UGC), che, a loro volta, le aziende possono utilizzare nelle proprie attività di marketing.</a:t>
            </a:r>
          </a:p>
        </p:txBody>
      </p:sp>
      <p:pic>
        <p:nvPicPr>
          <p:cNvPr id="12292" name="Picture 4">
            <a:extLst>
              <a:ext uri="{FF2B5EF4-FFF2-40B4-BE49-F238E27FC236}">
                <a16:creationId xmlns:a16="http://schemas.microsoft.com/office/drawing/2014/main" id="{265D91B4-CA01-A335-96FB-693759E341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636" r="12256"/>
          <a:stretch/>
        </p:blipFill>
        <p:spPr bwMode="auto">
          <a:xfrm>
            <a:off x="7370618" y="1823604"/>
            <a:ext cx="3846065" cy="2956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6205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A1C6-FBF8-3DD2-938D-0CD22E3A196B}"/>
              </a:ext>
            </a:extLst>
          </p:cNvPr>
          <p:cNvSpPr>
            <a:spLocks noGrp="1"/>
          </p:cNvSpPr>
          <p:nvPr>
            <p:ph type="title"/>
          </p:nvPr>
        </p:nvSpPr>
        <p:spPr/>
        <p:txBody>
          <a:bodyPr/>
          <a:lstStyle/>
          <a:p>
            <a:pPr algn="ctr"/>
            <a:r>
              <a:rPr lang="it-IT" b="1" i="1" dirty="0"/>
              <a:t>Le campagne di </a:t>
            </a:r>
            <a:r>
              <a:rPr lang="it-IT" b="1" i="1" dirty="0" err="1"/>
              <a:t>content</a:t>
            </a:r>
            <a:r>
              <a:rPr lang="it-IT" b="1" i="1" dirty="0"/>
              <a:t> marketing</a:t>
            </a:r>
          </a:p>
        </p:txBody>
      </p:sp>
      <p:sp>
        <p:nvSpPr>
          <p:cNvPr id="3" name="Segnaposto contenuto 2">
            <a:extLst>
              <a:ext uri="{FF2B5EF4-FFF2-40B4-BE49-F238E27FC236}">
                <a16:creationId xmlns:a16="http://schemas.microsoft.com/office/drawing/2014/main" id="{64FCBECF-5B5D-3D4A-6DEE-5F220D2D0C20}"/>
              </a:ext>
            </a:extLst>
          </p:cNvPr>
          <p:cNvSpPr>
            <a:spLocks noGrp="1"/>
          </p:cNvSpPr>
          <p:nvPr>
            <p:ph idx="1"/>
          </p:nvPr>
        </p:nvSpPr>
        <p:spPr>
          <a:xfrm>
            <a:off x="1066800" y="2483043"/>
            <a:ext cx="10058400" cy="2906375"/>
          </a:xfrm>
        </p:spPr>
        <p:txBody>
          <a:bodyPr/>
          <a:lstStyle/>
          <a:p>
            <a:pPr algn="ctr"/>
            <a:r>
              <a:rPr lang="it-IT" dirty="0"/>
              <a:t>I contenuti possono essere di moltissimi tipi. Alcuni dei più popolari sono gli articoli dei siti, i blog, le notizie, le testimonianze, i report annuali, i documenti di ricerca, i rapporti ufficiali, gli e-book, i podcast, i video, le presentazioni, le immagini e le infografiche. Vista l'ampia gamma di opzioni disponibili, è chiaro che, come ogni aspetto delle comunicazioni di marketing, anche il </a:t>
            </a:r>
            <a:r>
              <a:rPr lang="it-IT" dirty="0" err="1"/>
              <a:t>content</a:t>
            </a:r>
            <a:r>
              <a:rPr lang="it-IT" dirty="0"/>
              <a:t> marketing deve essere attentamente pianificato. Occorre, dunque, prestare attenzione agli obiettivi della campagna, al contenuto che verrà creato, ai canali attraverso i quali sarà distribuito e, infine, a come sarà misurata la sua efficacia. Inoltre, un'azienda deve decidere chi è responsabile del </a:t>
            </a:r>
            <a:r>
              <a:rPr lang="it-IT" dirty="0" err="1"/>
              <a:t>content</a:t>
            </a:r>
            <a:r>
              <a:rPr lang="it-IT" dirty="0"/>
              <a:t> marketing</a:t>
            </a:r>
            <a:r>
              <a:rPr lang="it-IT" i="1" u="sng" dirty="0">
                <a:solidFill>
                  <a:schemeClr val="accent1"/>
                </a:solidFill>
              </a:rPr>
              <a:t> in-house </a:t>
            </a:r>
            <a:r>
              <a:rPr lang="it-IT" dirty="0"/>
              <a:t>e se è opportuno ricorrere o meno ai servizi di un'agenzia di </a:t>
            </a:r>
            <a:r>
              <a:rPr lang="it-IT" dirty="0" err="1"/>
              <a:t>content</a:t>
            </a:r>
            <a:r>
              <a:rPr lang="it-IT" dirty="0"/>
              <a:t> marketing.</a:t>
            </a:r>
          </a:p>
        </p:txBody>
      </p:sp>
    </p:spTree>
    <p:extLst>
      <p:ext uri="{BB962C8B-B14F-4D97-AF65-F5344CB8AC3E}">
        <p14:creationId xmlns:p14="http://schemas.microsoft.com/office/powerpoint/2010/main" val="211607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9AD2EA-9DF0-7914-884F-25B18926AD0E}"/>
              </a:ext>
            </a:extLst>
          </p:cNvPr>
          <p:cNvSpPr>
            <a:spLocks noGrp="1"/>
          </p:cNvSpPr>
          <p:nvPr>
            <p:ph type="title"/>
          </p:nvPr>
        </p:nvSpPr>
        <p:spPr/>
        <p:txBody>
          <a:bodyPr/>
          <a:lstStyle/>
          <a:p>
            <a:pPr algn="ctr"/>
            <a:r>
              <a:rPr lang="it-IT" b="1" i="1" dirty="0"/>
              <a:t>Il ruolo del </a:t>
            </a:r>
            <a:r>
              <a:rPr lang="it-IT" b="1" i="1" dirty="0" err="1"/>
              <a:t>content</a:t>
            </a:r>
            <a:r>
              <a:rPr lang="it-IT" b="1" i="1" dirty="0"/>
              <a:t> marketing</a:t>
            </a:r>
          </a:p>
        </p:txBody>
      </p:sp>
      <p:sp>
        <p:nvSpPr>
          <p:cNvPr id="3" name="Segnaposto contenuto 2">
            <a:extLst>
              <a:ext uri="{FF2B5EF4-FFF2-40B4-BE49-F238E27FC236}">
                <a16:creationId xmlns:a16="http://schemas.microsoft.com/office/drawing/2014/main" id="{EA7D68B2-4553-8BB6-8452-D1EEEA79B46A}"/>
              </a:ext>
            </a:extLst>
          </p:cNvPr>
          <p:cNvSpPr>
            <a:spLocks noGrp="1"/>
          </p:cNvSpPr>
          <p:nvPr>
            <p:ph idx="1"/>
          </p:nvPr>
        </p:nvSpPr>
        <p:spPr>
          <a:xfrm>
            <a:off x="986443" y="2169969"/>
            <a:ext cx="5871556" cy="3612957"/>
          </a:xfrm>
        </p:spPr>
        <p:txBody>
          <a:bodyPr/>
          <a:lstStyle/>
          <a:p>
            <a:pPr algn="ctr"/>
            <a:r>
              <a:rPr lang="it-IT" dirty="0"/>
              <a:t>Il </a:t>
            </a:r>
            <a:r>
              <a:rPr lang="it-IT" dirty="0" err="1"/>
              <a:t>content</a:t>
            </a:r>
            <a:r>
              <a:rPr lang="it-IT" dirty="0"/>
              <a:t> marketing riveste un ruolo fondamentale e in costante crescita nelle comunicazioni integrate di marketing. Ciò è in parte dovuto al riconoscimento dell'importanza della narrazione (storytelling) nel marketing. Gli esseri umani comprendono il mondo in gran parte attraverso le storie. Questo processo inizia molto presto nella vita, quando i bambini sono esposti alle favole, e continua attraverso il consumo di media come i film e attraverso le interazioni sociali. Le persone si relazionano le une alle altre attraverso le storie e, in queste storie, i brand svolgono spesso un ruolo, sia centrale sia periferico.</a:t>
            </a:r>
          </a:p>
        </p:txBody>
      </p:sp>
      <p:pic>
        <p:nvPicPr>
          <p:cNvPr id="14338" name="Picture 2">
            <a:extLst>
              <a:ext uri="{FF2B5EF4-FFF2-40B4-BE49-F238E27FC236}">
                <a16:creationId xmlns:a16="http://schemas.microsoft.com/office/drawing/2014/main" id="{D8D9409B-9974-4732-1A84-2E855E49FD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960" y="2169969"/>
            <a:ext cx="3388760" cy="3485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91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FE63A83-6ADA-3F5B-D7CC-6A7BC9DF0491}"/>
              </a:ext>
            </a:extLst>
          </p:cNvPr>
          <p:cNvSpPr txBox="1"/>
          <p:nvPr/>
        </p:nvSpPr>
        <p:spPr>
          <a:xfrm>
            <a:off x="5250872" y="1859339"/>
            <a:ext cx="5680364" cy="3139321"/>
          </a:xfrm>
          <a:prstGeom prst="rect">
            <a:avLst/>
          </a:prstGeom>
          <a:noFill/>
        </p:spPr>
        <p:txBody>
          <a:bodyPr wrap="square">
            <a:spAutoFit/>
          </a:bodyPr>
          <a:lstStyle/>
          <a:p>
            <a:pPr algn="ctr"/>
            <a:r>
              <a:rPr lang="it-IT" dirty="0"/>
              <a:t>In sostanza, creare contenuti per internet non è così diverso da ciò che fa un giornale o un notiziario televisivo. In effetti, alcuni brand leader hanno adottato formalmente le strutture e i processi della "sala stampa" per creare e distribuire contenuti pertinenti, attuali e accattivanti. In particolare, brand come Adidas e Puma hanno adottato il concetto di sala stampa, per sfruttare rapidamente gli eventi sportivi di tendenza e, allo stesso tempo, rendere coerenti le proprie comunicazioni online. Ciò implica che impiegano giornalisti e rispondono rapidamente alle storie che possono interessare il loro pubblico.</a:t>
            </a:r>
          </a:p>
        </p:txBody>
      </p:sp>
      <p:pic>
        <p:nvPicPr>
          <p:cNvPr id="15364" name="Picture 4">
            <a:extLst>
              <a:ext uri="{FF2B5EF4-FFF2-40B4-BE49-F238E27FC236}">
                <a16:creationId xmlns:a16="http://schemas.microsoft.com/office/drawing/2014/main" id="{74D040F0-9E25-3FE4-6A2E-74695BE05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764" y="1216233"/>
            <a:ext cx="3546763" cy="354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752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3A47E7-9290-28E2-FEF9-7207DECE6304}"/>
              </a:ext>
            </a:extLst>
          </p:cNvPr>
          <p:cNvSpPr>
            <a:spLocks noGrp="1"/>
          </p:cNvSpPr>
          <p:nvPr>
            <p:ph type="title"/>
          </p:nvPr>
        </p:nvSpPr>
        <p:spPr/>
        <p:txBody>
          <a:bodyPr/>
          <a:lstStyle/>
          <a:p>
            <a:pPr algn="ctr"/>
            <a:r>
              <a:rPr lang="it-IT" b="1" i="1" dirty="0"/>
              <a:t>Le ricerche di marketing online</a:t>
            </a:r>
          </a:p>
        </p:txBody>
      </p:sp>
      <p:sp>
        <p:nvSpPr>
          <p:cNvPr id="3" name="Segnaposto contenuto 2">
            <a:extLst>
              <a:ext uri="{FF2B5EF4-FFF2-40B4-BE49-F238E27FC236}">
                <a16:creationId xmlns:a16="http://schemas.microsoft.com/office/drawing/2014/main" id="{92136972-5030-7CFF-F81E-4234EB221897}"/>
              </a:ext>
            </a:extLst>
          </p:cNvPr>
          <p:cNvSpPr>
            <a:spLocks noGrp="1"/>
          </p:cNvSpPr>
          <p:nvPr>
            <p:ph idx="1"/>
          </p:nvPr>
        </p:nvSpPr>
        <p:spPr>
          <a:xfrm>
            <a:off x="1066800" y="2704716"/>
            <a:ext cx="10058400" cy="2795539"/>
          </a:xfrm>
        </p:spPr>
        <p:txBody>
          <a:bodyPr/>
          <a:lstStyle/>
          <a:p>
            <a:pPr algn="ctr"/>
            <a:r>
              <a:rPr lang="it-IT" dirty="0"/>
              <a:t>Le tecnologie digitali offrono nuovi modi per raccogliere dati sui consumatori e in questo paragrafo discuteremo i principali modi in cui internet viene utilizzato come strumento di ricerca di mercato. Internet può supportare la raccolta di dati, sia primari sia secondari. La quantità di dati memorizzati sui server e di dati caricati quotidianamente online è una grande fonte d'informazioni sul mercato e sui consumatori. La raccolta dei dati online di solito aiuta a risparmiare tempo e denaro, consentendo anche una copertura geografica ampia. Mentre i benefici della ricerca online sono simili a quelli noti per la ricerca offline, dobbiamo considerare gli svantaggi di tale approccio.</a:t>
            </a:r>
          </a:p>
        </p:txBody>
      </p:sp>
    </p:spTree>
    <p:extLst>
      <p:ext uri="{BB962C8B-B14F-4D97-AF65-F5344CB8AC3E}">
        <p14:creationId xmlns:p14="http://schemas.microsoft.com/office/powerpoint/2010/main" val="2358295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B06FA6-03AA-8B8D-E937-C3E900683B22}"/>
              </a:ext>
            </a:extLst>
          </p:cNvPr>
          <p:cNvSpPr txBox="1"/>
          <p:nvPr/>
        </p:nvSpPr>
        <p:spPr>
          <a:xfrm>
            <a:off x="2147454" y="1236116"/>
            <a:ext cx="7897091" cy="3970318"/>
          </a:xfrm>
          <a:prstGeom prst="rect">
            <a:avLst/>
          </a:prstGeom>
          <a:noFill/>
        </p:spPr>
        <p:txBody>
          <a:bodyPr wrap="square">
            <a:spAutoFit/>
          </a:bodyPr>
          <a:lstStyle/>
          <a:p>
            <a:pPr algn="ctr"/>
            <a:r>
              <a:rPr lang="it-IT" dirty="0"/>
              <a:t>La ricerca online richiede una progettazione più attenta per tenere conto dei seguenti aspetti: </a:t>
            </a:r>
          </a:p>
          <a:p>
            <a:pPr algn="ctr"/>
            <a:endParaRPr lang="it-IT" dirty="0"/>
          </a:p>
          <a:p>
            <a:pPr algn="ctr"/>
            <a:r>
              <a:rPr lang="it-IT" i="1" u="sng" dirty="0">
                <a:solidFill>
                  <a:schemeClr val="accent1"/>
                </a:solidFill>
              </a:rPr>
              <a:t>la qualità; l'affidabilità; l'etica; la rappresentatività del campione.</a:t>
            </a:r>
          </a:p>
          <a:p>
            <a:pPr algn="ctr"/>
            <a:endParaRPr lang="it-IT" i="1" u="sng" dirty="0">
              <a:solidFill>
                <a:schemeClr val="accent1"/>
              </a:solidFill>
            </a:endParaRPr>
          </a:p>
          <a:p>
            <a:pPr algn="ctr"/>
            <a:r>
              <a:rPr lang="it-IT" dirty="0"/>
              <a:t>Mentre la ricerca che coinvolge aziende e organizzazioni è meno esposta a questi problemi, la ricerca sui consumatori tende a essere più complessa. L'anonimato percepito degli utenti influenza fortemente il loro comportamento e la loro onestà nella ricerca online. Il processo di ricerca online è simile a quello condotto offline. Una delle fasi cruciali è la selezione del metodo più appropriato, che assicurerà di raccogliere i dati più adatti al problema e garantirà di raggiungere il campione selezionato. Facendo domande come "Che cosa fanno le persone?" e "Che cosa dicono le persone?" i marketer possono determinare quale sarà la fonte dei loro dati.</a:t>
            </a:r>
          </a:p>
        </p:txBody>
      </p:sp>
    </p:spTree>
    <p:extLst>
      <p:ext uri="{BB962C8B-B14F-4D97-AF65-F5344CB8AC3E}">
        <p14:creationId xmlns:p14="http://schemas.microsoft.com/office/powerpoint/2010/main" val="200322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3B9C0C-F3A9-FD0E-AB91-0EE66B13E466}"/>
              </a:ext>
            </a:extLst>
          </p:cNvPr>
          <p:cNvSpPr>
            <a:spLocks noGrp="1"/>
          </p:cNvSpPr>
          <p:nvPr>
            <p:ph type="title"/>
          </p:nvPr>
        </p:nvSpPr>
        <p:spPr/>
        <p:txBody>
          <a:bodyPr/>
          <a:lstStyle/>
          <a:p>
            <a:pPr algn="ctr"/>
            <a:r>
              <a:rPr lang="it-IT" b="1" i="1" dirty="0"/>
              <a:t>La </a:t>
            </a:r>
            <a:r>
              <a:rPr lang="it-IT" b="1" i="1" dirty="0" err="1"/>
              <a:t>netnografia</a:t>
            </a:r>
            <a:endParaRPr lang="it-IT" b="1" i="1" dirty="0"/>
          </a:p>
        </p:txBody>
      </p:sp>
      <p:sp>
        <p:nvSpPr>
          <p:cNvPr id="3" name="Segnaposto contenuto 2">
            <a:extLst>
              <a:ext uri="{FF2B5EF4-FFF2-40B4-BE49-F238E27FC236}">
                <a16:creationId xmlns:a16="http://schemas.microsoft.com/office/drawing/2014/main" id="{EEB86A7C-6348-CA5D-8FD7-BEA53B81BF78}"/>
              </a:ext>
            </a:extLst>
          </p:cNvPr>
          <p:cNvSpPr>
            <a:spLocks noGrp="1"/>
          </p:cNvSpPr>
          <p:nvPr>
            <p:ph idx="1"/>
          </p:nvPr>
        </p:nvSpPr>
        <p:spPr>
          <a:xfrm>
            <a:off x="1066800" y="2704716"/>
            <a:ext cx="10058400" cy="2532302"/>
          </a:xfrm>
        </p:spPr>
        <p:txBody>
          <a:bodyPr/>
          <a:lstStyle/>
          <a:p>
            <a:pPr algn="ctr"/>
            <a:r>
              <a:rPr lang="it-IT" i="1" u="sng" dirty="0">
                <a:solidFill>
                  <a:schemeClr val="accent1"/>
                </a:solidFill>
              </a:rPr>
              <a:t>La </a:t>
            </a:r>
            <a:r>
              <a:rPr lang="it-IT" i="1" u="sng" dirty="0" err="1">
                <a:solidFill>
                  <a:schemeClr val="accent1"/>
                </a:solidFill>
              </a:rPr>
              <a:t>netnografia</a:t>
            </a:r>
            <a:r>
              <a:rPr lang="it-IT" i="1" u="sng" dirty="0">
                <a:solidFill>
                  <a:schemeClr val="accent1"/>
                </a:solidFill>
              </a:rPr>
              <a:t> </a:t>
            </a:r>
            <a:r>
              <a:rPr lang="it-IT" dirty="0"/>
              <a:t>è una metodologia di ricerca sviluppata in seguito alla crescente diffusione di internet nel mondo. Essa si basa sulle tecniche della ricerca etnografica ed è un approccio di ricerca che consente ai marketer di osservare i comportamenti di comunità e individui online senza influenzare i dati. Nello specifico, tale approccio consente agli operatori di marketing di raccogliere dati qualitativi e quantitativi sui comportamenti, la cultura e persino il linguaggio specifico usato dai membri di un gruppo attraverso l'analisi di blog, piattaforme di social media, forum, chat room ecc.</a:t>
            </a:r>
          </a:p>
        </p:txBody>
      </p:sp>
    </p:spTree>
    <p:extLst>
      <p:ext uri="{BB962C8B-B14F-4D97-AF65-F5344CB8AC3E}">
        <p14:creationId xmlns:p14="http://schemas.microsoft.com/office/powerpoint/2010/main" val="150030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9376E36-F620-7384-8105-CE6041DC96F0}"/>
              </a:ext>
            </a:extLst>
          </p:cNvPr>
          <p:cNvSpPr txBox="1"/>
          <p:nvPr/>
        </p:nvSpPr>
        <p:spPr>
          <a:xfrm>
            <a:off x="2618509" y="1997839"/>
            <a:ext cx="6954982" cy="2308324"/>
          </a:xfrm>
          <a:prstGeom prst="rect">
            <a:avLst/>
          </a:prstGeom>
          <a:noFill/>
        </p:spPr>
        <p:txBody>
          <a:bodyPr wrap="square">
            <a:spAutoFit/>
          </a:bodyPr>
          <a:lstStyle/>
          <a:p>
            <a:pPr algn="ctr"/>
            <a:r>
              <a:rPr lang="it-IT" dirty="0"/>
              <a:t>Di contro, gli </a:t>
            </a:r>
            <a:r>
              <a:rPr lang="it-IT" i="1" u="sng" dirty="0">
                <a:solidFill>
                  <a:schemeClr val="accent1"/>
                </a:solidFill>
              </a:rPr>
              <a:t>immigrati digitali </a:t>
            </a:r>
            <a:r>
              <a:rPr lang="it-IT" dirty="0"/>
              <a:t>sono coloro che erano soliti scrivere a mano le proprie lettere e aspettavano che i giornali fossero stampati per leggere le notizie. Costoro sono rappresentati dalla Generazione X e dai Baby Boomer. Le differenze sostanziali tra i nativi e gli immigrati digitali influenzano il modo in cui i marketer comunicano con questi due segmenti di consumatori. Comprendere la differenza ci aiuterà a sviluppare e condurre campagne di marketing di successo(sia tradizionali sia digitali).</a:t>
            </a:r>
          </a:p>
        </p:txBody>
      </p:sp>
    </p:spTree>
    <p:extLst>
      <p:ext uri="{BB962C8B-B14F-4D97-AF65-F5344CB8AC3E}">
        <p14:creationId xmlns:p14="http://schemas.microsoft.com/office/powerpoint/2010/main" val="2211094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A667174A-096B-1A56-7109-CDB5309DE604}"/>
              </a:ext>
            </a:extLst>
          </p:cNvPr>
          <p:cNvSpPr>
            <a:spLocks noGrp="1"/>
          </p:cNvSpPr>
          <p:nvPr>
            <p:ph type="title"/>
          </p:nvPr>
        </p:nvSpPr>
        <p:spPr/>
        <p:txBody>
          <a:bodyPr/>
          <a:lstStyle/>
          <a:p>
            <a:pPr algn="ctr"/>
            <a:r>
              <a:rPr lang="it-IT" b="1" i="1" dirty="0"/>
              <a:t>La comunicazione online</a:t>
            </a:r>
          </a:p>
        </p:txBody>
      </p:sp>
      <p:sp>
        <p:nvSpPr>
          <p:cNvPr id="8" name="Rettangolo 7">
            <a:extLst>
              <a:ext uri="{FF2B5EF4-FFF2-40B4-BE49-F238E27FC236}">
                <a16:creationId xmlns:a16="http://schemas.microsoft.com/office/drawing/2014/main" id="{B2FB2C19-AB6C-DFF6-8A1F-36F4625A80E3}"/>
              </a:ext>
            </a:extLst>
          </p:cNvPr>
          <p:cNvSpPr/>
          <p:nvPr/>
        </p:nvSpPr>
        <p:spPr>
          <a:xfrm>
            <a:off x="969818" y="2369127"/>
            <a:ext cx="10293927" cy="3325091"/>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Segnaposto contenuto 6">
            <a:extLst>
              <a:ext uri="{FF2B5EF4-FFF2-40B4-BE49-F238E27FC236}">
                <a16:creationId xmlns:a16="http://schemas.microsoft.com/office/drawing/2014/main" id="{2F024F2D-8186-B6AB-E26D-400AA861C186}"/>
              </a:ext>
            </a:extLst>
          </p:cNvPr>
          <p:cNvSpPr>
            <a:spLocks noGrp="1"/>
          </p:cNvSpPr>
          <p:nvPr>
            <p:ph idx="1"/>
          </p:nvPr>
        </p:nvSpPr>
        <p:spPr>
          <a:xfrm>
            <a:off x="1066800" y="2483043"/>
            <a:ext cx="10058400" cy="3114193"/>
          </a:xfrm>
        </p:spPr>
        <p:txBody>
          <a:bodyPr/>
          <a:lstStyle/>
          <a:p>
            <a:pPr algn="ctr"/>
            <a:r>
              <a:rPr lang="it-IT" dirty="0"/>
              <a:t>Come abbiamo visto, alcune delle principali attività online riguardano l'utilizzo di motori di ricerca, la visita di siti e la navigazione sui social. Di conseguenza, tutte queste attività rappresentano anche un'opportunità per gli operatori di marketing. Infatti, mentre gli utenti possono considerare Google come un motore di ricerca o Facebook come un social che consente loro d'interagire con gli amici, queste sono in realtà piattaforme di comunicazione che ottengono la maggior parte delle proprie entrate tramite gli annunci pubblicitari. In effetti, il loro predominio nel settore della pubblicità online è tale che Google e Facebook vengono spesso definiti come un duopolio digitale che controlla più della metà di tutti i ricavi della pubblicità digitale globale. Al contrario, altri noti siti di social media, come Snapchat e Twitter, rappresentano ciascuno meno dell'1% delle entrate pubblicitarie globali.</a:t>
            </a:r>
          </a:p>
        </p:txBody>
      </p:sp>
    </p:spTree>
    <p:extLst>
      <p:ext uri="{BB962C8B-B14F-4D97-AF65-F5344CB8AC3E}">
        <p14:creationId xmlns:p14="http://schemas.microsoft.com/office/powerpoint/2010/main" val="2595449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F880C-8D7B-58F9-0070-A46310C9EB46}"/>
              </a:ext>
            </a:extLst>
          </p:cNvPr>
          <p:cNvSpPr>
            <a:spLocks noGrp="1"/>
          </p:cNvSpPr>
          <p:nvPr>
            <p:ph type="title"/>
          </p:nvPr>
        </p:nvSpPr>
        <p:spPr/>
        <p:txBody>
          <a:bodyPr/>
          <a:lstStyle/>
          <a:p>
            <a:pPr algn="ctr"/>
            <a:r>
              <a:rPr lang="it-IT" b="1" i="1" dirty="0"/>
              <a:t>La netiquette</a:t>
            </a:r>
          </a:p>
        </p:txBody>
      </p:sp>
      <p:sp>
        <p:nvSpPr>
          <p:cNvPr id="3" name="Segnaposto contenuto 2">
            <a:extLst>
              <a:ext uri="{FF2B5EF4-FFF2-40B4-BE49-F238E27FC236}">
                <a16:creationId xmlns:a16="http://schemas.microsoft.com/office/drawing/2014/main" id="{0EF1D3DD-43BB-66E0-3FA9-308E66B992FD}"/>
              </a:ext>
            </a:extLst>
          </p:cNvPr>
          <p:cNvSpPr>
            <a:spLocks noGrp="1"/>
          </p:cNvSpPr>
          <p:nvPr>
            <p:ph idx="1"/>
          </p:nvPr>
        </p:nvSpPr>
        <p:spPr>
          <a:xfrm>
            <a:off x="1066800" y="2164388"/>
            <a:ext cx="10058400" cy="3876194"/>
          </a:xfrm>
        </p:spPr>
        <p:txBody>
          <a:bodyPr>
            <a:normAutofit/>
          </a:bodyPr>
          <a:lstStyle/>
          <a:p>
            <a:pPr algn="ctr"/>
            <a:r>
              <a:rPr lang="it-IT" sz="2000" dirty="0"/>
              <a:t>La netiquette è semplicemente un'etichetta di rete</a:t>
            </a:r>
            <a:r>
              <a:rPr lang="fr-FR" dirty="0"/>
              <a:t>.</a:t>
            </a:r>
            <a:r>
              <a:rPr lang="en-GB" altLang="fr-FR" sz="2000" dirty="0"/>
              <a:t>È </a:t>
            </a:r>
            <a:r>
              <a:rPr lang="it-IT" sz="2000" dirty="0"/>
              <a:t>una serie di regole su come comportarsi quando si è online; essa </a:t>
            </a:r>
            <a:r>
              <a:rPr lang="en-GB" altLang="fr-FR" sz="2000" dirty="0" err="1"/>
              <a:t>regola</a:t>
            </a:r>
            <a:r>
              <a:rPr lang="en-GB" altLang="fr-FR" sz="2000" dirty="0"/>
              <a:t> il modo in cui </a:t>
            </a:r>
            <a:r>
              <a:rPr lang="en-GB" altLang="fr-FR" sz="2000" dirty="0" err="1"/>
              <a:t>deve</a:t>
            </a:r>
            <a:r>
              <a:rPr lang="en-GB" altLang="fr-FR" sz="2000" dirty="0"/>
              <a:t> </a:t>
            </a:r>
            <a:r>
              <a:rPr lang="en-GB" altLang="fr-FR" sz="2000" dirty="0" err="1"/>
              <a:t>comportarsi</a:t>
            </a:r>
            <a:r>
              <a:rPr lang="en-GB" altLang="fr-FR" sz="2000" dirty="0"/>
              <a:t> un </a:t>
            </a:r>
            <a:r>
              <a:rPr lang="en-GB" altLang="fr-FR" sz="2000" dirty="0" err="1"/>
              <a:t>utente</a:t>
            </a:r>
            <a:r>
              <a:rPr lang="en-GB" altLang="fr-FR" sz="2000" dirty="0"/>
              <a:t> online. </a:t>
            </a:r>
            <a:r>
              <a:rPr lang="it-IT" sz="2000" dirty="0"/>
              <a:t>L'insieme delle regole di netiquette si applica sia ai singoli utenti che alle società che operano online</a:t>
            </a:r>
            <a:r>
              <a:rPr lang="fr-FR" sz="2000" dirty="0"/>
              <a:t> </a:t>
            </a:r>
          </a:p>
          <a:p>
            <a:pPr algn="ctr"/>
            <a:r>
              <a:rPr lang="it-IT" sz="2000" i="1" u="sng" dirty="0">
                <a:solidFill>
                  <a:schemeClr val="accent1"/>
                </a:solidFill>
              </a:rPr>
              <a:t>Regola 1</a:t>
            </a:r>
            <a:r>
              <a:rPr lang="it-IT" sz="2000" dirty="0"/>
              <a:t>. Ricorda l'umano – non dimenticare che il destinatario finale del tuo messaggio è una persona</a:t>
            </a:r>
            <a:r>
              <a:rPr lang="fr-FR" sz="2000" dirty="0"/>
              <a:t> </a:t>
            </a:r>
          </a:p>
          <a:p>
            <a:pPr marL="0" indent="0" algn="ctr">
              <a:spcBef>
                <a:spcPts val="0"/>
              </a:spcBef>
              <a:buNone/>
            </a:pPr>
            <a:r>
              <a:rPr lang="it-IT" sz="2000" i="1" u="sng" dirty="0">
                <a:solidFill>
                  <a:schemeClr val="accent1"/>
                </a:solidFill>
              </a:rPr>
              <a:t>Regola 2. </a:t>
            </a:r>
            <a:r>
              <a:rPr lang="it-IT" sz="2000" dirty="0"/>
              <a:t>Rispetta gli stessi standard di comportamento online che rispetti nella vita reale – obbedisci alla legge, comportati eticamente, etc.</a:t>
            </a:r>
          </a:p>
          <a:p>
            <a:pPr marL="0" indent="0" algn="ctr">
              <a:spcBef>
                <a:spcPts val="0"/>
              </a:spcBef>
              <a:buNone/>
            </a:pPr>
            <a:r>
              <a:rPr lang="it-IT" sz="2000" i="1" u="sng" dirty="0">
                <a:solidFill>
                  <a:schemeClr val="accent1"/>
                </a:solidFill>
              </a:rPr>
              <a:t>Regola 3</a:t>
            </a:r>
            <a:r>
              <a:rPr lang="it-IT" sz="2000" u="sng" dirty="0">
                <a:solidFill>
                  <a:schemeClr val="accent1"/>
                </a:solidFill>
              </a:rPr>
              <a:t>. </a:t>
            </a:r>
            <a:r>
              <a:rPr lang="it-IT" sz="2000" dirty="0"/>
              <a:t>Sappi dove ti trovi nel cyberspazio </a:t>
            </a:r>
            <a:r>
              <a:rPr lang="mr-IN" sz="2000" dirty="0"/>
              <a:t>–</a:t>
            </a:r>
            <a:r>
              <a:rPr lang="it-IT" sz="2000" dirty="0"/>
              <a:t> sei in uno spazio professionale o personale </a:t>
            </a:r>
            <a:r>
              <a:rPr lang="en-GB" altLang="fr-FR" sz="2000" dirty="0"/>
              <a:t>?</a:t>
            </a:r>
          </a:p>
          <a:p>
            <a:pPr marL="0" indent="0" algn="ctr">
              <a:spcBef>
                <a:spcPts val="0"/>
              </a:spcBef>
              <a:buNone/>
            </a:pPr>
            <a:r>
              <a:rPr lang="it-IT" sz="2000" i="1" u="sng" dirty="0">
                <a:solidFill>
                  <a:schemeClr val="accent1"/>
                </a:solidFill>
              </a:rPr>
              <a:t>Regola 4</a:t>
            </a:r>
            <a:r>
              <a:rPr lang="it-IT" sz="2000" u="sng" dirty="0">
                <a:solidFill>
                  <a:schemeClr val="accent1"/>
                </a:solidFill>
              </a:rPr>
              <a:t>. </a:t>
            </a:r>
            <a:r>
              <a:rPr lang="it-IT" sz="2000" dirty="0"/>
              <a:t>Rispetta il tempo e la larghezza di banda degli altri – non interagire eccessivamente</a:t>
            </a:r>
          </a:p>
          <a:p>
            <a:pPr marL="0" indent="0" algn="ctr">
              <a:spcBef>
                <a:spcPts val="0"/>
              </a:spcBef>
              <a:buNone/>
            </a:pPr>
            <a:r>
              <a:rPr lang="it-IT" sz="2000" i="1" u="sng" dirty="0">
                <a:solidFill>
                  <a:schemeClr val="accent1"/>
                </a:solidFill>
              </a:rPr>
              <a:t>Regola 5</a:t>
            </a:r>
            <a:r>
              <a:rPr lang="it-IT" sz="2000" u="sng" dirty="0">
                <a:solidFill>
                  <a:schemeClr val="accent1"/>
                </a:solidFill>
              </a:rPr>
              <a:t>. </a:t>
            </a:r>
            <a:r>
              <a:rPr lang="it-IT" sz="2000" dirty="0"/>
              <a:t>Anonimato – tutte le nostre azioni possono essere ricondotte a noi</a:t>
            </a:r>
          </a:p>
          <a:p>
            <a:pPr marL="0" indent="0" algn="ctr">
              <a:spcBef>
                <a:spcPts val="0"/>
              </a:spcBef>
              <a:buNone/>
            </a:pPr>
            <a:r>
              <a:rPr lang="it-IT" sz="2000" i="1" u="sng" dirty="0">
                <a:solidFill>
                  <a:schemeClr val="accent1"/>
                </a:solidFill>
              </a:rPr>
              <a:t>Regola 6</a:t>
            </a:r>
            <a:r>
              <a:rPr lang="it-IT" sz="2000" u="sng" dirty="0">
                <a:solidFill>
                  <a:schemeClr val="accent1"/>
                </a:solidFill>
              </a:rPr>
              <a:t>. </a:t>
            </a:r>
            <a:r>
              <a:rPr lang="it-IT" sz="2000" dirty="0"/>
              <a:t>Privacy – proteggi la tua e rispetta la privacy degli altri</a:t>
            </a:r>
            <a:r>
              <a:rPr lang="fr-FR" sz="2000" dirty="0"/>
              <a:t> </a:t>
            </a:r>
            <a:endParaRPr lang="en-GB" altLang="fr-FR" sz="2000" dirty="0"/>
          </a:p>
          <a:p>
            <a:pPr algn="ctr"/>
            <a:endParaRPr lang="fr-FR" sz="2000" dirty="0"/>
          </a:p>
          <a:p>
            <a:endParaRPr lang="it-IT" dirty="0"/>
          </a:p>
        </p:txBody>
      </p:sp>
    </p:spTree>
    <p:extLst>
      <p:ext uri="{BB962C8B-B14F-4D97-AF65-F5344CB8AC3E}">
        <p14:creationId xmlns:p14="http://schemas.microsoft.com/office/powerpoint/2010/main" val="15853880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514B7B-3A33-AF42-D988-32980532845B}"/>
              </a:ext>
            </a:extLst>
          </p:cNvPr>
          <p:cNvSpPr>
            <a:spLocks noGrp="1"/>
          </p:cNvSpPr>
          <p:nvPr>
            <p:ph type="title"/>
          </p:nvPr>
        </p:nvSpPr>
        <p:spPr/>
        <p:txBody>
          <a:bodyPr/>
          <a:lstStyle/>
          <a:p>
            <a:pPr algn="ctr"/>
            <a:r>
              <a:rPr lang="it-IT" b="1" i="1" dirty="0"/>
              <a:t>La </a:t>
            </a:r>
            <a:r>
              <a:rPr lang="it-IT" b="1" i="1" dirty="0" err="1"/>
              <a:t>search</a:t>
            </a:r>
            <a:r>
              <a:rPr lang="it-IT" b="1" i="1" dirty="0"/>
              <a:t> advertising</a:t>
            </a:r>
          </a:p>
        </p:txBody>
      </p:sp>
      <p:sp>
        <p:nvSpPr>
          <p:cNvPr id="3" name="Segnaposto contenuto 2">
            <a:extLst>
              <a:ext uri="{FF2B5EF4-FFF2-40B4-BE49-F238E27FC236}">
                <a16:creationId xmlns:a16="http://schemas.microsoft.com/office/drawing/2014/main" id="{4CD588CE-724F-749F-76A2-A3FD0BB91E43}"/>
              </a:ext>
            </a:extLst>
          </p:cNvPr>
          <p:cNvSpPr>
            <a:spLocks noGrp="1"/>
          </p:cNvSpPr>
          <p:nvPr>
            <p:ph idx="1"/>
          </p:nvPr>
        </p:nvSpPr>
        <p:spPr>
          <a:xfrm>
            <a:off x="1066800" y="2732425"/>
            <a:ext cx="10058400" cy="2005830"/>
          </a:xfrm>
        </p:spPr>
        <p:txBody>
          <a:bodyPr/>
          <a:lstStyle/>
          <a:p>
            <a:pPr algn="ctr"/>
            <a:r>
              <a:rPr lang="it-IT" dirty="0"/>
              <a:t>All'inizio di questo capitolo abbiamo esaminato gli strumenti e le tecniche che le aziende utilizzano per raggiungere e cercare di mantenere una posizione elevata nelle classifiche di ricerca. Tuttavia, i motori di ricerca offrono agli utenti anche l'opportunità di fare pubblicità sulla pagina dei risultati di ricerca (</a:t>
            </a:r>
            <a:r>
              <a:rPr lang="it-IT" i="1" u="sng" dirty="0">
                <a:solidFill>
                  <a:schemeClr val="accent1"/>
                </a:solidFill>
              </a:rPr>
              <a:t>SERP</a:t>
            </a:r>
            <a:r>
              <a:rPr lang="it-IT" dirty="0"/>
              <a:t>). Questi annunci pubblicitari hanno la priorità e compaiono o prima dei risultati organici o su una barra laterale. Le aziende possono fare pubblicità sulle pagine dei risultati di ricerca per diverse ragioni.</a:t>
            </a:r>
          </a:p>
        </p:txBody>
      </p:sp>
    </p:spTree>
    <p:extLst>
      <p:ext uri="{BB962C8B-B14F-4D97-AF65-F5344CB8AC3E}">
        <p14:creationId xmlns:p14="http://schemas.microsoft.com/office/powerpoint/2010/main" val="20932516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D2FEA7-2AA8-9903-578F-1EA573E9945B}"/>
              </a:ext>
            </a:extLst>
          </p:cNvPr>
          <p:cNvSpPr>
            <a:spLocks noGrp="1"/>
          </p:cNvSpPr>
          <p:nvPr>
            <p:ph type="title"/>
          </p:nvPr>
        </p:nvSpPr>
        <p:spPr/>
        <p:txBody>
          <a:bodyPr/>
          <a:lstStyle/>
          <a:p>
            <a:pPr algn="ctr"/>
            <a:r>
              <a:rPr lang="it-IT" b="1" i="1" dirty="0"/>
              <a:t>La display advertising</a:t>
            </a:r>
          </a:p>
        </p:txBody>
      </p:sp>
      <p:sp>
        <p:nvSpPr>
          <p:cNvPr id="3" name="Segnaposto contenuto 2">
            <a:extLst>
              <a:ext uri="{FF2B5EF4-FFF2-40B4-BE49-F238E27FC236}">
                <a16:creationId xmlns:a16="http://schemas.microsoft.com/office/drawing/2014/main" id="{8EA9A4FE-D805-F9FD-F73B-9FC64E4572E1}"/>
              </a:ext>
            </a:extLst>
          </p:cNvPr>
          <p:cNvSpPr>
            <a:spLocks noGrp="1"/>
          </p:cNvSpPr>
          <p:nvPr>
            <p:ph idx="1"/>
          </p:nvPr>
        </p:nvSpPr>
        <p:spPr>
          <a:xfrm>
            <a:off x="1066800" y="2560630"/>
            <a:ext cx="10058400" cy="2560011"/>
          </a:xfrm>
        </p:spPr>
        <p:txBody>
          <a:bodyPr/>
          <a:lstStyle/>
          <a:p>
            <a:pPr algn="ctr"/>
            <a:r>
              <a:rPr lang="it-IT" dirty="0"/>
              <a:t>La display advertising è la più vecchia forma di pubblicità online e designa gli annunci pubblicati sulle pagine web. In effetti, molte delle prime attività sul web sono state create grazie al fatto che offrire spazi pubblicitari consentiva alle aziende di generare un ulteriore flusso di entrate. La display advertising ha varie forme.</a:t>
            </a:r>
          </a:p>
          <a:p>
            <a:pPr algn="ctr"/>
            <a:r>
              <a:rPr lang="it-IT" i="1" u="sng" dirty="0">
                <a:solidFill>
                  <a:schemeClr val="accent1"/>
                </a:solidFill>
              </a:rPr>
              <a:t>Banner. </a:t>
            </a:r>
            <a:r>
              <a:rPr lang="it-IT" dirty="0"/>
              <a:t>Questi sono la forma originale e più popolare di display advertising digitale. Sono pubblicità statiche di varie forme e dimensioni, che spesso appaiono in alto o sulla barra laterale di una pagina web.</a:t>
            </a:r>
          </a:p>
        </p:txBody>
      </p:sp>
    </p:spTree>
    <p:extLst>
      <p:ext uri="{BB962C8B-B14F-4D97-AF65-F5344CB8AC3E}">
        <p14:creationId xmlns:p14="http://schemas.microsoft.com/office/powerpoint/2010/main" val="41771845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4F3E7-2464-0ECB-9291-1AF69C2884DB}"/>
              </a:ext>
            </a:extLst>
          </p:cNvPr>
          <p:cNvSpPr txBox="1">
            <a:spLocks/>
          </p:cNvSpPr>
          <p:nvPr/>
        </p:nvSpPr>
        <p:spPr>
          <a:xfrm>
            <a:off x="1168907" y="692696"/>
            <a:ext cx="9361040" cy="1052513"/>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fr-FR" altLang="fr-FR" dirty="0"/>
              <a:t>I social media</a:t>
            </a:r>
            <a:endParaRPr lang="en-GB" altLang="fr-FR" dirty="0"/>
          </a:p>
        </p:txBody>
      </p:sp>
      <p:sp>
        <p:nvSpPr>
          <p:cNvPr id="3" name="Espace réservé du contenu 2">
            <a:extLst>
              <a:ext uri="{FF2B5EF4-FFF2-40B4-BE49-F238E27FC236}">
                <a16:creationId xmlns:a16="http://schemas.microsoft.com/office/drawing/2014/main" id="{2179945F-E844-A760-FF58-04DD879F1BB4}"/>
              </a:ext>
            </a:extLst>
          </p:cNvPr>
          <p:cNvSpPr txBox="1">
            <a:spLocks/>
          </p:cNvSpPr>
          <p:nvPr/>
        </p:nvSpPr>
        <p:spPr bwMode="auto">
          <a:xfrm>
            <a:off x="1847529" y="2753905"/>
            <a:ext cx="3827333" cy="27363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US" altLang="fr-FR" sz="2200" b="1" dirty="0"/>
              <a:t>1 </a:t>
            </a:r>
            <a:r>
              <a:rPr lang="en-US" altLang="fr-FR" sz="2200" dirty="0"/>
              <a:t>Social network</a:t>
            </a:r>
          </a:p>
          <a:p>
            <a:pPr eaLnBrk="1" hangingPunct="1">
              <a:buFont typeface="Arial" charset="0"/>
              <a:buNone/>
            </a:pPr>
            <a:r>
              <a:rPr lang="en-US" altLang="fr-FR" sz="2200" b="1" dirty="0"/>
              <a:t>2 </a:t>
            </a:r>
            <a:r>
              <a:rPr lang="en-US" altLang="fr-FR" sz="2200" dirty="0"/>
              <a:t>Social bookmarking </a:t>
            </a:r>
          </a:p>
          <a:p>
            <a:pPr eaLnBrk="1" hangingPunct="1">
              <a:buFont typeface="Arial" charset="0"/>
              <a:buNone/>
            </a:pPr>
            <a:r>
              <a:rPr lang="en-US" altLang="fr-FR" sz="2200" b="1" dirty="0"/>
              <a:t>3 </a:t>
            </a:r>
            <a:r>
              <a:rPr lang="en-US" altLang="fr-FR" sz="2200" dirty="0" err="1"/>
              <a:t>Pubblicazioni</a:t>
            </a:r>
            <a:r>
              <a:rPr lang="en-US" altLang="fr-FR" sz="2200" dirty="0"/>
              <a:t> social</a:t>
            </a:r>
            <a:endParaRPr lang="fr-FR" altLang="fr-FR" sz="2200" dirty="0"/>
          </a:p>
          <a:p>
            <a:pPr eaLnBrk="1" hangingPunct="1">
              <a:buFont typeface="Arial" charset="0"/>
              <a:buNone/>
            </a:pPr>
            <a:r>
              <a:rPr lang="fr-FR" altLang="fr-FR" sz="2200" b="1" dirty="0"/>
              <a:t>4 </a:t>
            </a:r>
            <a:r>
              <a:rPr lang="fr-FR" altLang="fr-FR" sz="2200" dirty="0" err="1"/>
              <a:t>Pubblicazioni</a:t>
            </a:r>
            <a:r>
              <a:rPr lang="fr-FR" altLang="fr-FR" sz="2200" dirty="0"/>
              <a:t> di </a:t>
            </a:r>
            <a:r>
              <a:rPr lang="fr-FR" altLang="fr-FR" sz="2200" dirty="0" err="1"/>
              <a:t>nicchia</a:t>
            </a:r>
            <a:r>
              <a:rPr lang="fr-FR" altLang="fr-FR" sz="2200" dirty="0"/>
              <a:t> social </a:t>
            </a:r>
          </a:p>
          <a:p>
            <a:pPr eaLnBrk="1" hangingPunct="1">
              <a:buFont typeface="Arial" charset="0"/>
              <a:buNone/>
            </a:pPr>
            <a:r>
              <a:rPr lang="en-US" altLang="fr-FR" sz="2200" b="1" dirty="0"/>
              <a:t>5 </a:t>
            </a:r>
            <a:r>
              <a:rPr lang="en-US" altLang="fr-FR" sz="2200" dirty="0" err="1"/>
              <a:t>Servizio</a:t>
            </a:r>
            <a:r>
              <a:rPr lang="en-US" altLang="fr-FR" sz="2200" dirty="0"/>
              <a:t> </a:t>
            </a:r>
            <a:r>
              <a:rPr lang="en-US" altLang="fr-FR" sz="2200" dirty="0" err="1"/>
              <a:t>clienti</a:t>
            </a:r>
            <a:r>
              <a:rPr lang="en-US" altLang="fr-FR" sz="2200" dirty="0"/>
              <a:t> social</a:t>
            </a:r>
            <a:endParaRPr lang="fr-FR" altLang="fr-FR" sz="2200" dirty="0"/>
          </a:p>
        </p:txBody>
      </p:sp>
      <p:sp>
        <p:nvSpPr>
          <p:cNvPr id="4" name="Espace réservé du contenu 2">
            <a:extLst>
              <a:ext uri="{FF2B5EF4-FFF2-40B4-BE49-F238E27FC236}">
                <a16:creationId xmlns:a16="http://schemas.microsoft.com/office/drawing/2014/main" id="{3B2E2B41-DA63-DA7D-57CE-90EB3453E42A}"/>
              </a:ext>
            </a:extLst>
          </p:cNvPr>
          <p:cNvSpPr txBox="1">
            <a:spLocks/>
          </p:cNvSpPr>
          <p:nvPr/>
        </p:nvSpPr>
        <p:spPr bwMode="auto">
          <a:xfrm>
            <a:off x="6015342" y="2753905"/>
            <a:ext cx="3827333" cy="2736304"/>
          </a:xfrm>
          <a:prstGeom prst="rect">
            <a:avLst/>
          </a:prstGeom>
          <a:ln/>
        </p:spPr>
        <p:style>
          <a:lnRef idx="2">
            <a:schemeClr val="accent1"/>
          </a:lnRef>
          <a:fillRef idx="1">
            <a:schemeClr val="lt1"/>
          </a:fillRef>
          <a:effectRef idx="0">
            <a:schemeClr val="accent1"/>
          </a:effectRef>
          <a:fontRef idx="minor">
            <a:schemeClr val="dk1"/>
          </a:fontRef>
        </p:style>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US" altLang="fr-FR" sz="2200" b="1" dirty="0"/>
              <a:t>6 </a:t>
            </a:r>
            <a:r>
              <a:rPr lang="en-US" altLang="fr-FR" sz="2200" dirty="0"/>
              <a:t>Social blogging </a:t>
            </a:r>
          </a:p>
          <a:p>
            <a:pPr eaLnBrk="1" hangingPunct="1">
              <a:buFont typeface="Arial" charset="0"/>
              <a:buNone/>
            </a:pPr>
            <a:r>
              <a:rPr lang="en-US" altLang="fr-FR" sz="2200" b="1" dirty="0"/>
              <a:t>7 </a:t>
            </a:r>
            <a:r>
              <a:rPr lang="en-US" altLang="fr-FR" sz="2200" dirty="0" err="1"/>
              <a:t>Conoscenza</a:t>
            </a:r>
            <a:r>
              <a:rPr lang="en-US" altLang="fr-FR" sz="2200" dirty="0"/>
              <a:t> social</a:t>
            </a:r>
            <a:endParaRPr lang="fr-FR" altLang="fr-FR" sz="2200" dirty="0"/>
          </a:p>
          <a:p>
            <a:pPr eaLnBrk="1" hangingPunct="1">
              <a:buFont typeface="Arial" charset="0"/>
              <a:buNone/>
            </a:pPr>
            <a:r>
              <a:rPr lang="en-US" altLang="fr-FR" sz="2200" b="1" dirty="0"/>
              <a:t>8 </a:t>
            </a:r>
            <a:r>
              <a:rPr lang="en-US" altLang="fr-FR" sz="2200" dirty="0" err="1"/>
              <a:t>Ricerca</a:t>
            </a:r>
            <a:r>
              <a:rPr lang="en-US" altLang="fr-FR" sz="2200" dirty="0"/>
              <a:t> social</a:t>
            </a:r>
          </a:p>
          <a:p>
            <a:pPr eaLnBrk="1" hangingPunct="1">
              <a:buFont typeface="Arial" charset="0"/>
              <a:buNone/>
            </a:pPr>
            <a:r>
              <a:rPr lang="en-US" altLang="fr-FR" sz="2200" b="1" dirty="0"/>
              <a:t>9 </a:t>
            </a:r>
            <a:r>
              <a:rPr lang="en-US" altLang="fr-FR" sz="2200" dirty="0"/>
              <a:t>Streaming social</a:t>
            </a:r>
          </a:p>
          <a:p>
            <a:pPr eaLnBrk="1" hangingPunct="1">
              <a:buFont typeface="Arial" charset="0"/>
              <a:buNone/>
            </a:pPr>
            <a:r>
              <a:rPr lang="en-US" altLang="fr-FR" sz="2200" b="1" dirty="0"/>
              <a:t>10 </a:t>
            </a:r>
            <a:r>
              <a:rPr lang="en-US" altLang="fr-FR" sz="2200" dirty="0" err="1"/>
              <a:t>Commercio</a:t>
            </a:r>
            <a:r>
              <a:rPr lang="en-US" altLang="fr-FR" sz="2200" dirty="0"/>
              <a:t> social</a:t>
            </a:r>
            <a:endParaRPr lang="fr-FR" altLang="fr-FR" sz="2200" dirty="0"/>
          </a:p>
        </p:txBody>
      </p:sp>
      <p:sp>
        <p:nvSpPr>
          <p:cNvPr id="5" name="Rectangle 2">
            <a:extLst>
              <a:ext uri="{FF2B5EF4-FFF2-40B4-BE49-F238E27FC236}">
                <a16:creationId xmlns:a16="http://schemas.microsoft.com/office/drawing/2014/main" id="{F78E5809-8FF7-F362-F9F8-8B861EA1C90D}"/>
              </a:ext>
            </a:extLst>
          </p:cNvPr>
          <p:cNvSpPr/>
          <p:nvPr/>
        </p:nvSpPr>
        <p:spPr>
          <a:xfrm>
            <a:off x="1847528" y="1745209"/>
            <a:ext cx="8003798"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it-IT" sz="2400" dirty="0"/>
              <a:t>Le piattaforme dei social media possono essere classificate</a:t>
            </a:r>
          </a:p>
          <a:p>
            <a:pPr algn="ctr"/>
            <a:r>
              <a:rPr lang="it-IT" sz="2400" dirty="0"/>
              <a:t>in 10 categorie</a:t>
            </a:r>
            <a:r>
              <a:rPr lang="fr-FR" sz="2400" dirty="0"/>
              <a:t>:</a:t>
            </a:r>
          </a:p>
        </p:txBody>
      </p:sp>
    </p:spTree>
    <p:extLst>
      <p:ext uri="{BB962C8B-B14F-4D97-AF65-F5344CB8AC3E}">
        <p14:creationId xmlns:p14="http://schemas.microsoft.com/office/powerpoint/2010/main" val="4098337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BCACAB-1EB1-B215-F0B1-A00A03A38B46}"/>
              </a:ext>
            </a:extLst>
          </p:cNvPr>
          <p:cNvSpPr>
            <a:spLocks noGrp="1"/>
          </p:cNvSpPr>
          <p:nvPr>
            <p:ph type="title"/>
          </p:nvPr>
        </p:nvSpPr>
        <p:spPr/>
        <p:txBody>
          <a:bodyPr/>
          <a:lstStyle/>
          <a:p>
            <a:pPr algn="ctr"/>
            <a:r>
              <a:rPr lang="it-IT" b="1" i="1" dirty="0"/>
              <a:t>Le campagne di e-mail marketing</a:t>
            </a:r>
          </a:p>
        </p:txBody>
      </p:sp>
      <p:sp>
        <p:nvSpPr>
          <p:cNvPr id="3" name="Segnaposto contenuto 2">
            <a:extLst>
              <a:ext uri="{FF2B5EF4-FFF2-40B4-BE49-F238E27FC236}">
                <a16:creationId xmlns:a16="http://schemas.microsoft.com/office/drawing/2014/main" id="{492AA2A0-E2BA-C614-F422-0C3DDE0076F3}"/>
              </a:ext>
            </a:extLst>
          </p:cNvPr>
          <p:cNvSpPr>
            <a:spLocks noGrp="1"/>
          </p:cNvSpPr>
          <p:nvPr>
            <p:ph idx="1"/>
          </p:nvPr>
        </p:nvSpPr>
        <p:spPr>
          <a:xfrm>
            <a:off x="1066800" y="2311248"/>
            <a:ext cx="10058400" cy="2809393"/>
          </a:xfrm>
        </p:spPr>
        <p:txBody>
          <a:bodyPr/>
          <a:lstStyle/>
          <a:p>
            <a:pPr algn="ctr"/>
            <a:r>
              <a:rPr lang="it-IT" dirty="0"/>
              <a:t>Le campagne di </a:t>
            </a:r>
            <a:r>
              <a:rPr lang="it-IT" i="1" u="sng" dirty="0">
                <a:solidFill>
                  <a:schemeClr val="accent1"/>
                </a:solidFill>
              </a:rPr>
              <a:t>e-mail marketing </a:t>
            </a:r>
            <a:r>
              <a:rPr lang="it-IT" dirty="0"/>
              <a:t>iniziano con la definizione del pubblico target e degli obiettivi della campagna. In secondo luogo, l'impresa dovrà creare una mailing list. Uno dei modi più comuni per creare una lista di e-mail consiste nell'usare contenuti specializzati sui siti in cui l'accesso a tali contenuti richiede all'utente di fornire il proprio indirizzo e-mail. Gli inviti a registrare la propria e-mail vengono spesso visualizzati come finestre popup sui siti e si possono anche fornire incentivi per incoraggiare gli abbonamenti. Gli elenchi di e-mail possono anche essere stilati a partire da liste di nomi fornite dal sistema di CRM (Customer </a:t>
            </a:r>
            <a:r>
              <a:rPr lang="it-IT" dirty="0" err="1"/>
              <a:t>Relationship</a:t>
            </a:r>
            <a:r>
              <a:rPr lang="it-IT" dirty="0"/>
              <a:t> Management) dell'azienda.</a:t>
            </a:r>
          </a:p>
        </p:txBody>
      </p:sp>
    </p:spTree>
    <p:extLst>
      <p:ext uri="{BB962C8B-B14F-4D97-AF65-F5344CB8AC3E}">
        <p14:creationId xmlns:p14="http://schemas.microsoft.com/office/powerpoint/2010/main" val="2907248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9FD77B6-1CDF-2928-96B3-EE4A8D2DE345}"/>
              </a:ext>
            </a:extLst>
          </p:cNvPr>
          <p:cNvSpPr txBox="1"/>
          <p:nvPr/>
        </p:nvSpPr>
        <p:spPr>
          <a:xfrm>
            <a:off x="5223163" y="1399307"/>
            <a:ext cx="6137564" cy="3416320"/>
          </a:xfrm>
          <a:prstGeom prst="rect">
            <a:avLst/>
          </a:prstGeom>
          <a:noFill/>
        </p:spPr>
        <p:txBody>
          <a:bodyPr wrap="square">
            <a:spAutoFit/>
          </a:bodyPr>
          <a:lstStyle/>
          <a:p>
            <a:pPr algn="ctr"/>
            <a:r>
              <a:rPr lang="it-IT" dirty="0"/>
              <a:t>Gli operatori di marketing possono anche noleggiare liste presso società di marketing specializzate, ma devono stare molto attente al </a:t>
            </a:r>
            <a:r>
              <a:rPr lang="it-IT" i="1" u="sng" dirty="0" err="1">
                <a:solidFill>
                  <a:schemeClr val="accent1"/>
                </a:solidFill>
              </a:rPr>
              <a:t>permission</a:t>
            </a:r>
            <a:r>
              <a:rPr lang="it-IT" i="1" u="sng" dirty="0">
                <a:solidFill>
                  <a:schemeClr val="accent1"/>
                </a:solidFill>
              </a:rPr>
              <a:t> marketing</a:t>
            </a:r>
            <a:r>
              <a:rPr lang="it-IT" dirty="0"/>
              <a:t>. Infatti, si dovrebbero selezionare solo elenchi forniti da organizzazioni rispettabili, per essere sicuri che i nominativi sull'elenco abbiano scelto (e dunque abbiano dato il loro permesso/consenso) di ricevere messaggi pubblicitari. In terzo luogo, l'impresa dovrà pianificare la campagna e il contenuto del messaggio di posta elettronica. Per esempio, il design è fondamentale per catturare l'attenzione del consumatore e per comunicare gli aspetti importanti del messaggio, dal momento che molte e-mail vengono solo rapidamente sorvolate. </a:t>
            </a:r>
          </a:p>
        </p:txBody>
      </p:sp>
      <p:pic>
        <p:nvPicPr>
          <p:cNvPr id="22530" name="Picture 2">
            <a:extLst>
              <a:ext uri="{FF2B5EF4-FFF2-40B4-BE49-F238E27FC236}">
                <a16:creationId xmlns:a16="http://schemas.microsoft.com/office/drawing/2014/main" id="{AB598A88-1441-5626-F2B8-3BBB5CEC4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311" y="1360622"/>
            <a:ext cx="3377634" cy="3377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0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E785A4-78B1-C48E-ED1B-7C23A3AC1477}"/>
              </a:ext>
            </a:extLst>
          </p:cNvPr>
          <p:cNvSpPr>
            <a:spLocks noGrp="1"/>
          </p:cNvSpPr>
          <p:nvPr>
            <p:ph type="title"/>
          </p:nvPr>
        </p:nvSpPr>
        <p:spPr/>
        <p:txBody>
          <a:bodyPr/>
          <a:lstStyle/>
          <a:p>
            <a:pPr algn="ctr"/>
            <a:r>
              <a:rPr lang="it-IT" b="1" i="1" dirty="0"/>
              <a:t>Il marketing virale</a:t>
            </a:r>
          </a:p>
        </p:txBody>
      </p:sp>
      <p:sp>
        <p:nvSpPr>
          <p:cNvPr id="3" name="Segnaposto contenuto 2">
            <a:extLst>
              <a:ext uri="{FF2B5EF4-FFF2-40B4-BE49-F238E27FC236}">
                <a16:creationId xmlns:a16="http://schemas.microsoft.com/office/drawing/2014/main" id="{0DBB8AA1-28F7-8441-0844-B2FD0D406ADB}"/>
              </a:ext>
            </a:extLst>
          </p:cNvPr>
          <p:cNvSpPr>
            <a:spLocks noGrp="1"/>
          </p:cNvSpPr>
          <p:nvPr>
            <p:ph idx="1"/>
          </p:nvPr>
        </p:nvSpPr>
        <p:spPr>
          <a:xfrm>
            <a:off x="1066800" y="2854686"/>
            <a:ext cx="10058400" cy="2158229"/>
          </a:xfrm>
        </p:spPr>
        <p:txBody>
          <a:bodyPr/>
          <a:lstStyle/>
          <a:p>
            <a:pPr algn="ctr"/>
            <a:r>
              <a:rPr lang="it-IT" dirty="0"/>
              <a:t>Grazie ai progressi della tecnologia come le e-mail, i siti e i cellulari, l'importanza del passaparola è cresciuta notevolmente. Nello specifico, gli sviluppi tecnologici e le piattaforme digitali hanno permesso al "buzz" di diffondersi molto rapidamente, conducendo a una diffusione che ricorda quella di un virus (esponenziale) e generando dunque passaparola tra gli utenti della rete, in inglese </a:t>
            </a:r>
            <a:r>
              <a:rPr lang="it-IT" dirty="0" err="1"/>
              <a:t>eWOM</a:t>
            </a:r>
            <a:r>
              <a:rPr lang="it-IT" dirty="0"/>
              <a:t> (</a:t>
            </a:r>
            <a:r>
              <a:rPr lang="it-IT" dirty="0" err="1"/>
              <a:t>electronic</a:t>
            </a:r>
            <a:r>
              <a:rPr lang="it-IT" dirty="0"/>
              <a:t> Word Of </a:t>
            </a:r>
            <a:r>
              <a:rPr lang="it-IT" dirty="0" err="1"/>
              <a:t>Mouth</a:t>
            </a:r>
            <a:r>
              <a:rPr lang="it-IT" dirty="0"/>
              <a:t>). </a:t>
            </a:r>
            <a:r>
              <a:rPr lang="it-IT" i="1" u="sng" dirty="0">
                <a:solidFill>
                  <a:schemeClr val="accent1"/>
                </a:solidFill>
              </a:rPr>
              <a:t>Il marketing virale </a:t>
            </a:r>
            <a:r>
              <a:rPr lang="it-IT" dirty="0"/>
              <a:t>è popolare grazie alla velocità con cui la comunicazione viene trasmessa tramite social media ed e-mail. </a:t>
            </a:r>
          </a:p>
        </p:txBody>
      </p:sp>
    </p:spTree>
    <p:extLst>
      <p:ext uri="{BB962C8B-B14F-4D97-AF65-F5344CB8AC3E}">
        <p14:creationId xmlns:p14="http://schemas.microsoft.com/office/powerpoint/2010/main" val="960894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6CF746C-F13E-BA59-36E9-31A0F04B8CA3}"/>
              </a:ext>
            </a:extLst>
          </p:cNvPr>
          <p:cNvSpPr txBox="1"/>
          <p:nvPr/>
        </p:nvSpPr>
        <p:spPr>
          <a:xfrm>
            <a:off x="1108363" y="1762404"/>
            <a:ext cx="5569528" cy="2862322"/>
          </a:xfrm>
          <a:prstGeom prst="rect">
            <a:avLst/>
          </a:prstGeom>
          <a:noFill/>
        </p:spPr>
        <p:txBody>
          <a:bodyPr wrap="square">
            <a:spAutoFit/>
          </a:bodyPr>
          <a:lstStyle/>
          <a:p>
            <a:pPr algn="ctr"/>
            <a:r>
              <a:rPr lang="it-IT" dirty="0"/>
              <a:t>In particolare, le aziende cercano di sfruttare questo effetto virale creando messaggi che siano coinvolgenti e che promuovano un aspetto del proprio brand con contenuti che i clienti desiderano leggere e condividere sui social media. Questo richiede una certa creatività e una buona comprensione della base dei clienti. Per esempio, come parte della sua campagna "Bellezza autentica", Dove ha creato un cortometraggio intitolato </a:t>
            </a:r>
            <a:r>
              <a:rPr lang="it-IT" dirty="0" err="1"/>
              <a:t>Evolution</a:t>
            </a:r>
            <a:r>
              <a:rPr lang="it-IT" dirty="0"/>
              <a:t>, che è stato visto e condiviso da oltre 10 milioni di utenti online.</a:t>
            </a:r>
          </a:p>
        </p:txBody>
      </p:sp>
      <p:pic>
        <p:nvPicPr>
          <p:cNvPr id="4" name="Picture 3">
            <a:extLst>
              <a:ext uri="{FF2B5EF4-FFF2-40B4-BE49-F238E27FC236}">
                <a16:creationId xmlns:a16="http://schemas.microsoft.com/office/drawing/2014/main" id="{1BB21559-9219-8ABA-22BA-9D3F9B253567}"/>
              </a:ext>
            </a:extLst>
          </p:cNvPr>
          <p:cNvPicPr>
            <a:picLocks noChangeAspect="1"/>
          </p:cNvPicPr>
          <p:nvPr/>
        </p:nvPicPr>
        <p:blipFill>
          <a:blip r:embed="rId2"/>
          <a:stretch>
            <a:fillRect/>
          </a:stretch>
        </p:blipFill>
        <p:spPr>
          <a:xfrm>
            <a:off x="7174989" y="838200"/>
            <a:ext cx="3770076" cy="4703618"/>
          </a:xfrm>
          <a:prstGeom prst="rect">
            <a:avLst/>
          </a:prstGeom>
        </p:spPr>
      </p:pic>
    </p:spTree>
    <p:extLst>
      <p:ext uri="{BB962C8B-B14F-4D97-AF65-F5344CB8AC3E}">
        <p14:creationId xmlns:p14="http://schemas.microsoft.com/office/powerpoint/2010/main" val="2820492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A3FE13D0-E2B8-D68F-E46D-AD07040FC122}"/>
              </a:ext>
            </a:extLst>
          </p:cNvPr>
          <p:cNvGraphicFramePr/>
          <p:nvPr>
            <p:extLst>
              <p:ext uri="{D42A27DB-BD31-4B8C-83A1-F6EECF244321}">
                <p14:modId xmlns:p14="http://schemas.microsoft.com/office/powerpoint/2010/main" val="764302845"/>
              </p:ext>
            </p:extLst>
          </p:nvPr>
        </p:nvGraphicFramePr>
        <p:xfrm>
          <a:off x="1585301" y="1378987"/>
          <a:ext cx="9021398" cy="3492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355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977C64-114A-56FE-4511-E28FD51D1CCE}"/>
              </a:ext>
            </a:extLst>
          </p:cNvPr>
          <p:cNvSpPr>
            <a:spLocks noGrp="1"/>
          </p:cNvSpPr>
          <p:nvPr>
            <p:ph type="title"/>
          </p:nvPr>
        </p:nvSpPr>
        <p:spPr>
          <a:xfrm>
            <a:off x="1097280" y="286603"/>
            <a:ext cx="10058400" cy="1450757"/>
          </a:xfrm>
        </p:spPr>
        <p:txBody>
          <a:bodyPr>
            <a:normAutofit/>
          </a:bodyPr>
          <a:lstStyle/>
          <a:p>
            <a:pPr algn="ctr"/>
            <a:r>
              <a:rPr lang="it-IT" b="1" i="1" dirty="0"/>
              <a:t>Il settore digitale: alcuni trend</a:t>
            </a:r>
          </a:p>
        </p:txBody>
      </p:sp>
      <p:graphicFrame>
        <p:nvGraphicFramePr>
          <p:cNvPr id="5" name="Segnaposto contenuto 2">
            <a:extLst>
              <a:ext uri="{FF2B5EF4-FFF2-40B4-BE49-F238E27FC236}">
                <a16:creationId xmlns:a16="http://schemas.microsoft.com/office/drawing/2014/main" id="{2D531C84-661D-4A2A-BCAE-0F5A0E5C40AD}"/>
              </a:ext>
            </a:extLst>
          </p:cNvPr>
          <p:cNvGraphicFramePr>
            <a:graphicFrameLocks noGrp="1"/>
          </p:cNvGraphicFramePr>
          <p:nvPr>
            <p:ph idx="1"/>
            <p:extLst>
              <p:ext uri="{D42A27DB-BD31-4B8C-83A1-F6EECF244321}">
                <p14:modId xmlns:p14="http://schemas.microsoft.com/office/powerpoint/2010/main" val="3161591536"/>
              </p:ext>
            </p:extLst>
          </p:nvPr>
        </p:nvGraphicFramePr>
        <p:xfrm>
          <a:off x="652390" y="1946115"/>
          <a:ext cx="10887219" cy="4136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392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D1292693-EEE6-60E4-7C1A-1F9495CDC499}"/>
              </a:ext>
            </a:extLst>
          </p:cNvPr>
          <p:cNvSpPr txBox="1"/>
          <p:nvPr/>
        </p:nvSpPr>
        <p:spPr>
          <a:xfrm>
            <a:off x="900545" y="1534064"/>
            <a:ext cx="5555673" cy="3139321"/>
          </a:xfrm>
          <a:prstGeom prst="rect">
            <a:avLst/>
          </a:prstGeom>
          <a:noFill/>
        </p:spPr>
        <p:txBody>
          <a:bodyPr wrap="square">
            <a:spAutoFit/>
          </a:bodyPr>
          <a:lstStyle/>
          <a:p>
            <a:pPr algn="ctr"/>
            <a:r>
              <a:rPr lang="it-IT" dirty="0"/>
              <a:t>Il primo, si riferisce generalmente alla pubblicità effettuata su supporti esterni che non rientrano nelle categorie consolidate della pubblicità in esterni, come i cartelloni pubblicitari e i pannelli affissi sugli autobus; nello specifico, </a:t>
            </a:r>
            <a:r>
              <a:rPr lang="it-IT" i="1" u="sng" dirty="0">
                <a:solidFill>
                  <a:schemeClr val="accent1"/>
                </a:solidFill>
              </a:rPr>
              <a:t>l'ambient marketing </a:t>
            </a:r>
            <a:r>
              <a:rPr lang="it-IT" dirty="0"/>
              <a:t>è quella pubblicità che appare sui sacchetti della spesa, sugli ugelli delle pompe di benzina, sui palloncini o sugli striscioni trainati da aeroplani, sui marciapiedi, sugli sportelli dei vani portabagagli degli aerei e così via. I supporti dell'ambient marketing sono limitati solo dall'immaginazione dell'inserzionista.</a:t>
            </a:r>
          </a:p>
        </p:txBody>
      </p:sp>
      <p:pic>
        <p:nvPicPr>
          <p:cNvPr id="4" name="Picture 3">
            <a:extLst>
              <a:ext uri="{FF2B5EF4-FFF2-40B4-BE49-F238E27FC236}">
                <a16:creationId xmlns:a16="http://schemas.microsoft.com/office/drawing/2014/main" id="{0F8E4AA2-2289-8A2C-3D17-C71867B2AFAE}"/>
              </a:ext>
            </a:extLst>
          </p:cNvPr>
          <p:cNvPicPr>
            <a:picLocks noChangeAspect="1"/>
          </p:cNvPicPr>
          <p:nvPr/>
        </p:nvPicPr>
        <p:blipFill>
          <a:blip r:embed="rId2"/>
          <a:stretch>
            <a:fillRect/>
          </a:stretch>
        </p:blipFill>
        <p:spPr>
          <a:xfrm>
            <a:off x="6665461" y="1208790"/>
            <a:ext cx="4316982" cy="3789870"/>
          </a:xfrm>
          <a:prstGeom prst="rect">
            <a:avLst/>
          </a:prstGeom>
        </p:spPr>
      </p:pic>
    </p:spTree>
    <p:extLst>
      <p:ext uri="{BB962C8B-B14F-4D97-AF65-F5344CB8AC3E}">
        <p14:creationId xmlns:p14="http://schemas.microsoft.com/office/powerpoint/2010/main" val="2394703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2A81836-3BCD-FA9A-C742-6AF24C5AC9D4}"/>
              </a:ext>
            </a:extLst>
          </p:cNvPr>
          <p:cNvSpPr txBox="1"/>
          <p:nvPr/>
        </p:nvSpPr>
        <p:spPr>
          <a:xfrm>
            <a:off x="2528454" y="1277586"/>
            <a:ext cx="7135092" cy="3970318"/>
          </a:xfrm>
          <a:prstGeom prst="rect">
            <a:avLst/>
          </a:prstGeom>
          <a:noFill/>
        </p:spPr>
        <p:txBody>
          <a:bodyPr wrap="square">
            <a:spAutoFit/>
          </a:bodyPr>
          <a:lstStyle/>
          <a:p>
            <a:pPr algn="ctr"/>
            <a:r>
              <a:rPr lang="it-IT" i="1" u="sng" dirty="0">
                <a:solidFill>
                  <a:schemeClr val="accent1"/>
                </a:solidFill>
              </a:rPr>
              <a:t>Il </a:t>
            </a:r>
            <a:r>
              <a:rPr lang="it-IT" i="1" u="sng" dirty="0" err="1">
                <a:solidFill>
                  <a:schemeClr val="accent1"/>
                </a:solidFill>
              </a:rPr>
              <a:t>guerrilla</a:t>
            </a:r>
            <a:r>
              <a:rPr lang="it-IT" i="1" u="sng" dirty="0">
                <a:solidFill>
                  <a:schemeClr val="accent1"/>
                </a:solidFill>
              </a:rPr>
              <a:t> marketing </a:t>
            </a:r>
            <a:r>
              <a:rPr lang="it-IT" dirty="0"/>
              <a:t>è strettamente legato all'ambient advertising. Il </a:t>
            </a:r>
            <a:r>
              <a:rPr lang="it-IT" dirty="0" err="1"/>
              <a:t>guerrilla</a:t>
            </a:r>
            <a:r>
              <a:rPr lang="it-IT" dirty="0"/>
              <a:t> marketing consiste nel trasmettere messaggi pubblicitari attraverso mezzi inaspettati e in modi che quasi "tendono un'imboscata" al consumatore (da qui, l'origine del termine </a:t>
            </a:r>
            <a:r>
              <a:rPr lang="it-IT" dirty="0" err="1"/>
              <a:t>guerrilla</a:t>
            </a:r>
            <a:r>
              <a:rPr lang="it-IT" dirty="0"/>
              <a:t>), per attirarne l'attenzione. </a:t>
            </a:r>
          </a:p>
          <a:p>
            <a:pPr algn="ctr"/>
            <a:endParaRPr lang="it-IT" dirty="0"/>
          </a:p>
          <a:p>
            <a:pPr algn="ctr"/>
            <a:r>
              <a:rPr lang="it-IT" dirty="0"/>
              <a:t>Una delle campagne di </a:t>
            </a:r>
            <a:r>
              <a:rPr lang="it-IT" dirty="0" err="1"/>
              <a:t>guerrilla</a:t>
            </a:r>
            <a:r>
              <a:rPr lang="it-IT" dirty="0"/>
              <a:t> marketing più efficaci è stata quella utilizzata da </a:t>
            </a:r>
            <a:r>
              <a:rPr lang="it-IT" dirty="0" err="1"/>
              <a:t>CarIsberg</a:t>
            </a:r>
            <a:r>
              <a:rPr lang="it-IT" dirty="0"/>
              <a:t> nel Regno Unito, che ha utilizzato il suo famoso slogan di posizionamento "Carlsberg non lo fa... ma se lo facesse, sarebbe probabilmente il migliore... del mondo". L'azienda ha lasciato in giro per Londra banconote da 5 sterline e 10 sterline, per un valore totale di 50 000 sterline, su cui figuravano adesivi con lo slogan: "Carlsberg non genera rifiuti, ma se lo facesse, sarebbero probabilmente i migliori rifiuti del mondo". </a:t>
            </a:r>
          </a:p>
        </p:txBody>
      </p:sp>
    </p:spTree>
    <p:extLst>
      <p:ext uri="{BB962C8B-B14F-4D97-AF65-F5344CB8AC3E}">
        <p14:creationId xmlns:p14="http://schemas.microsoft.com/office/powerpoint/2010/main" val="987238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2FF5A8-C74D-83F2-B4BB-48126592481F}"/>
              </a:ext>
            </a:extLst>
          </p:cNvPr>
          <p:cNvSpPr>
            <a:spLocks noGrp="1"/>
          </p:cNvSpPr>
          <p:nvPr>
            <p:ph type="title"/>
          </p:nvPr>
        </p:nvSpPr>
        <p:spPr/>
        <p:txBody>
          <a:bodyPr/>
          <a:lstStyle/>
          <a:p>
            <a:pPr algn="ctr"/>
            <a:r>
              <a:rPr lang="it-IT" b="1" i="1" dirty="0"/>
              <a:t>Promuovere i dibattiti sociali </a:t>
            </a:r>
            <a:br>
              <a:rPr lang="it-IT" b="1" i="1" dirty="0"/>
            </a:br>
            <a:r>
              <a:rPr lang="it-IT" b="1" i="1" dirty="0"/>
              <a:t>attraverso il brand </a:t>
            </a:r>
            <a:r>
              <a:rPr lang="it-IT" b="1" i="1" dirty="0" err="1"/>
              <a:t>activism</a:t>
            </a:r>
            <a:endParaRPr lang="it-IT" b="1" i="1" dirty="0"/>
          </a:p>
        </p:txBody>
      </p:sp>
      <p:sp>
        <p:nvSpPr>
          <p:cNvPr id="3" name="Segnaposto contenuto 2">
            <a:extLst>
              <a:ext uri="{FF2B5EF4-FFF2-40B4-BE49-F238E27FC236}">
                <a16:creationId xmlns:a16="http://schemas.microsoft.com/office/drawing/2014/main" id="{8342BCF3-9D4E-2B83-AEF6-B7E86E0C8765}"/>
              </a:ext>
            </a:extLst>
          </p:cNvPr>
          <p:cNvSpPr>
            <a:spLocks noGrp="1"/>
          </p:cNvSpPr>
          <p:nvPr>
            <p:ph idx="1"/>
          </p:nvPr>
        </p:nvSpPr>
        <p:spPr>
          <a:xfrm>
            <a:off x="1066800" y="2469188"/>
            <a:ext cx="10058400" cy="2920230"/>
          </a:xfrm>
        </p:spPr>
        <p:txBody>
          <a:bodyPr/>
          <a:lstStyle/>
          <a:p>
            <a:pPr algn="ctr"/>
            <a:r>
              <a:rPr lang="it-IT" dirty="0"/>
              <a:t>Come anticipato, Unilever, spesso anche attraverso i suoi brand di prodotto tradizionali e storici come Dove e Knorr, si impegna in modo pro-attivo a portare avanti una visione trasformativa. Per avere successo sul fronte digitale, l'azienda ha investito molto nella pubblicità creando campagne orientate ai contenuti, altamente mirate e basate sui dati. </a:t>
            </a:r>
          </a:p>
          <a:p>
            <a:pPr algn="ctr"/>
            <a:r>
              <a:rPr lang="it-IT" i="1" dirty="0"/>
              <a:t>Per esempio</a:t>
            </a:r>
            <a:r>
              <a:rPr lang="it-IT" dirty="0"/>
              <a:t>, nel 2021, Unilever si è impegnata a </a:t>
            </a:r>
            <a:r>
              <a:rPr lang="it-IT" i="1" u="sng" dirty="0">
                <a:solidFill>
                  <a:schemeClr val="accent1"/>
                </a:solidFill>
              </a:rPr>
              <a:t>rendere il marketing inclusivo </a:t>
            </a:r>
            <a:r>
              <a:rPr lang="it-IT" dirty="0"/>
              <a:t>una priorità in tutte le campagne pubblicitarie di Dove; l'obiettivo dell'azienda era quello di stimolare il pensiero inclusivo in tutto il processo di marketing end-to-end, dall'analisi dei consumatori, alla proposta del marchio, allo sviluppo del marketing mix e della creatività, fino al dietro le quinte e alle rappresentazioni sullo schermo.</a:t>
            </a:r>
          </a:p>
        </p:txBody>
      </p:sp>
    </p:spTree>
    <p:extLst>
      <p:ext uri="{BB962C8B-B14F-4D97-AF65-F5344CB8AC3E}">
        <p14:creationId xmlns:p14="http://schemas.microsoft.com/office/powerpoint/2010/main" val="21142890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92E16131-521D-D48A-E44E-5CA5981EE67D}"/>
              </a:ext>
            </a:extLst>
          </p:cNvPr>
          <p:cNvGraphicFramePr/>
          <p:nvPr>
            <p:extLst>
              <p:ext uri="{D42A27DB-BD31-4B8C-83A1-F6EECF244321}">
                <p14:modId xmlns:p14="http://schemas.microsoft.com/office/powerpoint/2010/main" val="584152280"/>
              </p:ext>
            </p:extLst>
          </p:nvPr>
        </p:nvGraphicFramePr>
        <p:xfrm>
          <a:off x="1331625" y="1162616"/>
          <a:ext cx="9528749" cy="42473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521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6FF81741-D385-ED2B-2C25-36069C8B6747}"/>
              </a:ext>
            </a:extLst>
          </p:cNvPr>
          <p:cNvSpPr txBox="1"/>
          <p:nvPr/>
        </p:nvSpPr>
        <p:spPr>
          <a:xfrm>
            <a:off x="865227" y="1482435"/>
            <a:ext cx="6256009" cy="3416320"/>
          </a:xfrm>
          <a:prstGeom prst="rect">
            <a:avLst/>
          </a:prstGeom>
          <a:noFill/>
        </p:spPr>
        <p:txBody>
          <a:bodyPr wrap="square">
            <a:spAutoFit/>
          </a:bodyPr>
          <a:lstStyle/>
          <a:p>
            <a:pPr algn="ctr"/>
            <a:r>
              <a:rPr lang="it-IT" dirty="0"/>
              <a:t>Tuttavia, l'utilizzo di internet è ora un fenomeno globale. La maggior parte degli utenti si trova in Asia, mentre i tassi di crescita più rilevanti (2000-2023) si evidenziano in Africa e Medio Oriente. Le tecnologie internet sono diventate una forza che ha effettivamente reso più piccolo il mondo, promuovendo il business globale e il commercio transfrontaliero.</a:t>
            </a:r>
          </a:p>
          <a:p>
            <a:pPr algn="ctr"/>
            <a:endParaRPr lang="it-IT" dirty="0"/>
          </a:p>
          <a:p>
            <a:pPr algn="ctr"/>
            <a:r>
              <a:rPr lang="it-IT" dirty="0"/>
              <a:t>Attualmente, secondo i dati </a:t>
            </a:r>
            <a:r>
              <a:rPr lang="it-IT" dirty="0" err="1"/>
              <a:t>We</a:t>
            </a:r>
            <a:r>
              <a:rPr lang="it-IT" dirty="0"/>
              <a:t> Are Social (2023), sono 5,16 miliardi gli utenti internet, ovvero il 64,4% della popolazione mondiale. Il totale è aumentato dell'1,9% negli ultimi 12 mesi, ma i ritardi nella comunicazione dei dati portano a supporre che la crescita effettiva sia superiore.</a:t>
            </a:r>
          </a:p>
        </p:txBody>
      </p:sp>
      <p:pic>
        <p:nvPicPr>
          <p:cNvPr id="1026" name="Picture 2">
            <a:extLst>
              <a:ext uri="{FF2B5EF4-FFF2-40B4-BE49-F238E27FC236}">
                <a16:creationId xmlns:a16="http://schemas.microsoft.com/office/drawing/2014/main" id="{24F2C28C-5275-9E9B-B568-6B67485B5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404" y="1203518"/>
            <a:ext cx="3691187" cy="369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44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asellaDiTesto 2">
            <a:extLst>
              <a:ext uri="{FF2B5EF4-FFF2-40B4-BE49-F238E27FC236}">
                <a16:creationId xmlns:a16="http://schemas.microsoft.com/office/drawing/2014/main" id="{51854891-1D9F-A3CF-DE7B-FA0D8B7235E1}"/>
              </a:ext>
            </a:extLst>
          </p:cNvPr>
          <p:cNvGraphicFramePr/>
          <p:nvPr>
            <p:extLst>
              <p:ext uri="{D42A27DB-BD31-4B8C-83A1-F6EECF244321}">
                <p14:modId xmlns:p14="http://schemas.microsoft.com/office/powerpoint/2010/main" val="272208603"/>
              </p:ext>
            </p:extLst>
          </p:nvPr>
        </p:nvGraphicFramePr>
        <p:xfrm>
          <a:off x="648988" y="1044498"/>
          <a:ext cx="10894023" cy="4067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8580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DADF25-5173-8DC6-C09D-40627915080A}"/>
              </a:ext>
            </a:extLst>
          </p:cNvPr>
          <p:cNvSpPr txBox="1"/>
          <p:nvPr/>
        </p:nvSpPr>
        <p:spPr>
          <a:xfrm>
            <a:off x="1877291" y="1471275"/>
            <a:ext cx="8437418" cy="3416320"/>
          </a:xfrm>
          <a:prstGeom prst="rect">
            <a:avLst/>
          </a:prstGeom>
          <a:noFill/>
        </p:spPr>
        <p:txBody>
          <a:bodyPr wrap="square">
            <a:spAutoFit/>
          </a:bodyPr>
          <a:lstStyle/>
          <a:p>
            <a:pPr algn="ctr"/>
            <a:r>
              <a:rPr lang="it-IT" dirty="0"/>
              <a:t>Il Web 2.0 comprende una serie di cambiamenti introdotti nel World Wide Web alla fine degli anni Novanta. Un sito </a:t>
            </a:r>
            <a:r>
              <a:rPr lang="it-IT" i="1" u="sng" dirty="0">
                <a:solidFill>
                  <a:schemeClr val="accent1"/>
                </a:solidFill>
              </a:rPr>
              <a:t>Web 2.0 </a:t>
            </a:r>
            <a:r>
              <a:rPr lang="it-IT" dirty="0"/>
              <a:t>prevede:</a:t>
            </a:r>
          </a:p>
          <a:p>
            <a:pPr algn="ctr"/>
            <a:endParaRPr lang="it-IT" dirty="0"/>
          </a:p>
          <a:p>
            <a:pPr marL="285750" indent="-285750" algn="ctr">
              <a:buFontTx/>
              <a:buChar char="-"/>
            </a:pPr>
            <a:r>
              <a:rPr lang="it-IT" dirty="0"/>
              <a:t>che i clienti abbiano pagine del proprio profilo, che includano dati selezionati come età, sesso, localizzazione ecc. e siano le entità più importanti del sistema;</a:t>
            </a:r>
          </a:p>
          <a:p>
            <a:pPr marL="285750" indent="-285750" algn="ctr">
              <a:buFontTx/>
              <a:buChar char="-"/>
            </a:pPr>
            <a:r>
              <a:rPr lang="it-IT" dirty="0"/>
              <a:t>la capacità di creare reti tra i clienti, tramite link, like, amici ecc.;</a:t>
            </a:r>
          </a:p>
          <a:p>
            <a:pPr marL="285750" indent="-285750" algn="ctr">
              <a:buFontTx/>
              <a:buChar char="-"/>
            </a:pPr>
            <a:r>
              <a:rPr lang="it-IT" dirty="0"/>
              <a:t>la possibilità di pubblicare contenuti ricchi sotto forma di foto, video, blog, commenti ecc.;</a:t>
            </a:r>
          </a:p>
          <a:p>
            <a:pPr marL="285750" indent="-285750" algn="ctr">
              <a:buFontTx/>
              <a:buChar char="-"/>
            </a:pPr>
            <a:r>
              <a:rPr lang="it-IT" dirty="0"/>
              <a:t>altre caratteristiche tecniche più complesse, tra cui una API (Application Programming Interface) pubblica per consentire miglioramenti di terze parti", i "mashup" ovvero l'incorporamento di vari tipi di contenuti (per es., Video Flash) e la comunicazione con altri utenti attraverso e-mail o sistemi integrati.</a:t>
            </a:r>
          </a:p>
        </p:txBody>
      </p:sp>
    </p:spTree>
    <p:extLst>
      <p:ext uri="{BB962C8B-B14F-4D97-AF65-F5344CB8AC3E}">
        <p14:creationId xmlns:p14="http://schemas.microsoft.com/office/powerpoint/2010/main" val="2493790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8BD1280-4A33-3D9C-6D15-AE456380AEB1}"/>
              </a:ext>
            </a:extLst>
          </p:cNvPr>
          <p:cNvSpPr/>
          <p:nvPr/>
        </p:nvSpPr>
        <p:spPr>
          <a:xfrm>
            <a:off x="2479964" y="2105891"/>
            <a:ext cx="7315200" cy="2937164"/>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6EE05F59-0B23-7890-791F-F6BC4BAF5FE5}"/>
              </a:ext>
            </a:extLst>
          </p:cNvPr>
          <p:cNvSpPr txBox="1"/>
          <p:nvPr/>
        </p:nvSpPr>
        <p:spPr>
          <a:xfrm>
            <a:off x="2382982" y="1374615"/>
            <a:ext cx="7426036" cy="3693319"/>
          </a:xfrm>
          <a:prstGeom prst="rect">
            <a:avLst/>
          </a:prstGeom>
          <a:noFill/>
        </p:spPr>
        <p:txBody>
          <a:bodyPr wrap="square">
            <a:spAutoFit/>
          </a:bodyPr>
          <a:lstStyle/>
          <a:p>
            <a:pPr algn="ctr"/>
            <a:r>
              <a:rPr lang="it-IT" dirty="0"/>
              <a:t>Di contro, </a:t>
            </a:r>
            <a:r>
              <a:rPr lang="it-IT" i="1" u="sng" dirty="0">
                <a:solidFill>
                  <a:schemeClr val="accent1"/>
                </a:solidFill>
              </a:rPr>
              <a:t>il Web 3.0 </a:t>
            </a:r>
            <a:r>
              <a:rPr lang="it-IT" dirty="0"/>
              <a:t>sottolinea la convergenza digitale e comprende quattro principali fattori.</a:t>
            </a:r>
          </a:p>
          <a:p>
            <a:pPr algn="ctr"/>
            <a:endParaRPr lang="it-IT" dirty="0"/>
          </a:p>
          <a:p>
            <a:pPr algn="ctr"/>
            <a:r>
              <a:rPr lang="it-IT" i="1" u="sng" dirty="0">
                <a:solidFill>
                  <a:schemeClr val="accent1"/>
                </a:solidFill>
              </a:rPr>
              <a:t>1. Connettività onnipresente. </a:t>
            </a:r>
            <a:r>
              <a:rPr lang="it-IT" dirty="0"/>
              <a:t>Questa riguarda l'utilizzo dei dati mobili. In particolare, come sottolinea PWC (2021): "il totale dei dati internet consumati in Italia raggiungerà i 100,2k PB nel 2026 (con un CAGR del +25,4% tra il 2021 e il 2026) e quelli consumati attraverso dispositivi portatili e i telefoni cellulari rappresenteranno oltre il 70% del totale. Per quanto riguarda la fruizione di prodotti, la categoria video sarà ancora di gran lunga quella più importante e si prevede che rappresenterà il 78,8% del consumo di dati entro il 2026, con la componente OTT in più rapida crescita, con un CAGR del +27,8% nel periodo di previsione; d'altra parte, il gaming sarà la categoria di contenuti in più rapida crescita, previsto con un CAGR del +33,2%.</a:t>
            </a:r>
          </a:p>
        </p:txBody>
      </p:sp>
    </p:spTree>
    <p:extLst>
      <p:ext uri="{BB962C8B-B14F-4D97-AF65-F5344CB8AC3E}">
        <p14:creationId xmlns:p14="http://schemas.microsoft.com/office/powerpoint/2010/main" val="2550942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323EE9B-C29F-6B3A-A268-D4DC03BC5DEF}"/>
              </a:ext>
            </a:extLst>
          </p:cNvPr>
          <p:cNvSpPr txBox="1"/>
          <p:nvPr/>
        </p:nvSpPr>
        <p:spPr>
          <a:xfrm>
            <a:off x="2521526" y="1900857"/>
            <a:ext cx="6941127" cy="2585323"/>
          </a:xfrm>
          <a:prstGeom prst="rect">
            <a:avLst/>
          </a:prstGeom>
          <a:noFill/>
        </p:spPr>
        <p:txBody>
          <a:bodyPr wrap="square">
            <a:spAutoFit/>
          </a:bodyPr>
          <a:lstStyle/>
          <a:p>
            <a:pPr algn="ctr"/>
            <a:r>
              <a:rPr lang="it-IT" i="1" u="sng" dirty="0">
                <a:solidFill>
                  <a:schemeClr val="accent1"/>
                </a:solidFill>
              </a:rPr>
              <a:t>2. Presenza dei mobile consumer. </a:t>
            </a:r>
            <a:r>
              <a:rPr lang="it-IT" dirty="0"/>
              <a:t>Come sottolinea PWC (2021), "poiché l'Italia si distingue già per la più alta copertura di reti 5G rispetto al resto d'Europa, con un impressionante 99,7%, il numero di connessioni 5G crescerà rapidamente con l'aumento della copertura, le tariffe si ridurranno e la diffusione del 5G crescerà nel mercato di massa: di conseguenza, i ricavi del 5G rappresenteranno oltre la metà dei ricavi totali da internet access mobile in Italia a partire dal 2023, crescendo a un con un CAGR di quasi il +50% per arrivare a oltre €3,2 miliardi nel 2026".</a:t>
            </a:r>
          </a:p>
        </p:txBody>
      </p:sp>
    </p:spTree>
    <p:extLst>
      <p:ext uri="{BB962C8B-B14F-4D97-AF65-F5344CB8AC3E}">
        <p14:creationId xmlns:p14="http://schemas.microsoft.com/office/powerpoint/2010/main" val="2586391420"/>
      </p:ext>
    </p:extLst>
  </p:cSld>
  <p:clrMapOvr>
    <a:masterClrMapping/>
  </p:clrMapOvr>
</p:sld>
</file>

<file path=ppt/theme/theme1.xml><?xml version="1.0" encoding="utf-8"?>
<a:theme xmlns:a="http://schemas.openxmlformats.org/drawingml/2006/main" name="Retrospettivo">
  <a:themeElements>
    <a:clrScheme name="Blu verde">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Retrospettiv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ttivo">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14296</TotalTime>
  <Words>4883</Words>
  <Application>Microsoft Office PowerPoint</Application>
  <PresentationFormat>Widescreen</PresentationFormat>
  <Paragraphs>128</Paragraphs>
  <Slides>43</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43</vt:i4>
      </vt:variant>
    </vt:vector>
  </HeadingPairs>
  <TitlesOfParts>
    <vt:vector size="49" baseType="lpstr">
      <vt:lpstr>Aptos</vt:lpstr>
      <vt:lpstr>Arial</vt:lpstr>
      <vt:lpstr>Calibri</vt:lpstr>
      <vt:lpstr>Calibri Light</vt:lpstr>
      <vt:lpstr>ProximaNova-Bold</vt:lpstr>
      <vt:lpstr>Retrospettivo</vt:lpstr>
      <vt:lpstr>Capitolo 13  Il marketing digitale</vt:lpstr>
      <vt:lpstr>Introduzione al marketing digitale: i nativi digitali e gli immigrati digitali</vt:lpstr>
      <vt:lpstr>Presentazione standard di PowerPoint</vt:lpstr>
      <vt:lpstr>Il settore digitale: alcuni trend</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 social media</vt:lpstr>
      <vt:lpstr>Presentazione standard di PowerPoint</vt:lpstr>
      <vt:lpstr>Presentazione standard di PowerPoint</vt:lpstr>
      <vt:lpstr>Presentazione standard di PowerPoint</vt:lpstr>
      <vt:lpstr>Presentazione standard di PowerPoint</vt:lpstr>
      <vt:lpstr>Gli obiettivi del marketing digitale  e della comunicazione online</vt:lpstr>
      <vt:lpstr>Presentazione standard di PowerPoint</vt:lpstr>
      <vt:lpstr>Presentazione standard di PowerPoint</vt:lpstr>
      <vt:lpstr>Presentazione standard di PowerPoint</vt:lpstr>
      <vt:lpstr>La progettazione web</vt:lpstr>
      <vt:lpstr>L'ottimizzazione dei motori di ricerca</vt:lpstr>
      <vt:lpstr>Il content marketing</vt:lpstr>
      <vt:lpstr>Presentazione standard di PowerPoint</vt:lpstr>
      <vt:lpstr>Le campagne di content marketing</vt:lpstr>
      <vt:lpstr>Il ruolo del content marketing</vt:lpstr>
      <vt:lpstr>Presentazione standard di PowerPoint</vt:lpstr>
      <vt:lpstr>Le ricerche di marketing online</vt:lpstr>
      <vt:lpstr>Presentazione standard di PowerPoint</vt:lpstr>
      <vt:lpstr>La netnografia</vt:lpstr>
      <vt:lpstr>La comunicazione online</vt:lpstr>
      <vt:lpstr>La netiquette</vt:lpstr>
      <vt:lpstr>La search advertising</vt:lpstr>
      <vt:lpstr>La display advertising</vt:lpstr>
      <vt:lpstr>Presentazione standard di PowerPoint</vt:lpstr>
      <vt:lpstr>Le campagne di e-mail marketing</vt:lpstr>
      <vt:lpstr>Presentazione standard di PowerPoint</vt:lpstr>
      <vt:lpstr>Il marketing virale</vt:lpstr>
      <vt:lpstr>Presentazione standard di PowerPoint</vt:lpstr>
      <vt:lpstr>Presentazione standard di PowerPoint</vt:lpstr>
      <vt:lpstr>Presentazione standard di PowerPoint</vt:lpstr>
      <vt:lpstr>Presentazione standard di PowerPoint</vt:lpstr>
      <vt:lpstr>Promuovere i dibattiti sociali  attraverso il brand activism</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Capitolo 13  Il marketing digitale</dc:title>
  <dc:creator>Alice Barone</dc:creator>
  <cp:lastModifiedBy>Rossana Piccolo</cp:lastModifiedBy>
  <cp:revision>21</cp:revision>
  <dcterms:created xsi:type="dcterms:W3CDTF">2024-09-19T10:40:34Z</dcterms:created>
  <dcterms:modified xsi:type="dcterms:W3CDTF">2025-04-07T10:37:26Z</dcterms:modified>
</cp:coreProperties>
</file>