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63" r:id="rId3"/>
    <p:sldId id="275" r:id="rId4"/>
    <p:sldId id="264" r:id="rId5"/>
    <p:sldId id="265" r:id="rId6"/>
    <p:sldId id="272" r:id="rId7"/>
    <p:sldId id="266" r:id="rId8"/>
    <p:sldId id="269" r:id="rId9"/>
    <p:sldId id="259" r:id="rId10"/>
    <p:sldId id="273" r:id="rId11"/>
    <p:sldId id="267" r:id="rId12"/>
    <p:sldId id="268" r:id="rId13"/>
    <p:sldId id="257" r:id="rId14"/>
    <p:sldId id="274" r:id="rId15"/>
    <p:sldId id="280" r:id="rId16"/>
    <p:sldId id="281" r:id="rId17"/>
    <p:sldId id="279" r:id="rId18"/>
    <p:sldId id="258" r:id="rId19"/>
    <p:sldId id="278" r:id="rId20"/>
    <p:sldId id="276" r:id="rId21"/>
    <p:sldId id="277" r:id="rId22"/>
    <p:sldId id="270" r:id="rId23"/>
    <p:sldId id="271" r:id="rId24"/>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80F1925-E029-48AB-BBC4-DF8EA6A47468}" type="datetimeFigureOut">
              <a:rPr lang="en-IN" smtClean="0"/>
              <a:t>20-09-2023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AFCB325-DA3F-40AE-B50D-C55A29321214}" type="slidenum">
              <a:rPr lang="en-IN" smtClean="0"/>
              <a:t>‹N›</a:t>
            </a:fld>
            <a:endParaRPr lang="en-IN"/>
          </a:p>
        </p:txBody>
      </p:sp>
    </p:spTree>
    <p:extLst>
      <p:ext uri="{BB962C8B-B14F-4D97-AF65-F5344CB8AC3E}">
        <p14:creationId xmlns:p14="http://schemas.microsoft.com/office/powerpoint/2010/main" val="355320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F1925-E029-48AB-BBC4-DF8EA6A47468}"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192901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F1925-E029-48AB-BBC4-DF8EA6A47468}"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198385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F1925-E029-48AB-BBC4-DF8EA6A47468}"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345038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80F1925-E029-48AB-BBC4-DF8EA6A47468}" type="datetimeFigureOut">
              <a:rPr lang="en-IN" smtClean="0"/>
              <a:t>20-09-2023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AFCB325-DA3F-40AE-B50D-C55A29321214}" type="slidenum">
              <a:rPr lang="en-IN" smtClean="0"/>
              <a:t>‹N›</a:t>
            </a:fld>
            <a:endParaRPr lang="en-IN"/>
          </a:p>
        </p:txBody>
      </p:sp>
    </p:spTree>
    <p:extLst>
      <p:ext uri="{BB962C8B-B14F-4D97-AF65-F5344CB8AC3E}">
        <p14:creationId xmlns:p14="http://schemas.microsoft.com/office/powerpoint/2010/main" val="35677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80F1925-E029-48AB-BBC4-DF8EA6A47468}" type="datetimeFigureOut">
              <a:rPr lang="en-IN" smtClean="0"/>
              <a:t>20-09-2023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61101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F1925-E029-48AB-BBC4-DF8EA6A47468}"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34446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80F1925-E029-48AB-BBC4-DF8EA6A47468}" type="datetimeFigureOut">
              <a:rPr lang="en-IN" smtClean="0"/>
              <a:t>20-09-2023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378126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F1925-E029-48AB-BBC4-DF8EA6A47468}" type="datetimeFigureOut">
              <a:rPr lang="en-IN" smtClean="0"/>
              <a:t>20-09-2023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206906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80F1925-E029-48AB-BBC4-DF8EA6A47468}" type="datetimeFigureOut">
              <a:rPr lang="en-IN" smtClean="0"/>
              <a:t>20-09-2023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408801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80F1925-E029-48AB-BBC4-DF8EA6A47468}" type="datetimeFigureOut">
              <a:rPr lang="en-IN" smtClean="0"/>
              <a:t>20-09-2023</a:t>
            </a:fld>
            <a:endParaRPr lang="en-IN"/>
          </a:p>
        </p:txBody>
      </p:sp>
      <p:sp>
        <p:nvSpPr>
          <p:cNvPr id="10" name="Slide Number Placeholder 9"/>
          <p:cNvSpPr>
            <a:spLocks noGrp="1"/>
          </p:cNvSpPr>
          <p:nvPr>
            <p:ph type="sldNum" sz="quarter" idx="12"/>
          </p:nvPr>
        </p:nvSpPr>
        <p:spPr/>
        <p:txBody>
          <a:bodyPr/>
          <a:lstStyle/>
          <a:p>
            <a:fld id="{8AFCB325-DA3F-40AE-B50D-C55A29321214}" type="slidenum">
              <a:rPr lang="en-IN" smtClean="0"/>
              <a:t>‹N›</a:t>
            </a:fld>
            <a:endParaRPr lang="en-IN"/>
          </a:p>
        </p:txBody>
      </p:sp>
    </p:spTree>
    <p:extLst>
      <p:ext uri="{BB962C8B-B14F-4D97-AF65-F5344CB8AC3E}">
        <p14:creationId xmlns:p14="http://schemas.microsoft.com/office/powerpoint/2010/main" val="11873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C80F1925-E029-48AB-BBC4-DF8EA6A47468}" type="datetimeFigureOut">
              <a:rPr lang="en-IN" smtClean="0"/>
              <a:t>20-09-2023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AFCB325-DA3F-40AE-B50D-C55A29321214}" type="slidenum">
              <a:rPr lang="en-IN" smtClean="0"/>
              <a:t>‹N›</a:t>
            </a:fld>
            <a:endParaRPr lang="en-IN"/>
          </a:p>
        </p:txBody>
      </p:sp>
    </p:spTree>
    <p:extLst>
      <p:ext uri="{BB962C8B-B14F-4D97-AF65-F5344CB8AC3E}">
        <p14:creationId xmlns:p14="http://schemas.microsoft.com/office/powerpoint/2010/main" val="3267805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9F31D7B-BC9F-4579-A2FE-7159B07820EF}"/>
              </a:ext>
            </a:extLst>
          </p:cNvPr>
          <p:cNvSpPr txBox="1"/>
          <p:nvPr/>
        </p:nvSpPr>
        <p:spPr>
          <a:xfrm>
            <a:off x="1187624" y="1916832"/>
            <a:ext cx="6912768" cy="1307281"/>
          </a:xfrm>
          <a:prstGeom prst="rect">
            <a:avLst/>
          </a:prstGeom>
          <a:noFill/>
        </p:spPr>
        <p:txBody>
          <a:bodyPr wrap="square">
            <a:spAutoFit/>
          </a:bodyPr>
          <a:lstStyle/>
          <a:p>
            <a:pPr algn="ctr">
              <a:lnSpc>
                <a:spcPct val="150000"/>
              </a:lnSpc>
            </a:pPr>
            <a:r>
              <a:rPr lang="it-IT" sz="2800" b="1" dirty="0">
                <a:solidFill>
                  <a:srgbClr val="FF0000"/>
                </a:solidFill>
              </a:rPr>
              <a:t>INTRODUZIONE ALLA CHIMICA ORGANICA</a:t>
            </a:r>
          </a:p>
        </p:txBody>
      </p:sp>
    </p:spTree>
    <p:extLst>
      <p:ext uri="{BB962C8B-B14F-4D97-AF65-F5344CB8AC3E}">
        <p14:creationId xmlns:p14="http://schemas.microsoft.com/office/powerpoint/2010/main" val="12548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B8B24AA-6DF2-F769-CF1E-ACC70F8B427D}"/>
              </a:ext>
            </a:extLst>
          </p:cNvPr>
          <p:cNvPicPr>
            <a:picLocks noChangeAspect="1"/>
          </p:cNvPicPr>
          <p:nvPr/>
        </p:nvPicPr>
        <p:blipFill>
          <a:blip r:embed="rId2"/>
          <a:stretch>
            <a:fillRect/>
          </a:stretch>
        </p:blipFill>
        <p:spPr>
          <a:xfrm>
            <a:off x="408070" y="620688"/>
            <a:ext cx="8327858" cy="4877223"/>
          </a:xfrm>
          <a:prstGeom prst="rect">
            <a:avLst/>
          </a:prstGeom>
        </p:spPr>
      </p:pic>
      <p:pic>
        <p:nvPicPr>
          <p:cNvPr id="6" name="Immagine 5">
            <a:extLst>
              <a:ext uri="{FF2B5EF4-FFF2-40B4-BE49-F238E27FC236}">
                <a16:creationId xmlns:a16="http://schemas.microsoft.com/office/drawing/2014/main" id="{BD711B86-BD73-E19F-ED58-D8BFDCEC41DA}"/>
              </a:ext>
            </a:extLst>
          </p:cNvPr>
          <p:cNvPicPr>
            <a:picLocks noChangeAspect="1"/>
          </p:cNvPicPr>
          <p:nvPr/>
        </p:nvPicPr>
        <p:blipFill>
          <a:blip r:embed="rId3"/>
          <a:stretch>
            <a:fillRect/>
          </a:stretch>
        </p:blipFill>
        <p:spPr>
          <a:xfrm>
            <a:off x="597063" y="2420888"/>
            <a:ext cx="7949873" cy="3603048"/>
          </a:xfrm>
          <a:prstGeom prst="rect">
            <a:avLst/>
          </a:prstGeom>
        </p:spPr>
      </p:pic>
    </p:spTree>
    <p:extLst>
      <p:ext uri="{BB962C8B-B14F-4D97-AF65-F5344CB8AC3E}">
        <p14:creationId xmlns:p14="http://schemas.microsoft.com/office/powerpoint/2010/main" val="73267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4C7E92C-6969-14DE-7B15-709C232F3C4F}"/>
              </a:ext>
            </a:extLst>
          </p:cNvPr>
          <p:cNvSpPr txBox="1"/>
          <p:nvPr/>
        </p:nvSpPr>
        <p:spPr>
          <a:xfrm>
            <a:off x="323528" y="404664"/>
            <a:ext cx="8496944" cy="646331"/>
          </a:xfrm>
          <a:prstGeom prst="rect">
            <a:avLst/>
          </a:prstGeom>
          <a:noFill/>
        </p:spPr>
        <p:txBody>
          <a:bodyPr wrap="square">
            <a:spAutoFit/>
          </a:bodyPr>
          <a:lstStyle/>
          <a:p>
            <a:r>
              <a:rPr lang="it-IT" dirty="0"/>
              <a:t>Analogamente, si può dire che </a:t>
            </a:r>
            <a:r>
              <a:rPr lang="it-IT" b="1" dirty="0"/>
              <a:t>l’ossigeno forma sempre due legami </a:t>
            </a:r>
            <a:r>
              <a:rPr lang="it-IT" dirty="0"/>
              <a:t>e </a:t>
            </a:r>
            <a:r>
              <a:rPr lang="it-IT" b="1" dirty="0"/>
              <a:t>l’azoto forma in genere tre legami</a:t>
            </a:r>
            <a:r>
              <a:rPr lang="it-IT" dirty="0"/>
              <a:t>, come illustrato nei seguenti composti.</a:t>
            </a:r>
          </a:p>
        </p:txBody>
      </p:sp>
      <p:pic>
        <p:nvPicPr>
          <p:cNvPr id="6" name="Immagine 5">
            <a:extLst>
              <a:ext uri="{FF2B5EF4-FFF2-40B4-BE49-F238E27FC236}">
                <a16:creationId xmlns:a16="http://schemas.microsoft.com/office/drawing/2014/main" id="{854E9313-AF0F-2F22-E3CA-168CBDAD0F14}"/>
              </a:ext>
            </a:extLst>
          </p:cNvPr>
          <p:cNvPicPr>
            <a:picLocks noChangeAspect="1"/>
          </p:cNvPicPr>
          <p:nvPr/>
        </p:nvPicPr>
        <p:blipFill>
          <a:blip r:embed="rId2"/>
          <a:stretch>
            <a:fillRect/>
          </a:stretch>
        </p:blipFill>
        <p:spPr>
          <a:xfrm>
            <a:off x="2591780" y="1590511"/>
            <a:ext cx="3672408" cy="1575662"/>
          </a:xfrm>
          <a:prstGeom prst="rect">
            <a:avLst/>
          </a:prstGeom>
        </p:spPr>
      </p:pic>
      <p:pic>
        <p:nvPicPr>
          <p:cNvPr id="7" name="Immagine 6">
            <a:extLst>
              <a:ext uri="{FF2B5EF4-FFF2-40B4-BE49-F238E27FC236}">
                <a16:creationId xmlns:a16="http://schemas.microsoft.com/office/drawing/2014/main" id="{62F7B41F-9A9A-EFF8-CDC7-0E26FADB4312}"/>
              </a:ext>
            </a:extLst>
          </p:cNvPr>
          <p:cNvPicPr>
            <a:picLocks noChangeAspect="1"/>
          </p:cNvPicPr>
          <p:nvPr/>
        </p:nvPicPr>
        <p:blipFill>
          <a:blip r:embed="rId3"/>
          <a:stretch>
            <a:fillRect/>
          </a:stretch>
        </p:blipFill>
        <p:spPr>
          <a:xfrm>
            <a:off x="2051720" y="3705689"/>
            <a:ext cx="4752528" cy="1990725"/>
          </a:xfrm>
          <a:prstGeom prst="rect">
            <a:avLst/>
          </a:prstGeom>
        </p:spPr>
      </p:pic>
      <p:sp>
        <p:nvSpPr>
          <p:cNvPr id="9" name="CasellaDiTesto 8">
            <a:extLst>
              <a:ext uri="{FF2B5EF4-FFF2-40B4-BE49-F238E27FC236}">
                <a16:creationId xmlns:a16="http://schemas.microsoft.com/office/drawing/2014/main" id="{7284A45C-6D53-0FE0-D888-239E39D4F722}"/>
              </a:ext>
            </a:extLst>
          </p:cNvPr>
          <p:cNvSpPr txBox="1"/>
          <p:nvPr/>
        </p:nvSpPr>
        <p:spPr>
          <a:xfrm>
            <a:off x="323528" y="5934670"/>
            <a:ext cx="8064896" cy="646331"/>
          </a:xfrm>
          <a:prstGeom prst="rect">
            <a:avLst/>
          </a:prstGeom>
          <a:noFill/>
        </p:spPr>
        <p:txBody>
          <a:bodyPr wrap="square">
            <a:spAutoFit/>
          </a:bodyPr>
          <a:lstStyle/>
          <a:p>
            <a:r>
              <a:rPr lang="it-IT" dirty="0"/>
              <a:t>Si noti che </a:t>
            </a:r>
            <a:r>
              <a:rPr lang="it-IT" b="1" dirty="0"/>
              <a:t>l’idrogeno forma sempre un solo legame semplice</a:t>
            </a:r>
            <a:r>
              <a:rPr lang="it-IT" dirty="0"/>
              <a:t>, così </a:t>
            </a:r>
            <a:r>
              <a:rPr lang="it-IT" b="1" dirty="0"/>
              <a:t>come gli alogeni (fluoro, cloro, bromo e iodio).</a:t>
            </a:r>
          </a:p>
        </p:txBody>
      </p:sp>
    </p:spTree>
    <p:extLst>
      <p:ext uri="{BB962C8B-B14F-4D97-AF65-F5344CB8AC3E}">
        <p14:creationId xmlns:p14="http://schemas.microsoft.com/office/powerpoint/2010/main" val="13174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854047-A325-3727-BDA8-C65399759D4F}"/>
              </a:ext>
            </a:extLst>
          </p:cNvPr>
          <p:cNvSpPr txBox="1"/>
          <p:nvPr/>
        </p:nvSpPr>
        <p:spPr>
          <a:xfrm>
            <a:off x="251520" y="260648"/>
            <a:ext cx="6624736" cy="523220"/>
          </a:xfrm>
          <a:prstGeom prst="rect">
            <a:avLst/>
          </a:prstGeom>
          <a:noFill/>
        </p:spPr>
        <p:txBody>
          <a:bodyPr wrap="square">
            <a:spAutoFit/>
          </a:bodyPr>
          <a:lstStyle/>
          <a:p>
            <a:r>
              <a:rPr lang="it-IT" sz="2800" b="1" dirty="0">
                <a:solidFill>
                  <a:srgbClr val="FF0000"/>
                </a:solidFill>
              </a:rPr>
              <a:t>FORMULE DI STRUTTURA</a:t>
            </a:r>
          </a:p>
        </p:txBody>
      </p:sp>
      <p:sp>
        <p:nvSpPr>
          <p:cNvPr id="5" name="CasellaDiTesto 4">
            <a:extLst>
              <a:ext uri="{FF2B5EF4-FFF2-40B4-BE49-F238E27FC236}">
                <a16:creationId xmlns:a16="http://schemas.microsoft.com/office/drawing/2014/main" id="{112FBA2A-FCD8-F011-807A-D2429F9221D2}"/>
              </a:ext>
            </a:extLst>
          </p:cNvPr>
          <p:cNvSpPr txBox="1"/>
          <p:nvPr/>
        </p:nvSpPr>
        <p:spPr>
          <a:xfrm>
            <a:off x="539552" y="980728"/>
            <a:ext cx="7992888" cy="2862322"/>
          </a:xfrm>
          <a:prstGeom prst="rect">
            <a:avLst/>
          </a:prstGeom>
          <a:noFill/>
        </p:spPr>
        <p:txBody>
          <a:bodyPr wrap="square">
            <a:spAutoFit/>
          </a:bodyPr>
          <a:lstStyle/>
          <a:p>
            <a:r>
              <a:rPr lang="it-IT" dirty="0"/>
              <a:t>I composti organici vengono spesso scritti usando una </a:t>
            </a:r>
            <a:r>
              <a:rPr lang="it-IT" b="1" dirty="0"/>
              <a:t>formula di struttura </a:t>
            </a:r>
            <a:r>
              <a:rPr lang="it-IT" dirty="0"/>
              <a:t>piuttosto che una </a:t>
            </a:r>
            <a:r>
              <a:rPr lang="it-IT" b="1" dirty="0"/>
              <a:t>formula molecolare</a:t>
            </a:r>
            <a:r>
              <a:rPr lang="it-IT" dirty="0"/>
              <a:t>. </a:t>
            </a:r>
          </a:p>
          <a:p>
            <a:r>
              <a:rPr lang="it-IT" dirty="0"/>
              <a:t>Qual è la differenza tra questi due tipi di formule? Perché usare la prima invece della seconda? Si consideri un composto organico con formula molecolare </a:t>
            </a:r>
            <a:r>
              <a:rPr lang="it-IT" b="1" dirty="0"/>
              <a:t>C</a:t>
            </a:r>
            <a:r>
              <a:rPr lang="it-IT" b="1" baseline="-25000" dirty="0"/>
              <a:t>2</a:t>
            </a:r>
            <a:r>
              <a:rPr lang="it-IT" b="1" dirty="0"/>
              <a:t>H</a:t>
            </a:r>
            <a:r>
              <a:rPr lang="it-IT" b="1" baseline="-25000" dirty="0"/>
              <a:t>6</a:t>
            </a:r>
            <a:r>
              <a:rPr lang="it-IT" b="1" dirty="0"/>
              <a:t>O. </a:t>
            </a:r>
            <a:r>
              <a:rPr lang="it-IT" dirty="0"/>
              <a:t>In chimica inorganica una formula di questo tipo identifica uno specifico composto. Questo fatto non è sempre vero in chimica organica, poiché </a:t>
            </a:r>
            <a:r>
              <a:rPr lang="it-IT" i="1" u="sng" dirty="0"/>
              <a:t>una formula molecolare può identificare più di composto.</a:t>
            </a:r>
          </a:p>
          <a:p>
            <a:pPr marL="285750" indent="-285750">
              <a:buFont typeface="Wingdings" panose="05000000000000000000" pitchFamily="2" charset="2"/>
              <a:buChar char="Ø"/>
            </a:pPr>
            <a:r>
              <a:rPr lang="it-IT" dirty="0"/>
              <a:t>si possono ottenere due possibili strutture, entrambe aventi formula molecolare C</a:t>
            </a:r>
            <a:r>
              <a:rPr lang="it-IT" baseline="-25000" dirty="0"/>
              <a:t>2</a:t>
            </a:r>
            <a:r>
              <a:rPr lang="it-IT" dirty="0"/>
              <a:t>H</a:t>
            </a:r>
            <a:r>
              <a:rPr lang="it-IT" baseline="-25000" dirty="0"/>
              <a:t>6</a:t>
            </a:r>
            <a:r>
              <a:rPr lang="it-IT" dirty="0"/>
              <a:t>O.</a:t>
            </a:r>
          </a:p>
        </p:txBody>
      </p:sp>
      <p:pic>
        <p:nvPicPr>
          <p:cNvPr id="6" name="Immagine 5">
            <a:extLst>
              <a:ext uri="{FF2B5EF4-FFF2-40B4-BE49-F238E27FC236}">
                <a16:creationId xmlns:a16="http://schemas.microsoft.com/office/drawing/2014/main" id="{13BED777-38C6-34E5-9342-81145B85AF42}"/>
              </a:ext>
            </a:extLst>
          </p:cNvPr>
          <p:cNvPicPr>
            <a:picLocks noChangeAspect="1"/>
          </p:cNvPicPr>
          <p:nvPr/>
        </p:nvPicPr>
        <p:blipFill rotWithShape="1">
          <a:blip r:embed="rId2"/>
          <a:srcRect r="22156"/>
          <a:stretch/>
        </p:blipFill>
        <p:spPr>
          <a:xfrm>
            <a:off x="539552" y="4005475"/>
            <a:ext cx="3538424" cy="1008112"/>
          </a:xfrm>
          <a:prstGeom prst="rect">
            <a:avLst/>
          </a:prstGeom>
        </p:spPr>
      </p:pic>
      <p:sp>
        <p:nvSpPr>
          <p:cNvPr id="8" name="CasellaDiTesto 7">
            <a:extLst>
              <a:ext uri="{FF2B5EF4-FFF2-40B4-BE49-F238E27FC236}">
                <a16:creationId xmlns:a16="http://schemas.microsoft.com/office/drawing/2014/main" id="{C94E9960-7B5B-6CBC-BE8F-BD23368B1C38}"/>
              </a:ext>
            </a:extLst>
          </p:cNvPr>
          <p:cNvSpPr txBox="1"/>
          <p:nvPr/>
        </p:nvSpPr>
        <p:spPr>
          <a:xfrm>
            <a:off x="740114" y="5251024"/>
            <a:ext cx="7072246" cy="369332"/>
          </a:xfrm>
          <a:prstGeom prst="rect">
            <a:avLst/>
          </a:prstGeom>
          <a:noFill/>
        </p:spPr>
        <p:txBody>
          <a:bodyPr wrap="square">
            <a:spAutoFit/>
          </a:bodyPr>
          <a:lstStyle/>
          <a:p>
            <a:r>
              <a:rPr lang="it-IT" u="sng" dirty="0"/>
              <a:t>le linee rappresentano i legami e, quindi, gli elettroni condivisi</a:t>
            </a:r>
            <a:r>
              <a:rPr lang="it-IT" dirty="0"/>
              <a:t>. </a:t>
            </a:r>
          </a:p>
        </p:txBody>
      </p:sp>
      <p:pic>
        <p:nvPicPr>
          <p:cNvPr id="9" name="Immagine 8">
            <a:extLst>
              <a:ext uri="{FF2B5EF4-FFF2-40B4-BE49-F238E27FC236}">
                <a16:creationId xmlns:a16="http://schemas.microsoft.com/office/drawing/2014/main" id="{44D6353C-0EB8-AF04-7BAA-99A5D2E61B05}"/>
              </a:ext>
            </a:extLst>
          </p:cNvPr>
          <p:cNvPicPr>
            <a:picLocks noChangeAspect="1"/>
          </p:cNvPicPr>
          <p:nvPr/>
        </p:nvPicPr>
        <p:blipFill>
          <a:blip r:embed="rId3"/>
          <a:stretch>
            <a:fillRect/>
          </a:stretch>
        </p:blipFill>
        <p:spPr>
          <a:xfrm>
            <a:off x="4781736" y="3920545"/>
            <a:ext cx="3738872" cy="855604"/>
          </a:xfrm>
          <a:prstGeom prst="rect">
            <a:avLst/>
          </a:prstGeom>
        </p:spPr>
      </p:pic>
    </p:spTree>
    <p:extLst>
      <p:ext uri="{BB962C8B-B14F-4D97-AF65-F5344CB8AC3E}">
        <p14:creationId xmlns:p14="http://schemas.microsoft.com/office/powerpoint/2010/main" val="38403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5730" t="-681" r="9" b="16032"/>
          <a:stretch/>
        </p:blipFill>
        <p:spPr>
          <a:xfrm>
            <a:off x="3013567" y="836713"/>
            <a:ext cx="6033939" cy="5184576"/>
          </a:xfrm>
          <a:prstGeom prst="rect">
            <a:avLst/>
          </a:prstGeom>
          <a:noFill/>
          <a:ln>
            <a:noFill/>
          </a:ln>
        </p:spPr>
      </p:pic>
      <p:sp>
        <p:nvSpPr>
          <p:cNvPr id="3" name="CasellaDiTesto 2">
            <a:extLst>
              <a:ext uri="{FF2B5EF4-FFF2-40B4-BE49-F238E27FC236}">
                <a16:creationId xmlns:a16="http://schemas.microsoft.com/office/drawing/2014/main" id="{D45BF259-D38A-F1E2-A733-C753DD3541F7}"/>
              </a:ext>
            </a:extLst>
          </p:cNvPr>
          <p:cNvSpPr txBox="1"/>
          <p:nvPr/>
        </p:nvSpPr>
        <p:spPr>
          <a:xfrm>
            <a:off x="3995936" y="40870"/>
            <a:ext cx="4572000" cy="461665"/>
          </a:xfrm>
          <a:prstGeom prst="rect">
            <a:avLst/>
          </a:prstGeom>
          <a:noFill/>
        </p:spPr>
        <p:txBody>
          <a:bodyPr wrap="square">
            <a:spAutoFit/>
          </a:bodyPr>
          <a:lstStyle/>
          <a:p>
            <a:r>
              <a:rPr lang="it-IT" sz="2400" b="1" dirty="0">
                <a:solidFill>
                  <a:srgbClr val="FF0000"/>
                </a:solidFill>
              </a:rPr>
              <a:t>ISOMERI</a:t>
            </a:r>
          </a:p>
        </p:txBody>
      </p:sp>
      <p:sp>
        <p:nvSpPr>
          <p:cNvPr id="4" name="CasellaDiTesto 3">
            <a:extLst>
              <a:ext uri="{FF2B5EF4-FFF2-40B4-BE49-F238E27FC236}">
                <a16:creationId xmlns:a16="http://schemas.microsoft.com/office/drawing/2014/main" id="{63DA4DC6-D174-C3C4-EA97-6C8E55D9EC24}"/>
              </a:ext>
            </a:extLst>
          </p:cNvPr>
          <p:cNvSpPr txBox="1"/>
          <p:nvPr/>
        </p:nvSpPr>
        <p:spPr>
          <a:xfrm>
            <a:off x="164058" y="836711"/>
            <a:ext cx="2849509" cy="5078313"/>
          </a:xfrm>
          <a:prstGeom prst="rect">
            <a:avLst/>
          </a:prstGeom>
          <a:noFill/>
        </p:spPr>
        <p:txBody>
          <a:bodyPr wrap="square">
            <a:spAutoFit/>
          </a:bodyPr>
          <a:lstStyle/>
          <a:p>
            <a:r>
              <a:rPr lang="it-IT" b="1" i="1" dirty="0"/>
              <a:t>Gli isomeri sono definiti come composti aventi la stessa formula molecolare ma differente formula di struttura. </a:t>
            </a:r>
          </a:p>
          <a:p>
            <a:r>
              <a:rPr lang="it-IT" dirty="0"/>
              <a:t>ES: il composto C</a:t>
            </a:r>
            <a:r>
              <a:rPr lang="it-IT" baseline="-25000" dirty="0"/>
              <a:t>2</a:t>
            </a:r>
            <a:r>
              <a:rPr lang="it-IT" dirty="0"/>
              <a:t>H</a:t>
            </a:r>
            <a:r>
              <a:rPr lang="it-IT" baseline="-25000" dirty="0"/>
              <a:t>6</a:t>
            </a:r>
            <a:r>
              <a:rPr lang="it-IT" dirty="0"/>
              <a:t>O ha due isomeri. Il composto C</a:t>
            </a:r>
            <a:r>
              <a:rPr lang="it-IT" baseline="-25000" dirty="0"/>
              <a:t>6</a:t>
            </a:r>
            <a:r>
              <a:rPr lang="it-IT" dirty="0"/>
              <a:t>H</a:t>
            </a:r>
            <a:r>
              <a:rPr lang="it-IT" baseline="-25000" dirty="0"/>
              <a:t>14</a:t>
            </a:r>
            <a:r>
              <a:rPr lang="it-IT" dirty="0"/>
              <a:t> ha 5 isomeri; C</a:t>
            </a:r>
            <a:r>
              <a:rPr lang="it-IT" baseline="-25000" dirty="0"/>
              <a:t>6</a:t>
            </a:r>
            <a:r>
              <a:rPr lang="it-IT" dirty="0"/>
              <a:t>H</a:t>
            </a:r>
            <a:r>
              <a:rPr lang="it-IT" baseline="-25000" dirty="0"/>
              <a:t>12</a:t>
            </a:r>
            <a:r>
              <a:rPr lang="it-IT" dirty="0"/>
              <a:t>O</a:t>
            </a:r>
            <a:r>
              <a:rPr lang="it-IT" baseline="-25000" dirty="0"/>
              <a:t>6 </a:t>
            </a:r>
            <a:r>
              <a:rPr lang="it-IT" dirty="0"/>
              <a:t>viene identificato generalmente con il glucosio, ma questa formula molecolare rappresenta 24 diversi composti o isomeri, ognuno dei quali è un differente zucchero</a:t>
            </a:r>
          </a:p>
        </p:txBody>
      </p:sp>
      <p:sp>
        <p:nvSpPr>
          <p:cNvPr id="6" name="CasellaDiTesto 5">
            <a:extLst>
              <a:ext uri="{FF2B5EF4-FFF2-40B4-BE49-F238E27FC236}">
                <a16:creationId xmlns:a16="http://schemas.microsoft.com/office/drawing/2014/main" id="{9D6159F0-75BF-0E09-CA64-FC6DB4D34B76}"/>
              </a:ext>
            </a:extLst>
          </p:cNvPr>
          <p:cNvSpPr txBox="1"/>
          <p:nvPr/>
        </p:nvSpPr>
        <p:spPr>
          <a:xfrm>
            <a:off x="4716016" y="6170797"/>
            <a:ext cx="4572000" cy="369332"/>
          </a:xfrm>
          <a:prstGeom prst="rect">
            <a:avLst/>
          </a:prstGeom>
          <a:noFill/>
        </p:spPr>
        <p:txBody>
          <a:bodyPr wrap="square">
            <a:spAutoFit/>
          </a:bodyPr>
          <a:lstStyle/>
          <a:p>
            <a:r>
              <a:rPr lang="it-IT" dirty="0"/>
              <a:t>Isomeri di C</a:t>
            </a:r>
            <a:r>
              <a:rPr lang="it-IT" baseline="-25000" dirty="0"/>
              <a:t>6</a:t>
            </a:r>
            <a:r>
              <a:rPr lang="it-IT" dirty="0"/>
              <a:t>H</a:t>
            </a:r>
            <a:r>
              <a:rPr lang="it-IT" baseline="-25000" dirty="0"/>
              <a:t>14</a:t>
            </a:r>
            <a:r>
              <a:rPr lang="it-IT" dirty="0"/>
              <a:t>.</a:t>
            </a:r>
          </a:p>
        </p:txBody>
      </p:sp>
    </p:spTree>
    <p:extLst>
      <p:ext uri="{BB962C8B-B14F-4D97-AF65-F5344CB8AC3E}">
        <p14:creationId xmlns:p14="http://schemas.microsoft.com/office/powerpoint/2010/main" val="59498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1EDD413-B066-3D42-001D-62093C1A9057}"/>
              </a:ext>
            </a:extLst>
          </p:cNvPr>
          <p:cNvPicPr>
            <a:picLocks noChangeAspect="1"/>
          </p:cNvPicPr>
          <p:nvPr/>
        </p:nvPicPr>
        <p:blipFill>
          <a:blip r:embed="rId2"/>
          <a:stretch>
            <a:fillRect/>
          </a:stretch>
        </p:blipFill>
        <p:spPr>
          <a:xfrm>
            <a:off x="408071" y="990388"/>
            <a:ext cx="8327858" cy="4877223"/>
          </a:xfrm>
          <a:prstGeom prst="rect">
            <a:avLst/>
          </a:prstGeom>
        </p:spPr>
      </p:pic>
      <p:sp>
        <p:nvSpPr>
          <p:cNvPr id="3" name="CasellaDiTesto 2">
            <a:extLst>
              <a:ext uri="{FF2B5EF4-FFF2-40B4-BE49-F238E27FC236}">
                <a16:creationId xmlns:a16="http://schemas.microsoft.com/office/drawing/2014/main" id="{A4B9F7EC-F3CC-71F8-C022-F606DF04CE6B}"/>
              </a:ext>
            </a:extLst>
          </p:cNvPr>
          <p:cNvSpPr txBox="1"/>
          <p:nvPr/>
        </p:nvSpPr>
        <p:spPr>
          <a:xfrm>
            <a:off x="539552" y="188640"/>
            <a:ext cx="1838965" cy="461665"/>
          </a:xfrm>
          <a:prstGeom prst="rect">
            <a:avLst/>
          </a:prstGeom>
          <a:noFill/>
        </p:spPr>
        <p:txBody>
          <a:bodyPr wrap="square" rtlCol="0">
            <a:spAutoFit/>
          </a:bodyPr>
          <a:lstStyle/>
          <a:p>
            <a:r>
              <a:rPr lang="it-IT" sz="2400" b="1" dirty="0">
                <a:solidFill>
                  <a:srgbClr val="FF0000"/>
                </a:solidFill>
              </a:rPr>
              <a:t>ISOMERIA</a:t>
            </a:r>
          </a:p>
        </p:txBody>
      </p:sp>
    </p:spTree>
    <p:extLst>
      <p:ext uri="{BB962C8B-B14F-4D97-AF65-F5344CB8AC3E}">
        <p14:creationId xmlns:p14="http://schemas.microsoft.com/office/powerpoint/2010/main" val="76724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3;p33">
            <a:extLst>
              <a:ext uri="{FF2B5EF4-FFF2-40B4-BE49-F238E27FC236}">
                <a16:creationId xmlns:a16="http://schemas.microsoft.com/office/drawing/2014/main" id="{9E174E00-4A2B-F5FA-511C-7871F35CA79F}"/>
              </a:ext>
            </a:extLst>
          </p:cNvPr>
          <p:cNvSpPr txBox="1">
            <a:spLocks/>
          </p:cNvSpPr>
          <p:nvPr/>
        </p:nvSpPr>
        <p:spPr>
          <a:xfrm>
            <a:off x="323528" y="620688"/>
            <a:ext cx="8229600" cy="5472608"/>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Aft>
                <a:spcPct val="0"/>
              </a:spcAft>
              <a:buClr>
                <a:srgbClr val="FF0000"/>
              </a:buClr>
              <a:buFont typeface="Arial" panose="020B0604020202020204" pitchFamily="34" charset="0"/>
              <a:buNone/>
            </a:pPr>
            <a:r>
              <a:rPr lang="en-US" altLang="it-IT" sz="2400" dirty="0" err="1">
                <a:latin typeface="Arial" panose="020B0604020202020204" pitchFamily="34" charset="0"/>
                <a:cs typeface="Arial" panose="020B0604020202020204" pitchFamily="34" charset="0"/>
              </a:rPr>
              <a:t>Gli</a:t>
            </a:r>
            <a:r>
              <a:rPr lang="en-US" altLang="it-IT" sz="2400" dirty="0">
                <a:latin typeface="Arial" panose="020B0604020202020204" pitchFamily="34" charset="0"/>
                <a:cs typeface="Arial" panose="020B0604020202020204" pitchFamily="34" charset="0"/>
              </a:rPr>
              <a:t> </a:t>
            </a:r>
            <a:r>
              <a:rPr lang="en-US" altLang="it-IT" sz="2400" b="1" dirty="0" err="1">
                <a:latin typeface="Arial" panose="020B0604020202020204" pitchFamily="34" charset="0"/>
                <a:cs typeface="Arial" panose="020B0604020202020204" pitchFamily="34" charset="0"/>
              </a:rPr>
              <a:t>isomeri</a:t>
            </a:r>
            <a:r>
              <a:rPr lang="en-US" altLang="it-IT" sz="2400" b="1" dirty="0">
                <a:latin typeface="Arial" panose="020B0604020202020204" pitchFamily="34" charset="0"/>
                <a:cs typeface="Arial" panose="020B0604020202020204" pitchFamily="34" charset="0"/>
              </a:rPr>
              <a:t> di </a:t>
            </a:r>
            <a:r>
              <a:rPr lang="en-US" altLang="it-IT" sz="2400" b="1" dirty="0" err="1">
                <a:latin typeface="Arial" panose="020B0604020202020204" pitchFamily="34" charset="0"/>
                <a:cs typeface="Arial" panose="020B0604020202020204" pitchFamily="34" charset="0"/>
              </a:rPr>
              <a:t>struttura</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si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dividono</a:t>
            </a:r>
            <a:r>
              <a:rPr lang="en-US" altLang="it-IT" sz="2400" dirty="0">
                <a:latin typeface="Arial" panose="020B0604020202020204" pitchFamily="34" charset="0"/>
                <a:cs typeface="Arial" panose="020B0604020202020204" pitchFamily="34" charset="0"/>
              </a:rPr>
              <a:t> in:</a:t>
            </a:r>
            <a:endParaRPr lang="it-IT" altLang="it-IT" sz="2400" dirty="0">
              <a:latin typeface="Arial" panose="020B0604020202020204" pitchFamily="34" charset="0"/>
              <a:cs typeface="Arial" panose="020B0604020202020204" pitchFamily="34" charset="0"/>
            </a:endParaRPr>
          </a:p>
          <a:p>
            <a:pPr marL="0" indent="0">
              <a:spcBef>
                <a:spcPts val="2000"/>
              </a:spcBef>
              <a:spcAft>
                <a:spcPct val="0"/>
              </a:spcAft>
              <a:buClr>
                <a:srgbClr val="FF0000"/>
              </a:buClr>
              <a:buFont typeface="Arial" panose="020B0604020202020204" pitchFamily="34" charset="0"/>
              <a:buChar char="●"/>
            </a:pPr>
            <a:r>
              <a:rPr lang="en-US" altLang="it-IT" sz="2400" b="1" dirty="0" err="1">
                <a:latin typeface="Arial" panose="020B0604020202020204" pitchFamily="34" charset="0"/>
                <a:cs typeface="Arial" panose="020B0604020202020204" pitchFamily="34" charset="0"/>
              </a:rPr>
              <a:t>isomeri</a:t>
            </a:r>
            <a:r>
              <a:rPr lang="en-US" altLang="it-IT" sz="2400" b="1" dirty="0">
                <a:latin typeface="Arial" panose="020B0604020202020204" pitchFamily="34" charset="0"/>
                <a:cs typeface="Arial" panose="020B0604020202020204" pitchFamily="34" charset="0"/>
              </a:rPr>
              <a:t> di catena</a:t>
            </a:r>
            <a:r>
              <a:rPr lang="en-US" altLang="it-IT" sz="2400" dirty="0">
                <a:latin typeface="Arial" panose="020B0604020202020204" pitchFamily="34" charset="0"/>
                <a:cs typeface="Arial" panose="020B0604020202020204" pitchFamily="34" charset="0"/>
              </a:rPr>
              <a:t> → catena </a:t>
            </a:r>
            <a:r>
              <a:rPr lang="en-US" altLang="it-IT" sz="2400" dirty="0" err="1">
                <a:latin typeface="Arial" panose="020B0604020202020204" pitchFamily="34" charset="0"/>
                <a:cs typeface="Arial" panose="020B0604020202020204" pitchFamily="34" charset="0"/>
              </a:rPr>
              <a:t>lineare</a:t>
            </a:r>
            <a:r>
              <a:rPr lang="en-US" altLang="it-IT" sz="2400" dirty="0">
                <a:latin typeface="Arial" panose="020B0604020202020204" pitchFamily="34" charset="0"/>
                <a:cs typeface="Arial" panose="020B0604020202020204" pitchFamily="34" charset="0"/>
              </a:rPr>
              <a:t> o </a:t>
            </a:r>
            <a:r>
              <a:rPr lang="en-US" altLang="it-IT" sz="2400" dirty="0" err="1">
                <a:latin typeface="Arial" panose="020B0604020202020204" pitchFamily="34" charset="0"/>
                <a:cs typeface="Arial" panose="020B0604020202020204" pitchFamily="34" charset="0"/>
              </a:rPr>
              <a:t>ramificata</a:t>
            </a:r>
            <a:r>
              <a:rPr lang="en-US" altLang="it-IT" sz="2400" dirty="0">
                <a:latin typeface="Arial" panose="020B0604020202020204" pitchFamily="34" charset="0"/>
                <a:cs typeface="Arial" panose="020B0604020202020204" pitchFamily="34" charset="0"/>
              </a:rPr>
              <a:t>;</a:t>
            </a:r>
            <a:br>
              <a:rPr lang="en-US" altLang="it-IT" sz="2400" b="1" dirty="0">
                <a:latin typeface="Arial" panose="020B0604020202020204" pitchFamily="34" charset="0"/>
                <a:cs typeface="Arial" panose="020B0604020202020204" pitchFamily="34" charset="0"/>
              </a:rPr>
            </a:br>
            <a:br>
              <a:rPr lang="en-US" altLang="it-IT" sz="2400" b="1" dirty="0">
                <a:latin typeface="Arial" panose="020B0604020202020204" pitchFamily="34" charset="0"/>
                <a:cs typeface="Arial" panose="020B0604020202020204" pitchFamily="34" charset="0"/>
              </a:rPr>
            </a:br>
            <a:endParaRPr lang="it-IT" altLang="it-IT" sz="2400" b="1" dirty="0">
              <a:latin typeface="Arial" panose="020B0604020202020204" pitchFamily="34" charset="0"/>
              <a:cs typeface="Arial" panose="020B0604020202020204" pitchFamily="34" charset="0"/>
            </a:endParaRPr>
          </a:p>
          <a:p>
            <a:pPr marL="0" indent="0">
              <a:spcBef>
                <a:spcPts val="2000"/>
              </a:spcBef>
              <a:spcAft>
                <a:spcPct val="0"/>
              </a:spcAft>
              <a:buClr>
                <a:srgbClr val="FF0000"/>
              </a:buClr>
              <a:buFont typeface="Arial" panose="020B0604020202020204" pitchFamily="34" charset="0"/>
              <a:buChar char="●"/>
            </a:pPr>
            <a:r>
              <a:rPr lang="en-US" altLang="it-IT" sz="2400" b="1" dirty="0" err="1">
                <a:latin typeface="Arial" panose="020B0604020202020204" pitchFamily="34" charset="0"/>
                <a:cs typeface="Arial" panose="020B0604020202020204" pitchFamily="34" charset="0"/>
              </a:rPr>
              <a:t>isomeri</a:t>
            </a:r>
            <a:r>
              <a:rPr lang="en-US" altLang="it-IT" sz="2400" b="1" dirty="0">
                <a:latin typeface="Arial" panose="020B0604020202020204" pitchFamily="34" charset="0"/>
                <a:cs typeface="Arial" panose="020B0604020202020204" pitchFamily="34" charset="0"/>
              </a:rPr>
              <a:t> di </a:t>
            </a:r>
            <a:r>
              <a:rPr lang="en-US" altLang="it-IT" sz="2400" b="1" dirty="0" err="1">
                <a:latin typeface="Arial" panose="020B0604020202020204" pitchFamily="34" charset="0"/>
                <a:cs typeface="Arial" panose="020B0604020202020204" pitchFamily="34" charset="0"/>
              </a:rPr>
              <a:t>posizione</a:t>
            </a:r>
            <a:r>
              <a:rPr lang="en-US" altLang="it-IT" sz="2400" dirty="0">
                <a:latin typeface="Arial" panose="020B0604020202020204" pitchFamily="34" charset="0"/>
                <a:cs typeface="Arial" panose="020B0604020202020204" pitchFamily="34" charset="0"/>
              </a:rPr>
              <a:t> → </a:t>
            </a:r>
            <a:r>
              <a:rPr lang="en-US" altLang="it-IT" sz="2400" dirty="0" err="1">
                <a:latin typeface="Arial" panose="020B0604020202020204" pitchFamily="34" charset="0"/>
                <a:cs typeface="Arial" panose="020B0604020202020204" pitchFamily="34" charset="0"/>
              </a:rPr>
              <a:t>posizione</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gruppo</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funzionale</a:t>
            </a:r>
            <a:r>
              <a:rPr lang="en-US" altLang="it-IT" sz="2400" dirty="0">
                <a:latin typeface="Arial" panose="020B0604020202020204" pitchFamily="34" charset="0"/>
                <a:cs typeface="Arial" panose="020B0604020202020204" pitchFamily="34" charset="0"/>
              </a:rPr>
              <a:t>;</a:t>
            </a:r>
            <a:br>
              <a:rPr lang="en-US" altLang="it-IT" sz="2400" b="1" dirty="0">
                <a:latin typeface="Arial" panose="020B0604020202020204" pitchFamily="34" charset="0"/>
                <a:cs typeface="Arial" panose="020B0604020202020204" pitchFamily="34" charset="0"/>
              </a:rPr>
            </a:br>
            <a:br>
              <a:rPr lang="en-US" altLang="it-IT" sz="2400" b="1" dirty="0">
                <a:latin typeface="Arial" panose="020B0604020202020204" pitchFamily="34" charset="0"/>
                <a:cs typeface="Arial" panose="020B0604020202020204" pitchFamily="34" charset="0"/>
              </a:rPr>
            </a:br>
            <a:endParaRPr lang="it-IT" altLang="it-IT" sz="2400" b="1" dirty="0">
              <a:latin typeface="Arial" panose="020B0604020202020204" pitchFamily="34" charset="0"/>
              <a:cs typeface="Arial" panose="020B0604020202020204" pitchFamily="34" charset="0"/>
            </a:endParaRPr>
          </a:p>
          <a:p>
            <a:pPr marL="0" indent="0">
              <a:spcBef>
                <a:spcPts val="2000"/>
              </a:spcBef>
              <a:spcAft>
                <a:spcPts val="2000"/>
              </a:spcAft>
              <a:buClr>
                <a:srgbClr val="FF0000"/>
              </a:buClr>
              <a:buFont typeface="Arial" panose="020B0604020202020204" pitchFamily="34" charset="0"/>
              <a:buChar char="●"/>
            </a:pPr>
            <a:r>
              <a:rPr lang="en-US" altLang="it-IT" sz="2400" b="1" dirty="0" err="1">
                <a:latin typeface="Arial" panose="020B0604020202020204" pitchFamily="34" charset="0"/>
                <a:cs typeface="Arial" panose="020B0604020202020204" pitchFamily="34" charset="0"/>
              </a:rPr>
              <a:t>isomeri</a:t>
            </a:r>
            <a:r>
              <a:rPr lang="en-US" altLang="it-IT" sz="2400" b="1" dirty="0">
                <a:latin typeface="Arial" panose="020B0604020202020204" pitchFamily="34" charset="0"/>
                <a:cs typeface="Arial" panose="020B0604020202020204" pitchFamily="34" charset="0"/>
              </a:rPr>
              <a:t> di </a:t>
            </a:r>
            <a:r>
              <a:rPr lang="en-US" altLang="it-IT" sz="2400" b="1" dirty="0" err="1">
                <a:latin typeface="Arial" panose="020B0604020202020204" pitchFamily="34" charset="0"/>
                <a:cs typeface="Arial" panose="020B0604020202020204" pitchFamily="34" charset="0"/>
              </a:rPr>
              <a:t>gruppo</a:t>
            </a:r>
            <a:r>
              <a:rPr lang="en-US" altLang="it-IT" sz="2400" b="1" dirty="0">
                <a:latin typeface="Arial" panose="020B0604020202020204" pitchFamily="34" charset="0"/>
                <a:cs typeface="Arial" panose="020B0604020202020204" pitchFamily="34" charset="0"/>
              </a:rPr>
              <a:t> </a:t>
            </a:r>
            <a:r>
              <a:rPr lang="en-US" altLang="it-IT" sz="2400" b="1" dirty="0" err="1">
                <a:latin typeface="Arial" panose="020B0604020202020204" pitchFamily="34" charset="0"/>
                <a:cs typeface="Arial" panose="020B0604020202020204" pitchFamily="34" charset="0"/>
              </a:rPr>
              <a:t>funzionale</a:t>
            </a:r>
            <a:r>
              <a:rPr lang="en-US" altLang="it-IT" sz="2400" dirty="0">
                <a:latin typeface="Arial" panose="020B0604020202020204" pitchFamily="34" charset="0"/>
                <a:cs typeface="Arial" panose="020B0604020202020204" pitchFamily="34" charset="0"/>
              </a:rPr>
              <a:t> → </a:t>
            </a:r>
            <a:r>
              <a:rPr lang="en-US" altLang="it-IT" sz="2400" dirty="0" err="1">
                <a:latin typeface="Arial" panose="020B0604020202020204" pitchFamily="34" charset="0"/>
                <a:cs typeface="Arial" panose="020B0604020202020204" pitchFamily="34" charset="0"/>
              </a:rPr>
              <a:t>gruppo</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funzionale</a:t>
            </a:r>
            <a:r>
              <a:rPr lang="en-US" altLang="it-IT" sz="2400" dirty="0">
                <a:latin typeface="Arial" panose="020B0604020202020204" pitchFamily="34" charset="0"/>
                <a:cs typeface="Arial" panose="020B0604020202020204" pitchFamily="34" charset="0"/>
              </a:rPr>
              <a:t>.</a:t>
            </a:r>
            <a:endParaRPr lang="it-IT" altLang="it-IT" sz="2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6C579A96-CDD2-615F-20E7-8FFDEBD70513}"/>
              </a:ext>
            </a:extLst>
          </p:cNvPr>
          <p:cNvPicPr>
            <a:picLocks noChangeAspect="1"/>
          </p:cNvPicPr>
          <p:nvPr/>
        </p:nvPicPr>
        <p:blipFill>
          <a:blip r:embed="rId2"/>
          <a:stretch>
            <a:fillRect/>
          </a:stretch>
        </p:blipFill>
        <p:spPr>
          <a:xfrm>
            <a:off x="1259632" y="1585950"/>
            <a:ext cx="5962405" cy="3542083"/>
          </a:xfrm>
          <a:prstGeom prst="rect">
            <a:avLst/>
          </a:prstGeom>
        </p:spPr>
      </p:pic>
    </p:spTree>
    <p:extLst>
      <p:ext uri="{BB962C8B-B14F-4D97-AF65-F5344CB8AC3E}">
        <p14:creationId xmlns:p14="http://schemas.microsoft.com/office/powerpoint/2010/main" val="365654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6;p34">
            <a:extLst>
              <a:ext uri="{FF2B5EF4-FFF2-40B4-BE49-F238E27FC236}">
                <a16:creationId xmlns:a16="http://schemas.microsoft.com/office/drawing/2014/main" id="{F5FD0A9C-78F2-EF87-E814-63A9637AB7B7}"/>
              </a:ext>
            </a:extLst>
          </p:cNvPr>
          <p:cNvSpPr txBox="1">
            <a:spLocks/>
          </p:cNvSpPr>
          <p:nvPr/>
        </p:nvSpPr>
        <p:spPr>
          <a:xfrm>
            <a:off x="179512" y="332656"/>
            <a:ext cx="8229600" cy="4876800"/>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Clr>
                <a:srgbClr val="FF0000"/>
              </a:buClr>
              <a:buFont typeface="Arial"/>
              <a:buNone/>
              <a:defRPr/>
            </a:pPr>
            <a:r>
              <a:rPr lang="it-IT" sz="2400">
                <a:solidFill>
                  <a:schemeClr val="dk1"/>
                </a:solidFill>
                <a:sym typeface="Arial"/>
              </a:rPr>
              <a:t>Gli </a:t>
            </a:r>
            <a:r>
              <a:rPr lang="it-IT" sz="2400" b="1">
                <a:solidFill>
                  <a:schemeClr val="dk1"/>
                </a:solidFill>
                <a:sym typeface="Arial"/>
              </a:rPr>
              <a:t>stereoisomeri</a:t>
            </a:r>
            <a:r>
              <a:rPr lang="it-IT" sz="2400">
                <a:solidFill>
                  <a:schemeClr val="dk1"/>
                </a:solidFill>
                <a:sym typeface="Arial"/>
              </a:rPr>
              <a:t> si dividono in:</a:t>
            </a:r>
          </a:p>
          <a:p>
            <a:pPr>
              <a:spcBef>
                <a:spcPts val="2000"/>
              </a:spcBef>
              <a:buClr>
                <a:srgbClr val="FF0000"/>
              </a:buClr>
              <a:buFont typeface="Arial"/>
              <a:buChar char="●"/>
              <a:defRPr/>
            </a:pPr>
            <a:r>
              <a:rPr lang="it-IT" sz="2400" b="1">
                <a:solidFill>
                  <a:schemeClr val="dk1"/>
                </a:solidFill>
                <a:sym typeface="Arial"/>
              </a:rPr>
              <a:t>isomeri geometrici</a:t>
            </a:r>
            <a:r>
              <a:rPr lang="it-IT" sz="2400">
                <a:solidFill>
                  <a:schemeClr val="dk1"/>
                </a:solidFill>
                <a:sym typeface="Arial"/>
              </a:rPr>
              <a:t>: molecole con doppi legami carbonio-carbonio;</a:t>
            </a:r>
            <a:endParaRPr lang="it-IT" sz="2400" b="1">
              <a:solidFill>
                <a:schemeClr val="dk1"/>
              </a:solidFill>
              <a:sym typeface="Arial"/>
            </a:endParaRPr>
          </a:p>
          <a:p>
            <a:pPr>
              <a:spcBef>
                <a:spcPts val="2000"/>
              </a:spcBef>
              <a:buClr>
                <a:srgbClr val="FF0000"/>
              </a:buClr>
              <a:buFont typeface="Arial"/>
              <a:buChar char="●"/>
              <a:defRPr/>
            </a:pPr>
            <a:r>
              <a:rPr lang="it-IT" sz="2400" b="1">
                <a:solidFill>
                  <a:schemeClr val="dk1"/>
                </a:solidFill>
                <a:sym typeface="Arial"/>
              </a:rPr>
              <a:t>isomeri ottici</a:t>
            </a:r>
            <a:r>
              <a:rPr lang="it-IT" sz="2400">
                <a:solidFill>
                  <a:schemeClr val="dk1"/>
                </a:solidFill>
                <a:sym typeface="Arial"/>
              </a:rPr>
              <a:t> o </a:t>
            </a:r>
            <a:r>
              <a:rPr lang="it-IT" sz="2400" b="1">
                <a:solidFill>
                  <a:schemeClr val="dk1"/>
                </a:solidFill>
                <a:sym typeface="Arial"/>
              </a:rPr>
              <a:t>enantiomeri</a:t>
            </a:r>
            <a:r>
              <a:rPr lang="it-IT" sz="2400">
                <a:solidFill>
                  <a:schemeClr val="dk1"/>
                </a:solidFill>
                <a:sym typeface="Arial"/>
              </a:rPr>
              <a:t>: molecole chirali.</a:t>
            </a:r>
          </a:p>
          <a:p>
            <a:pPr marL="0" indent="0">
              <a:spcBef>
                <a:spcPts val="2000"/>
              </a:spcBef>
              <a:buClr>
                <a:srgbClr val="FF0000"/>
              </a:buClr>
              <a:buFont typeface="Arial"/>
              <a:buNone/>
              <a:defRPr/>
            </a:pPr>
            <a:r>
              <a:rPr lang="it-IT" sz="2400">
                <a:solidFill>
                  <a:schemeClr val="dk1"/>
                </a:solidFill>
                <a:sym typeface="Arial"/>
              </a:rPr>
              <a:t>Sono chiamati </a:t>
            </a:r>
            <a:r>
              <a:rPr lang="it-IT" sz="2400" b="1">
                <a:solidFill>
                  <a:schemeClr val="dk1"/>
                </a:solidFill>
                <a:sym typeface="Arial"/>
              </a:rPr>
              <a:t>chirali</a:t>
            </a:r>
            <a:r>
              <a:rPr lang="it-IT" sz="2400">
                <a:solidFill>
                  <a:schemeClr val="dk1"/>
                </a:solidFill>
                <a:sym typeface="Arial"/>
              </a:rPr>
              <a:t> gli oggetti che</a:t>
            </a:r>
            <a:br>
              <a:rPr lang="it-IT" sz="2400">
                <a:solidFill>
                  <a:schemeClr val="dk1"/>
                </a:solidFill>
                <a:sym typeface="Arial"/>
              </a:rPr>
            </a:br>
            <a:r>
              <a:rPr lang="it-IT" sz="2400">
                <a:solidFill>
                  <a:schemeClr val="dk1"/>
                </a:solidFill>
                <a:sym typeface="Arial"/>
              </a:rPr>
              <a:t>mancano di un piano di simmetria</a:t>
            </a:r>
            <a:br>
              <a:rPr lang="it-IT" sz="2400">
                <a:solidFill>
                  <a:schemeClr val="dk1"/>
                </a:solidFill>
                <a:sym typeface="Arial"/>
              </a:rPr>
            </a:br>
            <a:r>
              <a:rPr lang="it-IT" sz="2400">
                <a:solidFill>
                  <a:schemeClr val="dk1"/>
                </a:solidFill>
                <a:sym typeface="Arial"/>
              </a:rPr>
              <a:t>(mani, piedi, viti, conchiglie), ovvero</a:t>
            </a:r>
            <a:br>
              <a:rPr lang="it-IT" sz="2400">
                <a:solidFill>
                  <a:schemeClr val="dk1"/>
                </a:solidFill>
                <a:sym typeface="Arial"/>
              </a:rPr>
            </a:br>
            <a:r>
              <a:rPr lang="it-IT" sz="2400">
                <a:solidFill>
                  <a:schemeClr val="dk1"/>
                </a:solidFill>
                <a:sym typeface="Arial"/>
              </a:rPr>
              <a:t>distinguibili dalla loro immagine</a:t>
            </a:r>
            <a:br>
              <a:rPr lang="it-IT" sz="2400">
                <a:solidFill>
                  <a:schemeClr val="dk1"/>
                </a:solidFill>
                <a:sym typeface="Arial"/>
              </a:rPr>
            </a:br>
            <a:r>
              <a:rPr lang="it-IT" sz="2400">
                <a:solidFill>
                  <a:schemeClr val="dk1"/>
                </a:solidFill>
                <a:sym typeface="Arial"/>
              </a:rPr>
              <a:t>speculare.</a:t>
            </a:r>
          </a:p>
          <a:p>
            <a:pPr marL="0" indent="0">
              <a:spcBef>
                <a:spcPts val="2000"/>
              </a:spcBef>
              <a:spcAft>
                <a:spcPts val="2000"/>
              </a:spcAft>
              <a:buClr>
                <a:srgbClr val="FF0000"/>
              </a:buClr>
              <a:buFont typeface="Arial"/>
              <a:buNone/>
              <a:defRPr/>
            </a:pPr>
            <a:endParaRPr lang="it-IT" sz="2400" dirty="0">
              <a:solidFill>
                <a:schemeClr val="dk1"/>
              </a:solidFill>
              <a:sym typeface="Arial"/>
            </a:endParaRPr>
          </a:p>
        </p:txBody>
      </p:sp>
      <p:pic>
        <p:nvPicPr>
          <p:cNvPr id="4" name="Immagine 3">
            <a:extLst>
              <a:ext uri="{FF2B5EF4-FFF2-40B4-BE49-F238E27FC236}">
                <a16:creationId xmlns:a16="http://schemas.microsoft.com/office/drawing/2014/main" id="{2FA292EA-B60B-D89C-5C15-125E48E1E394}"/>
              </a:ext>
            </a:extLst>
          </p:cNvPr>
          <p:cNvPicPr>
            <a:picLocks noChangeAspect="1"/>
          </p:cNvPicPr>
          <p:nvPr/>
        </p:nvPicPr>
        <p:blipFill>
          <a:blip r:embed="rId2"/>
          <a:stretch>
            <a:fillRect/>
          </a:stretch>
        </p:blipFill>
        <p:spPr>
          <a:xfrm>
            <a:off x="5508104" y="3573016"/>
            <a:ext cx="2773920" cy="2627604"/>
          </a:xfrm>
          <a:prstGeom prst="rect">
            <a:avLst/>
          </a:prstGeom>
        </p:spPr>
      </p:pic>
    </p:spTree>
    <p:extLst>
      <p:ext uri="{BB962C8B-B14F-4D97-AF65-F5344CB8AC3E}">
        <p14:creationId xmlns:p14="http://schemas.microsoft.com/office/powerpoint/2010/main" val="282034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5;p35">
            <a:extLst>
              <a:ext uri="{FF2B5EF4-FFF2-40B4-BE49-F238E27FC236}">
                <a16:creationId xmlns:a16="http://schemas.microsoft.com/office/drawing/2014/main" id="{231CDFB2-EB13-5D26-276F-8716F318AA00}"/>
              </a:ext>
            </a:extLst>
          </p:cNvPr>
          <p:cNvSpPr txBox="1">
            <a:spLocks/>
          </p:cNvSpPr>
          <p:nvPr/>
        </p:nvSpPr>
        <p:spPr>
          <a:xfrm>
            <a:off x="539552" y="692696"/>
            <a:ext cx="8229600" cy="4876800"/>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Aft>
                <a:spcPct val="0"/>
              </a:spcAft>
              <a:buClr>
                <a:srgbClr val="FF0000"/>
              </a:buClr>
              <a:buFont typeface="Arial" panose="020B0604020202020204" pitchFamily="34" charset="0"/>
              <a:buNone/>
            </a:pPr>
            <a:r>
              <a:rPr lang="en-US" altLang="it-IT" sz="2400">
                <a:latin typeface="Arial" panose="020B0604020202020204" pitchFamily="34" charset="0"/>
                <a:cs typeface="Arial" panose="020B0604020202020204" pitchFamily="34" charset="0"/>
              </a:rPr>
              <a:t>Un idrocarburo è chirale quando un atomo di carbonio lega a sé quattro atomi o gruppi atomici diversi. In tal caso, si dice che l’atomo di carbonio è un </a:t>
            </a:r>
            <a:r>
              <a:rPr lang="en-US" altLang="it-IT" sz="2400" b="1">
                <a:latin typeface="Arial" panose="020B0604020202020204" pitchFamily="34" charset="0"/>
                <a:cs typeface="Arial" panose="020B0604020202020204" pitchFamily="34" charset="0"/>
              </a:rPr>
              <a:t>centro stereogenico</a:t>
            </a:r>
            <a:r>
              <a:rPr lang="en-US" altLang="it-IT" sz="2400">
                <a:latin typeface="Arial" panose="020B0604020202020204" pitchFamily="34" charset="0"/>
                <a:cs typeface="Arial" panose="020B0604020202020204" pitchFamily="34" charset="0"/>
              </a:rPr>
              <a:t> o </a:t>
            </a:r>
            <a:r>
              <a:rPr lang="en-US" altLang="it-IT" sz="2400" b="1">
                <a:latin typeface="Arial" panose="020B0604020202020204" pitchFamily="34" charset="0"/>
                <a:cs typeface="Arial" panose="020B0604020202020204" pitchFamily="34" charset="0"/>
              </a:rPr>
              <a:t>stereocentro</a:t>
            </a:r>
            <a:r>
              <a:rPr lang="en-US" altLang="it-IT" sz="2400">
                <a:latin typeface="Arial" panose="020B0604020202020204" pitchFamily="34" charset="0"/>
                <a:cs typeface="Arial" panose="020B0604020202020204" pitchFamily="34" charset="0"/>
              </a:rPr>
              <a:t>.</a:t>
            </a:r>
            <a:endParaRPr lang="it-IT" altLang="it-IT" sz="2400">
              <a:latin typeface="Arial" panose="020B0604020202020204" pitchFamily="34" charset="0"/>
              <a:cs typeface="Arial" panose="020B0604020202020204" pitchFamily="34" charset="0"/>
            </a:endParaRPr>
          </a:p>
          <a:p>
            <a:pPr marL="0" indent="0">
              <a:spcBef>
                <a:spcPts val="2000"/>
              </a:spcBef>
              <a:spcAft>
                <a:spcPct val="0"/>
              </a:spcAft>
              <a:buSzPts val="1100"/>
              <a:buFont typeface="Arial" panose="020B0604020202020204" pitchFamily="34" charset="0"/>
              <a:buNone/>
            </a:pPr>
            <a:r>
              <a:rPr lang="en-US" altLang="it-IT" sz="2400">
                <a:latin typeface="Arial" panose="020B0604020202020204" pitchFamily="34" charset="0"/>
                <a:cs typeface="Arial" panose="020B0604020202020204" pitchFamily="34" charset="0"/>
              </a:rPr>
              <a:t>Le molecole chirali hanno le</a:t>
            </a:r>
            <a:br>
              <a:rPr lang="en-US" altLang="it-IT" sz="2400">
                <a:latin typeface="Arial" panose="020B0604020202020204" pitchFamily="34" charset="0"/>
                <a:cs typeface="Arial" panose="020B0604020202020204" pitchFamily="34" charset="0"/>
              </a:rPr>
            </a:br>
            <a:r>
              <a:rPr lang="en-US" altLang="it-IT" sz="2400">
                <a:latin typeface="Arial" panose="020B0604020202020204" pitchFamily="34" charset="0"/>
                <a:cs typeface="Arial" panose="020B0604020202020204" pitchFamily="34" charset="0"/>
              </a:rPr>
              <a:t>stesse proprietà fisiche si</a:t>
            </a:r>
            <a:br>
              <a:rPr lang="en-US" altLang="it-IT" sz="2400">
                <a:latin typeface="Arial" panose="020B0604020202020204" pitchFamily="34" charset="0"/>
                <a:cs typeface="Arial" panose="020B0604020202020204" pitchFamily="34" charset="0"/>
              </a:rPr>
            </a:br>
            <a:r>
              <a:rPr lang="en-US" altLang="it-IT" sz="2400">
                <a:latin typeface="Arial" panose="020B0604020202020204" pitchFamily="34" charset="0"/>
                <a:cs typeface="Arial" panose="020B0604020202020204" pitchFamily="34" charset="0"/>
              </a:rPr>
              <a:t>comportano allo stesso modo</a:t>
            </a:r>
            <a:br>
              <a:rPr lang="en-US" altLang="it-IT" sz="2400">
                <a:latin typeface="Arial" panose="020B0604020202020204" pitchFamily="34" charset="0"/>
                <a:cs typeface="Arial" panose="020B0604020202020204" pitchFamily="34" charset="0"/>
              </a:rPr>
            </a:br>
            <a:r>
              <a:rPr lang="en-US" altLang="it-IT" sz="2400">
                <a:latin typeface="Arial" panose="020B0604020202020204" pitchFamily="34" charset="0"/>
                <a:cs typeface="Arial" panose="020B0604020202020204" pitchFamily="34" charset="0"/>
              </a:rPr>
              <a:t>in quasi tutte le reazioni</a:t>
            </a:r>
            <a:br>
              <a:rPr lang="en-US" altLang="it-IT" sz="2400">
                <a:latin typeface="Arial" panose="020B0604020202020204" pitchFamily="34" charset="0"/>
                <a:cs typeface="Arial" panose="020B0604020202020204" pitchFamily="34" charset="0"/>
              </a:rPr>
            </a:br>
            <a:r>
              <a:rPr lang="en-US" altLang="it-IT" sz="2400">
                <a:latin typeface="Arial" panose="020B0604020202020204" pitchFamily="34" charset="0"/>
                <a:cs typeface="Arial" panose="020B0604020202020204" pitchFamily="34" charset="0"/>
              </a:rPr>
              <a:t>chimiche a cui partecipano.</a:t>
            </a:r>
            <a:endParaRPr lang="it-IT" altLang="it-IT" sz="2400">
              <a:latin typeface="Arial" panose="020B0604020202020204" pitchFamily="34" charset="0"/>
              <a:cs typeface="Arial" panose="020B0604020202020204" pitchFamily="34" charset="0"/>
            </a:endParaRPr>
          </a:p>
          <a:p>
            <a:pPr marL="0" indent="0">
              <a:spcBef>
                <a:spcPts val="2000"/>
              </a:spcBef>
              <a:spcAft>
                <a:spcPct val="0"/>
              </a:spcAft>
              <a:buClr>
                <a:srgbClr val="FF0000"/>
              </a:buClr>
              <a:buFont typeface="Arial" panose="020B0604020202020204" pitchFamily="34" charset="0"/>
              <a:buNone/>
            </a:pPr>
            <a:endParaRPr lang="it-IT" altLang="it-IT" sz="2400">
              <a:latin typeface="Arial" panose="020B0604020202020204" pitchFamily="34" charset="0"/>
              <a:cs typeface="Arial" panose="020B0604020202020204" pitchFamily="34" charset="0"/>
            </a:endParaRPr>
          </a:p>
          <a:p>
            <a:pPr marL="0" indent="0">
              <a:spcBef>
                <a:spcPts val="2000"/>
              </a:spcBef>
              <a:spcAft>
                <a:spcPts val="2000"/>
              </a:spcAft>
              <a:buClr>
                <a:srgbClr val="FF0000"/>
              </a:buClr>
              <a:buFont typeface="Arial" panose="020B0604020202020204" pitchFamily="34" charset="0"/>
              <a:buNone/>
            </a:pPr>
            <a:endParaRPr lang="it-IT" altLang="it-IT" sz="2400" dirty="0">
              <a:latin typeface="Arial" panose="020B0604020202020204" pitchFamily="34" charset="0"/>
              <a:cs typeface="Arial" panose="020B0604020202020204" pitchFamily="34" charset="0"/>
            </a:endParaRPr>
          </a:p>
        </p:txBody>
      </p:sp>
      <p:pic>
        <p:nvPicPr>
          <p:cNvPr id="3" name="Google Shape;237;p35">
            <a:extLst>
              <a:ext uri="{FF2B5EF4-FFF2-40B4-BE49-F238E27FC236}">
                <a16:creationId xmlns:a16="http://schemas.microsoft.com/office/drawing/2014/main" id="{C629293C-5735-42B6-EC50-F4C9D5EC9EE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802" y="2608809"/>
            <a:ext cx="37147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25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40550" b="33421"/>
          <a:stretch/>
        </p:blipFill>
        <p:spPr>
          <a:xfrm>
            <a:off x="3453813" y="3059747"/>
            <a:ext cx="5436096" cy="2891780"/>
          </a:xfrm>
          <a:prstGeom prst="rect">
            <a:avLst/>
          </a:prstGeom>
          <a:noFill/>
          <a:ln>
            <a:noFill/>
          </a:ln>
        </p:spPr>
      </p:pic>
      <p:sp>
        <p:nvSpPr>
          <p:cNvPr id="4" name="CasellaDiTesto 3">
            <a:extLst>
              <a:ext uri="{FF2B5EF4-FFF2-40B4-BE49-F238E27FC236}">
                <a16:creationId xmlns:a16="http://schemas.microsoft.com/office/drawing/2014/main" id="{7B5D37F2-6BBA-2DDD-56B1-3FBB91C050F6}"/>
              </a:ext>
            </a:extLst>
          </p:cNvPr>
          <p:cNvSpPr txBox="1"/>
          <p:nvPr/>
        </p:nvSpPr>
        <p:spPr>
          <a:xfrm>
            <a:off x="1763688" y="188640"/>
            <a:ext cx="5904656" cy="1200329"/>
          </a:xfrm>
          <a:prstGeom prst="rect">
            <a:avLst/>
          </a:prstGeom>
          <a:noFill/>
        </p:spPr>
        <p:txBody>
          <a:bodyPr wrap="square">
            <a:spAutoFit/>
          </a:bodyPr>
          <a:lstStyle/>
          <a:p>
            <a:pPr algn="ctr"/>
            <a:r>
              <a:rPr lang="it-IT" sz="2400" b="1" dirty="0">
                <a:solidFill>
                  <a:srgbClr val="FF0000"/>
                </a:solidFill>
              </a:rPr>
              <a:t>ORIENTAZIONE TRIDIMENSIONALE DEI LEGAMI INTORNO ALL’ATOMO DI CARBONIO</a:t>
            </a:r>
          </a:p>
        </p:txBody>
      </p:sp>
      <p:sp>
        <p:nvSpPr>
          <p:cNvPr id="6" name="CasellaDiTesto 5">
            <a:extLst>
              <a:ext uri="{FF2B5EF4-FFF2-40B4-BE49-F238E27FC236}">
                <a16:creationId xmlns:a16="http://schemas.microsoft.com/office/drawing/2014/main" id="{4D7D0581-9108-A099-EA4F-62AD7B283CB6}"/>
              </a:ext>
            </a:extLst>
          </p:cNvPr>
          <p:cNvSpPr txBox="1"/>
          <p:nvPr/>
        </p:nvSpPr>
        <p:spPr>
          <a:xfrm>
            <a:off x="251520" y="1342428"/>
            <a:ext cx="8640960" cy="1200329"/>
          </a:xfrm>
          <a:prstGeom prst="rect">
            <a:avLst/>
          </a:prstGeom>
          <a:noFill/>
        </p:spPr>
        <p:txBody>
          <a:bodyPr wrap="square">
            <a:spAutoFit/>
          </a:bodyPr>
          <a:lstStyle/>
          <a:p>
            <a:r>
              <a:rPr lang="it-IT" dirty="0"/>
              <a:t> I composti rappresentati dalle formule di struttura non sono planari, ma hanno una struttura tridimensionale. Ad esempio, ogni atomo di carbonio forma quattro legami e se questi vengono ordinati simmetricamente la rappresentazione planare della struttura è:</a:t>
            </a:r>
          </a:p>
        </p:txBody>
      </p:sp>
      <p:pic>
        <p:nvPicPr>
          <p:cNvPr id="7" name="Immagine 6">
            <a:extLst>
              <a:ext uri="{FF2B5EF4-FFF2-40B4-BE49-F238E27FC236}">
                <a16:creationId xmlns:a16="http://schemas.microsoft.com/office/drawing/2014/main" id="{D3655B24-8A34-FAFF-1B75-5714FE1DF445}"/>
              </a:ext>
            </a:extLst>
          </p:cNvPr>
          <p:cNvPicPr>
            <a:picLocks noChangeAspect="1"/>
          </p:cNvPicPr>
          <p:nvPr/>
        </p:nvPicPr>
        <p:blipFill>
          <a:blip r:embed="rId3"/>
          <a:stretch>
            <a:fillRect/>
          </a:stretch>
        </p:blipFill>
        <p:spPr>
          <a:xfrm>
            <a:off x="4076700" y="2312083"/>
            <a:ext cx="495300" cy="542925"/>
          </a:xfrm>
          <a:prstGeom prst="rect">
            <a:avLst/>
          </a:prstGeom>
        </p:spPr>
      </p:pic>
      <p:sp>
        <p:nvSpPr>
          <p:cNvPr id="9" name="CasellaDiTesto 8">
            <a:extLst>
              <a:ext uri="{FF2B5EF4-FFF2-40B4-BE49-F238E27FC236}">
                <a16:creationId xmlns:a16="http://schemas.microsoft.com/office/drawing/2014/main" id="{037A196F-E5D0-639A-0BED-A5DD1E244081}"/>
              </a:ext>
            </a:extLst>
          </p:cNvPr>
          <p:cNvSpPr txBox="1"/>
          <p:nvPr/>
        </p:nvSpPr>
        <p:spPr>
          <a:xfrm>
            <a:off x="395536" y="3212976"/>
            <a:ext cx="3240360" cy="2585323"/>
          </a:xfrm>
          <a:prstGeom prst="rect">
            <a:avLst/>
          </a:prstGeom>
          <a:noFill/>
        </p:spPr>
        <p:txBody>
          <a:bodyPr wrap="square">
            <a:spAutoFit/>
          </a:bodyPr>
          <a:lstStyle/>
          <a:p>
            <a:r>
              <a:rPr lang="it-IT" dirty="0"/>
              <a:t>I quattro legami del carbonio sono ordinati in una struttura tetraedrica in cui l’atomo di carbonio si trova al centro del tetraedro e i legami si orientano in modo da formare angoli di 109,5°. Quindi, il composto CH</a:t>
            </a:r>
            <a:r>
              <a:rPr lang="it-IT" baseline="-25000" dirty="0"/>
              <a:t>4</a:t>
            </a:r>
            <a:r>
              <a:rPr lang="it-IT" dirty="0"/>
              <a:t>, il metano</a:t>
            </a:r>
          </a:p>
        </p:txBody>
      </p:sp>
    </p:spTree>
    <p:extLst>
      <p:ext uri="{BB962C8B-B14F-4D97-AF65-F5344CB8AC3E}">
        <p14:creationId xmlns:p14="http://schemas.microsoft.com/office/powerpoint/2010/main" val="168599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A4F01D7-F1DA-5979-8066-D0BA93C26ADA}"/>
              </a:ext>
            </a:extLst>
          </p:cNvPr>
          <p:cNvPicPr>
            <a:picLocks noChangeAspect="1"/>
          </p:cNvPicPr>
          <p:nvPr/>
        </p:nvPicPr>
        <p:blipFill>
          <a:blip r:embed="rId2"/>
          <a:stretch>
            <a:fillRect/>
          </a:stretch>
        </p:blipFill>
        <p:spPr>
          <a:xfrm>
            <a:off x="38100" y="95250"/>
            <a:ext cx="9067800" cy="6667500"/>
          </a:xfrm>
          <a:prstGeom prst="rect">
            <a:avLst/>
          </a:prstGeom>
        </p:spPr>
      </p:pic>
    </p:spTree>
    <p:extLst>
      <p:ext uri="{BB962C8B-B14F-4D97-AF65-F5344CB8AC3E}">
        <p14:creationId xmlns:p14="http://schemas.microsoft.com/office/powerpoint/2010/main" val="44211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2D0D45F-877E-FC74-35AE-E5CDF6DC2F1B}"/>
              </a:ext>
            </a:extLst>
          </p:cNvPr>
          <p:cNvSpPr txBox="1"/>
          <p:nvPr/>
        </p:nvSpPr>
        <p:spPr>
          <a:xfrm>
            <a:off x="251520" y="1844824"/>
            <a:ext cx="8352928" cy="2554545"/>
          </a:xfrm>
          <a:prstGeom prst="rect">
            <a:avLst/>
          </a:prstGeom>
          <a:noFill/>
        </p:spPr>
        <p:txBody>
          <a:bodyPr wrap="square">
            <a:spAutoFit/>
          </a:bodyPr>
          <a:lstStyle/>
          <a:p>
            <a:pPr marL="285750" indent="-285750">
              <a:buFont typeface="Wingdings" panose="05000000000000000000" pitchFamily="2" charset="2"/>
              <a:buChar char="Ø"/>
            </a:pPr>
            <a:r>
              <a:rPr lang="it-IT" sz="2000" dirty="0"/>
              <a:t>La chimica organica viene definita come la </a:t>
            </a:r>
            <a:r>
              <a:rPr lang="it-IT" sz="2000" b="1" dirty="0"/>
              <a:t>chimica dei composti del carbonio </a:t>
            </a:r>
            <a:r>
              <a:rPr lang="it-IT" sz="2000" dirty="0"/>
              <a:t>ed è associata a tutta la materia vivente. </a:t>
            </a:r>
          </a:p>
          <a:p>
            <a:pPr marL="285750" indent="-285750">
              <a:buFont typeface="Wingdings" panose="05000000000000000000" pitchFamily="2" charset="2"/>
              <a:buChar char="Ø"/>
            </a:pPr>
            <a:r>
              <a:rPr lang="it-IT" sz="2000" dirty="0"/>
              <a:t>Carboidrati, grassi, proteine, vitamine, ormoni, enzimi e molti farmaci sono composti organici. </a:t>
            </a:r>
          </a:p>
          <a:p>
            <a:pPr marL="285750" indent="-285750">
              <a:buFont typeface="Wingdings" panose="05000000000000000000" pitchFamily="2" charset="2"/>
              <a:buChar char="Ø"/>
            </a:pPr>
            <a:r>
              <a:rPr lang="it-IT" sz="2000" dirty="0"/>
              <a:t>Lana, seta, cotone, tela e alcune fibre sintetiche come nylon, rayon e Dacron contengono composti organici. </a:t>
            </a:r>
          </a:p>
          <a:p>
            <a:pPr marL="285750" indent="-285750">
              <a:buFont typeface="Wingdings" panose="05000000000000000000" pitchFamily="2" charset="2"/>
              <a:buChar char="Ø"/>
            </a:pPr>
            <a:r>
              <a:rPr lang="it-IT" sz="2000" dirty="0"/>
              <a:t>Lo stesso dicasi per profumi, coloranti, essenze, saponi, detergenti, plastiche, benzine e oli.</a:t>
            </a:r>
          </a:p>
        </p:txBody>
      </p:sp>
      <p:sp>
        <p:nvSpPr>
          <p:cNvPr id="6" name="CasellaDiTesto 5">
            <a:extLst>
              <a:ext uri="{FF2B5EF4-FFF2-40B4-BE49-F238E27FC236}">
                <a16:creationId xmlns:a16="http://schemas.microsoft.com/office/drawing/2014/main" id="{AF668D36-94F9-D867-3EB3-F56C3EBCBE59}"/>
              </a:ext>
            </a:extLst>
          </p:cNvPr>
          <p:cNvSpPr txBox="1"/>
          <p:nvPr/>
        </p:nvSpPr>
        <p:spPr>
          <a:xfrm>
            <a:off x="1547664" y="548680"/>
            <a:ext cx="5189049" cy="461665"/>
          </a:xfrm>
          <a:prstGeom prst="rect">
            <a:avLst/>
          </a:prstGeom>
          <a:noFill/>
        </p:spPr>
        <p:txBody>
          <a:bodyPr wrap="none" rtlCol="0">
            <a:spAutoFit/>
          </a:bodyPr>
          <a:lstStyle/>
          <a:p>
            <a:r>
              <a:rPr lang="it-IT" sz="2400" b="1" dirty="0">
                <a:solidFill>
                  <a:srgbClr val="FF0000"/>
                </a:solidFill>
              </a:rPr>
              <a:t>COS’E’ LA CHIMICA ORGANICA</a:t>
            </a:r>
          </a:p>
        </p:txBody>
      </p:sp>
      <p:sp>
        <p:nvSpPr>
          <p:cNvPr id="3" name="CasellaDiTesto 2">
            <a:extLst>
              <a:ext uri="{FF2B5EF4-FFF2-40B4-BE49-F238E27FC236}">
                <a16:creationId xmlns:a16="http://schemas.microsoft.com/office/drawing/2014/main" id="{C28AADD2-D552-32AB-61A3-7150A8E7D47D}"/>
              </a:ext>
            </a:extLst>
          </p:cNvPr>
          <p:cNvSpPr txBox="1"/>
          <p:nvPr/>
        </p:nvSpPr>
        <p:spPr>
          <a:xfrm>
            <a:off x="467544" y="5229200"/>
            <a:ext cx="7920880" cy="646331"/>
          </a:xfrm>
          <a:prstGeom prst="rect">
            <a:avLst/>
          </a:prstGeom>
          <a:noFill/>
        </p:spPr>
        <p:txBody>
          <a:bodyPr wrap="square">
            <a:spAutoFit/>
          </a:bodyPr>
          <a:lstStyle/>
          <a:p>
            <a:r>
              <a:rPr lang="it-IT" i="1" dirty="0"/>
              <a:t>Esistono pochissime eccezioni di composti del carbonio non considerati organici, come CO, CO2, H2CO3, HCO3－.</a:t>
            </a:r>
          </a:p>
        </p:txBody>
      </p:sp>
    </p:spTree>
    <p:extLst>
      <p:ext uri="{BB962C8B-B14F-4D97-AF65-F5344CB8AC3E}">
        <p14:creationId xmlns:p14="http://schemas.microsoft.com/office/powerpoint/2010/main" val="2227317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39E6177-DEAC-722C-122E-9722A75E36E4}"/>
              </a:ext>
            </a:extLst>
          </p:cNvPr>
          <p:cNvPicPr>
            <a:picLocks noChangeAspect="1"/>
          </p:cNvPicPr>
          <p:nvPr/>
        </p:nvPicPr>
        <p:blipFill>
          <a:blip r:embed="rId2"/>
          <a:stretch>
            <a:fillRect/>
          </a:stretch>
        </p:blipFill>
        <p:spPr>
          <a:xfrm>
            <a:off x="19050" y="85725"/>
            <a:ext cx="9105900" cy="6686550"/>
          </a:xfrm>
          <a:prstGeom prst="rect">
            <a:avLst/>
          </a:prstGeom>
        </p:spPr>
      </p:pic>
    </p:spTree>
    <p:extLst>
      <p:ext uri="{BB962C8B-B14F-4D97-AF65-F5344CB8AC3E}">
        <p14:creationId xmlns:p14="http://schemas.microsoft.com/office/powerpoint/2010/main" val="402685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4911E84-B302-99BC-77F3-1D6DE70CB788}"/>
              </a:ext>
            </a:extLst>
          </p:cNvPr>
          <p:cNvPicPr>
            <a:picLocks noChangeAspect="1"/>
          </p:cNvPicPr>
          <p:nvPr/>
        </p:nvPicPr>
        <p:blipFill>
          <a:blip r:embed="rId2"/>
          <a:stretch>
            <a:fillRect/>
          </a:stretch>
        </p:blipFill>
        <p:spPr>
          <a:xfrm>
            <a:off x="91211" y="0"/>
            <a:ext cx="9048750" cy="6781800"/>
          </a:xfrm>
          <a:prstGeom prst="rect">
            <a:avLst/>
          </a:prstGeom>
        </p:spPr>
      </p:pic>
    </p:spTree>
    <p:extLst>
      <p:ext uri="{BB962C8B-B14F-4D97-AF65-F5344CB8AC3E}">
        <p14:creationId xmlns:p14="http://schemas.microsoft.com/office/powerpoint/2010/main" val="42259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B23CD1-E262-015A-E6F7-34596019D877}"/>
              </a:ext>
            </a:extLst>
          </p:cNvPr>
          <p:cNvSpPr txBox="1"/>
          <p:nvPr/>
        </p:nvSpPr>
        <p:spPr>
          <a:xfrm>
            <a:off x="323528" y="332656"/>
            <a:ext cx="8352928" cy="5601533"/>
          </a:xfrm>
          <a:prstGeom prst="rect">
            <a:avLst/>
          </a:prstGeom>
          <a:noFill/>
        </p:spPr>
        <p:txBody>
          <a:bodyPr wrap="square">
            <a:spAutoFit/>
          </a:bodyPr>
          <a:lstStyle/>
          <a:p>
            <a:r>
              <a:rPr lang="it-IT" sz="2000" dirty="0"/>
              <a:t>CONCETTI CHIAVE</a:t>
            </a:r>
          </a:p>
          <a:p>
            <a:endParaRPr lang="it-IT" sz="2000" dirty="0"/>
          </a:p>
          <a:p>
            <a:r>
              <a:rPr lang="it-IT" sz="2000" dirty="0"/>
              <a:t>•La </a:t>
            </a:r>
            <a:r>
              <a:rPr lang="it-IT" sz="2000" dirty="0">
                <a:solidFill>
                  <a:srgbClr val="FF0000"/>
                </a:solidFill>
              </a:rPr>
              <a:t>chimica organica </a:t>
            </a:r>
            <a:r>
              <a:rPr lang="it-IT" sz="2000" dirty="0"/>
              <a:t>viene definita come la chimica dei composti del carbonio. Molti dei composti organici differiscono dai composti inorganici per i seguenti motivi: sono combustibili; hanno punti di fusione e di ebollizione inferiori; sono insolubili in acqua; le reazioni in cui sono coinvolti avvengono tra molecole piuttosto che tra ioni; le molecole possono contenere molti atomi; le molecole hanno strutture complesse.</a:t>
            </a:r>
          </a:p>
          <a:p>
            <a:endParaRPr lang="it-IT" sz="2000" dirty="0"/>
          </a:p>
          <a:p>
            <a:r>
              <a:rPr lang="it-IT" sz="2000" dirty="0"/>
              <a:t>•Nei composti organici generalmente </a:t>
            </a:r>
            <a:r>
              <a:rPr lang="it-IT" sz="2000" dirty="0">
                <a:solidFill>
                  <a:srgbClr val="FF0000"/>
                </a:solidFill>
              </a:rPr>
              <a:t>l’atomo di carbonio forma quattro legami, l’azoto tre, l’ossigeno due e l’idrogeno uno.</a:t>
            </a:r>
          </a:p>
          <a:p>
            <a:endParaRPr lang="it-IT" sz="2000" dirty="0"/>
          </a:p>
          <a:p>
            <a:r>
              <a:rPr lang="it-IT" sz="2000" dirty="0"/>
              <a:t>•Per i composti organici vengono utilizzate sempre le </a:t>
            </a:r>
            <a:r>
              <a:rPr lang="it-IT" sz="2000" dirty="0">
                <a:solidFill>
                  <a:srgbClr val="FF0000"/>
                </a:solidFill>
              </a:rPr>
              <a:t>formule di struttura </a:t>
            </a:r>
            <a:r>
              <a:rPr lang="it-IT" sz="2000" dirty="0"/>
              <a:t>piuttosto che le formule molecolari, perché alla stessa formula molecolare può corrispondere spesso più di una formula di struttura.</a:t>
            </a:r>
          </a:p>
          <a:p>
            <a:endParaRPr lang="it-IT" dirty="0"/>
          </a:p>
        </p:txBody>
      </p:sp>
    </p:spTree>
    <p:extLst>
      <p:ext uri="{BB962C8B-B14F-4D97-AF65-F5344CB8AC3E}">
        <p14:creationId xmlns:p14="http://schemas.microsoft.com/office/powerpoint/2010/main" val="131667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A62B165-6314-3B34-CCD3-ECA42A9A2B4D}"/>
              </a:ext>
            </a:extLst>
          </p:cNvPr>
          <p:cNvSpPr txBox="1"/>
          <p:nvPr/>
        </p:nvSpPr>
        <p:spPr>
          <a:xfrm>
            <a:off x="467544" y="620688"/>
            <a:ext cx="7632848" cy="4401205"/>
          </a:xfrm>
          <a:prstGeom prst="rect">
            <a:avLst/>
          </a:prstGeom>
          <a:noFill/>
        </p:spPr>
        <p:txBody>
          <a:bodyPr wrap="square">
            <a:spAutoFit/>
          </a:bodyPr>
          <a:lstStyle/>
          <a:p>
            <a:r>
              <a:rPr lang="it-IT" sz="2000" dirty="0"/>
              <a:t>•Gli </a:t>
            </a:r>
            <a:r>
              <a:rPr lang="it-IT" sz="2000" b="1" dirty="0"/>
              <a:t>isomeri sono composti che hanno la stessa formula molecolare, ma diversa formula di struttura.</a:t>
            </a:r>
          </a:p>
          <a:p>
            <a:endParaRPr lang="it-IT" sz="2000" dirty="0"/>
          </a:p>
          <a:p>
            <a:r>
              <a:rPr lang="it-IT" sz="2000" dirty="0"/>
              <a:t>•I quattro legami dell’atomo di carbonio sono diretti nelle tre dimensioni secondo </a:t>
            </a:r>
            <a:r>
              <a:rPr lang="it-IT" sz="2000" b="1" dirty="0"/>
              <a:t>una struttura tetraedrica </a:t>
            </a:r>
            <a:r>
              <a:rPr lang="it-IT" sz="2000" dirty="0"/>
              <a:t>con l’atomo di carbonio al centro del tetraedro e i quattro legami diretti verso i vertici.</a:t>
            </a:r>
          </a:p>
          <a:p>
            <a:endParaRPr lang="it-IT" sz="2000" dirty="0"/>
          </a:p>
          <a:p>
            <a:r>
              <a:rPr lang="it-IT" sz="2000" dirty="0"/>
              <a:t>•I composti organici possono essere suddivisi in </a:t>
            </a:r>
            <a:r>
              <a:rPr lang="it-IT" sz="2000" b="1" dirty="0"/>
              <a:t>alifatici, aromatici ed eterociclici. </a:t>
            </a:r>
            <a:r>
              <a:rPr lang="it-IT" sz="2000" dirty="0"/>
              <a:t>Questi ultimi contengono nell’anello elementi diversi dal carbonio.</a:t>
            </a:r>
          </a:p>
          <a:p>
            <a:endParaRPr lang="it-IT" sz="2000" dirty="0"/>
          </a:p>
          <a:p>
            <a:r>
              <a:rPr lang="it-IT" sz="2000" dirty="0"/>
              <a:t>•Il carbonio forma anche composti con altri elementi oltre che con idrogeno e ossigeno.</a:t>
            </a:r>
          </a:p>
        </p:txBody>
      </p:sp>
    </p:spTree>
    <p:extLst>
      <p:ext uri="{BB962C8B-B14F-4D97-AF65-F5344CB8AC3E}">
        <p14:creationId xmlns:p14="http://schemas.microsoft.com/office/powerpoint/2010/main" val="372937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FFBBF8A-00DD-72C2-C020-E7E10369405B}"/>
              </a:ext>
            </a:extLst>
          </p:cNvPr>
          <p:cNvPicPr>
            <a:picLocks noChangeAspect="1"/>
          </p:cNvPicPr>
          <p:nvPr/>
        </p:nvPicPr>
        <p:blipFill>
          <a:blip r:embed="rId2"/>
          <a:stretch>
            <a:fillRect/>
          </a:stretch>
        </p:blipFill>
        <p:spPr>
          <a:xfrm>
            <a:off x="23812" y="195262"/>
            <a:ext cx="9096375" cy="6467475"/>
          </a:xfrm>
          <a:prstGeom prst="rect">
            <a:avLst/>
          </a:prstGeom>
        </p:spPr>
      </p:pic>
    </p:spTree>
    <p:extLst>
      <p:ext uri="{BB962C8B-B14F-4D97-AF65-F5344CB8AC3E}">
        <p14:creationId xmlns:p14="http://schemas.microsoft.com/office/powerpoint/2010/main" val="88708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63941A2-2FE2-0829-AB5D-C5C635AF7F97}"/>
              </a:ext>
            </a:extLst>
          </p:cNvPr>
          <p:cNvSpPr txBox="1"/>
          <p:nvPr/>
        </p:nvSpPr>
        <p:spPr>
          <a:xfrm>
            <a:off x="395536" y="188640"/>
            <a:ext cx="7056784" cy="830997"/>
          </a:xfrm>
          <a:prstGeom prst="rect">
            <a:avLst/>
          </a:prstGeom>
          <a:noFill/>
        </p:spPr>
        <p:txBody>
          <a:bodyPr wrap="square">
            <a:spAutoFit/>
          </a:bodyPr>
          <a:lstStyle/>
          <a:p>
            <a:r>
              <a:rPr lang="it-IT" sz="2400" b="1" dirty="0">
                <a:solidFill>
                  <a:srgbClr val="FF0000"/>
                </a:solidFill>
              </a:rPr>
              <a:t>CONFRONTO TRA I COMPOSTI ORGANICI E INORGANICI</a:t>
            </a:r>
          </a:p>
        </p:txBody>
      </p:sp>
      <p:sp>
        <p:nvSpPr>
          <p:cNvPr id="5" name="CasellaDiTesto 4">
            <a:extLst>
              <a:ext uri="{FF2B5EF4-FFF2-40B4-BE49-F238E27FC236}">
                <a16:creationId xmlns:a16="http://schemas.microsoft.com/office/drawing/2014/main" id="{206F52DC-8F40-5781-639A-899980790949}"/>
              </a:ext>
            </a:extLst>
          </p:cNvPr>
          <p:cNvSpPr txBox="1"/>
          <p:nvPr/>
        </p:nvSpPr>
        <p:spPr>
          <a:xfrm>
            <a:off x="179512" y="1556792"/>
            <a:ext cx="8712968" cy="4678204"/>
          </a:xfrm>
          <a:prstGeom prst="rect">
            <a:avLst/>
          </a:prstGeom>
          <a:noFill/>
        </p:spPr>
        <p:txBody>
          <a:bodyPr wrap="square">
            <a:spAutoFit/>
          </a:bodyPr>
          <a:lstStyle/>
          <a:p>
            <a:r>
              <a:rPr lang="it-IT" sz="2000" dirty="0"/>
              <a:t>I composti organici differiscono da quelli inorganici in molti aspetti. I più importanti vengono elencati di seguito:</a:t>
            </a:r>
          </a:p>
          <a:p>
            <a:endParaRPr lang="it-IT" sz="2000" dirty="0"/>
          </a:p>
          <a:p>
            <a:r>
              <a:rPr lang="it-IT" sz="2000" dirty="0"/>
              <a:t>1.molti composti organici </a:t>
            </a:r>
            <a:r>
              <a:rPr lang="it-IT" sz="2000" b="1" dirty="0"/>
              <a:t>sono infiammabili</a:t>
            </a:r>
            <a:r>
              <a:rPr lang="it-IT" sz="2000" dirty="0"/>
              <a:t>. Molti composti inorganici non lo sono;</a:t>
            </a:r>
          </a:p>
          <a:p>
            <a:endParaRPr lang="it-IT" sz="2000" dirty="0"/>
          </a:p>
          <a:p>
            <a:r>
              <a:rPr lang="it-IT" sz="2000" dirty="0"/>
              <a:t>2.molti composti organici hanno un </a:t>
            </a:r>
            <a:r>
              <a:rPr lang="it-IT" sz="2000" b="1" dirty="0"/>
              <a:t>basso punto di fusione</a:t>
            </a:r>
            <a:r>
              <a:rPr lang="it-IT" sz="2000" dirty="0"/>
              <a:t>. Molti composti inorganici hanno un alto punto di fusione;</a:t>
            </a:r>
          </a:p>
          <a:p>
            <a:endParaRPr lang="it-IT" sz="2000" dirty="0"/>
          </a:p>
          <a:p>
            <a:r>
              <a:rPr lang="it-IT" sz="2000" dirty="0"/>
              <a:t>3.molti composti organici hanno un </a:t>
            </a:r>
            <a:r>
              <a:rPr lang="it-IT" sz="2000" b="1" dirty="0"/>
              <a:t>basso punto di ebollizione</a:t>
            </a:r>
            <a:r>
              <a:rPr lang="it-IT" sz="2000" dirty="0"/>
              <a:t>. Molti composti inorganici hanno un alto punto di ebollizione;</a:t>
            </a:r>
          </a:p>
          <a:p>
            <a:endParaRPr lang="it-IT" sz="2000" dirty="0"/>
          </a:p>
          <a:p>
            <a:r>
              <a:rPr lang="it-IT" sz="2000" dirty="0"/>
              <a:t>4.molti composti organici sono </a:t>
            </a:r>
            <a:r>
              <a:rPr lang="it-IT" sz="2000" b="1" dirty="0"/>
              <a:t>solubili in liquidi non polari</a:t>
            </a:r>
            <a:r>
              <a:rPr lang="it-IT" sz="2000" dirty="0"/>
              <a:t>. Molti composti inorganici sono insolubili in liquidi non polari;</a:t>
            </a:r>
          </a:p>
          <a:p>
            <a:endParaRPr lang="it-IT" dirty="0"/>
          </a:p>
        </p:txBody>
      </p:sp>
    </p:spTree>
    <p:extLst>
      <p:ext uri="{BB962C8B-B14F-4D97-AF65-F5344CB8AC3E}">
        <p14:creationId xmlns:p14="http://schemas.microsoft.com/office/powerpoint/2010/main" val="103163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F309C76-B3D3-A4F7-4856-D0F2FC96434E}"/>
              </a:ext>
            </a:extLst>
          </p:cNvPr>
          <p:cNvSpPr txBox="1"/>
          <p:nvPr/>
        </p:nvSpPr>
        <p:spPr>
          <a:xfrm>
            <a:off x="683568" y="1124744"/>
            <a:ext cx="7992888" cy="4401205"/>
          </a:xfrm>
          <a:prstGeom prst="rect">
            <a:avLst/>
          </a:prstGeom>
          <a:noFill/>
        </p:spPr>
        <p:txBody>
          <a:bodyPr wrap="square">
            <a:spAutoFit/>
          </a:bodyPr>
          <a:lstStyle/>
          <a:p>
            <a:r>
              <a:rPr lang="it-IT" sz="2000" dirty="0"/>
              <a:t>5.molti composti organici sono </a:t>
            </a:r>
            <a:r>
              <a:rPr lang="it-IT" sz="2000" b="1" dirty="0"/>
              <a:t>insolubili in acqua</a:t>
            </a:r>
            <a:r>
              <a:rPr lang="it-IT" sz="2000" dirty="0"/>
              <a:t>. Molti composti inorganici sono solubili in acqua;</a:t>
            </a:r>
          </a:p>
          <a:p>
            <a:endParaRPr lang="it-IT" sz="2000" dirty="0"/>
          </a:p>
          <a:p>
            <a:r>
              <a:rPr lang="it-IT" sz="2000" dirty="0"/>
              <a:t>6.i composti organici </a:t>
            </a:r>
            <a:r>
              <a:rPr lang="it-IT" sz="2000" b="1" dirty="0"/>
              <a:t>contengono legami covalenti</a:t>
            </a:r>
            <a:r>
              <a:rPr lang="it-IT" sz="2000" dirty="0"/>
              <a:t>. Molti composti inorganici contengono legami ionici;</a:t>
            </a:r>
          </a:p>
          <a:p>
            <a:endParaRPr lang="it-IT" sz="2000" dirty="0"/>
          </a:p>
          <a:p>
            <a:r>
              <a:rPr lang="it-IT" sz="2000" dirty="0"/>
              <a:t>7.le </a:t>
            </a:r>
            <a:r>
              <a:rPr lang="it-IT" sz="2000" b="1" dirty="0"/>
              <a:t>reazioni organiche avvengono in genere tra molecole</a:t>
            </a:r>
            <a:r>
              <a:rPr lang="it-IT" sz="2000" dirty="0"/>
              <a:t>. Le reazioni inorganiche avvengono generalmente tra ioni;</a:t>
            </a:r>
          </a:p>
          <a:p>
            <a:endParaRPr lang="it-IT" sz="2000" dirty="0"/>
          </a:p>
          <a:p>
            <a:r>
              <a:rPr lang="it-IT" sz="2000" dirty="0"/>
              <a:t>8.i composti organici contengono in genere </a:t>
            </a:r>
            <a:r>
              <a:rPr lang="it-IT" sz="2000" b="1" dirty="0"/>
              <a:t>molti atomi</a:t>
            </a:r>
            <a:r>
              <a:rPr lang="it-IT" sz="2000" dirty="0"/>
              <a:t>. I composti inorganici sono costituiti in genere da pochi atomi;</a:t>
            </a:r>
          </a:p>
          <a:p>
            <a:endParaRPr lang="it-IT" sz="2000" dirty="0"/>
          </a:p>
          <a:p>
            <a:r>
              <a:rPr lang="it-IT" sz="2000" dirty="0"/>
              <a:t>9.i composti organici hanno </a:t>
            </a:r>
            <a:r>
              <a:rPr lang="it-IT" sz="2000" b="1" dirty="0"/>
              <a:t>strutture complesse</a:t>
            </a:r>
            <a:r>
              <a:rPr lang="it-IT" sz="2000" dirty="0"/>
              <a:t>. I composti inorganici hanno strutture più semplici.</a:t>
            </a:r>
          </a:p>
        </p:txBody>
      </p:sp>
    </p:spTree>
    <p:extLst>
      <p:ext uri="{BB962C8B-B14F-4D97-AF65-F5344CB8AC3E}">
        <p14:creationId xmlns:p14="http://schemas.microsoft.com/office/powerpoint/2010/main" val="386531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p23">
            <a:extLst>
              <a:ext uri="{FF2B5EF4-FFF2-40B4-BE49-F238E27FC236}">
                <a16:creationId xmlns:a16="http://schemas.microsoft.com/office/drawing/2014/main" id="{09326B37-1554-2BDA-D00C-C4D467EBC5DA}"/>
              </a:ext>
            </a:extLst>
          </p:cNvPr>
          <p:cNvSpPr txBox="1">
            <a:spLocks/>
          </p:cNvSpPr>
          <p:nvPr/>
        </p:nvSpPr>
        <p:spPr>
          <a:xfrm>
            <a:off x="323528" y="908720"/>
            <a:ext cx="8229600" cy="4876800"/>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Aft>
                <a:spcPct val="0"/>
              </a:spcAft>
              <a:buClr>
                <a:srgbClr val="FF0000"/>
              </a:buClr>
              <a:buFont typeface="Arial" panose="020B0604020202020204" pitchFamily="34" charset="0"/>
              <a:buNone/>
            </a:pPr>
            <a:r>
              <a:rPr lang="en-US" altLang="it-IT" sz="2400" dirty="0">
                <a:latin typeface="Arial" panose="020B0604020202020204" pitchFamily="34" charset="0"/>
                <a:cs typeface="Arial" panose="020B0604020202020204" pitchFamily="34" charset="0"/>
              </a:rPr>
              <a:t>Esistono </a:t>
            </a:r>
            <a:r>
              <a:rPr lang="en-US" altLang="it-IT" sz="2400" b="1" dirty="0" err="1">
                <a:latin typeface="Arial" panose="020B0604020202020204" pitchFamily="34" charset="0"/>
                <a:cs typeface="Arial" panose="020B0604020202020204" pitchFamily="34" charset="0"/>
              </a:rPr>
              <a:t>almeno</a:t>
            </a:r>
            <a:r>
              <a:rPr lang="en-US" altLang="it-IT" sz="2400" b="1" dirty="0">
                <a:latin typeface="Arial" panose="020B0604020202020204" pitchFamily="34" charset="0"/>
                <a:cs typeface="Arial" panose="020B0604020202020204" pitchFamily="34" charset="0"/>
              </a:rPr>
              <a:t> 20 </a:t>
            </a:r>
            <a:r>
              <a:rPr lang="en-US" altLang="it-IT" sz="2400" b="1" dirty="0" err="1">
                <a:latin typeface="Arial" panose="020B0604020202020204" pitchFamily="34" charset="0"/>
                <a:cs typeface="Arial" panose="020B0604020202020204" pitchFamily="34" charset="0"/>
              </a:rPr>
              <a:t>milioni</a:t>
            </a:r>
            <a:r>
              <a:rPr lang="en-US" altLang="it-IT" sz="2400" b="1" dirty="0">
                <a:latin typeface="Arial" panose="020B0604020202020204" pitchFamily="34" charset="0"/>
                <a:cs typeface="Arial" panose="020B0604020202020204" pitchFamily="34" charset="0"/>
              </a:rPr>
              <a:t> di </a:t>
            </a:r>
            <a:r>
              <a:rPr lang="en-US" altLang="it-IT" sz="2400" b="1" dirty="0" err="1">
                <a:latin typeface="Arial" panose="020B0604020202020204" pitchFamily="34" charset="0"/>
                <a:cs typeface="Arial" panose="020B0604020202020204" pitchFamily="34" charset="0"/>
              </a:rPr>
              <a:t>composti</a:t>
            </a:r>
            <a:r>
              <a:rPr lang="en-US" altLang="it-IT" sz="2400" b="1" dirty="0">
                <a:latin typeface="Arial" panose="020B0604020202020204" pitchFamily="34" charset="0"/>
                <a:cs typeface="Arial" panose="020B0604020202020204" pitchFamily="34" charset="0"/>
              </a:rPr>
              <a:t> </a:t>
            </a:r>
            <a:r>
              <a:rPr lang="en-US" altLang="it-IT" sz="2400" b="1" dirty="0" err="1">
                <a:latin typeface="Arial" panose="020B0604020202020204" pitchFamily="34" charset="0"/>
                <a:cs typeface="Arial" panose="020B0604020202020204" pitchFamily="34" charset="0"/>
              </a:rPr>
              <a:t>organici</a:t>
            </a:r>
            <a:r>
              <a:rPr lang="en-US" altLang="it-IT" sz="2400" dirty="0">
                <a:latin typeface="Arial" panose="020B0604020202020204" pitchFamily="34" charset="0"/>
                <a:cs typeface="Arial" panose="020B0604020202020204" pitchFamily="34" charset="0"/>
              </a:rPr>
              <a:t>. </a:t>
            </a:r>
            <a:br>
              <a:rPr lang="en-US" altLang="it-IT" sz="2400" dirty="0">
                <a:latin typeface="Arial" panose="020B0604020202020204" pitchFamily="34" charset="0"/>
                <a:cs typeface="Arial" panose="020B0604020202020204" pitchFamily="34" charset="0"/>
              </a:rPr>
            </a:br>
            <a:r>
              <a:rPr lang="en-US" altLang="it-IT" sz="2400" dirty="0">
                <a:latin typeface="Arial" panose="020B0604020202020204" pitchFamily="34" charset="0"/>
                <a:cs typeface="Arial" panose="020B0604020202020204" pitchFamily="34" charset="0"/>
              </a:rPr>
              <a:t>Questa </a:t>
            </a:r>
            <a:r>
              <a:rPr lang="en-US" altLang="it-IT" sz="2400" dirty="0" err="1">
                <a:latin typeface="Arial" panose="020B0604020202020204" pitchFamily="34" charset="0"/>
                <a:cs typeface="Arial" panose="020B0604020202020204" pitchFamily="34" charset="0"/>
              </a:rPr>
              <a:t>grande</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varietà</a:t>
            </a:r>
            <a:r>
              <a:rPr lang="en-US" altLang="it-IT" sz="2400" dirty="0">
                <a:latin typeface="Arial" panose="020B0604020202020204" pitchFamily="34" charset="0"/>
                <a:cs typeface="Arial" panose="020B0604020202020204" pitchFamily="34" charset="0"/>
              </a:rPr>
              <a:t> di </a:t>
            </a:r>
            <a:r>
              <a:rPr lang="en-US" altLang="it-IT" sz="2400" dirty="0" err="1">
                <a:latin typeface="Arial" panose="020B0604020202020204" pitchFamily="34" charset="0"/>
                <a:cs typeface="Arial" panose="020B0604020202020204" pitchFamily="34" charset="0"/>
              </a:rPr>
              <a:t>composti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dipende</a:t>
            </a:r>
            <a:r>
              <a:rPr lang="en-US" altLang="it-IT" sz="2400" dirty="0">
                <a:latin typeface="Arial" panose="020B0604020202020204" pitchFamily="34" charset="0"/>
                <a:cs typeface="Arial" panose="020B0604020202020204" pitchFamily="34" charset="0"/>
              </a:rPr>
              <a:t> da:</a:t>
            </a:r>
            <a:endParaRPr lang="it-IT" altLang="it-IT" sz="2400" dirty="0">
              <a:latin typeface="Arial" panose="020B0604020202020204" pitchFamily="34" charset="0"/>
              <a:cs typeface="Arial" panose="020B0604020202020204" pitchFamily="34" charset="0"/>
            </a:endParaRPr>
          </a:p>
          <a:p>
            <a:pPr marL="0" indent="0">
              <a:spcBef>
                <a:spcPts val="2000"/>
              </a:spcBef>
              <a:spcAft>
                <a:spcPct val="0"/>
              </a:spcAft>
              <a:buClr>
                <a:srgbClr val="FF0000"/>
              </a:buClr>
              <a:buFont typeface="Arial" panose="020B0604020202020204" pitchFamily="34" charset="0"/>
              <a:buChar char="●"/>
            </a:pPr>
            <a:r>
              <a:rPr lang="en-US" altLang="it-IT" sz="2400" dirty="0">
                <a:latin typeface="Arial" panose="020B0604020202020204" pitchFamily="34" charset="0"/>
                <a:cs typeface="Arial" panose="020B0604020202020204" pitchFamily="34" charset="0"/>
              </a:rPr>
              <a:t>il </a:t>
            </a:r>
            <a:r>
              <a:rPr lang="en-US" altLang="it-IT" sz="2400" dirty="0" err="1">
                <a:latin typeface="Arial" panose="020B0604020202020204" pitchFamily="34" charset="0"/>
                <a:cs typeface="Arial" panose="020B0604020202020204" pitchFamily="34" charset="0"/>
              </a:rPr>
              <a:t>suo</a:t>
            </a:r>
            <a:r>
              <a:rPr lang="en-US" altLang="it-IT" sz="2400" dirty="0">
                <a:latin typeface="Arial" panose="020B0604020202020204" pitchFamily="34" charset="0"/>
                <a:cs typeface="Arial" panose="020B0604020202020204" pitchFamily="34" charset="0"/>
              </a:rPr>
              <a:t> </a:t>
            </a:r>
            <a:r>
              <a:rPr lang="en-US" altLang="it-IT" sz="2400" i="1" dirty="0" err="1">
                <a:latin typeface="Arial" panose="020B0604020202020204" pitchFamily="34" charset="0"/>
                <a:cs typeface="Arial" panose="020B0604020202020204" pitchFamily="34" charset="0"/>
              </a:rPr>
              <a:t>valore</a:t>
            </a:r>
            <a:r>
              <a:rPr lang="en-US" altLang="it-IT" sz="2400" i="1" dirty="0">
                <a:latin typeface="Arial" panose="020B0604020202020204" pitchFamily="34" charset="0"/>
                <a:cs typeface="Arial" panose="020B0604020202020204" pitchFamily="34" charset="0"/>
              </a:rPr>
              <a:t> di </a:t>
            </a:r>
            <a:r>
              <a:rPr lang="en-US" altLang="it-IT" sz="2400" i="1" dirty="0" err="1">
                <a:latin typeface="Arial" panose="020B0604020202020204" pitchFamily="34" charset="0"/>
                <a:cs typeface="Arial" panose="020B0604020202020204" pitchFamily="34" charset="0"/>
              </a:rPr>
              <a:t>elettronegatività</a:t>
            </a:r>
            <a:r>
              <a:rPr lang="en-US" altLang="it-IT" sz="2400" dirty="0">
                <a:latin typeface="Arial" panose="020B0604020202020204" pitchFamily="34" charset="0"/>
                <a:cs typeface="Arial" panose="020B0604020202020204" pitchFamily="34" charset="0"/>
              </a:rPr>
              <a:t> (2,5) è tale per cui </a:t>
            </a:r>
            <a:r>
              <a:rPr lang="en-US" altLang="it-IT" sz="2400" dirty="0" err="1">
                <a:latin typeface="Arial" panose="020B0604020202020204" pitchFamily="34" charset="0"/>
                <a:cs typeface="Arial" panose="020B0604020202020204" pitchFamily="34" charset="0"/>
              </a:rPr>
              <a:t>può</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legarsi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covalentemente</a:t>
            </a:r>
            <a:r>
              <a:rPr lang="en-US" altLang="it-IT" sz="2400" dirty="0">
                <a:latin typeface="Arial" panose="020B0604020202020204" pitchFamily="34" charset="0"/>
                <a:cs typeface="Arial" panose="020B0604020202020204" pitchFamily="34" charset="0"/>
              </a:rPr>
              <a:t> a tutti </a:t>
            </a:r>
            <a:r>
              <a:rPr lang="en-US" altLang="it-IT" sz="2400" dirty="0" err="1">
                <a:latin typeface="Arial" panose="020B0604020202020204" pitchFamily="34" charset="0"/>
                <a:cs typeface="Arial" panose="020B0604020202020204" pitchFamily="34" charset="0"/>
              </a:rPr>
              <a:t>i</a:t>
            </a:r>
            <a:r>
              <a:rPr lang="en-US" altLang="it-IT" sz="2400" dirty="0">
                <a:latin typeface="Arial" panose="020B0604020202020204" pitchFamily="34" charset="0"/>
                <a:cs typeface="Arial" panose="020B0604020202020204" pitchFamily="34" charset="0"/>
              </a:rPr>
              <a:t> non </a:t>
            </a:r>
            <a:r>
              <a:rPr lang="en-US" altLang="it-IT" sz="2400" dirty="0" err="1">
                <a:latin typeface="Arial" panose="020B0604020202020204" pitchFamily="34" charset="0"/>
                <a:cs typeface="Arial" panose="020B0604020202020204" pitchFamily="34" charset="0"/>
              </a:rPr>
              <a:t>metalli</a:t>
            </a:r>
            <a:r>
              <a:rPr lang="en-US" altLang="it-IT" sz="2400" dirty="0">
                <a:latin typeface="Arial" panose="020B0604020202020204" pitchFamily="34" charset="0"/>
                <a:cs typeface="Arial" panose="020B0604020202020204" pitchFamily="34" charset="0"/>
              </a:rPr>
              <a:t> e a quasi tutti </a:t>
            </a:r>
            <a:r>
              <a:rPr lang="en-US" altLang="it-IT" sz="2400" dirty="0" err="1">
                <a:latin typeface="Arial" panose="020B0604020202020204" pitchFamily="34" charset="0"/>
                <a:cs typeface="Arial" panose="020B0604020202020204" pitchFamily="34" charset="0"/>
              </a:rPr>
              <a:t>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metalli</a:t>
            </a:r>
            <a:endParaRPr lang="it-IT" altLang="it-IT" sz="2400" dirty="0">
              <a:latin typeface="Arial" panose="020B0604020202020204" pitchFamily="34" charset="0"/>
              <a:cs typeface="Arial" panose="020B0604020202020204" pitchFamily="34" charset="0"/>
            </a:endParaRPr>
          </a:p>
          <a:p>
            <a:pPr marL="0" indent="0">
              <a:spcBef>
                <a:spcPts val="2000"/>
              </a:spcBef>
              <a:spcAft>
                <a:spcPts val="2000"/>
              </a:spcAft>
              <a:buClr>
                <a:srgbClr val="FF0000"/>
              </a:buClr>
              <a:buFont typeface="Arial" panose="020B0604020202020204" pitchFamily="34" charset="0"/>
              <a:buChar char="●"/>
            </a:pPr>
            <a:r>
              <a:rPr lang="en-US" altLang="it-IT" sz="2400" dirty="0">
                <a:latin typeface="Arial" panose="020B0604020202020204" pitchFamily="34" charset="0"/>
                <a:cs typeface="Arial" panose="020B0604020202020204" pitchFamily="34" charset="0"/>
              </a:rPr>
              <a:t>la </a:t>
            </a:r>
            <a:r>
              <a:rPr lang="en-US" altLang="it-IT" sz="2400" i="1" dirty="0" err="1">
                <a:latin typeface="Arial" panose="020B0604020202020204" pitchFamily="34" charset="0"/>
                <a:cs typeface="Arial" panose="020B0604020202020204" pitchFamily="34" charset="0"/>
              </a:rPr>
              <a:t>presenza</a:t>
            </a:r>
            <a:r>
              <a:rPr lang="en-US" altLang="it-IT" sz="2400" i="1" dirty="0">
                <a:latin typeface="Arial" panose="020B0604020202020204" pitchFamily="34" charset="0"/>
                <a:cs typeface="Arial" panose="020B0604020202020204" pitchFamily="34" charset="0"/>
              </a:rPr>
              <a:t> di quattro </a:t>
            </a:r>
            <a:r>
              <a:rPr lang="en-US" altLang="it-IT" sz="2400" i="1" dirty="0" err="1">
                <a:latin typeface="Arial" panose="020B0604020202020204" pitchFamily="34" charset="0"/>
                <a:cs typeface="Arial" panose="020B0604020202020204" pitchFamily="34" charset="0"/>
              </a:rPr>
              <a:t>elettroni</a:t>
            </a:r>
            <a:r>
              <a:rPr lang="en-US" altLang="it-IT" sz="2400" i="1" dirty="0">
                <a:latin typeface="Arial" panose="020B0604020202020204" pitchFamily="34" charset="0"/>
                <a:cs typeface="Arial" panose="020B0604020202020204" pitchFamily="34" charset="0"/>
              </a:rPr>
              <a:t> </a:t>
            </a:r>
            <a:r>
              <a:rPr lang="en-US" altLang="it-IT" sz="2400" i="1" dirty="0" err="1">
                <a:latin typeface="Arial" panose="020B0604020202020204" pitchFamily="34" charset="0"/>
                <a:cs typeface="Arial" panose="020B0604020202020204" pitchFamily="34" charset="0"/>
              </a:rPr>
              <a:t>nello</a:t>
            </a:r>
            <a:r>
              <a:rPr lang="en-US" altLang="it-IT" sz="2400" i="1" dirty="0">
                <a:latin typeface="Arial" panose="020B0604020202020204" pitchFamily="34" charset="0"/>
                <a:cs typeface="Arial" panose="020B0604020202020204" pitchFamily="34" charset="0"/>
              </a:rPr>
              <a:t> </a:t>
            </a:r>
            <a:r>
              <a:rPr lang="en-US" altLang="it-IT" sz="2400" i="1" dirty="0" err="1">
                <a:latin typeface="Arial" panose="020B0604020202020204" pitchFamily="34" charset="0"/>
                <a:cs typeface="Arial" panose="020B0604020202020204" pitchFamily="34" charset="0"/>
              </a:rPr>
              <a:t>strato</a:t>
            </a:r>
            <a:r>
              <a:rPr lang="en-US" altLang="it-IT" sz="2400" i="1" dirty="0">
                <a:latin typeface="Arial" panose="020B0604020202020204" pitchFamily="34" charset="0"/>
                <a:cs typeface="Arial" panose="020B0604020202020204" pitchFamily="34" charset="0"/>
              </a:rPr>
              <a:t> di </a:t>
            </a:r>
            <a:r>
              <a:rPr lang="en-US" altLang="it-IT" sz="2400" i="1" dirty="0" err="1">
                <a:latin typeface="Arial" panose="020B0604020202020204" pitchFamily="34" charset="0"/>
                <a:cs typeface="Arial" panose="020B0604020202020204" pitchFamily="34" charset="0"/>
              </a:rPr>
              <a:t>valenza</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permette</a:t>
            </a:r>
            <a:r>
              <a:rPr lang="en-US" altLang="it-IT" sz="2400" dirty="0">
                <a:latin typeface="Arial" panose="020B0604020202020204" pitchFamily="34" charset="0"/>
                <a:cs typeface="Arial" panose="020B0604020202020204" pitchFamily="34" charset="0"/>
              </a:rPr>
              <a:t> di </a:t>
            </a:r>
            <a:r>
              <a:rPr lang="en-US" altLang="it-IT" sz="2400" dirty="0" err="1">
                <a:latin typeface="Arial" panose="020B0604020202020204" pitchFamily="34" charset="0"/>
                <a:cs typeface="Arial" panose="020B0604020202020204" pitchFamily="34" charset="0"/>
              </a:rPr>
              <a:t>formare</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catene</a:t>
            </a:r>
            <a:r>
              <a:rPr lang="en-US" altLang="it-IT" sz="2400" dirty="0">
                <a:latin typeface="Arial" panose="020B0604020202020204" pitchFamily="34" charset="0"/>
                <a:cs typeface="Arial" panose="020B0604020202020204" pitchFamily="34" charset="0"/>
              </a:rPr>
              <a:t> di </a:t>
            </a:r>
            <a:r>
              <a:rPr lang="en-US" altLang="it-IT" sz="2400" dirty="0" err="1">
                <a:latin typeface="Arial" panose="020B0604020202020204" pitchFamily="34" charset="0"/>
                <a:cs typeface="Arial" panose="020B0604020202020204" pitchFamily="34" charset="0"/>
              </a:rPr>
              <a:t>atomi</a:t>
            </a:r>
            <a:r>
              <a:rPr lang="en-US" altLang="it-IT" sz="2400" dirty="0">
                <a:latin typeface="Arial" panose="020B0604020202020204" pitchFamily="34" charset="0"/>
                <a:cs typeface="Arial" panose="020B0604020202020204" pitchFamily="34" charset="0"/>
              </a:rPr>
              <a:t> di </a:t>
            </a:r>
            <a:r>
              <a:rPr lang="en-US" altLang="it-IT" sz="2400" dirty="0" err="1">
                <a:latin typeface="Arial" panose="020B0604020202020204" pitchFamily="34" charset="0"/>
                <a:cs typeface="Arial" panose="020B0604020202020204" pitchFamily="34" charset="0"/>
              </a:rPr>
              <a:t>carbonio</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uniti</a:t>
            </a:r>
            <a:r>
              <a:rPr lang="en-US" altLang="it-IT" sz="2400" dirty="0">
                <a:latin typeface="Arial" panose="020B0604020202020204" pitchFamily="34" charset="0"/>
                <a:cs typeface="Arial" panose="020B0604020202020204" pitchFamily="34" charset="0"/>
              </a:rPr>
              <a:t> da </a:t>
            </a:r>
            <a:r>
              <a:rPr lang="en-US" altLang="it-IT" sz="2400" dirty="0" err="1">
                <a:latin typeface="Arial" panose="020B0604020202020204" pitchFamily="34" charset="0"/>
                <a:cs typeface="Arial" panose="020B0604020202020204" pitchFamily="34" charset="0"/>
              </a:rPr>
              <a:t>legami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semplici</a:t>
            </a:r>
            <a:r>
              <a:rPr lang="en-US" altLang="it-IT" sz="2400" dirty="0">
                <a:latin typeface="Arial" panose="020B0604020202020204" pitchFamily="34" charset="0"/>
                <a:cs typeface="Arial" panose="020B0604020202020204" pitchFamily="34" charset="0"/>
              </a:rPr>
              <a:t>, </a:t>
            </a:r>
            <a:r>
              <a:rPr lang="en-US" altLang="it-IT" sz="2400" dirty="0" err="1">
                <a:latin typeface="Arial" panose="020B0604020202020204" pitchFamily="34" charset="0"/>
                <a:cs typeface="Arial" panose="020B0604020202020204" pitchFamily="34" charset="0"/>
              </a:rPr>
              <a:t>doppi</a:t>
            </a:r>
            <a:r>
              <a:rPr lang="en-US" altLang="it-IT" sz="2400" dirty="0">
                <a:latin typeface="Arial" panose="020B0604020202020204" pitchFamily="34" charset="0"/>
                <a:cs typeface="Arial" panose="020B0604020202020204" pitchFamily="34" charset="0"/>
              </a:rPr>
              <a:t> o </a:t>
            </a:r>
            <a:r>
              <a:rPr lang="en-US" altLang="it-IT" sz="2400" dirty="0" err="1">
                <a:latin typeface="Arial" panose="020B0604020202020204" pitchFamily="34" charset="0"/>
                <a:cs typeface="Arial" panose="020B0604020202020204" pitchFamily="34" charset="0"/>
              </a:rPr>
              <a:t>tripli</a:t>
            </a:r>
            <a:r>
              <a:rPr lang="en-US" altLang="it-IT" sz="2400" dirty="0">
                <a:latin typeface="Arial" panose="020B0604020202020204" pitchFamily="34" charset="0"/>
                <a:cs typeface="Arial" panose="020B0604020202020204" pitchFamily="34" charset="0"/>
              </a:rPr>
              <a:t>.</a:t>
            </a:r>
            <a:endParaRPr lang="it-IT" altLang="it-IT" sz="24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50B083AB-41B4-04C8-6DE1-DAF913C79B7D}"/>
              </a:ext>
            </a:extLst>
          </p:cNvPr>
          <p:cNvPicPr>
            <a:picLocks noChangeAspect="1"/>
          </p:cNvPicPr>
          <p:nvPr/>
        </p:nvPicPr>
        <p:blipFill>
          <a:blip r:embed="rId2"/>
          <a:stretch>
            <a:fillRect/>
          </a:stretch>
        </p:blipFill>
        <p:spPr>
          <a:xfrm>
            <a:off x="1005982" y="4803979"/>
            <a:ext cx="6864691" cy="981541"/>
          </a:xfrm>
          <a:prstGeom prst="rect">
            <a:avLst/>
          </a:prstGeom>
        </p:spPr>
      </p:pic>
    </p:spTree>
    <p:extLst>
      <p:ext uri="{BB962C8B-B14F-4D97-AF65-F5344CB8AC3E}">
        <p14:creationId xmlns:p14="http://schemas.microsoft.com/office/powerpoint/2010/main" val="396027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3C9D35A-ADF1-C78A-0B38-612025DCBD09}"/>
              </a:ext>
            </a:extLst>
          </p:cNvPr>
          <p:cNvSpPr txBox="1"/>
          <p:nvPr/>
        </p:nvSpPr>
        <p:spPr>
          <a:xfrm>
            <a:off x="539552" y="404664"/>
            <a:ext cx="4572000" cy="523220"/>
          </a:xfrm>
          <a:prstGeom prst="rect">
            <a:avLst/>
          </a:prstGeom>
          <a:noFill/>
        </p:spPr>
        <p:txBody>
          <a:bodyPr wrap="square">
            <a:spAutoFit/>
          </a:bodyPr>
          <a:lstStyle/>
          <a:p>
            <a:r>
              <a:rPr lang="it-IT" sz="2800" b="1" dirty="0">
                <a:solidFill>
                  <a:srgbClr val="FF0000"/>
                </a:solidFill>
              </a:rPr>
              <a:t>LEGAMI</a:t>
            </a:r>
          </a:p>
        </p:txBody>
      </p:sp>
      <p:sp>
        <p:nvSpPr>
          <p:cNvPr id="5" name="CasellaDiTesto 4">
            <a:extLst>
              <a:ext uri="{FF2B5EF4-FFF2-40B4-BE49-F238E27FC236}">
                <a16:creationId xmlns:a16="http://schemas.microsoft.com/office/drawing/2014/main" id="{222D32DE-0254-BBAD-EF2B-8BC12CB717F6}"/>
              </a:ext>
            </a:extLst>
          </p:cNvPr>
          <p:cNvSpPr txBox="1"/>
          <p:nvPr/>
        </p:nvSpPr>
        <p:spPr>
          <a:xfrm>
            <a:off x="467544" y="1052736"/>
            <a:ext cx="8424936" cy="3139321"/>
          </a:xfrm>
          <a:prstGeom prst="rect">
            <a:avLst/>
          </a:prstGeom>
          <a:noFill/>
        </p:spPr>
        <p:txBody>
          <a:bodyPr wrap="square">
            <a:spAutoFit/>
          </a:bodyPr>
          <a:lstStyle/>
          <a:p>
            <a:r>
              <a:rPr lang="it-IT" b="1" i="1" dirty="0"/>
              <a:t>Legame</a:t>
            </a:r>
          </a:p>
          <a:p>
            <a:endParaRPr lang="it-IT" dirty="0"/>
          </a:p>
          <a:p>
            <a:r>
              <a:rPr lang="it-IT" dirty="0"/>
              <a:t>Gli atomi costituenti i composti organici, ovvero i composti del carbonio, sono tenuti insieme da </a:t>
            </a:r>
            <a:r>
              <a:rPr lang="it-IT" b="1" dirty="0"/>
              <a:t>legami covalenti</a:t>
            </a:r>
            <a:r>
              <a:rPr lang="it-IT" dirty="0"/>
              <a:t>. I legami covalenti si formano per condivisione di coppie di elettroni tra due atomi con bassa differenza di elettronegatività. Nella chimica organica il termine legame viene usato per indicare una coppia di elettroni condivisa tra due atomi. L’atomo di carbonio possiede quattro elettroni nel livello più esterno, quindi forma sempre quattro legami. I legami vengono generalmente indicati con una piccola linea che collega i due atomi in questione. Ciascuno degli atomi di carbonio nei seguenti composti forma quattro legami.</a:t>
            </a:r>
          </a:p>
        </p:txBody>
      </p:sp>
      <p:pic>
        <p:nvPicPr>
          <p:cNvPr id="6" name="Immagine 5">
            <a:extLst>
              <a:ext uri="{FF2B5EF4-FFF2-40B4-BE49-F238E27FC236}">
                <a16:creationId xmlns:a16="http://schemas.microsoft.com/office/drawing/2014/main" id="{886648EF-7117-0132-568A-981468B212E1}"/>
              </a:ext>
            </a:extLst>
          </p:cNvPr>
          <p:cNvPicPr>
            <a:picLocks noChangeAspect="1"/>
          </p:cNvPicPr>
          <p:nvPr/>
        </p:nvPicPr>
        <p:blipFill>
          <a:blip r:embed="rId2"/>
          <a:stretch>
            <a:fillRect/>
          </a:stretch>
        </p:blipFill>
        <p:spPr>
          <a:xfrm>
            <a:off x="1684412" y="4437112"/>
            <a:ext cx="5775176" cy="1837556"/>
          </a:xfrm>
          <a:prstGeom prst="rect">
            <a:avLst/>
          </a:prstGeom>
        </p:spPr>
      </p:pic>
    </p:spTree>
    <p:extLst>
      <p:ext uri="{BB962C8B-B14F-4D97-AF65-F5344CB8AC3E}">
        <p14:creationId xmlns:p14="http://schemas.microsoft.com/office/powerpoint/2010/main" val="328456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5DB9144-D8EB-40A5-BF96-F2B5C07CD48F}"/>
              </a:ext>
            </a:extLst>
          </p:cNvPr>
          <p:cNvSpPr txBox="1"/>
          <p:nvPr/>
        </p:nvSpPr>
        <p:spPr>
          <a:xfrm>
            <a:off x="1115616" y="260648"/>
            <a:ext cx="6462464" cy="954107"/>
          </a:xfrm>
          <a:prstGeom prst="rect">
            <a:avLst/>
          </a:prstGeom>
          <a:noFill/>
        </p:spPr>
        <p:txBody>
          <a:bodyPr wrap="square">
            <a:spAutoFit/>
          </a:bodyPr>
          <a:lstStyle/>
          <a:p>
            <a:pPr algn="ctr"/>
            <a:r>
              <a:rPr lang="it-IT" sz="2800" b="1" dirty="0">
                <a:solidFill>
                  <a:srgbClr val="FF0000"/>
                </a:solidFill>
              </a:rPr>
              <a:t>CAPACITÀ DI LEGAME DEL CARBONIO</a:t>
            </a:r>
          </a:p>
        </p:txBody>
      </p:sp>
      <p:sp>
        <p:nvSpPr>
          <p:cNvPr id="9" name="CasellaDiTesto 8">
            <a:extLst>
              <a:ext uri="{FF2B5EF4-FFF2-40B4-BE49-F238E27FC236}">
                <a16:creationId xmlns:a16="http://schemas.microsoft.com/office/drawing/2014/main" id="{87B4853F-723A-2648-D357-03068FFB912D}"/>
              </a:ext>
            </a:extLst>
          </p:cNvPr>
          <p:cNvSpPr txBox="1"/>
          <p:nvPr/>
        </p:nvSpPr>
        <p:spPr>
          <a:xfrm>
            <a:off x="467544" y="1889830"/>
            <a:ext cx="7992888" cy="2862322"/>
          </a:xfrm>
          <a:prstGeom prst="rect">
            <a:avLst/>
          </a:prstGeom>
          <a:noFill/>
        </p:spPr>
        <p:txBody>
          <a:bodyPr wrap="square">
            <a:spAutoFit/>
          </a:bodyPr>
          <a:lstStyle/>
          <a:p>
            <a:pPr marL="285750" indent="-285750">
              <a:buFont typeface="Wingdings" panose="05000000000000000000" pitchFamily="2" charset="2"/>
              <a:buChar char="Ø"/>
            </a:pPr>
            <a:r>
              <a:rPr lang="it-IT" dirty="0"/>
              <a:t>L’atomo di carbonio ha la capacità di legare altri atomi di carbonio in modo da poter formare molecole molto grandi e complesse. </a:t>
            </a:r>
          </a:p>
          <a:p>
            <a:pPr marL="285750" indent="-285750">
              <a:buFont typeface="Wingdings" panose="05000000000000000000" pitchFamily="2" charset="2"/>
              <a:buChar char="Ø"/>
            </a:pPr>
            <a:r>
              <a:rPr lang="it-IT" dirty="0"/>
              <a:t>Gli atomi di carbonio possono legarsi tra loro in maniera da formare </a:t>
            </a:r>
            <a:r>
              <a:rPr lang="it-IT" b="1" dirty="0"/>
              <a:t>catene lineari o ramificate</a:t>
            </a:r>
            <a:r>
              <a:rPr lang="it-IT" dirty="0"/>
              <a:t>. I composti di questo tipo sono chiamati </a:t>
            </a:r>
            <a:r>
              <a:rPr lang="it-IT" b="1" dirty="0"/>
              <a:t>composti alifatici</a:t>
            </a:r>
            <a:r>
              <a:rPr lang="it-IT" dirty="0"/>
              <a:t>.</a:t>
            </a:r>
          </a:p>
          <a:p>
            <a:pPr marL="285750" indent="-285750">
              <a:buFont typeface="Wingdings" panose="05000000000000000000" pitchFamily="2" charset="2"/>
              <a:buChar char="Ø"/>
            </a:pPr>
            <a:r>
              <a:rPr lang="it-IT" dirty="0"/>
              <a:t> I composti del carbonio possono assumere forma ad anello per formare i composti ciclici, come ad esempio i </a:t>
            </a:r>
            <a:r>
              <a:rPr lang="it-IT" b="1" dirty="0" err="1"/>
              <a:t>cicloalcani</a:t>
            </a:r>
            <a:r>
              <a:rPr lang="it-IT" dirty="0"/>
              <a:t>, </a:t>
            </a:r>
            <a:r>
              <a:rPr lang="it-IT" b="1" dirty="0"/>
              <a:t>i composti aromatici </a:t>
            </a:r>
            <a:r>
              <a:rPr lang="it-IT" dirty="0"/>
              <a:t>e i </a:t>
            </a:r>
            <a:r>
              <a:rPr lang="it-IT" b="1" dirty="0"/>
              <a:t>composti eterociclici </a:t>
            </a:r>
            <a:r>
              <a:rPr lang="it-IT" dirty="0"/>
              <a:t>questi ultimi contengono, nella struttura dell’anello, elementi diversi dal carbonio come per esempio l’azoto.</a:t>
            </a:r>
          </a:p>
        </p:txBody>
      </p:sp>
    </p:spTree>
    <p:extLst>
      <p:ext uri="{BB962C8B-B14F-4D97-AF65-F5344CB8AC3E}">
        <p14:creationId xmlns:p14="http://schemas.microsoft.com/office/powerpoint/2010/main" val="272752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1113" y="0"/>
            <a:ext cx="9120187" cy="6858000"/>
          </a:xfrm>
          <a:prstGeom prst="rect">
            <a:avLst/>
          </a:prstGeom>
          <a:noFill/>
          <a:ln>
            <a:noFill/>
          </a:ln>
        </p:spPr>
      </p:pic>
    </p:spTree>
    <p:extLst>
      <p:ext uri="{BB962C8B-B14F-4D97-AF65-F5344CB8AC3E}">
        <p14:creationId xmlns:p14="http://schemas.microsoft.com/office/powerpoint/2010/main" val="334184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Legno</Template>
  <TotalTime>0</TotalTime>
  <Words>1271</Words>
  <Application>Microsoft Office PowerPoint</Application>
  <PresentationFormat>Presentazione su schermo (4:3)</PresentationFormat>
  <Paragraphs>76</Paragraphs>
  <Slides>23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27</cp:revision>
  <dcterms:created xsi:type="dcterms:W3CDTF">2022-04-12T10:33:40Z</dcterms:created>
  <dcterms:modified xsi:type="dcterms:W3CDTF">2023-09-20T09:23:56Z</dcterms:modified>
</cp:coreProperties>
</file>