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2"/>
  </p:notesMasterIdLst>
  <p:sldIdLst>
    <p:sldId id="256" r:id="rId2"/>
    <p:sldId id="257" r:id="rId3"/>
    <p:sldId id="258" r:id="rId4"/>
    <p:sldId id="259" r:id="rId5"/>
    <p:sldId id="272" r:id="rId6"/>
    <p:sldId id="260" r:id="rId7"/>
    <p:sldId id="261" r:id="rId8"/>
    <p:sldId id="273" r:id="rId9"/>
    <p:sldId id="262" r:id="rId10"/>
    <p:sldId id="263" r:id="rId11"/>
    <p:sldId id="274" r:id="rId12"/>
    <p:sldId id="264" r:id="rId13"/>
    <p:sldId id="265" r:id="rId14"/>
    <p:sldId id="275" r:id="rId15"/>
    <p:sldId id="266" r:id="rId16"/>
    <p:sldId id="267" r:id="rId17"/>
    <p:sldId id="268" r:id="rId18"/>
    <p:sldId id="269" r:id="rId19"/>
    <p:sldId id="270" r:id="rId20"/>
    <p:sldId id="271" r:id="rId21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1289"/>
    <p:restoredTop sz="94697"/>
  </p:normalViewPr>
  <p:slideViewPr>
    <p:cSldViewPr snapToGrid="0">
      <p:cViewPr varScale="1">
        <p:scale>
          <a:sx n="98" d="100"/>
          <a:sy n="98" d="100"/>
        </p:scale>
        <p:origin x="216" y="6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5ADAD5B-9961-574D-AC5A-4E767070FFAD}" type="datetimeFigureOut">
              <a:rPr lang="it-IT" smtClean="0"/>
              <a:t>01/10/23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C070CAC-A7AA-2F4E-A64A-D8F4C2DC720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926519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879EA55-10D5-C501-359A-446E4305C5F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1123DD01-608C-D8C5-8529-029A8DF39E0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5110DE03-8FE0-FA95-7811-F5652A0237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FCB770-78F6-8C49-B1DF-7D49EA9736BC}" type="datetimeFigureOut">
              <a:rPr lang="it-IT" smtClean="0"/>
              <a:t>01/10/23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D46C9338-C49F-3431-7DB5-EAC3313990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E717636A-62F6-0450-BD86-4CA900ED12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00AC7D-0DE9-0B40-A2D3-93208DEBB76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256947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FD841FD-8996-D86E-4513-17FFBE7EBF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787067B6-3C57-0860-6A7A-C237C2902AE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727ED0D5-4857-4FB3-2F97-08A625D668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FCB770-78F6-8C49-B1DF-7D49EA9736BC}" type="datetimeFigureOut">
              <a:rPr lang="it-IT" smtClean="0"/>
              <a:t>01/10/23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88528C82-67F4-72BC-D46B-80064A7ACA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16689619-A05D-6CBC-E8C9-86453E9BFF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00AC7D-0DE9-0B40-A2D3-93208DEBB76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555540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56AC2703-BD6F-30F2-4320-4F45F2D6C92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90F4FF1A-3C8C-6A2C-09FF-3A8968DC0D9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CA1A37DD-CB59-9A6F-6D43-A16D2F6C2D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FCB770-78F6-8C49-B1DF-7D49EA9736BC}" type="datetimeFigureOut">
              <a:rPr lang="it-IT" smtClean="0"/>
              <a:t>01/10/23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1899FC5D-C148-0A2F-6A27-37CF60D8D2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7CA64AF3-794B-3404-8ED4-A0B57D0947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00AC7D-0DE9-0B40-A2D3-93208DEBB76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48274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F550DB6-C026-58EF-4851-7589E6855D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8109839-D639-A39F-E87D-71ADB5CEF3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2F2D2B82-D480-B3F7-08CA-1D8C7360F8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FCB770-78F6-8C49-B1DF-7D49EA9736BC}" type="datetimeFigureOut">
              <a:rPr lang="it-IT" smtClean="0"/>
              <a:t>01/10/23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AA7D3C00-A66B-A9EC-0CAC-780BBAFE25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14A6935D-C59D-AB74-529F-6A9BC61182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00AC7D-0DE9-0B40-A2D3-93208DEBB76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08668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7E1E516-3C6D-A08B-3595-4427D2B57A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B3801757-0F88-756E-7A10-197001D717C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10210479-B845-BAB3-A36D-738E91FB90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FCB770-78F6-8C49-B1DF-7D49EA9736BC}" type="datetimeFigureOut">
              <a:rPr lang="it-IT" smtClean="0"/>
              <a:t>01/10/23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096DBF67-EE92-F077-B286-22A0FF31E4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E1A17CED-4A0C-5F54-34D1-A7384C5E96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00AC7D-0DE9-0B40-A2D3-93208DEBB76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100217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49718C7-CF82-CC7D-6DB1-13A4AA9812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BA66C091-1B05-957E-3A3B-4041DFEFC86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737F6E9D-4B19-1E64-582B-BD79AB2156B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87FD440E-2824-DD9B-4064-EAF475C789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FCB770-78F6-8C49-B1DF-7D49EA9736BC}" type="datetimeFigureOut">
              <a:rPr lang="it-IT" smtClean="0"/>
              <a:t>01/10/23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B8D9F7EE-C1EF-5EEC-604A-3AC21BFD8D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2D02AF5D-C39C-2AE8-0AA9-22238B53AF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00AC7D-0DE9-0B40-A2D3-93208DEBB76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713651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92D80CD-BDA0-F742-4B22-739BF35E5F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30E83B72-8FEC-FB63-8D18-0963EE3C57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3EC40002-1787-E351-0690-CAF8575C134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E0ECAA17-33A2-95A1-C6F8-DC78BEF231F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71A0143B-2204-11BC-F332-7347B90F54B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2178625C-540B-B207-653E-4C9ECE3015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FCB770-78F6-8C49-B1DF-7D49EA9736BC}" type="datetimeFigureOut">
              <a:rPr lang="it-IT" smtClean="0"/>
              <a:t>01/10/23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7EE9898E-E73A-F64F-1CDA-CAA162CBDC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BBF0F8FB-DD17-0DBB-B14F-B30EB00D95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00AC7D-0DE9-0B40-A2D3-93208DEBB76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061672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21FD455-322B-E8E1-F3FD-6068AE7DCA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807F0792-03E8-AFE1-ABE8-9CD56BD73D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FCB770-78F6-8C49-B1DF-7D49EA9736BC}" type="datetimeFigureOut">
              <a:rPr lang="it-IT" smtClean="0"/>
              <a:t>01/10/23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367C3B26-9629-45A9-3756-4161EBAD3E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7A12B82C-995A-1D01-F86C-3288E1C205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00AC7D-0DE9-0B40-A2D3-93208DEBB76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086151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5B913A88-86C7-28CB-946B-C6CF5B166D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FCB770-78F6-8C49-B1DF-7D49EA9736BC}" type="datetimeFigureOut">
              <a:rPr lang="it-IT" smtClean="0"/>
              <a:t>01/10/23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E9DB74D1-EF65-35DF-50A8-2F3E0B537E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24CB22E3-95E7-6E8C-8ED0-EBD04F95DF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00AC7D-0DE9-0B40-A2D3-93208DEBB76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659641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A45465A-7B3E-16CC-2472-73650B44A6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2C24C4E-62EC-9B1D-1CBD-151A302389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4F45921D-437A-D3EC-5A47-38AD938C8D1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3625527A-4234-16CB-2ED2-E4145AD765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FCB770-78F6-8C49-B1DF-7D49EA9736BC}" type="datetimeFigureOut">
              <a:rPr lang="it-IT" smtClean="0"/>
              <a:t>01/10/23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516037F2-6C32-FDC0-1F7C-921624F5AD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A7CE7960-C9D3-1F7E-F628-95F3C796F9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00AC7D-0DE9-0B40-A2D3-93208DEBB76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816498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7E4184D-86D9-B802-DCC7-F15C606506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0B899954-0EFB-02C1-EED2-4514BE3B514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B8ABF578-5F60-403D-1AB6-CA28B75FE64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DF0A0273-8C00-AF86-56EE-407A1D2B90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FCB770-78F6-8C49-B1DF-7D49EA9736BC}" type="datetimeFigureOut">
              <a:rPr lang="it-IT" smtClean="0"/>
              <a:t>01/10/23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8D4CC9BB-7DEA-DFBA-92A8-62D623D279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66F26631-A50E-4E26-583E-F1ED2D6181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00AC7D-0DE9-0B40-A2D3-93208DEBB76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938801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225EE51C-7B64-B35F-AF51-979FDAAD48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097F1D51-9D94-FA65-3164-384B69810F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E5F3A30A-3F7D-ED6E-2BF4-15E1DD913B7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FCB770-78F6-8C49-B1DF-7D49EA9736BC}" type="datetimeFigureOut">
              <a:rPr lang="it-IT" smtClean="0"/>
              <a:t>01/10/23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86C4495E-2319-47E4-1B7F-B9E7F691266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90A18BA7-B1AF-83CD-A790-223595D159F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00AC7D-0DE9-0B40-A2D3-93208DEBB76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625174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3B00BE4-7BE0-A175-84E7-C3B2EC001F3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it-IT" dirty="0"/>
              <a:t>Le rivoluzioni del 1917.</a:t>
            </a:r>
          </a:p>
        </p:txBody>
      </p:sp>
    </p:spTree>
    <p:extLst>
      <p:ext uri="{BB962C8B-B14F-4D97-AF65-F5344CB8AC3E}">
        <p14:creationId xmlns:p14="http://schemas.microsoft.com/office/powerpoint/2010/main" val="213885499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it-IT" b="1" dirty="0">
                <a:latin typeface="Times" pitchFamily="2" charset="0"/>
              </a:rPr>
              <a:t>23 ottobre 1917</a:t>
            </a:r>
            <a:r>
              <a:rPr lang="it-IT" dirty="0">
                <a:latin typeface="Times" pitchFamily="2" charset="0"/>
              </a:rPr>
              <a:t>: i bolscevichi decidono di rovesciare con forza il governo provvisorio.</a:t>
            </a:r>
          </a:p>
          <a:p>
            <a:pPr algn="just"/>
            <a:r>
              <a:rPr lang="it-IT" b="1" dirty="0">
                <a:latin typeface="Times" pitchFamily="2" charset="0"/>
              </a:rPr>
              <a:t>25 ottobre 1917</a:t>
            </a:r>
            <a:r>
              <a:rPr lang="it-IT" dirty="0">
                <a:latin typeface="Times" pitchFamily="2" charset="0"/>
              </a:rPr>
              <a:t>: </a:t>
            </a:r>
            <a:r>
              <a:rPr lang="it-IT" b="1" dirty="0">
                <a:latin typeface="Times" pitchFamily="2" charset="0"/>
              </a:rPr>
              <a:t>presa del Palazzo di inverno </a:t>
            </a:r>
            <a:r>
              <a:rPr lang="it-IT" dirty="0">
                <a:latin typeface="Times" pitchFamily="2" charset="0"/>
              </a:rPr>
              <a:t>(Mosca). A Pietroburgo il </a:t>
            </a:r>
            <a:r>
              <a:rPr lang="it-IT" b="1" dirty="0">
                <a:latin typeface="Times" pitchFamily="2" charset="0"/>
              </a:rPr>
              <a:t>Congresso panrusso </a:t>
            </a:r>
            <a:r>
              <a:rPr lang="it-IT" dirty="0">
                <a:latin typeface="Times" pitchFamily="2" charset="0"/>
              </a:rPr>
              <a:t>dei soviet approva due decreti:</a:t>
            </a:r>
          </a:p>
          <a:p>
            <a:pPr marL="514350" indent="-514350" algn="just">
              <a:buAutoNum type="arabicParenR"/>
            </a:pPr>
            <a:r>
              <a:rPr lang="it-IT" dirty="0">
                <a:latin typeface="Times" pitchFamily="2" charset="0"/>
              </a:rPr>
              <a:t>Appello ai belligeranti per una pace giusta.</a:t>
            </a:r>
          </a:p>
          <a:p>
            <a:pPr marL="514350" indent="-514350" algn="just">
              <a:buAutoNum type="arabicParenR"/>
            </a:pPr>
            <a:r>
              <a:rPr lang="it-IT" dirty="0">
                <a:latin typeface="Times" pitchFamily="2" charset="0"/>
              </a:rPr>
              <a:t>Abolizione della proprietà terriera e redistribuzione della terra.</a:t>
            </a:r>
          </a:p>
          <a:p>
            <a:pPr marL="514350" indent="-514350" algn="just">
              <a:buAutoNum type="arabicParenR"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53142423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Palazzo d’inverno, 1917</a:t>
            </a:r>
          </a:p>
        </p:txBody>
      </p:sp>
      <p:pic>
        <p:nvPicPr>
          <p:cNvPr id="4" name="Segnaposto contenuto 3" descr="rivoluzione02.jp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2153" r="-12153"/>
          <a:stretch>
            <a:fillRect/>
          </a:stretch>
        </p:blipFill>
        <p:spPr>
          <a:xfrm>
            <a:off x="838200" y="1690688"/>
            <a:ext cx="10515600" cy="4351338"/>
          </a:xfrm>
        </p:spPr>
      </p:pic>
    </p:spTree>
    <p:extLst>
      <p:ext uri="{BB962C8B-B14F-4D97-AF65-F5344CB8AC3E}">
        <p14:creationId xmlns:p14="http://schemas.microsoft.com/office/powerpoint/2010/main" val="78215475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Font typeface="Wingdings" charset="0"/>
              <a:buChar char="Ø"/>
            </a:pPr>
            <a:r>
              <a:rPr lang="it-IT" dirty="0">
                <a:latin typeface="Times" pitchFamily="2" charset="0"/>
              </a:rPr>
              <a:t>nuovo governo rivoluzionario, composto esclusivamente da bolscevichi (</a:t>
            </a:r>
            <a:r>
              <a:rPr lang="it-IT" b="1" dirty="0">
                <a:latin typeface="Times" pitchFamily="2" charset="0"/>
              </a:rPr>
              <a:t>Consiglio dei commissari del popolo</a:t>
            </a:r>
            <a:r>
              <a:rPr lang="it-IT" dirty="0">
                <a:latin typeface="Times" pitchFamily="2" charset="0"/>
              </a:rPr>
              <a:t>) e presieduto da Lenin.</a:t>
            </a:r>
          </a:p>
          <a:p>
            <a:pPr algn="just">
              <a:buFontTx/>
              <a:buChar char="•"/>
            </a:pPr>
            <a:r>
              <a:rPr lang="it-IT" dirty="0">
                <a:latin typeface="Times" pitchFamily="2" charset="0"/>
              </a:rPr>
              <a:t>Gli altri partiti, che puntano sulla </a:t>
            </a:r>
            <a:r>
              <a:rPr lang="it-IT" b="1" dirty="0">
                <a:latin typeface="Times" pitchFamily="2" charset="0"/>
              </a:rPr>
              <a:t>Assemblea costituente</a:t>
            </a:r>
            <a:r>
              <a:rPr lang="it-IT" dirty="0">
                <a:latin typeface="Times" pitchFamily="2" charset="0"/>
              </a:rPr>
              <a:t>, non oppongono immediata resistenza.</a:t>
            </a:r>
          </a:p>
          <a:p>
            <a:pPr algn="just">
              <a:buFontTx/>
              <a:buChar char="•"/>
            </a:pPr>
            <a:r>
              <a:rPr lang="it-IT" b="1" dirty="0">
                <a:latin typeface="Times" pitchFamily="2" charset="0"/>
              </a:rPr>
              <a:t>fine novembre 1917</a:t>
            </a:r>
            <a:r>
              <a:rPr lang="it-IT" dirty="0">
                <a:latin typeface="Times" pitchFamily="2" charset="0"/>
              </a:rPr>
              <a:t>: elezioni per la Costituente, che viene sciolta a forza dai bolscevichi.</a:t>
            </a:r>
          </a:p>
          <a:p>
            <a:pPr algn="just">
              <a:buFontTx/>
              <a:buChar char="•"/>
            </a:pPr>
            <a:r>
              <a:rPr lang="it-IT" dirty="0">
                <a:latin typeface="Times" pitchFamily="2" charset="0"/>
              </a:rPr>
              <a:t>inizio della </a:t>
            </a:r>
            <a:r>
              <a:rPr lang="it-IT" b="1" dirty="0">
                <a:latin typeface="Times" pitchFamily="2" charset="0"/>
              </a:rPr>
              <a:t>dittatura del partito bolscevico.</a:t>
            </a:r>
          </a:p>
        </p:txBody>
      </p:sp>
    </p:spTree>
    <p:extLst>
      <p:ext uri="{BB962C8B-B14F-4D97-AF65-F5344CB8AC3E}">
        <p14:creationId xmlns:p14="http://schemas.microsoft.com/office/powerpoint/2010/main" val="219299148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b="1" dirty="0">
                <a:latin typeface="Times" pitchFamily="2" charset="0"/>
              </a:rPr>
              <a:t>marzo</a:t>
            </a:r>
            <a:r>
              <a:rPr lang="it-IT" dirty="0">
                <a:latin typeface="Times" pitchFamily="2" charset="0"/>
              </a:rPr>
              <a:t> </a:t>
            </a:r>
            <a:r>
              <a:rPr lang="it-IT" b="1" dirty="0">
                <a:latin typeface="Times" pitchFamily="2" charset="0"/>
              </a:rPr>
              <a:t>1918</a:t>
            </a:r>
            <a:r>
              <a:rPr lang="it-IT" dirty="0">
                <a:latin typeface="Times" pitchFamily="2" charset="0"/>
              </a:rPr>
              <a:t>: </a:t>
            </a:r>
            <a:r>
              <a:rPr lang="it-IT" u="sng" dirty="0">
                <a:latin typeface="Times" pitchFamily="2" charset="0"/>
              </a:rPr>
              <a:t>pace di Brest-</a:t>
            </a:r>
            <a:r>
              <a:rPr lang="it-IT" u="sng" dirty="0" err="1">
                <a:latin typeface="Times" pitchFamily="2" charset="0"/>
              </a:rPr>
              <a:t>Litovsk</a:t>
            </a:r>
            <a:r>
              <a:rPr lang="it-IT" u="sng" dirty="0">
                <a:latin typeface="Times" pitchFamily="2" charset="0"/>
              </a:rPr>
              <a:t>.</a:t>
            </a:r>
          </a:p>
          <a:p>
            <a:endParaRPr lang="it-IT" u="sng" dirty="0">
              <a:latin typeface="Times" pitchFamily="2" charset="0"/>
            </a:endParaRPr>
          </a:p>
          <a:p>
            <a:r>
              <a:rPr lang="it-IT" b="1" dirty="0">
                <a:latin typeface="Times" pitchFamily="2" charset="0"/>
              </a:rPr>
              <a:t>1920/21</a:t>
            </a:r>
            <a:r>
              <a:rPr lang="it-IT" dirty="0">
                <a:latin typeface="Times" pitchFamily="2" charset="0"/>
              </a:rPr>
              <a:t>: guerra civile.</a:t>
            </a:r>
          </a:p>
        </p:txBody>
      </p:sp>
    </p:spTree>
    <p:extLst>
      <p:ext uri="{BB962C8B-B14F-4D97-AF65-F5344CB8AC3E}">
        <p14:creationId xmlns:p14="http://schemas.microsoft.com/office/powerpoint/2010/main" val="7404342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dirty="0"/>
              <a:t>El </a:t>
            </a:r>
            <a:r>
              <a:rPr lang="it-IT" dirty="0" err="1"/>
              <a:t>Lissitzky</a:t>
            </a:r>
            <a:r>
              <a:rPr lang="it-IT" dirty="0"/>
              <a:t>, </a:t>
            </a:r>
            <a:r>
              <a:rPr lang="it-IT" i="1" dirty="0"/>
              <a:t>Con il cuneo rosso batti i bianchi</a:t>
            </a:r>
            <a:r>
              <a:rPr lang="it-IT" dirty="0"/>
              <a:t> (1920).</a:t>
            </a:r>
          </a:p>
        </p:txBody>
      </p:sp>
      <p:pic>
        <p:nvPicPr>
          <p:cNvPr id="4" name="Segnaposto contenuto 3" descr="colpite-i-bianchi-col-cuneo-rosso.gif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21693" r="-21693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122137982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b="1" dirty="0">
                <a:latin typeface="Times" pitchFamily="2" charset="0"/>
              </a:rPr>
              <a:t>marzo 1919</a:t>
            </a:r>
            <a:r>
              <a:rPr lang="it-IT" dirty="0">
                <a:latin typeface="Times" pitchFamily="2" charset="0"/>
              </a:rPr>
              <a:t>: </a:t>
            </a:r>
            <a:r>
              <a:rPr lang="it-IT" u="sng" dirty="0">
                <a:latin typeface="Times" pitchFamily="2" charset="0"/>
              </a:rPr>
              <a:t>Terza internazionale.</a:t>
            </a:r>
          </a:p>
          <a:p>
            <a:pPr algn="just">
              <a:buFont typeface="Wingdings" charset="0"/>
              <a:buChar char="Ø"/>
            </a:pPr>
            <a:r>
              <a:rPr lang="it-IT" dirty="0">
                <a:latin typeface="Times" pitchFamily="2" charset="0"/>
              </a:rPr>
              <a:t>rete di partiti organizzati sul modello bolscevico e fedeli alle direttive del partito-guida: Russia sovietica centro del comunismo mondiale; difesa della ‘patria del socialismo’ obiettivo comune ai movimenti rivoluzionari di tutto il mondo.</a:t>
            </a:r>
          </a:p>
          <a:p>
            <a:pPr>
              <a:buFont typeface="Wingdings" charset="0"/>
              <a:buChar char="Ø"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23531386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it-IT" b="1" dirty="0">
                <a:latin typeface="Times" pitchFamily="2" charset="0"/>
              </a:rPr>
              <a:t>1918/1921</a:t>
            </a:r>
            <a:r>
              <a:rPr lang="it-IT" dirty="0">
                <a:latin typeface="Times" pitchFamily="2" charset="0"/>
              </a:rPr>
              <a:t>: </a:t>
            </a:r>
            <a:r>
              <a:rPr lang="it-IT" b="1" dirty="0">
                <a:latin typeface="Times" pitchFamily="2" charset="0"/>
              </a:rPr>
              <a:t>Comunismo di guerra.</a:t>
            </a:r>
          </a:p>
          <a:p>
            <a:pPr algn="just">
              <a:buFont typeface="Courier New"/>
              <a:buChar char="o"/>
            </a:pPr>
            <a:r>
              <a:rPr lang="it-IT" dirty="0">
                <a:latin typeface="Times" pitchFamily="2" charset="0"/>
              </a:rPr>
              <a:t>comitati rurali che devono provvedere all’ammasso e alla redistribuzione delle derrate.</a:t>
            </a:r>
          </a:p>
          <a:p>
            <a:pPr algn="just">
              <a:buFont typeface="Courier New"/>
              <a:buChar char="o"/>
            </a:pPr>
            <a:r>
              <a:rPr lang="it-IT" dirty="0">
                <a:latin typeface="Times" pitchFamily="2" charset="0"/>
              </a:rPr>
              <a:t>formazione di comuni agricole volontarie (</a:t>
            </a:r>
            <a:r>
              <a:rPr lang="it-IT" b="1" dirty="0">
                <a:latin typeface="Times" pitchFamily="2" charset="0"/>
              </a:rPr>
              <a:t>kolchoz</a:t>
            </a:r>
            <a:r>
              <a:rPr lang="it-IT" dirty="0">
                <a:latin typeface="Times" pitchFamily="2" charset="0"/>
              </a:rPr>
              <a:t>) e di fattorie sovietiche (</a:t>
            </a:r>
            <a:r>
              <a:rPr lang="it-IT" b="1" dirty="0" err="1">
                <a:latin typeface="Times" pitchFamily="2" charset="0"/>
              </a:rPr>
              <a:t>sovchoz</a:t>
            </a:r>
            <a:r>
              <a:rPr lang="it-IT" dirty="0">
                <a:latin typeface="Times" pitchFamily="2" charset="0"/>
              </a:rPr>
              <a:t>) gestite direttamente dallo stato.</a:t>
            </a:r>
          </a:p>
          <a:p>
            <a:pPr algn="just">
              <a:buFont typeface="Courier New"/>
              <a:buChar char="o"/>
            </a:pPr>
            <a:r>
              <a:rPr lang="it-IT" dirty="0">
                <a:latin typeface="Times" pitchFamily="2" charset="0"/>
              </a:rPr>
              <a:t>nazionalizzazione dei principali settori industriali.</a:t>
            </a:r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76724709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b="1" dirty="0">
                <a:latin typeface="Times" pitchFamily="2" charset="0"/>
              </a:rPr>
              <a:t>1921</a:t>
            </a:r>
            <a:r>
              <a:rPr lang="it-IT" dirty="0">
                <a:latin typeface="Times" pitchFamily="2" charset="0"/>
              </a:rPr>
              <a:t>: </a:t>
            </a:r>
            <a:r>
              <a:rPr lang="it-IT" b="1" dirty="0">
                <a:latin typeface="Times" pitchFamily="2" charset="0"/>
              </a:rPr>
              <a:t>Nuova politica economica </a:t>
            </a:r>
            <a:r>
              <a:rPr lang="it-IT" dirty="0">
                <a:latin typeface="Times" pitchFamily="2" charset="0"/>
              </a:rPr>
              <a:t>(Nep).</a:t>
            </a:r>
          </a:p>
          <a:p>
            <a:pPr algn="just">
              <a:buFontTx/>
              <a:buChar char="-"/>
            </a:pPr>
            <a:r>
              <a:rPr lang="it-IT" dirty="0">
                <a:latin typeface="Times" pitchFamily="2" charset="0"/>
              </a:rPr>
              <a:t>stimolare la produzione agricola e favorire l’afflusso di prodotti agricoli nelle città.</a:t>
            </a:r>
          </a:p>
          <a:p>
            <a:pPr>
              <a:buFontTx/>
              <a:buChar char="-"/>
            </a:pPr>
            <a:r>
              <a:rPr lang="it-IT" dirty="0">
                <a:latin typeface="Times" pitchFamily="2" charset="0"/>
              </a:rPr>
              <a:t>aumento della produzione.</a:t>
            </a:r>
          </a:p>
          <a:p>
            <a:pPr algn="just">
              <a:buFontTx/>
              <a:buChar char="-"/>
            </a:pPr>
            <a:r>
              <a:rPr lang="it-IT" dirty="0">
                <a:latin typeface="Times" pitchFamily="2" charset="0"/>
              </a:rPr>
              <a:t>formazione di una classe di contadini ricchi (</a:t>
            </a:r>
            <a:r>
              <a:rPr lang="it-IT" b="1" dirty="0">
                <a:latin typeface="Times" pitchFamily="2" charset="0"/>
              </a:rPr>
              <a:t>kulaki</a:t>
            </a:r>
            <a:r>
              <a:rPr lang="it-IT" dirty="0">
                <a:latin typeface="Times" pitchFamily="2" charset="0"/>
              </a:rPr>
              <a:t>).</a:t>
            </a:r>
          </a:p>
          <a:p>
            <a:pPr algn="just">
              <a:buFontTx/>
              <a:buChar char="-"/>
            </a:pPr>
            <a:r>
              <a:rPr lang="it-IT" dirty="0">
                <a:latin typeface="Times" pitchFamily="2" charset="0"/>
              </a:rPr>
              <a:t>sviluppo della piccola impresa ma non della grande industria di stato.</a:t>
            </a:r>
          </a:p>
          <a:p>
            <a:pPr>
              <a:buFontTx/>
              <a:buChar char="-"/>
            </a:pPr>
            <a:r>
              <a:rPr lang="it-IT" dirty="0">
                <a:latin typeface="Times" pitchFamily="2" charset="0"/>
              </a:rPr>
              <a:t>alfabetizzazione e laicizzazione dei costumi.</a:t>
            </a:r>
          </a:p>
        </p:txBody>
      </p:sp>
    </p:spTree>
    <p:extLst>
      <p:ext uri="{BB962C8B-B14F-4D97-AF65-F5344CB8AC3E}">
        <p14:creationId xmlns:p14="http://schemas.microsoft.com/office/powerpoint/2010/main" val="190671648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it-IT" b="1" dirty="0">
                <a:latin typeface="Times" pitchFamily="2" charset="0"/>
              </a:rPr>
              <a:t>luglio 1918</a:t>
            </a:r>
            <a:r>
              <a:rPr lang="it-IT" dirty="0">
                <a:latin typeface="Times" pitchFamily="2" charset="0"/>
              </a:rPr>
              <a:t>: prima costituzione della Russia rivoluzionaria </a:t>
            </a:r>
            <a:r>
              <a:rPr lang="it-IT" i="1" u="sng" dirty="0">
                <a:latin typeface="Times" pitchFamily="2" charset="0"/>
              </a:rPr>
              <a:t>Dichiarazione dei diritti del popolo lavoratore e sfruttato.</a:t>
            </a:r>
          </a:p>
          <a:p>
            <a:pPr algn="just">
              <a:buFontTx/>
              <a:buChar char="-"/>
            </a:pPr>
            <a:r>
              <a:rPr lang="it-IT" dirty="0">
                <a:latin typeface="Times" pitchFamily="2" charset="0"/>
              </a:rPr>
              <a:t>carattere </a:t>
            </a:r>
            <a:r>
              <a:rPr lang="it-IT" u="sng" dirty="0">
                <a:latin typeface="Times" pitchFamily="2" charset="0"/>
              </a:rPr>
              <a:t>federale</a:t>
            </a:r>
            <a:r>
              <a:rPr lang="it-IT" dirty="0">
                <a:latin typeface="Times" pitchFamily="2" charset="0"/>
              </a:rPr>
              <a:t> del nuovo stato.</a:t>
            </a:r>
          </a:p>
          <a:p>
            <a:pPr algn="just">
              <a:buFontTx/>
              <a:buChar char="-"/>
            </a:pPr>
            <a:r>
              <a:rPr lang="it-IT" dirty="0">
                <a:latin typeface="Times" pitchFamily="2" charset="0"/>
              </a:rPr>
              <a:t>rispetto delle </a:t>
            </a:r>
            <a:r>
              <a:rPr lang="it-IT" u="sng" dirty="0">
                <a:latin typeface="Times" pitchFamily="2" charset="0"/>
              </a:rPr>
              <a:t>minoranze etniche </a:t>
            </a:r>
            <a:r>
              <a:rPr lang="it-IT" dirty="0">
                <a:latin typeface="Times" pitchFamily="2" charset="0"/>
              </a:rPr>
              <a:t>e apertura all’unione con altre future ed eventuali repubbliche sovietiche (inizialmente: Russia, Ucraina, Bielorussia, </a:t>
            </a:r>
            <a:r>
              <a:rPr lang="it-IT" dirty="0" err="1">
                <a:latin typeface="Times" pitchFamily="2" charset="0"/>
              </a:rPr>
              <a:t>Azerbajgian</a:t>
            </a:r>
            <a:r>
              <a:rPr lang="it-IT" dirty="0">
                <a:latin typeface="Times" pitchFamily="2" charset="0"/>
              </a:rPr>
              <a:t>, Armenia, Georgia).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72546436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it-IT" b="1" dirty="0">
                <a:latin typeface="Times" pitchFamily="2" charset="0"/>
              </a:rPr>
              <a:t>1924</a:t>
            </a:r>
            <a:r>
              <a:rPr lang="it-IT" dirty="0">
                <a:latin typeface="Times" pitchFamily="2" charset="0"/>
              </a:rPr>
              <a:t>: </a:t>
            </a:r>
            <a:r>
              <a:rPr lang="it-IT" u="sng" dirty="0">
                <a:latin typeface="Times" pitchFamily="2" charset="0"/>
              </a:rPr>
              <a:t>nuova Costituzione.</a:t>
            </a:r>
          </a:p>
          <a:p>
            <a:pPr algn="just">
              <a:buFontTx/>
              <a:buChar char="-"/>
            </a:pPr>
            <a:r>
              <a:rPr lang="it-IT" dirty="0" err="1">
                <a:latin typeface="Times" pitchFamily="2" charset="0"/>
              </a:rPr>
              <a:t>complessificazione</a:t>
            </a:r>
            <a:r>
              <a:rPr lang="it-IT" dirty="0">
                <a:latin typeface="Times" pitchFamily="2" charset="0"/>
              </a:rPr>
              <a:t> della forma statale, al cui vertice c’è il </a:t>
            </a:r>
            <a:r>
              <a:rPr lang="it-IT" u="sng" dirty="0">
                <a:latin typeface="Times" pitchFamily="2" charset="0"/>
              </a:rPr>
              <a:t>Congresso dei Soviet dell’Unione.</a:t>
            </a:r>
          </a:p>
          <a:p>
            <a:pPr algn="just">
              <a:buFontTx/>
              <a:buChar char="-"/>
            </a:pPr>
            <a:r>
              <a:rPr lang="it-IT" dirty="0">
                <a:latin typeface="Times" pitchFamily="2" charset="0"/>
              </a:rPr>
              <a:t>il potere reale è tuttavia nelle mani del Partito comunista, che ‘doppia’ il potere statale, ricalcandolo.</a:t>
            </a:r>
          </a:p>
          <a:p>
            <a:pPr algn="just">
              <a:buFontTx/>
              <a:buChar char="-"/>
            </a:pPr>
            <a:r>
              <a:rPr lang="it-IT" dirty="0">
                <a:latin typeface="Times" pitchFamily="2" charset="0"/>
              </a:rPr>
              <a:t>partito fondato sul </a:t>
            </a:r>
            <a:r>
              <a:rPr lang="it-IT" u="sng" dirty="0">
                <a:latin typeface="Times" pitchFamily="2" charset="0"/>
              </a:rPr>
              <a:t>centralismo democratico.</a:t>
            </a:r>
          </a:p>
          <a:p>
            <a:pPr algn="just">
              <a:buFontTx/>
              <a:buChar char="-"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1725916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it-IT" dirty="0">
                <a:latin typeface="Times" pitchFamily="2" charset="0"/>
              </a:rPr>
              <a:t>Legame tra le rivoluzioni russe e il primo conflitto mondiale.</a:t>
            </a:r>
          </a:p>
          <a:p>
            <a:pPr algn="just"/>
            <a:r>
              <a:rPr lang="it-IT" b="1" dirty="0">
                <a:latin typeface="Times" pitchFamily="2" charset="0"/>
              </a:rPr>
              <a:t>Ottobre 1917</a:t>
            </a:r>
            <a:r>
              <a:rPr lang="it-IT" dirty="0">
                <a:latin typeface="Times" pitchFamily="2" charset="0"/>
              </a:rPr>
              <a:t>: evento </a:t>
            </a:r>
            <a:r>
              <a:rPr lang="it-IT" i="1" dirty="0">
                <a:latin typeface="Times" pitchFamily="2" charset="0"/>
              </a:rPr>
              <a:t>rivoluzionario</a:t>
            </a:r>
            <a:r>
              <a:rPr lang="it-IT" dirty="0">
                <a:latin typeface="Times" pitchFamily="2" charset="0"/>
              </a:rPr>
              <a:t> per eccellenza, dopo il 1789.</a:t>
            </a:r>
          </a:p>
          <a:p>
            <a:pPr algn="just"/>
            <a:r>
              <a:rPr lang="it-IT" b="1" dirty="0">
                <a:latin typeface="Times" pitchFamily="2" charset="0"/>
              </a:rPr>
              <a:t>mito dell’Ottobre </a:t>
            </a:r>
            <a:r>
              <a:rPr lang="it-IT" dirty="0">
                <a:latin typeface="Times" pitchFamily="2" charset="0"/>
              </a:rPr>
              <a:t>e </a:t>
            </a:r>
            <a:r>
              <a:rPr lang="it-IT" b="1" dirty="0">
                <a:latin typeface="Times" pitchFamily="2" charset="0"/>
              </a:rPr>
              <a:t>mito dell’Urss.</a:t>
            </a:r>
          </a:p>
          <a:p>
            <a:pPr algn="just"/>
            <a:r>
              <a:rPr lang="it-IT" dirty="0">
                <a:latin typeface="Times" pitchFamily="2" charset="0"/>
              </a:rPr>
              <a:t>il problema dell’</a:t>
            </a:r>
            <a:r>
              <a:rPr lang="it-IT" b="1" dirty="0">
                <a:latin typeface="Times" pitchFamily="2" charset="0"/>
              </a:rPr>
              <a:t>eterodossia</a:t>
            </a:r>
            <a:r>
              <a:rPr lang="it-IT" dirty="0">
                <a:latin typeface="Times" pitchFamily="2" charset="0"/>
              </a:rPr>
              <a:t> della rivoluzione rispetto alla concezione materialistica della storia di Marx.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54552206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it-IT" b="1" dirty="0">
                <a:latin typeface="Times" pitchFamily="2" charset="0"/>
              </a:rPr>
              <a:t>1922</a:t>
            </a:r>
            <a:r>
              <a:rPr lang="it-IT" dirty="0">
                <a:latin typeface="Times" pitchFamily="2" charset="0"/>
              </a:rPr>
              <a:t>: </a:t>
            </a:r>
            <a:r>
              <a:rPr lang="it-IT" u="sng" dirty="0">
                <a:latin typeface="Times" pitchFamily="2" charset="0"/>
              </a:rPr>
              <a:t>Stalin</a:t>
            </a:r>
            <a:r>
              <a:rPr lang="it-IT" dirty="0">
                <a:latin typeface="Times" pitchFamily="2" charset="0"/>
              </a:rPr>
              <a:t> viene nominato segretario del Partito.</a:t>
            </a:r>
          </a:p>
          <a:p>
            <a:pPr algn="just"/>
            <a:r>
              <a:rPr lang="it-IT" b="1" dirty="0">
                <a:latin typeface="Times" pitchFamily="2" charset="0"/>
              </a:rPr>
              <a:t>1924</a:t>
            </a:r>
            <a:r>
              <a:rPr lang="it-IT" dirty="0">
                <a:latin typeface="Times" pitchFamily="2" charset="0"/>
              </a:rPr>
              <a:t>: morte di Lenin e inizio della lotta all’interno della dirigenza bolscevica per il potere.</a:t>
            </a:r>
          </a:p>
          <a:p>
            <a:pPr marL="514350" indent="-514350" algn="just">
              <a:buAutoNum type="alphaLcParenR"/>
            </a:pPr>
            <a:r>
              <a:rPr lang="it-IT" dirty="0">
                <a:latin typeface="Times" pitchFamily="2" charset="0"/>
              </a:rPr>
              <a:t>Stalin vs </a:t>
            </a:r>
            <a:r>
              <a:rPr lang="it-IT" u="sng" dirty="0" err="1">
                <a:latin typeface="Times" pitchFamily="2" charset="0"/>
              </a:rPr>
              <a:t>Trockij</a:t>
            </a:r>
            <a:r>
              <a:rPr lang="it-IT" u="sng" dirty="0">
                <a:latin typeface="Times" pitchFamily="2" charset="0"/>
              </a:rPr>
              <a:t>.</a:t>
            </a:r>
          </a:p>
          <a:p>
            <a:pPr marL="514350" indent="-514350" algn="just">
              <a:buAutoNum type="alphaLcParenR"/>
            </a:pPr>
            <a:r>
              <a:rPr lang="it-IT" dirty="0">
                <a:latin typeface="Times" pitchFamily="2" charset="0"/>
              </a:rPr>
              <a:t>Stalin vs </a:t>
            </a:r>
            <a:r>
              <a:rPr lang="it-IT" u="sng" dirty="0" err="1">
                <a:latin typeface="Times" pitchFamily="2" charset="0"/>
              </a:rPr>
              <a:t>Kamenev</a:t>
            </a:r>
            <a:r>
              <a:rPr lang="it-IT" dirty="0">
                <a:latin typeface="Times" pitchFamily="2" charset="0"/>
              </a:rPr>
              <a:t> e </a:t>
            </a:r>
            <a:r>
              <a:rPr lang="it-IT" u="sng" dirty="0" err="1">
                <a:latin typeface="Times" pitchFamily="2" charset="0"/>
              </a:rPr>
              <a:t>Zinov’ev</a:t>
            </a:r>
            <a:r>
              <a:rPr lang="it-IT" u="sng" dirty="0">
                <a:latin typeface="Times" pitchFamily="2" charset="0"/>
              </a:rPr>
              <a:t>.</a:t>
            </a:r>
          </a:p>
          <a:p>
            <a:pPr marL="514350" indent="-514350" algn="just">
              <a:buAutoNum type="alphaLcParenR"/>
            </a:pPr>
            <a:r>
              <a:rPr lang="it-IT" dirty="0">
                <a:latin typeface="Times" pitchFamily="2" charset="0"/>
              </a:rPr>
              <a:t>Stalin vs </a:t>
            </a:r>
            <a:r>
              <a:rPr lang="it-IT" u="sng" dirty="0">
                <a:latin typeface="Times" pitchFamily="2" charset="0"/>
              </a:rPr>
              <a:t>Bucharin.</a:t>
            </a:r>
          </a:p>
        </p:txBody>
      </p:sp>
    </p:spTree>
    <p:extLst>
      <p:ext uri="{BB962C8B-B14F-4D97-AF65-F5344CB8AC3E}">
        <p14:creationId xmlns:p14="http://schemas.microsoft.com/office/powerpoint/2010/main" val="42711841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>
                <a:latin typeface="Times" pitchFamily="2" charset="0"/>
              </a:rPr>
              <a:t>Antecedente: la rivoluzione del </a:t>
            </a:r>
            <a:r>
              <a:rPr lang="it-IT" b="1" dirty="0">
                <a:latin typeface="Times" pitchFamily="2" charset="0"/>
              </a:rPr>
              <a:t>1905.</a:t>
            </a:r>
          </a:p>
          <a:p>
            <a:endParaRPr lang="it-IT" dirty="0">
              <a:latin typeface="Times" pitchFamily="2" charset="0"/>
            </a:endParaRPr>
          </a:p>
          <a:p>
            <a:pPr algn="just">
              <a:buFont typeface="Wingdings" charset="0"/>
              <a:buChar char="Ø"/>
            </a:pPr>
            <a:r>
              <a:rPr lang="it-IT" dirty="0">
                <a:latin typeface="Times" pitchFamily="2" charset="0"/>
              </a:rPr>
              <a:t>nascono i </a:t>
            </a:r>
            <a:r>
              <a:rPr lang="it-IT" b="1" i="1" dirty="0">
                <a:latin typeface="Times" pitchFamily="2" charset="0"/>
              </a:rPr>
              <a:t>soviet</a:t>
            </a:r>
            <a:r>
              <a:rPr lang="it-IT" dirty="0">
                <a:latin typeface="Times" pitchFamily="2" charset="0"/>
              </a:rPr>
              <a:t> (consigli): rappresentanze popolari elette sui luoghi di lavoro.</a:t>
            </a:r>
          </a:p>
          <a:p>
            <a:pPr>
              <a:buFont typeface="Wingdings" charset="0"/>
              <a:buChar char="Ø"/>
            </a:pPr>
            <a:endParaRPr lang="it-IT" dirty="0"/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8194441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it-IT" dirty="0">
                <a:latin typeface="Times" pitchFamily="2" charset="0"/>
              </a:rPr>
              <a:t> </a:t>
            </a:r>
            <a:r>
              <a:rPr lang="it-IT" b="1" dirty="0">
                <a:latin typeface="Times" pitchFamily="2" charset="0"/>
              </a:rPr>
              <a:t>fine febbraio (marzo) 1917</a:t>
            </a:r>
            <a:r>
              <a:rPr lang="it-IT" dirty="0">
                <a:latin typeface="Times" pitchFamily="2" charset="0"/>
              </a:rPr>
              <a:t>: sciopero generale degli operai di </a:t>
            </a:r>
            <a:r>
              <a:rPr lang="it-IT" b="1" dirty="0">
                <a:latin typeface="Times" pitchFamily="2" charset="0"/>
              </a:rPr>
              <a:t>Pietrogrado</a:t>
            </a:r>
            <a:r>
              <a:rPr lang="it-IT" dirty="0">
                <a:latin typeface="Times" pitchFamily="2" charset="0"/>
              </a:rPr>
              <a:t>, che si trasforma in una massiccia manifestazione politica contro il regime zarista.</a:t>
            </a:r>
          </a:p>
          <a:p>
            <a:pPr algn="just">
              <a:buFontTx/>
              <a:buChar char="-"/>
            </a:pPr>
            <a:r>
              <a:rPr lang="it-IT" dirty="0">
                <a:latin typeface="Times" pitchFamily="2" charset="0"/>
              </a:rPr>
              <a:t>i soldati, chiamati per disperdere la folla, solidarizzano coi manifestanti.</a:t>
            </a:r>
          </a:p>
          <a:p>
            <a:pPr marL="0" indent="0" algn="just">
              <a:buNone/>
            </a:pPr>
            <a:r>
              <a:rPr lang="it-IT" dirty="0">
                <a:latin typeface="Times" pitchFamily="2" charset="0"/>
              </a:rPr>
              <a:t>- lo zar abdica e pochi giorni dopo viene arrestato con la famiglia reale.</a:t>
            </a:r>
          </a:p>
        </p:txBody>
      </p:sp>
    </p:spTree>
    <p:extLst>
      <p:ext uri="{BB962C8B-B14F-4D97-AF65-F5344CB8AC3E}">
        <p14:creationId xmlns:p14="http://schemas.microsoft.com/office/powerpoint/2010/main" val="20620406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676400" y="457200"/>
            <a:ext cx="8229600" cy="1143000"/>
          </a:xfrm>
        </p:spPr>
        <p:txBody>
          <a:bodyPr/>
          <a:lstStyle/>
          <a:p>
            <a:pPr algn="ctr"/>
            <a:r>
              <a:rPr lang="it-IT" dirty="0"/>
              <a:t>Pietrogrado, febbraio 1917.</a:t>
            </a:r>
          </a:p>
        </p:txBody>
      </p:sp>
      <p:pic>
        <p:nvPicPr>
          <p:cNvPr id="4" name="Segnaposto contenuto 3" descr="pic-F-E-February Revolution of 1917 demonstration in Petrograd.jp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3097" y="1600201"/>
            <a:ext cx="6525807" cy="4525963"/>
          </a:xfrm>
        </p:spPr>
      </p:pic>
      <p:pic>
        <p:nvPicPr>
          <p:cNvPr id="5" name="Segnaposto contenuto 3" descr="pic-F-E-February Revolution of 1917 demonstration in Petrograd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3054" r="-13054"/>
          <a:stretch>
            <a:fillRect/>
          </a:stretch>
        </p:blipFill>
        <p:spPr>
          <a:xfrm>
            <a:off x="1981200" y="1600201"/>
            <a:ext cx="8229600" cy="45259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5869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it-IT" dirty="0">
                <a:latin typeface="Times" pitchFamily="2" charset="0"/>
              </a:rPr>
              <a:t>su impulso della </a:t>
            </a:r>
            <a:r>
              <a:rPr lang="it-IT" b="1" i="1" dirty="0">
                <a:latin typeface="Times" pitchFamily="2" charset="0"/>
              </a:rPr>
              <a:t>Duma</a:t>
            </a:r>
            <a:r>
              <a:rPr lang="it-IT" dirty="0">
                <a:latin typeface="Times" pitchFamily="2" charset="0"/>
              </a:rPr>
              <a:t> (parlamento), viene costituito un </a:t>
            </a:r>
            <a:r>
              <a:rPr lang="it-IT" b="1" dirty="0">
                <a:latin typeface="Times" pitchFamily="2" charset="0"/>
              </a:rPr>
              <a:t>governo provvisorio</a:t>
            </a:r>
            <a:r>
              <a:rPr lang="it-IT" dirty="0">
                <a:latin typeface="Times" pitchFamily="2" charset="0"/>
              </a:rPr>
              <a:t> di orientamento liberale (sostenuto da cadetti, menscevichi, socialisti rivoluzionari e avversato da bolscevichi) presieduto dal principe </a:t>
            </a:r>
            <a:r>
              <a:rPr lang="it-IT" u="sng" dirty="0">
                <a:latin typeface="Times" pitchFamily="2" charset="0"/>
              </a:rPr>
              <a:t>L’</a:t>
            </a:r>
            <a:r>
              <a:rPr lang="it-IT" u="sng" dirty="0" err="1">
                <a:latin typeface="Times" pitchFamily="2" charset="0"/>
              </a:rPr>
              <a:t>vov</a:t>
            </a:r>
            <a:r>
              <a:rPr lang="it-IT" dirty="0">
                <a:latin typeface="Times" pitchFamily="2" charset="0"/>
              </a:rPr>
              <a:t> per:</a:t>
            </a:r>
          </a:p>
          <a:p>
            <a:pPr marL="514350" indent="-514350" algn="just">
              <a:buAutoNum type="alphaLcParenR"/>
            </a:pPr>
            <a:r>
              <a:rPr lang="it-IT" dirty="0">
                <a:latin typeface="Times" pitchFamily="2" charset="0"/>
              </a:rPr>
              <a:t>proseguire la guerra a fianco dell’Intesa.</a:t>
            </a:r>
          </a:p>
          <a:p>
            <a:pPr marL="514350" indent="-514350" algn="just">
              <a:buAutoNum type="alphaLcParenR"/>
            </a:pPr>
            <a:r>
              <a:rPr lang="it-IT" dirty="0">
                <a:latin typeface="Times" pitchFamily="2" charset="0"/>
              </a:rPr>
              <a:t>occidentalizzare e modernizzare le strutture politiche dell’Impero.</a:t>
            </a:r>
          </a:p>
        </p:txBody>
      </p:sp>
    </p:spTree>
    <p:extLst>
      <p:ext uri="{BB962C8B-B14F-4D97-AF65-F5344CB8AC3E}">
        <p14:creationId xmlns:p14="http://schemas.microsoft.com/office/powerpoint/2010/main" val="30758973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it-IT" b="1" dirty="0">
                <a:latin typeface="Times" pitchFamily="2" charset="0"/>
              </a:rPr>
              <a:t>aprile 1917</a:t>
            </a:r>
            <a:r>
              <a:rPr lang="it-IT" dirty="0">
                <a:latin typeface="Times" pitchFamily="2" charset="0"/>
              </a:rPr>
              <a:t>: rientrato in Russia dalla Svizzera, </a:t>
            </a:r>
            <a:r>
              <a:rPr lang="it-IT" u="sng" dirty="0">
                <a:latin typeface="Times" pitchFamily="2" charset="0"/>
              </a:rPr>
              <a:t>Vladimir I. Lenin </a:t>
            </a:r>
            <a:r>
              <a:rPr lang="it-IT" dirty="0">
                <a:latin typeface="Times" pitchFamily="2" charset="0"/>
              </a:rPr>
              <a:t>espone le </a:t>
            </a:r>
            <a:r>
              <a:rPr lang="it-IT" i="1" dirty="0">
                <a:latin typeface="Times" pitchFamily="2" charset="0"/>
              </a:rPr>
              <a:t>Tesi di Aprile</a:t>
            </a:r>
            <a:r>
              <a:rPr lang="it-IT" dirty="0">
                <a:latin typeface="Times" pitchFamily="2" charset="0"/>
              </a:rPr>
              <a:t> &gt; presa del potere nell’anello più debole della catena imperialista.</a:t>
            </a:r>
          </a:p>
          <a:p>
            <a:pPr algn="just"/>
            <a:r>
              <a:rPr lang="it-IT" b="1" dirty="0">
                <a:latin typeface="Times" pitchFamily="2" charset="0"/>
              </a:rPr>
              <a:t>maggio 1917</a:t>
            </a:r>
            <a:r>
              <a:rPr lang="it-IT" dirty="0">
                <a:latin typeface="Times" pitchFamily="2" charset="0"/>
              </a:rPr>
              <a:t>: secondo governo provvisorio </a:t>
            </a:r>
            <a:r>
              <a:rPr lang="it-IT" u="sng" dirty="0">
                <a:latin typeface="Times" pitchFamily="2" charset="0"/>
              </a:rPr>
              <a:t>L’</a:t>
            </a:r>
            <a:r>
              <a:rPr lang="it-IT" u="sng" dirty="0" err="1">
                <a:latin typeface="Times" pitchFamily="2" charset="0"/>
              </a:rPr>
              <a:t>vov</a:t>
            </a:r>
            <a:r>
              <a:rPr lang="it-IT" dirty="0">
                <a:latin typeface="Times" pitchFamily="2" charset="0"/>
              </a:rPr>
              <a:t>, in cui </a:t>
            </a:r>
            <a:r>
              <a:rPr lang="it-IT" u="sng" dirty="0">
                <a:latin typeface="Times" pitchFamily="2" charset="0"/>
              </a:rPr>
              <a:t>Kerenskij</a:t>
            </a:r>
            <a:r>
              <a:rPr lang="it-IT" dirty="0">
                <a:latin typeface="Times" pitchFamily="2" charset="0"/>
              </a:rPr>
              <a:t> (capo dei socialisti rivoluzionari) assume il ministero della guerra.</a:t>
            </a:r>
          </a:p>
          <a:p>
            <a:pPr algn="just"/>
            <a:r>
              <a:rPr lang="it-IT" dirty="0">
                <a:latin typeface="Times" pitchFamily="2" charset="0"/>
              </a:rPr>
              <a:t>dicotomia governo provvisorio – soviet.</a:t>
            </a:r>
          </a:p>
        </p:txBody>
      </p:sp>
    </p:spTree>
    <p:extLst>
      <p:ext uri="{BB962C8B-B14F-4D97-AF65-F5344CB8AC3E}">
        <p14:creationId xmlns:p14="http://schemas.microsoft.com/office/powerpoint/2010/main" val="166545655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V.I. Lenin</a:t>
            </a:r>
          </a:p>
        </p:txBody>
      </p:sp>
      <p:pic>
        <p:nvPicPr>
          <p:cNvPr id="4" name="Segnaposto contenuto 3" descr="lenin.jp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0" y="1703751"/>
            <a:ext cx="7620000" cy="4610100"/>
          </a:xfrm>
        </p:spPr>
      </p:pic>
    </p:spTree>
    <p:extLst>
      <p:ext uri="{BB962C8B-B14F-4D97-AF65-F5344CB8AC3E}">
        <p14:creationId xmlns:p14="http://schemas.microsoft.com/office/powerpoint/2010/main" val="263713838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it-IT" b="1" dirty="0">
                <a:latin typeface="Times" pitchFamily="2" charset="0"/>
              </a:rPr>
              <a:t>luglio 1917</a:t>
            </a:r>
            <a:r>
              <a:rPr lang="it-IT" dirty="0">
                <a:latin typeface="Times" pitchFamily="2" charset="0"/>
              </a:rPr>
              <a:t>: tentativo insurrezionale contro il governo provvisorio, che fallisce per l’intervento di truppe fedeli al governo.</a:t>
            </a:r>
          </a:p>
          <a:p>
            <a:pPr algn="just"/>
            <a:r>
              <a:rPr lang="it-IT" b="1" dirty="0">
                <a:latin typeface="Times" pitchFamily="2" charset="0"/>
              </a:rPr>
              <a:t>agosto 1917</a:t>
            </a:r>
            <a:r>
              <a:rPr lang="it-IT" dirty="0">
                <a:latin typeface="Times" pitchFamily="2" charset="0"/>
              </a:rPr>
              <a:t>: L’</a:t>
            </a:r>
            <a:r>
              <a:rPr lang="it-IT" dirty="0" err="1">
                <a:latin typeface="Times" pitchFamily="2" charset="0"/>
              </a:rPr>
              <a:t>vov</a:t>
            </a:r>
            <a:r>
              <a:rPr lang="it-IT" dirty="0">
                <a:latin typeface="Times" pitchFamily="2" charset="0"/>
              </a:rPr>
              <a:t> viene sostituito da </a:t>
            </a:r>
            <a:r>
              <a:rPr lang="it-IT" u="sng" dirty="0">
                <a:latin typeface="Times" pitchFamily="2" charset="0"/>
              </a:rPr>
              <a:t>Kerenskij.</a:t>
            </a:r>
          </a:p>
          <a:p>
            <a:pPr algn="just"/>
            <a:r>
              <a:rPr lang="it-IT" b="1" dirty="0">
                <a:latin typeface="Times" pitchFamily="2" charset="0"/>
              </a:rPr>
              <a:t>settembre 1917</a:t>
            </a:r>
            <a:r>
              <a:rPr lang="it-IT" dirty="0">
                <a:latin typeface="Times" pitchFamily="2" charset="0"/>
              </a:rPr>
              <a:t>: colpo di stato guidato dal generale </a:t>
            </a:r>
            <a:r>
              <a:rPr lang="it-IT" u="sng" dirty="0" err="1">
                <a:latin typeface="Times" pitchFamily="2" charset="0"/>
              </a:rPr>
              <a:t>Kornilov</a:t>
            </a:r>
            <a:r>
              <a:rPr lang="it-IT" dirty="0">
                <a:latin typeface="Times" pitchFamily="2" charset="0"/>
              </a:rPr>
              <a:t>. Pur fallendo, indebolisce ulteriormente il governo Kerenskij, già in crisi a causa degli insuccessi bellici.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73151338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2437</TotalTime>
  <Words>724</Words>
  <Application>Microsoft Macintosh PowerPoint</Application>
  <PresentationFormat>Widescreen</PresentationFormat>
  <Paragraphs>59</Paragraphs>
  <Slides>20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6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20</vt:i4>
      </vt:variant>
    </vt:vector>
  </HeadingPairs>
  <TitlesOfParts>
    <vt:vector size="27" baseType="lpstr">
      <vt:lpstr>Arial</vt:lpstr>
      <vt:lpstr>Calibri</vt:lpstr>
      <vt:lpstr>Calibri Light</vt:lpstr>
      <vt:lpstr>Courier New</vt:lpstr>
      <vt:lpstr>Times</vt:lpstr>
      <vt:lpstr>Wingdings</vt:lpstr>
      <vt:lpstr>Tema di Office</vt:lpstr>
      <vt:lpstr>Le rivoluzioni del 1917.</vt:lpstr>
      <vt:lpstr>Presentazione standard di PowerPoint</vt:lpstr>
      <vt:lpstr>Presentazione standard di PowerPoint</vt:lpstr>
      <vt:lpstr>Presentazione standard di PowerPoint</vt:lpstr>
      <vt:lpstr>Pietrogrado, febbraio 1917.</vt:lpstr>
      <vt:lpstr>Presentazione standard di PowerPoint</vt:lpstr>
      <vt:lpstr>Presentazione standard di PowerPoint</vt:lpstr>
      <vt:lpstr>V.I. Lenin</vt:lpstr>
      <vt:lpstr>Presentazione standard di PowerPoint</vt:lpstr>
      <vt:lpstr>Presentazione standard di PowerPoint</vt:lpstr>
      <vt:lpstr>Palazzo d’inverno, 1917</vt:lpstr>
      <vt:lpstr>Presentazione standard di PowerPoint</vt:lpstr>
      <vt:lpstr>Presentazione standard di PowerPoint</vt:lpstr>
      <vt:lpstr>El Lissitzky, Con il cuneo rosso batti i bianchi (1920).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maddalena carli</dc:creator>
  <cp:lastModifiedBy>maddalena carli</cp:lastModifiedBy>
  <cp:revision>11</cp:revision>
  <dcterms:created xsi:type="dcterms:W3CDTF">2022-09-23T13:57:19Z</dcterms:created>
  <dcterms:modified xsi:type="dcterms:W3CDTF">2023-10-01T16:56:26Z</dcterms:modified>
</cp:coreProperties>
</file>