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72" r:id="rId14"/>
    <p:sldId id="265" r:id="rId15"/>
    <p:sldId id="266" r:id="rId16"/>
    <p:sldId id="273" r:id="rId17"/>
    <p:sldId id="267" r:id="rId18"/>
    <p:sldId id="268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84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3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9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7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00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72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8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32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27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99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51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5C14-D401-DB4A-9215-0E93EB525636}" type="datetimeFigureOut">
              <a:rPr lang="it-IT" smtClean="0"/>
              <a:t>03/11/21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0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4Drc3QbQD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3E894618-1275-1746-8CFC-3A3FBC35C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Germania nazista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type="subTitle" idx="1"/>
          </p:nvPr>
        </p:nvSpPr>
        <p:spPr>
          <a:xfrm>
            <a:off x="1371600" y="3732028"/>
            <a:ext cx="6400800" cy="1906772"/>
          </a:xfrm>
        </p:spPr>
        <p:txBody>
          <a:bodyPr/>
          <a:lstStyle/>
          <a:p>
            <a:endParaRPr lang="it-IT" dirty="0"/>
          </a:p>
          <a:p>
            <a:pPr marL="0" indent="0" algn="ctr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8792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D81545-CF88-D24D-ADBF-79C1DA862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4D51D-7F46-774C-A5C8-37D4A3DC4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e. definizione dei rapporti con le Chiese</a:t>
            </a:r>
          </a:p>
        </p:txBody>
      </p:sp>
    </p:spTree>
    <p:extLst>
      <p:ext uri="{BB962C8B-B14F-4D97-AF65-F5344CB8AC3E}">
        <p14:creationId xmlns:p14="http://schemas.microsoft.com/office/powerpoint/2010/main" val="248124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disegno espansionistico (</a:t>
            </a:r>
            <a:r>
              <a:rPr lang="it-IT" dirty="0" err="1"/>
              <a:t>Lebensraum</a:t>
            </a:r>
            <a:r>
              <a:rPr lang="it-IT" dirty="0"/>
              <a:t>) esposto da Hitler fin nel </a:t>
            </a:r>
            <a:r>
              <a:rPr lang="it-IT" i="1" dirty="0" err="1"/>
              <a:t>Mein</a:t>
            </a:r>
            <a:r>
              <a:rPr lang="it-IT" i="1" dirty="0"/>
              <a:t> </a:t>
            </a:r>
            <a:r>
              <a:rPr lang="it-IT" i="1" dirty="0" err="1"/>
              <a:t>Kampf</a:t>
            </a:r>
            <a:r>
              <a:rPr lang="it-IT" dirty="0"/>
              <a:t> (1925)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rilancio dell’industria bellica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uscita dalla </a:t>
            </a:r>
            <a:r>
              <a:rPr lang="it-IT" dirty="0" err="1"/>
              <a:t>Sdn</a:t>
            </a:r>
            <a:r>
              <a:rPr lang="it-IT" dirty="0"/>
              <a:t> (1933)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interruzione del pagamento delle sanzioni di guerra (1933)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rimilitarizzazione della Renania (1936)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spirale di radicalizzazione e guerra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82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94EE2A-C329-1045-B40A-390243EEC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DFDDA-D73F-9348-B236-A602BF8C1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Impiego moderno e spregiudicato dei </a:t>
            </a:r>
            <a:r>
              <a:rPr lang="it-IT" b="1" dirty="0"/>
              <a:t>mezzi di propaganda</a:t>
            </a:r>
          </a:p>
          <a:p>
            <a:r>
              <a:rPr lang="it-IT" b="1" dirty="0"/>
              <a:t>Politica </a:t>
            </a:r>
            <a:r>
              <a:rPr lang="it-IT" b="1" dirty="0" err="1"/>
              <a:t>natalista</a:t>
            </a:r>
            <a:endParaRPr lang="it-IT" b="1" dirty="0"/>
          </a:p>
          <a:p>
            <a:endParaRPr lang="it-IT" dirty="0"/>
          </a:p>
          <a:p>
            <a:r>
              <a:rPr lang="it-IT" b="1" dirty="0"/>
              <a:t>Eugenetica</a:t>
            </a:r>
          </a:p>
          <a:p>
            <a:pPr>
              <a:buFontTx/>
              <a:buChar char="-"/>
            </a:pPr>
            <a:r>
              <a:rPr lang="it-IT" dirty="0"/>
              <a:t>dal 1933: politiche di sterilizzazione</a:t>
            </a:r>
          </a:p>
          <a:p>
            <a:pPr>
              <a:buFontTx/>
              <a:buChar char="-"/>
            </a:pPr>
            <a:r>
              <a:rPr lang="it-IT" dirty="0"/>
              <a:t>dal 1939: </a:t>
            </a:r>
            <a:r>
              <a:rPr lang="it-IT" b="1" dirty="0"/>
              <a:t>operazione T4</a:t>
            </a:r>
          </a:p>
        </p:txBody>
      </p:sp>
    </p:spTree>
    <p:extLst>
      <p:ext uri="{BB962C8B-B14F-4D97-AF65-F5344CB8AC3E}">
        <p14:creationId xmlns:p14="http://schemas.microsoft.com/office/powerpoint/2010/main" val="238058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329E7-20F1-CB4F-AFEF-C3E3FC37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1678AC-7E3C-4C4A-9360-1C463EECB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Legislazione razziale</a:t>
            </a:r>
          </a:p>
          <a:p>
            <a:pPr>
              <a:buFontTx/>
              <a:buChar char="-"/>
            </a:pPr>
            <a:r>
              <a:rPr lang="it-IT" dirty="0"/>
              <a:t>primi provvedimenti (1933)</a:t>
            </a:r>
          </a:p>
          <a:p>
            <a:pPr>
              <a:buFontTx/>
              <a:buChar char="-"/>
            </a:pPr>
            <a:r>
              <a:rPr lang="it-IT" dirty="0"/>
              <a:t>1935: Leggi di Norimberga</a:t>
            </a:r>
          </a:p>
          <a:p>
            <a:pPr marL="0" indent="0">
              <a:buNone/>
            </a:pPr>
            <a:r>
              <a:rPr lang="it-IT" dirty="0"/>
              <a:t>Legge sulla cittadinanza del Reich</a:t>
            </a:r>
          </a:p>
          <a:p>
            <a:pPr marL="0" indent="0">
              <a:buNone/>
            </a:pPr>
            <a:r>
              <a:rPr lang="it-IT" dirty="0"/>
              <a:t>Legge per la protezione del sangue e dell’onore tedesco</a:t>
            </a:r>
          </a:p>
        </p:txBody>
      </p:sp>
    </p:spTree>
    <p:extLst>
      <p:ext uri="{BB962C8B-B14F-4D97-AF65-F5344CB8AC3E}">
        <p14:creationId xmlns:p14="http://schemas.microsoft.com/office/powerpoint/2010/main" val="2263418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Hitler a una manifestazione dell’agosto 1914</a:t>
            </a:r>
          </a:p>
        </p:txBody>
      </p:sp>
      <p:pic>
        <p:nvPicPr>
          <p:cNvPr id="4" name="Segnaposto contenuto 3" descr="phot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102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Presentazione della </a:t>
            </a:r>
            <a:r>
              <a:rPr lang="it-IT" dirty="0" err="1"/>
              <a:t>Hitlerjugend</a:t>
            </a:r>
            <a:r>
              <a:rPr lang="it-IT" dirty="0"/>
              <a:t>, Congresso di Norimberga 1937</a:t>
            </a:r>
          </a:p>
        </p:txBody>
      </p:sp>
      <p:pic>
        <p:nvPicPr>
          <p:cNvPr id="4" name="Segnaposto contenuto 3" descr="orange-HJ_Nurember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15" r="-1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106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BEB48E-869E-374F-86A3-73DC7484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79D367-F4C6-7B47-9139-ECE5B5A2F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>
                <a:hlinkClick r:id="rId2"/>
              </a:rPr>
              <a:t>https://www.youtube.com/watch?v=V4Drc3QbQDY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2266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Adolf Hitler</a:t>
            </a:r>
          </a:p>
        </p:txBody>
      </p:sp>
      <p:pic>
        <p:nvPicPr>
          <p:cNvPr id="4" name="Segnaposto contenuto 3" descr="Adolf-Hitle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795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Adolf Hitler (H. </a:t>
            </a:r>
            <a:r>
              <a:rPr lang="it-IT" dirty="0" err="1"/>
              <a:t>Hoffmann</a:t>
            </a:r>
            <a:r>
              <a:rPr lang="it-IT" dirty="0"/>
              <a:t>)</a:t>
            </a:r>
          </a:p>
        </p:txBody>
      </p:sp>
      <p:pic>
        <p:nvPicPr>
          <p:cNvPr id="4" name="Segnaposto contenuto 3" descr="Bundesarchiv_Bild_102-10460,_Adolf_Hitler,_Rednerpose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914" r="-209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0714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30 gennaio 1933: </a:t>
            </a:r>
            <a:r>
              <a:rPr lang="it-IT" dirty="0"/>
              <a:t>Hitler viene nominato cancelliere del Reich </a:t>
            </a:r>
          </a:p>
          <a:p>
            <a:pPr marL="0" indent="0" algn="just">
              <a:buNone/>
            </a:pPr>
            <a:r>
              <a:rPr lang="it-IT" dirty="0"/>
              <a:t>- la </a:t>
            </a:r>
            <a:r>
              <a:rPr lang="it-IT" b="1" dirty="0"/>
              <a:t>NSDAP</a:t>
            </a:r>
            <a:r>
              <a:rPr lang="it-IT" dirty="0"/>
              <a:t> (</a:t>
            </a:r>
            <a:r>
              <a:rPr lang="it-IT" dirty="0" err="1"/>
              <a:t>Nationalsozialistische</a:t>
            </a:r>
            <a:r>
              <a:rPr lang="it-IT" dirty="0"/>
              <a:t> </a:t>
            </a:r>
            <a:r>
              <a:rPr lang="it-IT" dirty="0" err="1"/>
              <a:t>Deutsche</a:t>
            </a:r>
            <a:r>
              <a:rPr lang="it-IT" dirty="0"/>
              <a:t> Arbeiter </a:t>
            </a:r>
            <a:r>
              <a:rPr lang="it-IT" dirty="0" err="1"/>
              <a:t>Partei</a:t>
            </a:r>
            <a:r>
              <a:rPr lang="it-IT" dirty="0"/>
              <a:t>) è il partito di maggioranza relativa (</a:t>
            </a:r>
            <a:r>
              <a:rPr lang="it-IT" b="1" dirty="0"/>
              <a:t>33,1% </a:t>
            </a:r>
            <a:r>
              <a:rPr lang="it-IT" dirty="0"/>
              <a:t>dei voti, appoggio degli ambienti industriali, finanziari e agrari) </a:t>
            </a:r>
          </a:p>
          <a:p>
            <a:pPr marL="0" indent="0" algn="just">
              <a:buNone/>
            </a:pPr>
            <a:r>
              <a:rPr lang="it-IT" dirty="0"/>
              <a:t>- pur se supportato dalle SA (</a:t>
            </a:r>
            <a:r>
              <a:rPr lang="it-IT" dirty="0" err="1"/>
              <a:t>Sturmabteilungen</a:t>
            </a:r>
            <a:r>
              <a:rPr lang="it-IT" dirty="0"/>
              <a:t>), fin dal 1921</a:t>
            </a:r>
          </a:p>
        </p:txBody>
      </p:sp>
    </p:spTree>
    <p:extLst>
      <p:ext uri="{BB962C8B-B14F-4D97-AF65-F5344CB8AC3E}">
        <p14:creationId xmlns:p14="http://schemas.microsoft.com/office/powerpoint/2010/main" val="39772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80C99E-B5DA-F74C-9D30-96CCAF8D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CF9DF8-4183-0D46-A532-E321663B0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1930: 18,3%</a:t>
            </a:r>
          </a:p>
          <a:p>
            <a:pPr marL="0" indent="0">
              <a:buNone/>
            </a:pPr>
            <a:r>
              <a:rPr lang="it-IT" dirty="0"/>
              <a:t>1932: 37,3%</a:t>
            </a:r>
          </a:p>
          <a:p>
            <a:pPr marL="0" indent="0">
              <a:buNone/>
            </a:pPr>
            <a:r>
              <a:rPr lang="it-IT" dirty="0"/>
              <a:t>1932: 33,1%</a:t>
            </a:r>
          </a:p>
        </p:txBody>
      </p:sp>
    </p:spTree>
    <p:extLst>
      <p:ext uri="{BB962C8B-B14F-4D97-AF65-F5344CB8AC3E}">
        <p14:creationId xmlns:p14="http://schemas.microsoft.com/office/powerpoint/2010/main" val="6208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8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escalation elettorale nel clima di instabilità generato dalla disgregazione dell’esperienza weimariana e dalla crisi del 1929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/>
              <a:t>ottobre 1931</a:t>
            </a:r>
            <a:r>
              <a:rPr lang="it-IT" dirty="0"/>
              <a:t>: alla guida del </a:t>
            </a:r>
            <a:r>
              <a:rPr lang="it-IT" b="1" dirty="0"/>
              <a:t>Fronte di </a:t>
            </a:r>
            <a:r>
              <a:rPr lang="it-IT" b="1" dirty="0" err="1"/>
              <a:t>Harzburg</a:t>
            </a:r>
            <a:r>
              <a:rPr lang="it-IT" b="1" dirty="0"/>
              <a:t> </a:t>
            </a:r>
            <a:r>
              <a:rPr lang="it-IT" dirty="0"/>
              <a:t>(fronte di opposizione nazionale)</a:t>
            </a:r>
          </a:p>
          <a:p>
            <a:pPr marL="0" indent="0" algn="just">
              <a:buNone/>
            </a:pPr>
            <a:endParaRPr lang="it-IT" dirty="0"/>
          </a:p>
          <a:p>
            <a:pPr algn="just">
              <a:buFont typeface="Wingdings" charset="2"/>
              <a:buChar char="Ø"/>
            </a:pPr>
            <a:r>
              <a:rPr lang="it-IT" dirty="0"/>
              <a:t>il nazismo interpreta, strumentalizzandole, le </a:t>
            </a:r>
            <a:r>
              <a:rPr lang="it-IT" b="1" dirty="0"/>
              <a:t>spinte antidemocratiche</a:t>
            </a:r>
            <a:r>
              <a:rPr lang="it-IT" dirty="0"/>
              <a:t> di larghe masse colpite dalla crisi utilizzando l’impatto di </a:t>
            </a:r>
            <a:r>
              <a:rPr lang="it-IT" b="1" dirty="0"/>
              <a:t>slogan demagogici</a:t>
            </a:r>
            <a:r>
              <a:rPr lang="it-IT" dirty="0"/>
              <a:t>, la forza d’urto di una politica informata </a:t>
            </a:r>
            <a:r>
              <a:rPr lang="it-IT" b="1" dirty="0"/>
              <a:t>alla violenza squadrista </a:t>
            </a:r>
            <a:r>
              <a:rPr lang="it-IT" dirty="0"/>
              <a:t>e una politica capace di intervenire nell’economia e orientarla verso un ciclo espansivo</a:t>
            </a:r>
          </a:p>
          <a:p>
            <a:pPr algn="just"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1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Primo ministero: </a:t>
            </a:r>
            <a:r>
              <a:rPr lang="it-IT" b="1" dirty="0"/>
              <a:t>mediazione con le forze della destra tradizionale </a:t>
            </a:r>
            <a:r>
              <a:rPr lang="it-IT" dirty="0"/>
              <a:t>(consolidamento della posizione interna e dell’immagine internazionale [anche a fronte dei trascorsi razzisti ed eversivi di Hitler])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Ma: politica di mediazione transitoria</a:t>
            </a:r>
          </a:p>
          <a:p>
            <a:pPr marL="0" indent="0" algn="just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27 febbraio 1933</a:t>
            </a:r>
            <a:r>
              <a:rPr lang="it-IT" dirty="0"/>
              <a:t>: </a:t>
            </a:r>
            <a:r>
              <a:rPr lang="it-IT" b="1" dirty="0"/>
              <a:t>incendio del </a:t>
            </a:r>
            <a:r>
              <a:rPr lang="it-IT" b="1" dirty="0" err="1"/>
              <a:t>Reichstag</a:t>
            </a:r>
            <a:r>
              <a:rPr lang="it-IT" b="1" dirty="0"/>
              <a:t> </a:t>
            </a:r>
            <a:r>
              <a:rPr lang="it-IT" dirty="0"/>
              <a:t>e serie di provvedimenti legislativi con cui viene smantellato, senza necessità di una formale abrogazione, il sistema costituzionale di Weimar</a:t>
            </a:r>
          </a:p>
        </p:txBody>
      </p:sp>
    </p:spTree>
    <p:extLst>
      <p:ext uri="{BB962C8B-B14F-4D97-AF65-F5344CB8AC3E}">
        <p14:creationId xmlns:p14="http://schemas.microsoft.com/office/powerpoint/2010/main" val="109882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Gleichschaltung</a:t>
            </a:r>
            <a:r>
              <a:rPr lang="it-IT" dirty="0"/>
              <a:t> (livellamento)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a. repressione delle opposizioni e costituzione di un sistema a partito unico</a:t>
            </a:r>
          </a:p>
          <a:p>
            <a:endParaRPr lang="it-IT" dirty="0"/>
          </a:p>
          <a:p>
            <a:r>
              <a:rPr lang="it-IT" dirty="0"/>
              <a:t>Spoliazione dei diritti civili:</a:t>
            </a:r>
          </a:p>
          <a:p>
            <a:pPr marL="0" indent="0" algn="just">
              <a:buNone/>
            </a:pPr>
            <a:r>
              <a:rPr lang="it-IT" b="1" dirty="0"/>
              <a:t>Decreto presidenziale </a:t>
            </a:r>
            <a:r>
              <a:rPr lang="it-IT" dirty="0"/>
              <a:t>del 28 febbraio 1933 e </a:t>
            </a:r>
            <a:r>
              <a:rPr lang="it-IT" b="1" dirty="0"/>
              <a:t>Legge per l’epurazione della pubblica amministrazione</a:t>
            </a:r>
            <a:r>
              <a:rPr lang="it-IT" dirty="0"/>
              <a:t> del 7 aprile 1933</a:t>
            </a:r>
          </a:p>
          <a:p>
            <a:pPr marL="0" indent="0" algn="just">
              <a:buNone/>
            </a:pPr>
            <a:endParaRPr lang="it-IT" dirty="0"/>
          </a:p>
          <a:p>
            <a:pPr>
              <a:buFontTx/>
              <a:buChar char="•"/>
            </a:pPr>
            <a:r>
              <a:rPr lang="it-IT" dirty="0"/>
              <a:t>Spoliazione dei diritti politici:</a:t>
            </a:r>
          </a:p>
          <a:p>
            <a:pPr marL="0" indent="0">
              <a:buNone/>
            </a:pPr>
            <a:r>
              <a:rPr lang="it-IT" b="1" dirty="0"/>
              <a:t>Legge contro la ricostruzione dei partiti </a:t>
            </a:r>
            <a:r>
              <a:rPr lang="it-IT" dirty="0"/>
              <a:t>del 14 luglio 1933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/>
              <a:t>Utilizzo dei campi di concentramento, fin dal 1933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562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b. riassetto dei poteri istituzionali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•"/>
            </a:pPr>
            <a:r>
              <a:rPr lang="it-IT" dirty="0"/>
              <a:t>Mortificazione del potere legislativo a favore dell’esecutivo:</a:t>
            </a:r>
          </a:p>
          <a:p>
            <a:pPr marL="0" indent="0">
              <a:buNone/>
            </a:pPr>
            <a:r>
              <a:rPr lang="it-IT" b="1" dirty="0"/>
              <a:t>Legge dei pieni poteri </a:t>
            </a:r>
            <a:r>
              <a:rPr lang="it-IT" dirty="0"/>
              <a:t>del 24 marzo 1933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Abolizione della struttura federale del Reich</a:t>
            </a:r>
          </a:p>
          <a:p>
            <a:pPr marL="0" indent="0">
              <a:buNone/>
            </a:pPr>
            <a:r>
              <a:rPr lang="it-IT" b="1" dirty="0"/>
              <a:t>Legge del 30 gennaio 1934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•"/>
            </a:pPr>
            <a:r>
              <a:rPr lang="it-IT" dirty="0"/>
              <a:t>Accentramento dei poteri nella persona del Fuhrer</a:t>
            </a:r>
          </a:p>
          <a:p>
            <a:pPr marL="0" indent="0">
              <a:buNone/>
            </a:pPr>
            <a:r>
              <a:rPr lang="it-IT" b="1" dirty="0"/>
              <a:t>Riunificazione, alla morte di Hindenburg (2 agosto 1934) della carica di presidente e cancelliere del Reich</a:t>
            </a:r>
          </a:p>
        </p:txBody>
      </p:sp>
    </p:spTree>
    <p:extLst>
      <p:ext uri="{BB962C8B-B14F-4D97-AF65-F5344CB8AC3E}">
        <p14:creationId xmlns:p14="http://schemas.microsoft.com/office/powerpoint/2010/main" val="122422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c. ridefinizione degli equilibri interni alla NSDAP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- 30 giugno 1934: </a:t>
            </a:r>
            <a:r>
              <a:rPr lang="it-IT" b="1" dirty="0"/>
              <a:t>notte dei lunghi coltelli </a:t>
            </a:r>
            <a:r>
              <a:rPr lang="it-IT" dirty="0"/>
              <a:t>&gt; liquidazione delle SA e riconoscimento delle SS (</a:t>
            </a:r>
            <a:r>
              <a:rPr lang="it-IT" dirty="0" err="1"/>
              <a:t>Schutzstaffeln</a:t>
            </a:r>
            <a:r>
              <a:rPr lang="it-IT" dirty="0"/>
              <a:t>) come corpo autonomo e guida dell’apparato poliziesco del Reich (Gestapo + Servizio segreto)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politica di potenziamento dell’esercito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33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d. costituzione di un sistema associativo legato al partito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Hitler </a:t>
            </a:r>
            <a:r>
              <a:rPr lang="it-IT" dirty="0" err="1"/>
              <a:t>Jugend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Jungmadel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Bund</a:t>
            </a:r>
            <a:r>
              <a:rPr lang="it-IT" dirty="0"/>
              <a:t> </a:t>
            </a:r>
            <a:r>
              <a:rPr lang="it-IT" dirty="0" err="1"/>
              <a:t>Deutsche</a:t>
            </a:r>
            <a:r>
              <a:rPr lang="it-IT" dirty="0"/>
              <a:t> </a:t>
            </a:r>
            <a:r>
              <a:rPr lang="it-IT" dirty="0" err="1"/>
              <a:t>Madel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Deutsche</a:t>
            </a:r>
            <a:r>
              <a:rPr lang="it-IT" dirty="0"/>
              <a:t> </a:t>
            </a:r>
            <a:r>
              <a:rPr lang="it-IT" dirty="0" err="1"/>
              <a:t>Arbeitsfront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Kraft </a:t>
            </a:r>
            <a:r>
              <a:rPr lang="it-IT" dirty="0" err="1"/>
              <a:t>durch</a:t>
            </a:r>
            <a:r>
              <a:rPr lang="it-IT" dirty="0"/>
              <a:t> </a:t>
            </a:r>
            <a:r>
              <a:rPr lang="it-IT" dirty="0" err="1"/>
              <a:t>Freude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8625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535</Words>
  <Application>Microsoft Macintosh PowerPoint</Application>
  <PresentationFormat>Presentazione su schermo (4:3)</PresentationFormat>
  <Paragraphs>77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di Office</vt:lpstr>
      <vt:lpstr>La Germania nazista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Gleichschaltung (livellamento)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Hitler a una manifestazione dell’agosto 1914</vt:lpstr>
      <vt:lpstr>Presentazione della Hitlerjugend, Congresso di Norimberga 1937</vt:lpstr>
      <vt:lpstr>Presentazione standard di PowerPoint</vt:lpstr>
      <vt:lpstr>Adolf Hitler</vt:lpstr>
      <vt:lpstr>Adolf Hitler (H. Hoffmann)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9</cp:revision>
  <dcterms:created xsi:type="dcterms:W3CDTF">2015-04-07T21:24:55Z</dcterms:created>
  <dcterms:modified xsi:type="dcterms:W3CDTF">2021-11-03T07:37:53Z</dcterms:modified>
</cp:coreProperties>
</file>