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81" r:id="rId3"/>
    <p:sldId id="282" r:id="rId4"/>
    <p:sldId id="266" r:id="rId5"/>
    <p:sldId id="267" r:id="rId6"/>
    <p:sldId id="275" r:id="rId7"/>
    <p:sldId id="268" r:id="rId8"/>
    <p:sldId id="276" r:id="rId9"/>
    <p:sldId id="277" r:id="rId10"/>
    <p:sldId id="278" r:id="rId11"/>
    <p:sldId id="269" r:id="rId12"/>
    <p:sldId id="279" r:id="rId13"/>
    <p:sldId id="280" r:id="rId14"/>
    <p:sldId id="270" r:id="rId15"/>
    <p:sldId id="295" r:id="rId16"/>
    <p:sldId id="296" r:id="rId17"/>
    <p:sldId id="271" r:id="rId18"/>
    <p:sldId id="272" r:id="rId19"/>
    <p:sldId id="283" r:id="rId20"/>
    <p:sldId id="335" r:id="rId21"/>
    <p:sldId id="336" r:id="rId22"/>
    <p:sldId id="337" r:id="rId23"/>
    <p:sldId id="338" r:id="rId24"/>
    <p:sldId id="339" r:id="rId25"/>
    <p:sldId id="340" r:id="rId26"/>
    <p:sldId id="341" r:id="rId27"/>
    <p:sldId id="342" r:id="rId28"/>
    <p:sldId id="293" r:id="rId29"/>
    <p:sldId id="257" r:id="rId30"/>
    <p:sldId id="259" r:id="rId31"/>
    <p:sldId id="260" r:id="rId32"/>
    <p:sldId id="261" r:id="rId33"/>
    <p:sldId id="262" r:id="rId34"/>
    <p:sldId id="263" r:id="rId35"/>
    <p:sldId id="264" r:id="rId36"/>
    <p:sldId id="265" r:id="rId37"/>
    <p:sldId id="297" r:id="rId38"/>
    <p:sldId id="298" r:id="rId39"/>
    <p:sldId id="299" r:id="rId40"/>
    <p:sldId id="300" r:id="rId41"/>
    <p:sldId id="301" r:id="rId42"/>
    <p:sldId id="302" r:id="rId43"/>
    <p:sldId id="258" r:id="rId44"/>
    <p:sldId id="303" r:id="rId45"/>
    <p:sldId id="304" r:id="rId46"/>
    <p:sldId id="305" r:id="rId47"/>
    <p:sldId id="306" r:id="rId48"/>
    <p:sldId id="307" r:id="rId49"/>
    <p:sldId id="308" r:id="rId50"/>
    <p:sldId id="309" r:id="rId51"/>
    <p:sldId id="310" r:id="rId52"/>
    <p:sldId id="311"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4"/>
  </p:normalViewPr>
  <p:slideViewPr>
    <p:cSldViewPr snapToGrid="0">
      <p:cViewPr varScale="1">
        <p:scale>
          <a:sx n="101" d="100"/>
          <a:sy n="101" d="100"/>
        </p:scale>
        <p:origin x="10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854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13756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35330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935841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370E104C-F7BC-3743-9129-BABE01727AEB}" type="datetimeFigureOut">
              <a:rPr lang="it-IT" smtClean="0"/>
              <a:t>09/08/24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54851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370E104C-F7BC-3743-9129-BABE01727AEB}" type="datetimeFigureOut">
              <a:rPr lang="it-IT" smtClean="0"/>
              <a:t>09/08/24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65508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370E104C-F7BC-3743-9129-BABE01727AEB}" type="datetimeFigureOut">
              <a:rPr lang="it-IT" smtClean="0"/>
              <a:t>09/08/24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995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370E104C-F7BC-3743-9129-BABE01727AEB}" type="datetimeFigureOut">
              <a:rPr lang="it-IT" smtClean="0"/>
              <a:t>09/08/24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1178109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E104C-F7BC-3743-9129-BABE01727AEB}" type="datetimeFigureOut">
              <a:rPr lang="it-IT" smtClean="0"/>
              <a:t>09/08/24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81047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09/08/24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259995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370E104C-F7BC-3743-9129-BABE01727AEB}" type="datetimeFigureOut">
              <a:rPr lang="it-IT" smtClean="0"/>
              <a:t>09/08/24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8910CFB-EEE0-D549-BD71-C5EB18030C94}" type="slidenum">
              <a:rPr lang="it-IT" smtClean="0"/>
              <a:t>‹N›</a:t>
            </a:fld>
            <a:endParaRPr lang="it-IT"/>
          </a:p>
        </p:txBody>
      </p:sp>
    </p:spTree>
    <p:extLst>
      <p:ext uri="{BB962C8B-B14F-4D97-AF65-F5344CB8AC3E}">
        <p14:creationId xmlns:p14="http://schemas.microsoft.com/office/powerpoint/2010/main" val="3338923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E104C-F7BC-3743-9129-BABE01727AEB}" type="datetimeFigureOut">
              <a:rPr lang="it-IT" smtClean="0"/>
              <a:t>09/08/24</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10CFB-EEE0-D549-BD71-C5EB18030C94}" type="slidenum">
              <a:rPr lang="it-IT" smtClean="0"/>
              <a:t>‹N›</a:t>
            </a:fld>
            <a:endParaRPr lang="it-IT"/>
          </a:p>
        </p:txBody>
      </p:sp>
    </p:spTree>
    <p:extLst>
      <p:ext uri="{BB962C8B-B14F-4D97-AF65-F5344CB8AC3E}">
        <p14:creationId xmlns:p14="http://schemas.microsoft.com/office/powerpoint/2010/main" val="130927579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eur-lex.europa.eu/summary/glossary/eu_transport_policy.html" TargetMode="External"/><Relationship Id="rId2" Type="http://schemas.openxmlformats.org/officeDocument/2006/relationships/hyperlink" Target="http://eur-lex.europa.eu/summary/glossary/environment.html" TargetMode="External"/><Relationship Id="rId1" Type="http://schemas.openxmlformats.org/officeDocument/2006/relationships/slideLayout" Target="../slideLayouts/slideLayout2.xml"/><Relationship Id="rId5" Type="http://schemas.openxmlformats.org/officeDocument/2006/relationships/hyperlink" Target="http://eur-lex.europa.eu/summary/glossary/taxation.html" TargetMode="External"/><Relationship Id="rId4" Type="http://schemas.openxmlformats.org/officeDocument/2006/relationships/hyperlink" Target="http://eur-lex.europa.eu/summary/glossary/social_policy.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ur-lex.europa.eu/legal-content/IT/TXT/?uri=LEGISSUM:l1455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ctrTitle"/>
          </p:nvPr>
        </p:nvSpPr>
        <p:spPr>
          <a:xfrm>
            <a:off x="1524000" y="279400"/>
            <a:ext cx="9144000" cy="1662135"/>
          </a:xfrm>
        </p:spPr>
        <p:txBody>
          <a:bodyPr>
            <a:noAutofit/>
          </a:bodyPr>
          <a:lstStyle/>
          <a:p>
            <a:pPr algn="l"/>
            <a:r>
              <a:rPr lang="it-IT" sz="3600" b="1" i="0" u="none" strike="noStrike" dirty="0">
                <a:solidFill>
                  <a:srgbClr val="00B050"/>
                </a:solidFill>
                <a:effectLst/>
                <a:highlight>
                  <a:srgbClr val="FFFFFF"/>
                </a:highlight>
                <a:latin typeface="+mn-lt"/>
              </a:rPr>
              <a:t>Politiche dell’Unione europea e tutela dell’ambiente</a:t>
            </a:r>
            <a:br>
              <a:rPr lang="it-IT" sz="4000" b="1" dirty="0">
                <a:solidFill>
                  <a:srgbClr val="00B0F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type="subTitle" idx="1"/>
          </p:nvPr>
        </p:nvSpPr>
        <p:spPr>
          <a:xfrm>
            <a:off x="1524000" y="2855934"/>
            <a:ext cx="9144000" cy="2401866"/>
          </a:xfrm>
        </p:spPr>
        <p:txBody>
          <a:bodyPr>
            <a:normAutofit/>
          </a:bodyPr>
          <a:lstStyle/>
          <a:p>
            <a:endParaRPr lang="it-IT" sz="3600" b="1" dirty="0">
              <a:solidFill>
                <a:srgbClr val="00B050"/>
              </a:solidFill>
            </a:endParaRPr>
          </a:p>
          <a:p>
            <a:r>
              <a:rPr lang="it-IT" sz="3600" b="1" dirty="0">
                <a:solidFill>
                  <a:srgbClr val="00B050"/>
                </a:solidFill>
              </a:rPr>
              <a:t>Settimana 7</a:t>
            </a:r>
          </a:p>
          <a:p>
            <a:r>
              <a:rPr lang="it-IT" b="1" dirty="0">
                <a:solidFill>
                  <a:srgbClr val="92D050"/>
                </a:solidFill>
              </a:rPr>
              <a:t>Diritto derivato, rapporto tra ordinamenti, Corte di giustizia e tutela dell’ambiente</a:t>
            </a:r>
          </a:p>
        </p:txBody>
      </p:sp>
      <p:pic>
        <p:nvPicPr>
          <p:cNvPr id="7" name="Immagine 6">
            <a:extLst>
              <a:ext uri="{FF2B5EF4-FFF2-40B4-BE49-F238E27FC236}">
                <a16:creationId xmlns:a16="http://schemas.microsoft.com/office/drawing/2014/main" id="{728E83C0-5B68-8240-2A2D-3BEC5CDAD1B3}"/>
              </a:ext>
            </a:extLst>
          </p:cNvPr>
          <p:cNvPicPr>
            <a:picLocks noChangeAspect="1"/>
          </p:cNvPicPr>
          <p:nvPr/>
        </p:nvPicPr>
        <p:blipFill>
          <a:blip r:embed="rId2"/>
          <a:stretch>
            <a:fillRect/>
          </a:stretch>
        </p:blipFill>
        <p:spPr>
          <a:xfrm>
            <a:off x="8887725" y="0"/>
            <a:ext cx="3304275" cy="1339306"/>
          </a:xfrm>
          <a:prstGeom prst="rect">
            <a:avLst/>
          </a:prstGeom>
        </p:spPr>
      </p:pic>
      <p:pic>
        <p:nvPicPr>
          <p:cNvPr id="8" name="Immagine 7">
            <a:extLst>
              <a:ext uri="{FF2B5EF4-FFF2-40B4-BE49-F238E27FC236}">
                <a16:creationId xmlns:a16="http://schemas.microsoft.com/office/drawing/2014/main" id="{2CDBFDDD-99C0-0B17-ECF6-CB10F08DD456}"/>
              </a:ext>
            </a:extLst>
          </p:cNvPr>
          <p:cNvPicPr>
            <a:picLocks noChangeAspect="1"/>
          </p:cNvPicPr>
          <p:nvPr/>
        </p:nvPicPr>
        <p:blipFill>
          <a:blip r:embed="rId3"/>
          <a:stretch>
            <a:fillRect/>
          </a:stretch>
        </p:blipFill>
        <p:spPr>
          <a:xfrm>
            <a:off x="2959100" y="4870659"/>
            <a:ext cx="6629400" cy="1707941"/>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D993A7-D74C-DA43-AACB-FCCF7DBADD97}"/>
              </a:ext>
            </a:extLst>
          </p:cNvPr>
          <p:cNvSpPr>
            <a:spLocks noGrp="1"/>
          </p:cNvSpPr>
          <p:nvPr>
            <p:ph type="title"/>
          </p:nvPr>
        </p:nvSpPr>
        <p:spPr>
          <a:xfrm>
            <a:off x="838200" y="365126"/>
            <a:ext cx="10515600" cy="787270"/>
          </a:xfrm>
        </p:spPr>
        <p:txBody>
          <a:bodyPr/>
          <a:lstStyle/>
          <a:p>
            <a:r>
              <a:rPr lang="it-IT" b="1" dirty="0">
                <a:solidFill>
                  <a:srgbClr val="00B050"/>
                </a:solidFill>
              </a:rPr>
              <a:t>Direttive</a:t>
            </a:r>
            <a:endParaRPr lang="it-IT" dirty="0">
              <a:solidFill>
                <a:srgbClr val="00B050"/>
              </a:solidFill>
            </a:endParaRPr>
          </a:p>
        </p:txBody>
      </p:sp>
      <p:sp>
        <p:nvSpPr>
          <p:cNvPr id="3" name="Segnaposto contenuto 2">
            <a:extLst>
              <a:ext uri="{FF2B5EF4-FFF2-40B4-BE49-F238E27FC236}">
                <a16:creationId xmlns:a16="http://schemas.microsoft.com/office/drawing/2014/main" id="{33575D7B-3FB3-0795-907D-6EEA70D61A6A}"/>
              </a:ext>
            </a:extLst>
          </p:cNvPr>
          <p:cNvSpPr>
            <a:spLocks noGrp="1"/>
          </p:cNvSpPr>
          <p:nvPr>
            <p:ph idx="1"/>
          </p:nvPr>
        </p:nvSpPr>
        <p:spPr/>
        <p:txBody>
          <a:bodyPr/>
          <a:lstStyle/>
          <a:p>
            <a:pPr algn="l">
              <a:buFont typeface="Arial" panose="020B0604020202020204" pitchFamily="34" charset="0"/>
              <a:buChar char="•"/>
            </a:pPr>
            <a:r>
              <a:rPr lang="it-IT" sz="2400" dirty="0">
                <a:solidFill>
                  <a:srgbClr val="000000"/>
                </a:solidFill>
                <a:latin typeface="-webkit-standard"/>
              </a:rPr>
              <a:t>La direttiva si distingue dal regolamento o dalla decisione perché:</a:t>
            </a:r>
          </a:p>
          <a:p>
            <a:pPr algn="l">
              <a:buFont typeface="Arial" panose="020B0604020202020204" pitchFamily="34" charset="0"/>
              <a:buChar char="•"/>
            </a:pPr>
            <a:endParaRPr lang="it-IT" sz="2400" dirty="0">
              <a:solidFill>
                <a:srgbClr val="000000"/>
              </a:solidFill>
              <a:latin typeface="-webkit-standard"/>
            </a:endParaRPr>
          </a:p>
          <a:p>
            <a:pPr marL="742950" lvl="1" indent="-285750" algn="l">
              <a:buFont typeface="Arial" panose="020B0604020202020204" pitchFamily="34" charset="0"/>
              <a:buChar char="•"/>
            </a:pPr>
            <a:r>
              <a:rPr lang="it-IT" b="0" i="0" u="none" strike="noStrike" dirty="0">
                <a:solidFill>
                  <a:srgbClr val="000000"/>
                </a:solidFill>
                <a:effectLst/>
                <a:latin typeface="-webkit-standard"/>
              </a:rPr>
              <a:t>a differenza del regolamento, direttamente applicabile negli Stati membri dopo la sua entrata in vigore, la direttiva </a:t>
            </a:r>
            <a:r>
              <a:rPr lang="it-IT" b="1" i="0" u="none" strike="noStrike" dirty="0">
                <a:solidFill>
                  <a:srgbClr val="0070C0"/>
                </a:solidFill>
                <a:effectLst/>
                <a:latin typeface="-webkit-standard"/>
              </a:rPr>
              <a:t>non è direttamente applicabile</a:t>
            </a:r>
            <a:r>
              <a:rPr lang="it-IT" b="0" i="0" u="none" strike="noStrike" dirty="0">
                <a:solidFill>
                  <a:srgbClr val="0070C0"/>
                </a:solidFill>
                <a:effectLst/>
                <a:latin typeface="-webkit-standard"/>
              </a:rPr>
              <a:t> </a:t>
            </a:r>
            <a:r>
              <a:rPr lang="it-IT" b="0" i="0" u="none" strike="noStrike" dirty="0">
                <a:solidFill>
                  <a:srgbClr val="000000"/>
                </a:solidFill>
                <a:effectLst/>
                <a:latin typeface="-webkit-standard"/>
              </a:rPr>
              <a:t>negli Stati membri: deve prima essere </a:t>
            </a:r>
            <a:r>
              <a:rPr lang="it-IT" b="1" i="0" u="none" strike="noStrike" dirty="0">
                <a:solidFill>
                  <a:srgbClr val="0070C0"/>
                </a:solidFill>
                <a:effectLst/>
                <a:latin typeface="-webkit-standard"/>
              </a:rPr>
              <a:t>recepita</a:t>
            </a:r>
            <a:r>
              <a:rPr lang="it-IT" b="0" i="0" u="none" strike="noStrike" dirty="0">
                <a:solidFill>
                  <a:srgbClr val="0070C0"/>
                </a:solidFill>
                <a:effectLst/>
                <a:latin typeface="-webkit-standard"/>
              </a:rPr>
              <a:t> </a:t>
            </a:r>
            <a:r>
              <a:rPr lang="it-IT" b="0" i="0" u="none" strike="noStrike" dirty="0">
                <a:solidFill>
                  <a:srgbClr val="000000"/>
                </a:solidFill>
                <a:effectLst/>
                <a:latin typeface="-webkit-standard"/>
              </a:rPr>
              <a:t>nel diritto nazionale prima che sia applicabile in ciascuno Stato membro;</a:t>
            </a:r>
          </a:p>
          <a:p>
            <a:pPr marL="457200" lvl="1" indent="0" algn="l">
              <a:buNone/>
            </a:pPr>
            <a:endParaRPr lang="it-IT" b="0" i="0" u="none" strike="noStrike" dirty="0">
              <a:solidFill>
                <a:srgbClr val="000000"/>
              </a:solidFill>
              <a:effectLst/>
              <a:latin typeface="-webkit-standard"/>
            </a:endParaRPr>
          </a:p>
          <a:p>
            <a:pPr marL="742950" lvl="1" indent="-285750" algn="l">
              <a:buFont typeface="Arial" panose="020B0604020202020204" pitchFamily="34" charset="0"/>
              <a:buChar char="•"/>
            </a:pPr>
            <a:r>
              <a:rPr lang="it-IT" b="0" i="0" u="none" strike="noStrike" dirty="0">
                <a:solidFill>
                  <a:srgbClr val="000000"/>
                </a:solidFill>
                <a:effectLst/>
                <a:latin typeface="-webkit-standard"/>
              </a:rPr>
              <a:t>a differenza della decisione, la direttiva ha </a:t>
            </a:r>
            <a:r>
              <a:rPr lang="it-IT" b="1" i="0" u="none" strike="noStrike" dirty="0">
                <a:solidFill>
                  <a:srgbClr val="0070C0"/>
                </a:solidFill>
                <a:effectLst/>
                <a:latin typeface="-webkit-standard"/>
              </a:rPr>
              <a:t>un’applicazione generale</a:t>
            </a:r>
            <a:r>
              <a:rPr lang="it-IT" b="0" i="0" u="none" strike="noStrike" dirty="0">
                <a:solidFill>
                  <a:srgbClr val="000000"/>
                </a:solidFill>
                <a:effectLst/>
                <a:latin typeface="-webkit-standard"/>
              </a:rPr>
              <a:t>.</a:t>
            </a:r>
          </a:p>
          <a:p>
            <a:endParaRPr lang="it-IT" dirty="0"/>
          </a:p>
        </p:txBody>
      </p:sp>
    </p:spTree>
    <p:extLst>
      <p:ext uri="{BB962C8B-B14F-4D97-AF65-F5344CB8AC3E}">
        <p14:creationId xmlns:p14="http://schemas.microsoft.com/office/powerpoint/2010/main" val="44386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376FA-1C59-2B24-EB5D-1FA9A61F0BB3}"/>
              </a:ext>
            </a:extLst>
          </p:cNvPr>
          <p:cNvSpPr>
            <a:spLocks noGrp="1"/>
          </p:cNvSpPr>
          <p:nvPr>
            <p:ph type="title"/>
          </p:nvPr>
        </p:nvSpPr>
        <p:spPr>
          <a:xfrm>
            <a:off x="838200" y="365125"/>
            <a:ext cx="10515600" cy="624431"/>
          </a:xfrm>
        </p:spPr>
        <p:txBody>
          <a:bodyPr>
            <a:normAutofit fontScale="90000"/>
          </a:bodyPr>
          <a:lstStyle/>
          <a:p>
            <a:r>
              <a:rPr lang="it-IT" b="1" dirty="0">
                <a:solidFill>
                  <a:srgbClr val="00B050"/>
                </a:solidFill>
              </a:rPr>
              <a:t>Decisioni</a:t>
            </a:r>
          </a:p>
        </p:txBody>
      </p:sp>
      <p:sp>
        <p:nvSpPr>
          <p:cNvPr id="3" name="Segnaposto contenuto 2">
            <a:extLst>
              <a:ext uri="{FF2B5EF4-FFF2-40B4-BE49-F238E27FC236}">
                <a16:creationId xmlns:a16="http://schemas.microsoft.com/office/drawing/2014/main" id="{600932D5-8F64-B07A-2ED3-04E5C084B324}"/>
              </a:ext>
            </a:extLst>
          </p:cNvPr>
          <p:cNvSpPr>
            <a:spLocks noGrp="1"/>
          </p:cNvSpPr>
          <p:nvPr>
            <p:ph idx="1"/>
          </p:nvPr>
        </p:nvSpPr>
        <p:spPr>
          <a:xfrm>
            <a:off x="838200" y="1215025"/>
            <a:ext cx="10515600" cy="4961938"/>
          </a:xfrm>
        </p:spPr>
        <p:txBody>
          <a:bodyPr>
            <a:normAutofit fontScale="85000" lnSpcReduction="20000"/>
          </a:bodyPr>
          <a:lstStyle/>
          <a:p>
            <a:pPr marL="0" indent="0">
              <a:buNone/>
              <a:defRPr/>
            </a:pPr>
            <a:r>
              <a:rPr lang="it-IT" dirty="0"/>
              <a:t>Caratteristiche generali:</a:t>
            </a:r>
          </a:p>
          <a:p>
            <a:pPr marL="0" indent="0">
              <a:buNone/>
              <a:defRPr/>
            </a:pPr>
            <a:endParaRPr lang="it-IT" dirty="0"/>
          </a:p>
          <a:p>
            <a:pPr>
              <a:defRPr/>
            </a:pPr>
            <a:r>
              <a:rPr lang="it-IT" b="0" i="0" u="none" strike="noStrike" dirty="0">
                <a:solidFill>
                  <a:srgbClr val="000000"/>
                </a:solidFill>
                <a:effectLst/>
                <a:latin typeface="-webkit-standard"/>
              </a:rPr>
              <a:t>La decisione è un atto giuridico vincolante in tutti i suoi elementi. Se designa i destinatari è obbligatoria soltanto nei confronti di questi.</a:t>
            </a:r>
          </a:p>
          <a:p>
            <a:pPr>
              <a:defRPr/>
            </a:pPr>
            <a:r>
              <a:rPr lang="it-IT" b="0" i="0" u="none" strike="noStrike" dirty="0">
                <a:solidFill>
                  <a:srgbClr val="000000"/>
                </a:solidFill>
                <a:effectLst/>
                <a:latin typeface="-webkit-standard"/>
              </a:rPr>
              <a:t>Le decisioni possono essere atti</a:t>
            </a:r>
            <a:r>
              <a:rPr lang="it-IT" b="0" i="0" u="none" strike="noStrike" dirty="0">
                <a:effectLst/>
                <a:latin typeface="-webkit-standard"/>
              </a:rPr>
              <a:t> </a:t>
            </a:r>
            <a:r>
              <a:rPr lang="it-IT" u="none" strike="noStrike" dirty="0">
                <a:latin typeface="-webkit-standard"/>
              </a:rPr>
              <a:t>legislati</a:t>
            </a:r>
            <a:r>
              <a:rPr lang="it-IT" dirty="0">
                <a:latin typeface="-webkit-standard"/>
              </a:rPr>
              <a:t>vi</a:t>
            </a:r>
            <a:r>
              <a:rPr lang="it-IT" b="0" i="0" u="none" strike="noStrike" dirty="0">
                <a:effectLst/>
                <a:latin typeface="-webkit-standard"/>
              </a:rPr>
              <a:t> o </a:t>
            </a:r>
            <a:r>
              <a:rPr lang="it-IT" u="none" strike="noStrike" dirty="0">
                <a:latin typeface="-webkit-standard"/>
              </a:rPr>
              <a:t>non legislativi</a:t>
            </a:r>
            <a:r>
              <a:rPr lang="it-IT" b="0" i="0" u="none" strike="noStrike" dirty="0">
                <a:effectLst/>
                <a:latin typeface="-webkit-standard"/>
              </a:rPr>
              <a:t>.</a:t>
            </a:r>
          </a:p>
          <a:p>
            <a:pPr marL="0" indent="0">
              <a:buNone/>
              <a:defRPr/>
            </a:pPr>
            <a:endParaRPr lang="it-IT" b="0" i="0" u="none" strike="noStrike" dirty="0">
              <a:effectLst/>
              <a:latin typeface="-webkit-standard"/>
            </a:endParaRPr>
          </a:p>
          <a:p>
            <a:pPr algn="just"/>
            <a:r>
              <a:rPr lang="it-IT" b="0" i="0" u="none" strike="noStrike" dirty="0">
                <a:solidFill>
                  <a:srgbClr val="000000"/>
                </a:solidFill>
                <a:effectLst/>
                <a:latin typeface="-webkit-standard"/>
              </a:rPr>
              <a:t>Sono </a:t>
            </a:r>
            <a:r>
              <a:rPr lang="it-IT" b="1" i="0" u="none" strike="noStrike" dirty="0">
                <a:solidFill>
                  <a:srgbClr val="0070C0"/>
                </a:solidFill>
                <a:effectLst/>
                <a:latin typeface="-webkit-standard"/>
              </a:rPr>
              <a:t>atti legislativi</a:t>
            </a:r>
            <a:r>
              <a:rPr lang="it-IT" b="0" i="0" u="none" strike="noStrike" dirty="0">
                <a:solidFill>
                  <a:srgbClr val="0070C0"/>
                </a:solidFill>
                <a:effectLst/>
                <a:latin typeface="-webkit-standard"/>
              </a:rPr>
              <a:t> </a:t>
            </a:r>
            <a:r>
              <a:rPr lang="it-IT" b="0" i="0" u="none" strike="noStrike" dirty="0">
                <a:solidFill>
                  <a:srgbClr val="000000"/>
                </a:solidFill>
                <a:effectLst/>
                <a:latin typeface="-webkit-standard"/>
              </a:rPr>
              <a:t>quando vengono adottate da:</a:t>
            </a:r>
          </a:p>
          <a:p>
            <a:pPr lvl="1">
              <a:buFont typeface="Courier New" panose="02070309020205020404" pitchFamily="49" charset="0"/>
              <a:buChar char="o"/>
            </a:pPr>
            <a:r>
              <a:rPr lang="it-IT" b="0" i="0" u="none" strike="noStrike" dirty="0">
                <a:solidFill>
                  <a:srgbClr val="000000"/>
                </a:solidFill>
                <a:effectLst/>
                <a:latin typeface="-webkit-standard"/>
              </a:rPr>
              <a:t>il </a:t>
            </a:r>
            <a:r>
              <a:rPr lang="it-IT" dirty="0">
                <a:solidFill>
                  <a:srgbClr val="000000"/>
                </a:solidFill>
                <a:latin typeface="-webkit-standard"/>
              </a:rPr>
              <a:t>Parlamento europeo</a:t>
            </a:r>
            <a:r>
              <a:rPr lang="it-IT" b="0" i="0" u="none" strike="noStrike" dirty="0">
                <a:solidFill>
                  <a:srgbClr val="000000"/>
                </a:solidFill>
                <a:effectLst/>
                <a:latin typeface="-webkit-standard"/>
              </a:rPr>
              <a:t> e il Consiglio dell’Unione europea (procedura legislativa ordinaria);</a:t>
            </a:r>
          </a:p>
          <a:p>
            <a:pPr lvl="1">
              <a:buFont typeface="Courier New" panose="02070309020205020404" pitchFamily="49" charset="0"/>
              <a:buChar char="o"/>
            </a:pPr>
            <a:r>
              <a:rPr lang="it-IT" b="0" i="0" u="none" strike="noStrike" dirty="0">
                <a:solidFill>
                  <a:srgbClr val="000000"/>
                </a:solidFill>
                <a:effectLst/>
                <a:latin typeface="-webkit-standard"/>
              </a:rPr>
              <a:t>il Parlamento con la partecipazione del Consiglio (procedura legislativa speciale);</a:t>
            </a:r>
          </a:p>
          <a:p>
            <a:pPr lvl="1">
              <a:buFont typeface="Courier New" panose="02070309020205020404" pitchFamily="49" charset="0"/>
              <a:buChar char="o"/>
            </a:pPr>
            <a:r>
              <a:rPr lang="it-IT" b="0" i="0" u="none" strike="noStrike" dirty="0">
                <a:solidFill>
                  <a:srgbClr val="000000"/>
                </a:solidFill>
                <a:effectLst/>
                <a:latin typeface="-webkit-standard"/>
              </a:rPr>
              <a:t>il Consiglio con la partecipazione del Parlamento europeo (procedura legislativa speciale).</a:t>
            </a:r>
          </a:p>
          <a:p>
            <a:pPr marL="457200" lvl="1" indent="0">
              <a:buNone/>
            </a:pPr>
            <a:endParaRPr lang="it-IT" b="0" i="0" u="none" strike="noStrike" dirty="0">
              <a:solidFill>
                <a:srgbClr val="000000"/>
              </a:solidFill>
              <a:effectLst/>
              <a:latin typeface="-webkit-standard"/>
            </a:endParaRPr>
          </a:p>
          <a:p>
            <a:pPr algn="just"/>
            <a:r>
              <a:rPr lang="it-IT" b="0" i="0" u="none" strike="noStrike" dirty="0">
                <a:solidFill>
                  <a:srgbClr val="000000"/>
                </a:solidFill>
                <a:effectLst/>
                <a:latin typeface="-webkit-standard"/>
              </a:rPr>
              <a:t>Le decisioni sono </a:t>
            </a:r>
            <a:r>
              <a:rPr lang="it-IT" b="1" i="0" u="none" strike="noStrike" dirty="0">
                <a:solidFill>
                  <a:srgbClr val="0070C0"/>
                </a:solidFill>
                <a:effectLst/>
                <a:latin typeface="-webkit-standard"/>
              </a:rPr>
              <a:t>atti non legislativi</a:t>
            </a:r>
            <a:r>
              <a:rPr lang="it-IT" b="0" i="0" u="none" strike="noStrike" dirty="0">
                <a:solidFill>
                  <a:srgbClr val="0070C0"/>
                </a:solidFill>
                <a:effectLst/>
                <a:latin typeface="-webkit-standard"/>
              </a:rPr>
              <a:t> </a:t>
            </a:r>
            <a:r>
              <a:rPr lang="it-IT" b="0" i="0" u="none" strike="noStrike" dirty="0">
                <a:solidFill>
                  <a:srgbClr val="000000"/>
                </a:solidFill>
                <a:effectLst/>
                <a:latin typeface="-webkit-standard"/>
              </a:rPr>
              <a:t>quando:</a:t>
            </a:r>
          </a:p>
          <a:p>
            <a:pPr lvl="1">
              <a:buFont typeface="Courier New" panose="02070309020205020404" pitchFamily="49" charset="0"/>
              <a:buChar char="o"/>
            </a:pPr>
            <a:r>
              <a:rPr lang="it-IT" b="0" i="0" u="none" strike="noStrike" dirty="0">
                <a:solidFill>
                  <a:srgbClr val="000000"/>
                </a:solidFill>
                <a:effectLst/>
                <a:latin typeface="-webkit-standard"/>
              </a:rPr>
              <a:t> non vengono adottate in conformità della la procedura legislativa. Possono essere adottate, ad esempio, dal Consiglio europeo, dal Consiglio o dalla Commissione europea</a:t>
            </a:r>
            <a:br>
              <a:rPr lang="it-IT" dirty="0"/>
            </a:br>
            <a:endParaRPr lang="it-IT" b="0" i="0" u="none" strike="noStrike" dirty="0">
              <a:effectLst/>
              <a:latin typeface="-webkit-standard"/>
            </a:endParaRPr>
          </a:p>
          <a:p>
            <a:pPr marL="0" indent="0">
              <a:buFontTx/>
              <a:buNone/>
              <a:defRPr/>
            </a:pPr>
            <a:endParaRPr lang="it-IT" dirty="0"/>
          </a:p>
          <a:p>
            <a:endParaRPr lang="it-IT" dirty="0"/>
          </a:p>
        </p:txBody>
      </p:sp>
    </p:spTree>
    <p:extLst>
      <p:ext uri="{BB962C8B-B14F-4D97-AF65-F5344CB8AC3E}">
        <p14:creationId xmlns:p14="http://schemas.microsoft.com/office/powerpoint/2010/main" val="3014919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2C3FAC-4E08-3940-F6EE-E6F1C57B5D23}"/>
              </a:ext>
            </a:extLst>
          </p:cNvPr>
          <p:cNvSpPr>
            <a:spLocks noGrp="1"/>
          </p:cNvSpPr>
          <p:nvPr>
            <p:ph type="title"/>
          </p:nvPr>
        </p:nvSpPr>
        <p:spPr>
          <a:xfrm>
            <a:off x="838200" y="365126"/>
            <a:ext cx="10515600" cy="524222"/>
          </a:xfrm>
        </p:spPr>
        <p:txBody>
          <a:bodyPr>
            <a:normAutofit fontScale="90000"/>
          </a:bodyPr>
          <a:lstStyle/>
          <a:p>
            <a:r>
              <a:rPr lang="it-IT" b="1" dirty="0">
                <a:solidFill>
                  <a:srgbClr val="00B050"/>
                </a:solidFill>
              </a:rPr>
              <a:t>Decisioni</a:t>
            </a:r>
            <a:endParaRPr lang="it-IT" dirty="0">
              <a:solidFill>
                <a:srgbClr val="00B050"/>
              </a:solidFill>
            </a:endParaRPr>
          </a:p>
        </p:txBody>
      </p:sp>
      <p:sp>
        <p:nvSpPr>
          <p:cNvPr id="3" name="Segnaposto contenuto 2">
            <a:extLst>
              <a:ext uri="{FF2B5EF4-FFF2-40B4-BE49-F238E27FC236}">
                <a16:creationId xmlns:a16="http://schemas.microsoft.com/office/drawing/2014/main" id="{5204539C-7967-6847-ADD2-743E63ABAD50}"/>
              </a:ext>
            </a:extLst>
          </p:cNvPr>
          <p:cNvSpPr>
            <a:spLocks noGrp="1"/>
          </p:cNvSpPr>
          <p:nvPr>
            <p:ph idx="1"/>
          </p:nvPr>
        </p:nvSpPr>
        <p:spPr>
          <a:xfrm>
            <a:off x="838200" y="1164921"/>
            <a:ext cx="10515600" cy="5012042"/>
          </a:xfrm>
        </p:spPr>
        <p:txBody>
          <a:bodyPr>
            <a:normAutofit fontScale="77500" lnSpcReduction="20000"/>
          </a:bodyPr>
          <a:lstStyle/>
          <a:p>
            <a:pPr marL="0" indent="0" algn="just">
              <a:buNone/>
            </a:pPr>
            <a:r>
              <a:rPr lang="it-IT" b="1" i="0" u="none" strike="noStrike" dirty="0">
                <a:solidFill>
                  <a:srgbClr val="0070C0"/>
                </a:solidFill>
                <a:effectLst/>
                <a:latin typeface="-webkit-standard"/>
              </a:rPr>
              <a:t>Decisioni con un destinatario specifico</a:t>
            </a:r>
            <a:endParaRPr lang="it-IT" b="0" i="0" u="none" strike="noStrike" dirty="0">
              <a:solidFill>
                <a:srgbClr val="0070C0"/>
              </a:solidFill>
              <a:effectLst/>
              <a:latin typeface="-webkit-standard"/>
            </a:endParaRPr>
          </a:p>
          <a:p>
            <a:pPr algn="just"/>
            <a:r>
              <a:rPr lang="it-IT" b="0" i="0" u="none" strike="noStrike" dirty="0">
                <a:solidFill>
                  <a:srgbClr val="000000"/>
                </a:solidFill>
                <a:effectLst/>
                <a:latin typeface="-webkit-standard"/>
              </a:rPr>
              <a:t>La decisione può avere uno o più destinatari (uno o più Stati membri dell'Unione, individui o aziende). Ad esempio, quando la Commissione decide di infliggere una ammenda a un’azienda per aver sfruttato abusivamente la propria posizione dominante sul mercato, indirizza la sua decisione a tale azienda.</a:t>
            </a:r>
          </a:p>
          <a:p>
            <a:pPr algn="just"/>
            <a:r>
              <a:rPr lang="it-IT" b="0" i="0" u="none" strike="noStrike" dirty="0">
                <a:solidFill>
                  <a:srgbClr val="000000"/>
                </a:solidFill>
                <a:effectLst/>
                <a:latin typeface="-webkit-standard"/>
              </a:rPr>
              <a:t>Le decisioni non legislative che specificano il destinatario devono essere notificate alla parte interessata e hanno efficacia in virtù di tale notificazione. </a:t>
            </a:r>
          </a:p>
          <a:p>
            <a:pPr algn="just"/>
            <a:r>
              <a:rPr lang="it-IT" b="0" i="0" u="none" strike="noStrike" dirty="0">
                <a:solidFill>
                  <a:srgbClr val="000000"/>
                </a:solidFill>
                <a:effectLst/>
                <a:latin typeface="-webkit-standard"/>
              </a:rPr>
              <a:t>Le decisioni indirizzate a una o più persone o aziende specifiche hanno effetto diretto e possono pertanto essere fatte valere dinanzi ai giudici nazionali dai destinatari.</a:t>
            </a:r>
          </a:p>
          <a:p>
            <a:pPr algn="just"/>
            <a:r>
              <a:rPr lang="it-IT" b="0" i="0" u="none" strike="noStrike" dirty="0">
                <a:solidFill>
                  <a:srgbClr val="000000"/>
                </a:solidFill>
                <a:effectLst/>
                <a:latin typeface="-webkit-standard"/>
              </a:rPr>
              <a:t>Anche le decisioni indirizzate a uno specifico Stato membro o a tutti gli Stati membri come destinatari possono avere effetto diretto. Ciò dipende dalla loro natura, dal contesto e dai termini. I termini devono essere sufficientemente chiari, incondizionati e precisi. </a:t>
            </a:r>
          </a:p>
          <a:p>
            <a:pPr algn="just"/>
            <a:r>
              <a:rPr lang="it-IT" b="0" i="0" u="none" strike="noStrike" dirty="0">
                <a:solidFill>
                  <a:srgbClr val="000000"/>
                </a:solidFill>
                <a:effectLst/>
                <a:latin typeface="-webkit-standard"/>
              </a:rPr>
              <a:t>La CG riconosce solo un effetto «verticale» delle decisioni indirizzate a uno o più Stati membri. Ciò significa che i singoli possono avvalersi di una decisione soltanto nei confronti dello Stato membro al quale essa è indirizzata (e non nei confronti di altri singoli).</a:t>
            </a:r>
          </a:p>
          <a:p>
            <a:endParaRPr lang="it-IT" dirty="0"/>
          </a:p>
        </p:txBody>
      </p:sp>
    </p:spTree>
    <p:extLst>
      <p:ext uri="{BB962C8B-B14F-4D97-AF65-F5344CB8AC3E}">
        <p14:creationId xmlns:p14="http://schemas.microsoft.com/office/powerpoint/2010/main" val="3798538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FD2781-1CF1-6488-04F9-D6D2F84D116A}"/>
              </a:ext>
            </a:extLst>
          </p:cNvPr>
          <p:cNvSpPr>
            <a:spLocks noGrp="1"/>
          </p:cNvSpPr>
          <p:nvPr>
            <p:ph type="title"/>
          </p:nvPr>
        </p:nvSpPr>
        <p:spPr>
          <a:xfrm>
            <a:off x="838200" y="365125"/>
            <a:ext cx="10515600" cy="724639"/>
          </a:xfrm>
        </p:spPr>
        <p:txBody>
          <a:bodyPr/>
          <a:lstStyle/>
          <a:p>
            <a:r>
              <a:rPr lang="it-IT" b="1" dirty="0">
                <a:solidFill>
                  <a:srgbClr val="00B050"/>
                </a:solidFill>
              </a:rPr>
              <a:t>Decisioni</a:t>
            </a:r>
            <a:endParaRPr lang="it-IT" dirty="0">
              <a:solidFill>
                <a:srgbClr val="00B050"/>
              </a:solidFill>
            </a:endParaRPr>
          </a:p>
        </p:txBody>
      </p:sp>
      <p:sp>
        <p:nvSpPr>
          <p:cNvPr id="3" name="Segnaposto contenuto 2">
            <a:extLst>
              <a:ext uri="{FF2B5EF4-FFF2-40B4-BE49-F238E27FC236}">
                <a16:creationId xmlns:a16="http://schemas.microsoft.com/office/drawing/2014/main" id="{57CE5443-2CE5-9817-3850-E096355646A5}"/>
              </a:ext>
            </a:extLst>
          </p:cNvPr>
          <p:cNvSpPr>
            <a:spLocks noGrp="1"/>
          </p:cNvSpPr>
          <p:nvPr>
            <p:ph idx="1"/>
          </p:nvPr>
        </p:nvSpPr>
        <p:spPr>
          <a:xfrm>
            <a:off x="838200" y="1365337"/>
            <a:ext cx="10515600" cy="4811626"/>
          </a:xfrm>
        </p:spPr>
        <p:txBody>
          <a:bodyPr>
            <a:normAutofit/>
          </a:bodyPr>
          <a:lstStyle/>
          <a:p>
            <a:pPr algn="just"/>
            <a:r>
              <a:rPr lang="it-IT" b="1" i="0" u="none" strike="noStrike" dirty="0">
                <a:solidFill>
                  <a:srgbClr val="0070C0"/>
                </a:solidFill>
                <a:effectLst/>
                <a:latin typeface="-webkit-standard"/>
              </a:rPr>
              <a:t>Decisioni senza destinatario</a:t>
            </a:r>
            <a:endParaRPr lang="it-IT" b="0" i="0" u="none" strike="noStrike" dirty="0">
              <a:solidFill>
                <a:srgbClr val="0070C0"/>
              </a:solidFill>
              <a:effectLst/>
              <a:latin typeface="-webkit-standard"/>
            </a:endParaRPr>
          </a:p>
          <a:p>
            <a:pPr algn="just"/>
            <a:r>
              <a:rPr lang="it-IT" b="0" i="0" u="none" strike="noStrike" dirty="0">
                <a:solidFill>
                  <a:srgbClr val="000000"/>
                </a:solidFill>
                <a:effectLst/>
                <a:latin typeface="-webkit-standard"/>
              </a:rPr>
              <a:t>Dall’entrata in vigore del trattato di Lisbona non è più necessario che una decisione specifichi il proprio destinatario. </a:t>
            </a:r>
          </a:p>
          <a:p>
            <a:pPr algn="just"/>
            <a:r>
              <a:rPr lang="it-IT" b="0" i="0" u="none" strike="noStrike" dirty="0">
                <a:solidFill>
                  <a:srgbClr val="000000"/>
                </a:solidFill>
                <a:effectLst/>
                <a:latin typeface="-webkit-standard"/>
              </a:rPr>
              <a:t>In particolare, l’articolo 288 del TFUE chiarisce che una decisione può specificare il proprio destinatario.</a:t>
            </a:r>
          </a:p>
          <a:p>
            <a:pPr algn="just"/>
            <a:r>
              <a:rPr lang="it-IT" b="0" i="0" u="none" strike="noStrike" dirty="0">
                <a:solidFill>
                  <a:srgbClr val="000000"/>
                </a:solidFill>
                <a:effectLst/>
                <a:latin typeface="-webkit-standard"/>
              </a:rPr>
              <a:t>Le decisioni non legislative sono diventate l’atto giuridico di base nel campo della PESC .</a:t>
            </a:r>
          </a:p>
          <a:p>
            <a:pPr algn="just"/>
            <a:r>
              <a:rPr lang="it-IT" b="0" i="0" u="none" strike="noStrike" dirty="0">
                <a:solidFill>
                  <a:srgbClr val="000000"/>
                </a:solidFill>
                <a:effectLst/>
                <a:latin typeface="-webkit-standard"/>
              </a:rPr>
              <a:t>Per tali scopi e sulla base del trattato sull’Unione europea, il Consiglio europeo e il Consiglio adottano decisioni non legislative (articolo </a:t>
            </a:r>
            <a:r>
              <a:rPr lang="it-IT" dirty="0">
                <a:solidFill>
                  <a:srgbClr val="000000"/>
                </a:solidFill>
                <a:latin typeface="-webkit-standard"/>
              </a:rPr>
              <a:t>31</a:t>
            </a:r>
            <a:r>
              <a:rPr lang="it-IT" b="0" i="0" u="none" strike="noStrike" dirty="0">
                <a:solidFill>
                  <a:srgbClr val="000000"/>
                </a:solidFill>
                <a:effectLst/>
                <a:latin typeface="-webkit-standard"/>
              </a:rPr>
              <a:t>, par. 1 TUE).</a:t>
            </a:r>
          </a:p>
          <a:p>
            <a:endParaRPr lang="it-IT" dirty="0"/>
          </a:p>
        </p:txBody>
      </p:sp>
    </p:spTree>
    <p:extLst>
      <p:ext uri="{BB962C8B-B14F-4D97-AF65-F5344CB8AC3E}">
        <p14:creationId xmlns:p14="http://schemas.microsoft.com/office/powerpoint/2010/main" val="2672510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9969AA-9078-B740-B3C4-3DF7C24E4493}"/>
              </a:ext>
            </a:extLst>
          </p:cNvPr>
          <p:cNvSpPr>
            <a:spLocks noGrp="1"/>
          </p:cNvSpPr>
          <p:nvPr>
            <p:ph type="title"/>
          </p:nvPr>
        </p:nvSpPr>
        <p:spPr/>
        <p:txBody>
          <a:bodyPr/>
          <a:lstStyle/>
          <a:p>
            <a:r>
              <a:rPr lang="it-IT" altLang="it-IT" b="1" dirty="0">
                <a:solidFill>
                  <a:srgbClr val="00B050"/>
                </a:solidFill>
              </a:rPr>
              <a:t>Atti di esecuzione e atti delegati</a:t>
            </a:r>
            <a:endParaRPr lang="it-IT" dirty="0">
              <a:solidFill>
                <a:srgbClr val="00B050"/>
              </a:solidFill>
            </a:endParaRPr>
          </a:p>
        </p:txBody>
      </p:sp>
      <p:sp>
        <p:nvSpPr>
          <p:cNvPr id="3" name="Segnaposto contenuto 2">
            <a:extLst>
              <a:ext uri="{FF2B5EF4-FFF2-40B4-BE49-F238E27FC236}">
                <a16:creationId xmlns:a16="http://schemas.microsoft.com/office/drawing/2014/main" id="{734619FE-13EF-BF80-D461-9306A78C8886}"/>
              </a:ext>
            </a:extLst>
          </p:cNvPr>
          <p:cNvSpPr>
            <a:spLocks noGrp="1"/>
          </p:cNvSpPr>
          <p:nvPr>
            <p:ph idx="1"/>
          </p:nvPr>
        </p:nvSpPr>
        <p:spPr/>
        <p:txBody>
          <a:bodyPr/>
          <a:lstStyle/>
          <a:p>
            <a:pPr marL="0" indent="0">
              <a:buFontTx/>
              <a:buNone/>
            </a:pPr>
            <a:r>
              <a:rPr lang="it-IT" altLang="it-IT" b="1" dirty="0">
                <a:solidFill>
                  <a:srgbClr val="0070C0"/>
                </a:solidFill>
              </a:rPr>
              <a:t>Atti di esecuzione e delegati</a:t>
            </a:r>
            <a:r>
              <a:rPr lang="it-IT" altLang="it-IT" dirty="0"/>
              <a:t>: procedure previste dagli artt. 290 e 291 TFUE.</a:t>
            </a:r>
          </a:p>
          <a:p>
            <a:r>
              <a:rPr lang="it-IT" altLang="it-IT" dirty="0"/>
              <a:t>Collegamento con un </a:t>
            </a:r>
            <a:r>
              <a:rPr lang="it-IT" altLang="it-IT" b="1" dirty="0">
                <a:solidFill>
                  <a:srgbClr val="0070C0"/>
                </a:solidFill>
              </a:rPr>
              <a:t>atto di base</a:t>
            </a:r>
            <a:r>
              <a:rPr lang="it-IT" altLang="it-IT" dirty="0"/>
              <a:t>, rispetto al quale sono tendenzialmente subordinati.</a:t>
            </a:r>
          </a:p>
          <a:p>
            <a:r>
              <a:rPr lang="it-IT" altLang="it-IT" dirty="0"/>
              <a:t>Capacità degli atti di attuazione di integrare o modificare elementi non essenziali.</a:t>
            </a:r>
          </a:p>
          <a:p>
            <a:r>
              <a:rPr lang="it-IT" dirty="0"/>
              <a:t>A determinate condizioni, alla Commissione europea può essere conferito il potere di adottare atti delegati o di esecuzione</a:t>
            </a:r>
            <a:endParaRPr lang="it-IT" altLang="it-IT" dirty="0"/>
          </a:p>
          <a:p>
            <a:endParaRPr lang="it-IT" dirty="0"/>
          </a:p>
        </p:txBody>
      </p:sp>
    </p:spTree>
    <p:extLst>
      <p:ext uri="{BB962C8B-B14F-4D97-AF65-F5344CB8AC3E}">
        <p14:creationId xmlns:p14="http://schemas.microsoft.com/office/powerpoint/2010/main" val="961992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F4793B-55EF-3227-2C24-4F9F4B764CF4}"/>
              </a:ext>
            </a:extLst>
          </p:cNvPr>
          <p:cNvSpPr>
            <a:spLocks noGrp="1"/>
          </p:cNvSpPr>
          <p:nvPr>
            <p:ph type="title"/>
          </p:nvPr>
        </p:nvSpPr>
        <p:spPr/>
        <p:txBody>
          <a:bodyPr/>
          <a:lstStyle/>
          <a:p>
            <a:r>
              <a:rPr lang="it-IT" altLang="it-IT" b="1" dirty="0">
                <a:solidFill>
                  <a:srgbClr val="00B050"/>
                </a:solidFill>
              </a:rPr>
              <a:t>Atti delegati</a:t>
            </a:r>
            <a:endParaRPr lang="it-IT" dirty="0">
              <a:solidFill>
                <a:srgbClr val="00B050"/>
              </a:solidFill>
            </a:endParaRPr>
          </a:p>
        </p:txBody>
      </p:sp>
      <p:sp>
        <p:nvSpPr>
          <p:cNvPr id="3" name="Segnaposto contenuto 2">
            <a:extLst>
              <a:ext uri="{FF2B5EF4-FFF2-40B4-BE49-F238E27FC236}">
                <a16:creationId xmlns:a16="http://schemas.microsoft.com/office/drawing/2014/main" id="{A3D225C3-BF25-6263-C8A5-85228C708C3E}"/>
              </a:ext>
            </a:extLst>
          </p:cNvPr>
          <p:cNvSpPr>
            <a:spLocks noGrp="1"/>
          </p:cNvSpPr>
          <p:nvPr>
            <p:ph idx="1"/>
          </p:nvPr>
        </p:nvSpPr>
        <p:spPr/>
        <p:txBody>
          <a:bodyPr>
            <a:normAutofit lnSpcReduction="10000"/>
          </a:bodyPr>
          <a:lstStyle/>
          <a:p>
            <a:pPr algn="just"/>
            <a:r>
              <a:rPr lang="it-IT" dirty="0"/>
              <a:t>Gli </a:t>
            </a:r>
            <a:r>
              <a:rPr lang="it-IT" b="1" dirty="0">
                <a:solidFill>
                  <a:srgbClr val="0070C0"/>
                </a:solidFill>
              </a:rPr>
              <a:t>atti delegati </a:t>
            </a:r>
            <a:r>
              <a:rPr lang="it-IT" dirty="0"/>
              <a:t>sono definiti dai trattati come atti non legislativi di portata generale e possono essere adottati solo in presenza di una delega di poteri contenuta in un atto legislativo, del quale possono integrare o modificare determinati elementi non essenziali.</a:t>
            </a:r>
            <a:br>
              <a:rPr lang="it-IT" dirty="0"/>
            </a:br>
            <a:br>
              <a:rPr lang="it-IT" dirty="0"/>
            </a:br>
            <a:r>
              <a:rPr lang="it-IT" dirty="0"/>
              <a:t>In tal modo la Commissione può reagire in modo rapido e flessibile, per esempio, ai requisiti normativi utilizzando le sue conoscenze tecniche. </a:t>
            </a:r>
          </a:p>
          <a:p>
            <a:pPr algn="just"/>
            <a:r>
              <a:rPr lang="it-IT" dirty="0"/>
              <a:t>Ciò potrebbe riguardare, ad esempio, settori quali le informazioni di viaggio, la sicurezza di alimenti e mangimi, la salute e il benessere degli animali e la salute dei vegetali.</a:t>
            </a:r>
          </a:p>
        </p:txBody>
      </p:sp>
    </p:spTree>
    <p:extLst>
      <p:ext uri="{BB962C8B-B14F-4D97-AF65-F5344CB8AC3E}">
        <p14:creationId xmlns:p14="http://schemas.microsoft.com/office/powerpoint/2010/main" val="3809922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E2BE7E-22D8-B839-B3D2-AA89910C20D6}"/>
              </a:ext>
            </a:extLst>
          </p:cNvPr>
          <p:cNvSpPr>
            <a:spLocks noGrp="1"/>
          </p:cNvSpPr>
          <p:nvPr>
            <p:ph type="title"/>
          </p:nvPr>
        </p:nvSpPr>
        <p:spPr>
          <a:xfrm>
            <a:off x="838200" y="365125"/>
            <a:ext cx="10515600" cy="699587"/>
          </a:xfrm>
        </p:spPr>
        <p:txBody>
          <a:bodyPr/>
          <a:lstStyle/>
          <a:p>
            <a:r>
              <a:rPr lang="it-IT" altLang="it-IT" b="1" dirty="0">
                <a:solidFill>
                  <a:srgbClr val="00B050"/>
                </a:solidFill>
              </a:rPr>
              <a:t>Atti di esecuzione</a:t>
            </a:r>
            <a:endParaRPr lang="it-IT" dirty="0">
              <a:solidFill>
                <a:srgbClr val="00B050"/>
              </a:solidFill>
            </a:endParaRPr>
          </a:p>
        </p:txBody>
      </p:sp>
      <p:sp>
        <p:nvSpPr>
          <p:cNvPr id="3" name="Segnaposto contenuto 2">
            <a:extLst>
              <a:ext uri="{FF2B5EF4-FFF2-40B4-BE49-F238E27FC236}">
                <a16:creationId xmlns:a16="http://schemas.microsoft.com/office/drawing/2014/main" id="{3AD0BBA7-F7D6-ECC1-9DF7-8FF6CC719706}"/>
              </a:ext>
            </a:extLst>
          </p:cNvPr>
          <p:cNvSpPr>
            <a:spLocks noGrp="1"/>
          </p:cNvSpPr>
          <p:nvPr>
            <p:ph idx="1"/>
          </p:nvPr>
        </p:nvSpPr>
        <p:spPr>
          <a:xfrm>
            <a:off x="838200" y="1265129"/>
            <a:ext cx="10515600" cy="5227746"/>
          </a:xfrm>
        </p:spPr>
        <p:txBody>
          <a:bodyPr>
            <a:normAutofit fontScale="47500" lnSpcReduction="20000"/>
          </a:bodyPr>
          <a:lstStyle/>
          <a:p>
            <a:pPr algn="l"/>
            <a:r>
              <a:rPr lang="it-IT" sz="5100" dirty="0"/>
              <a:t>L'attuazione del diritto dell'Unione è principalmente un compito degli Stati membri. </a:t>
            </a:r>
          </a:p>
          <a:p>
            <a:pPr algn="l"/>
            <a:r>
              <a:rPr lang="it-IT" sz="5100" dirty="0"/>
              <a:t>Tuttavia, quando devono essere garantite condizioni uniformi di esecuzione degli atti giuridicamente vincolanti dell'Unione, vanno conferite competenze di esecuzione alla Commissione o, in casi specifici debitamente motivati e nelle circostanze di cui agli articoli 24 e 26 TUE, al Consiglio.</a:t>
            </a:r>
          </a:p>
          <a:p>
            <a:pPr algn="l"/>
            <a:r>
              <a:rPr lang="it-IT" sz="5100" dirty="0">
                <a:solidFill>
                  <a:srgbClr val="0070C0"/>
                </a:solidFill>
              </a:rPr>
              <a:t>Comitatologia</a:t>
            </a:r>
            <a:r>
              <a:rPr lang="it-IT" sz="5100" dirty="0"/>
              <a:t>: </a:t>
            </a:r>
          </a:p>
          <a:p>
            <a:pPr lvl="1"/>
            <a:r>
              <a:rPr lang="it-IT" sz="4700" dirty="0"/>
              <a:t>è la procedura che disciplina l'adozione di una parte significativa degli atti di esecuzione da parte della Commissione. Non si applica agli atti di esecuzione adottati dal Consiglio.</a:t>
            </a:r>
          </a:p>
          <a:p>
            <a:pPr lvl="1"/>
            <a:r>
              <a:rPr lang="it-IT" sz="4700" dirty="0"/>
              <a:t>La </a:t>
            </a:r>
            <a:r>
              <a:rPr lang="it-IT" sz="4700" dirty="0" err="1"/>
              <a:t>comitatologia</a:t>
            </a:r>
            <a:r>
              <a:rPr lang="it-IT" sz="4700" dirty="0"/>
              <a:t> non è obbligatoria per tutti gli atti di esecuzione della Commissione: in alcuni casi alla Commissione può infatti essere conferito il potere di adottare atti di esecuzione senza consultare un comitato (ad esempio, per l'assegnazione di sovvenzioni al di sotto di un determinato importo).</a:t>
            </a:r>
          </a:p>
          <a:p>
            <a:pPr lvl="1"/>
            <a:r>
              <a:rPr lang="it-IT" sz="4700" dirty="0"/>
              <a:t>Di norma, la procedura di </a:t>
            </a:r>
            <a:r>
              <a:rPr lang="it-IT" sz="4700" dirty="0" err="1"/>
              <a:t>comitatologia</a:t>
            </a:r>
            <a:r>
              <a:rPr lang="it-IT" sz="4700" dirty="0"/>
              <a:t> ha una durata che va da alcuni giorni ad alcuni mesi. Data la loro natura tecnica, gli atti di esecuzione richiedono generalmente conoscenze specialistiche ed è per questo che i comitati coinvolti nella procedura riuniscono esperti degli Stati membri.</a:t>
            </a:r>
          </a:p>
          <a:p>
            <a:endParaRPr lang="it-IT" dirty="0"/>
          </a:p>
        </p:txBody>
      </p:sp>
    </p:spTree>
    <p:extLst>
      <p:ext uri="{BB962C8B-B14F-4D97-AF65-F5344CB8AC3E}">
        <p14:creationId xmlns:p14="http://schemas.microsoft.com/office/powerpoint/2010/main" val="3756195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C47C56-3444-DDE7-0841-8E98DA793133}"/>
              </a:ext>
            </a:extLst>
          </p:cNvPr>
          <p:cNvSpPr>
            <a:spLocks noGrp="1"/>
          </p:cNvSpPr>
          <p:nvPr>
            <p:ph type="title"/>
          </p:nvPr>
        </p:nvSpPr>
        <p:spPr/>
        <p:txBody>
          <a:bodyPr/>
          <a:lstStyle/>
          <a:p>
            <a:r>
              <a:rPr lang="it-IT" b="1" dirty="0">
                <a:solidFill>
                  <a:srgbClr val="00B050"/>
                </a:solidFill>
              </a:rPr>
              <a:t>Atti non vincolanti</a:t>
            </a:r>
          </a:p>
        </p:txBody>
      </p:sp>
      <p:sp>
        <p:nvSpPr>
          <p:cNvPr id="3" name="Segnaposto contenuto 2">
            <a:extLst>
              <a:ext uri="{FF2B5EF4-FFF2-40B4-BE49-F238E27FC236}">
                <a16:creationId xmlns:a16="http://schemas.microsoft.com/office/drawing/2014/main" id="{46D8FF17-F909-8B1E-79B3-09966BE1928C}"/>
              </a:ext>
            </a:extLst>
          </p:cNvPr>
          <p:cNvSpPr>
            <a:spLocks noGrp="1"/>
          </p:cNvSpPr>
          <p:nvPr>
            <p:ph idx="1"/>
          </p:nvPr>
        </p:nvSpPr>
        <p:spPr/>
        <p:txBody>
          <a:bodyPr/>
          <a:lstStyle/>
          <a:p>
            <a:r>
              <a:rPr lang="it-IT" altLang="it-IT" b="1" dirty="0">
                <a:solidFill>
                  <a:srgbClr val="0070C0"/>
                </a:solidFill>
              </a:rPr>
              <a:t>Atti non vincolanti.</a:t>
            </a:r>
          </a:p>
          <a:p>
            <a:r>
              <a:rPr lang="it-IT" altLang="it-IT" dirty="0"/>
              <a:t>Raccomandazioni e pareri: </a:t>
            </a:r>
          </a:p>
          <a:p>
            <a:r>
              <a:rPr lang="it-IT" altLang="it-IT" dirty="0"/>
              <a:t>mancanza di effetti giuridici vincolanti per SM e istituzioni, che possono solo aderirvi spontaneamente.</a:t>
            </a:r>
          </a:p>
          <a:p>
            <a:r>
              <a:rPr lang="it-IT" altLang="it-IT" dirty="0"/>
              <a:t>Valore interpretativo.</a:t>
            </a:r>
          </a:p>
          <a:p>
            <a:r>
              <a:rPr lang="it-IT" altLang="it-IT" dirty="0"/>
              <a:t>Frequente utilizzazione nelle procedure decisionali interistituzionali.</a:t>
            </a:r>
          </a:p>
          <a:p>
            <a:endParaRPr lang="it-IT" dirty="0"/>
          </a:p>
        </p:txBody>
      </p:sp>
    </p:spTree>
    <p:extLst>
      <p:ext uri="{BB962C8B-B14F-4D97-AF65-F5344CB8AC3E}">
        <p14:creationId xmlns:p14="http://schemas.microsoft.com/office/powerpoint/2010/main" val="313305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155421-0B20-6BC8-B461-7F97A594B1E9}"/>
              </a:ext>
            </a:extLst>
          </p:cNvPr>
          <p:cNvSpPr>
            <a:spLocks noGrp="1"/>
          </p:cNvSpPr>
          <p:nvPr>
            <p:ph type="title"/>
          </p:nvPr>
        </p:nvSpPr>
        <p:spPr/>
        <p:txBody>
          <a:bodyPr/>
          <a:lstStyle/>
          <a:p>
            <a:r>
              <a:rPr lang="it-IT" b="1" dirty="0">
                <a:solidFill>
                  <a:srgbClr val="00B050"/>
                </a:solidFill>
              </a:rPr>
              <a:t>Atti atipici </a:t>
            </a:r>
          </a:p>
        </p:txBody>
      </p:sp>
      <p:sp>
        <p:nvSpPr>
          <p:cNvPr id="3" name="Segnaposto contenuto 2">
            <a:extLst>
              <a:ext uri="{FF2B5EF4-FFF2-40B4-BE49-F238E27FC236}">
                <a16:creationId xmlns:a16="http://schemas.microsoft.com/office/drawing/2014/main" id="{DCE91BC6-3B79-CDD0-05B1-48D5E0E4259C}"/>
              </a:ext>
            </a:extLst>
          </p:cNvPr>
          <p:cNvSpPr>
            <a:spLocks noGrp="1"/>
          </p:cNvSpPr>
          <p:nvPr>
            <p:ph idx="1"/>
          </p:nvPr>
        </p:nvSpPr>
        <p:spPr/>
        <p:txBody>
          <a:bodyPr/>
          <a:lstStyle/>
          <a:p>
            <a:pPr>
              <a:defRPr/>
            </a:pPr>
            <a:r>
              <a:rPr lang="it-IT" b="1" dirty="0">
                <a:solidFill>
                  <a:srgbClr val="0070C0"/>
                </a:solidFill>
              </a:rPr>
              <a:t>Atti atipici</a:t>
            </a:r>
            <a:r>
              <a:rPr lang="it-IT" b="1" dirty="0"/>
              <a:t>.</a:t>
            </a:r>
          </a:p>
          <a:p>
            <a:pPr marL="0" indent="0">
              <a:buFontTx/>
              <a:buNone/>
              <a:defRPr/>
            </a:pPr>
            <a:r>
              <a:rPr lang="it-IT" dirty="0"/>
              <a:t>Categorie:</a:t>
            </a:r>
          </a:p>
          <a:p>
            <a:pPr>
              <a:defRPr/>
            </a:pPr>
            <a:r>
              <a:rPr lang="it-IT" dirty="0"/>
              <a:t>Atti previsti dai Trattati: atti indicati in specifiche previsioni, capaci anche di produrre effetti giuridici (atti PESC, bilancio, ecc.);</a:t>
            </a:r>
          </a:p>
          <a:p>
            <a:pPr>
              <a:defRPr/>
            </a:pPr>
            <a:r>
              <a:rPr lang="it-IT" dirty="0"/>
              <a:t>Atti non previsti dai Trattati ma usati in via di prassi: comunicazioni Commissione.</a:t>
            </a:r>
          </a:p>
          <a:p>
            <a:endParaRPr lang="it-IT" dirty="0"/>
          </a:p>
        </p:txBody>
      </p:sp>
    </p:spTree>
    <p:extLst>
      <p:ext uri="{BB962C8B-B14F-4D97-AF65-F5344CB8AC3E}">
        <p14:creationId xmlns:p14="http://schemas.microsoft.com/office/powerpoint/2010/main" val="3419756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534F9-D935-1F18-DE09-AF459664AFCA}"/>
              </a:ext>
            </a:extLst>
          </p:cNvPr>
          <p:cNvSpPr>
            <a:spLocks noGrp="1"/>
          </p:cNvSpPr>
          <p:nvPr>
            <p:ph type="ctrTitle"/>
          </p:nvPr>
        </p:nvSpPr>
        <p:spPr>
          <a:solidFill>
            <a:srgbClr val="92D050"/>
          </a:solidFill>
        </p:spPr>
        <p:txBody>
          <a:bodyPr/>
          <a:lstStyle/>
          <a:p>
            <a:r>
              <a:rPr lang="it-IT" dirty="0">
                <a:solidFill>
                  <a:schemeClr val="bg1"/>
                </a:solidFill>
              </a:rPr>
              <a:t>Lezione 2</a:t>
            </a:r>
          </a:p>
        </p:txBody>
      </p:sp>
      <p:sp>
        <p:nvSpPr>
          <p:cNvPr id="5" name="Sottotitolo 4">
            <a:extLst>
              <a:ext uri="{FF2B5EF4-FFF2-40B4-BE49-F238E27FC236}">
                <a16:creationId xmlns:a16="http://schemas.microsoft.com/office/drawing/2014/main" id="{F8B24179-5918-21D0-F450-84C6624985BA}"/>
              </a:ext>
            </a:extLst>
          </p:cNvPr>
          <p:cNvSpPr>
            <a:spLocks noGrp="1"/>
          </p:cNvSpPr>
          <p:nvPr>
            <p:ph type="subTitle" idx="1"/>
          </p:nvPr>
        </p:nvSpPr>
        <p:spPr>
          <a:solidFill>
            <a:srgbClr val="92D050"/>
          </a:solidFill>
        </p:spPr>
        <p:txBody>
          <a:bodyPr/>
          <a:lstStyle/>
          <a:p>
            <a:r>
              <a:rPr lang="it-IT" dirty="0">
                <a:solidFill>
                  <a:schemeClr val="bg1"/>
                </a:solidFill>
              </a:rPr>
              <a:t>Settimana 7</a:t>
            </a:r>
          </a:p>
        </p:txBody>
      </p:sp>
    </p:spTree>
    <p:extLst>
      <p:ext uri="{BB962C8B-B14F-4D97-AF65-F5344CB8AC3E}">
        <p14:creationId xmlns:p14="http://schemas.microsoft.com/office/powerpoint/2010/main" val="261919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EF47EE-0F20-2376-6A71-291DEEA0DBCC}"/>
              </a:ext>
            </a:extLst>
          </p:cNvPr>
          <p:cNvSpPr>
            <a:spLocks noGrp="1"/>
          </p:cNvSpPr>
          <p:nvPr>
            <p:ph type="title"/>
          </p:nvPr>
        </p:nvSpPr>
        <p:spPr>
          <a:xfrm>
            <a:off x="838200" y="365125"/>
            <a:ext cx="10515600" cy="968375"/>
          </a:xfrm>
        </p:spPr>
        <p:txBody>
          <a:bodyPr/>
          <a:lstStyle/>
          <a:p>
            <a:r>
              <a:rPr lang="it-IT" b="1" dirty="0">
                <a:solidFill>
                  <a:srgbClr val="00B050"/>
                </a:solidFill>
              </a:rPr>
              <a:t>Indice </a:t>
            </a:r>
          </a:p>
        </p:txBody>
      </p:sp>
      <p:sp>
        <p:nvSpPr>
          <p:cNvPr id="3" name="Segnaposto contenuto 2">
            <a:extLst>
              <a:ext uri="{FF2B5EF4-FFF2-40B4-BE49-F238E27FC236}">
                <a16:creationId xmlns:a16="http://schemas.microsoft.com/office/drawing/2014/main" id="{DAB267B7-2701-CF0D-2CC6-BA2D2A544399}"/>
              </a:ext>
            </a:extLst>
          </p:cNvPr>
          <p:cNvSpPr>
            <a:spLocks noGrp="1"/>
          </p:cNvSpPr>
          <p:nvPr>
            <p:ph idx="1"/>
          </p:nvPr>
        </p:nvSpPr>
        <p:spPr>
          <a:xfrm>
            <a:off x="838200" y="1825624"/>
            <a:ext cx="10515600" cy="4562475"/>
          </a:xfrm>
        </p:spPr>
        <p:txBody>
          <a:bodyPr>
            <a:normAutofit/>
          </a:bodyPr>
          <a:lstStyle/>
          <a:p>
            <a:pPr algn="just"/>
            <a:r>
              <a:rPr lang="it-IT" b="1" dirty="0">
                <a:solidFill>
                  <a:srgbClr val="00B050"/>
                </a:solidFill>
              </a:rPr>
              <a:t>Lezione 1</a:t>
            </a:r>
          </a:p>
          <a:p>
            <a:pPr algn="just"/>
            <a:r>
              <a:rPr lang="it-IT" sz="1800" b="1" i="1" dirty="0">
                <a:solidFill>
                  <a:srgbClr val="000000"/>
                </a:solidFill>
                <a:effectLst/>
                <a:ea typeface="Aptos" panose="020B0004020202020204" pitchFamily="34" charset="0"/>
                <a:cs typeface="Aptos" panose="020B0004020202020204" pitchFamily="34" charset="0"/>
              </a:rPr>
              <a:t>Le fonti: diritto derivato UE</a:t>
            </a:r>
            <a:r>
              <a:rPr lang="it-IT" sz="1800" b="1" dirty="0">
                <a:solidFill>
                  <a:srgbClr val="000000"/>
                </a:solidFill>
                <a:effectLst/>
                <a:ea typeface="Aptos" panose="020B0004020202020204" pitchFamily="34" charset="0"/>
                <a:cs typeface="Aptos" panose="020B0004020202020204" pitchFamily="34" charset="0"/>
              </a:rPr>
              <a:t>:</a:t>
            </a:r>
            <a:r>
              <a:rPr lang="it-IT" sz="1800" i="1" dirty="0">
                <a:solidFill>
                  <a:srgbClr val="000000"/>
                </a:solidFill>
                <a:effectLst/>
                <a:ea typeface="Aptos" panose="020B0004020202020204" pitchFamily="34" charset="0"/>
                <a:cs typeface="Aptos" panose="020B0004020202020204" pitchFamily="34" charset="0"/>
              </a:rPr>
              <a:t> </a:t>
            </a:r>
            <a:r>
              <a:rPr lang="it-IT" sz="1800" i="1" dirty="0" err="1">
                <a:solidFill>
                  <a:srgbClr val="000000"/>
                </a:solidFill>
                <a:effectLst/>
                <a:ea typeface="Aptos" panose="020B0004020202020204" pitchFamily="34" charset="0"/>
                <a:cs typeface="Aptos" panose="020B0004020202020204" pitchFamily="34" charset="0"/>
              </a:rPr>
              <a:t>a.i.</a:t>
            </a:r>
            <a:r>
              <a:rPr lang="it-IT" sz="1800" dirty="0">
                <a:solidFill>
                  <a:srgbClr val="000000"/>
                </a:solidFill>
                <a:effectLst/>
                <a:ea typeface="Aptos" panose="020B0004020202020204" pitchFamily="34" charset="0"/>
                <a:cs typeface="Aptos" panose="020B0004020202020204" pitchFamily="34" charset="0"/>
              </a:rPr>
              <a:t> Il diritto derivato; </a:t>
            </a:r>
            <a:r>
              <a:rPr lang="it-IT" sz="1800" dirty="0" err="1">
                <a:solidFill>
                  <a:srgbClr val="000000"/>
                </a:solidFill>
                <a:effectLst/>
                <a:ea typeface="Aptos" panose="020B0004020202020204" pitchFamily="34" charset="0"/>
                <a:cs typeface="Aptos" panose="020B0004020202020204" pitchFamily="34" charset="0"/>
              </a:rPr>
              <a:t>a.ii</a:t>
            </a:r>
            <a:r>
              <a:rPr lang="it-IT" sz="1800" dirty="0">
                <a:solidFill>
                  <a:srgbClr val="000000"/>
                </a:solidFill>
                <a:effectLst/>
                <a:ea typeface="Aptos" panose="020B0004020202020204" pitchFamily="34" charset="0"/>
                <a:cs typeface="Aptos" panose="020B0004020202020204" pitchFamily="34" charset="0"/>
              </a:rPr>
              <a:t>. Regolamenti; </a:t>
            </a:r>
            <a:r>
              <a:rPr lang="it-IT" sz="1800" i="1" dirty="0" err="1">
                <a:solidFill>
                  <a:srgbClr val="000000"/>
                </a:solidFill>
                <a:effectLst/>
                <a:ea typeface="Aptos" panose="020B0004020202020204" pitchFamily="34" charset="0"/>
                <a:cs typeface="Aptos" panose="020B0004020202020204" pitchFamily="34" charset="0"/>
              </a:rPr>
              <a:t>b.i</a:t>
            </a:r>
            <a:r>
              <a:rPr lang="it-IT" sz="1800" i="1" dirty="0">
                <a:solidFill>
                  <a:srgbClr val="000000"/>
                </a:solidFill>
                <a:effectLst/>
                <a:ea typeface="Aptos" panose="020B0004020202020204" pitchFamily="34" charset="0"/>
                <a:cs typeface="Aptos" panose="020B0004020202020204" pitchFamily="34" charset="0"/>
              </a:rPr>
              <a:t>.</a:t>
            </a:r>
            <a:r>
              <a:rPr lang="it-IT" sz="1800" dirty="0">
                <a:solidFill>
                  <a:srgbClr val="000000"/>
                </a:solidFill>
                <a:effectLst/>
                <a:ea typeface="Aptos" panose="020B0004020202020204" pitchFamily="34" charset="0"/>
                <a:cs typeface="Aptos" panose="020B0004020202020204" pitchFamily="34" charset="0"/>
              </a:rPr>
              <a:t> Direttive; </a:t>
            </a:r>
            <a:r>
              <a:rPr lang="it-IT" sz="1800" i="1" dirty="0" err="1">
                <a:solidFill>
                  <a:srgbClr val="000000"/>
                </a:solidFill>
                <a:effectLst/>
                <a:ea typeface="Aptos" panose="020B0004020202020204" pitchFamily="34" charset="0"/>
                <a:cs typeface="Aptos" panose="020B0004020202020204" pitchFamily="34" charset="0"/>
              </a:rPr>
              <a:t>b.ii</a:t>
            </a:r>
            <a:r>
              <a:rPr lang="it-IT" sz="1800" i="1" dirty="0">
                <a:solidFill>
                  <a:srgbClr val="000000"/>
                </a:solidFill>
                <a:effectLst/>
                <a:ea typeface="Aptos" panose="020B0004020202020204" pitchFamily="34" charset="0"/>
                <a:cs typeface="Aptos" panose="020B0004020202020204" pitchFamily="34" charset="0"/>
              </a:rPr>
              <a:t>.</a:t>
            </a:r>
            <a:r>
              <a:rPr lang="it-IT" sz="1800" dirty="0">
                <a:solidFill>
                  <a:srgbClr val="000000"/>
                </a:solidFill>
                <a:effectLst/>
                <a:ea typeface="Aptos" panose="020B0004020202020204" pitchFamily="34" charset="0"/>
                <a:cs typeface="Aptos" panose="020B0004020202020204" pitchFamily="34" charset="0"/>
              </a:rPr>
              <a:t> Decisioni; </a:t>
            </a:r>
            <a:r>
              <a:rPr lang="it-IT" sz="1800" i="1" dirty="0" err="1">
                <a:effectLst/>
                <a:ea typeface="Aptos" panose="020B0004020202020204" pitchFamily="34" charset="0"/>
                <a:cs typeface="Aptos" panose="020B0004020202020204" pitchFamily="34" charset="0"/>
              </a:rPr>
              <a:t>c.i</a:t>
            </a:r>
            <a:r>
              <a:rPr lang="it-IT" sz="1800" dirty="0" err="1">
                <a:effectLst/>
                <a:ea typeface="Aptos" panose="020B0004020202020204" pitchFamily="34" charset="0"/>
                <a:cs typeface="Aptos" panose="020B0004020202020204" pitchFamily="34" charset="0"/>
              </a:rPr>
              <a:t>Gli</a:t>
            </a:r>
            <a:r>
              <a:rPr lang="it-IT" sz="1800" dirty="0">
                <a:effectLst/>
                <a:ea typeface="Aptos" panose="020B0004020202020204" pitchFamily="34" charset="0"/>
                <a:cs typeface="Aptos" panose="020B0004020202020204" pitchFamily="34" charset="0"/>
              </a:rPr>
              <a:t> atti non vincolanti: pareri e raccomandazioni; </a:t>
            </a:r>
            <a:r>
              <a:rPr lang="it-IT" sz="1800" i="1" dirty="0" err="1">
                <a:effectLst/>
                <a:ea typeface="Aptos" panose="020B0004020202020204" pitchFamily="34" charset="0"/>
                <a:cs typeface="Aptos" panose="020B0004020202020204" pitchFamily="34" charset="0"/>
              </a:rPr>
              <a:t>c.ii</a:t>
            </a:r>
            <a:r>
              <a:rPr lang="it-IT" sz="1800" i="1" dirty="0">
                <a:effectLst/>
                <a:ea typeface="Aptos" panose="020B0004020202020204" pitchFamily="34" charset="0"/>
                <a:cs typeface="Aptos" panose="020B0004020202020204" pitchFamily="34" charset="0"/>
              </a:rPr>
              <a:t>. </a:t>
            </a:r>
            <a:r>
              <a:rPr lang="it-IT" sz="1800" dirty="0">
                <a:effectLst/>
                <a:ea typeface="Aptos" panose="020B0004020202020204" pitchFamily="34" charset="0"/>
                <a:cs typeface="Aptos" panose="020B0004020202020204" pitchFamily="34" charset="0"/>
              </a:rPr>
              <a:t>Gli atti atipici. </a:t>
            </a:r>
            <a:endParaRPr lang="it-IT" b="1" dirty="0">
              <a:solidFill>
                <a:srgbClr val="00B050"/>
              </a:solidFill>
            </a:endParaRPr>
          </a:p>
          <a:p>
            <a:pPr algn="just"/>
            <a:r>
              <a:rPr lang="it-IT" b="1" dirty="0">
                <a:solidFill>
                  <a:srgbClr val="00B050"/>
                </a:solidFill>
              </a:rPr>
              <a:t>Lezione 2</a:t>
            </a:r>
          </a:p>
          <a:p>
            <a:pPr algn="just"/>
            <a:r>
              <a:rPr lang="it-IT" sz="1800" b="1" i="1" dirty="0">
                <a:solidFill>
                  <a:srgbClr val="000000"/>
                </a:solidFill>
                <a:effectLst/>
                <a:ea typeface="Aptos" panose="020B0004020202020204" pitchFamily="34" charset="0"/>
                <a:cs typeface="Aptos" panose="020B0004020202020204" pitchFamily="34" charset="0"/>
              </a:rPr>
              <a:t>Il rapporto tra l'ordinamento UE e il diritto interno: </a:t>
            </a:r>
            <a:r>
              <a:rPr lang="it-IT" sz="1800" i="1" dirty="0" err="1">
                <a:solidFill>
                  <a:srgbClr val="000000"/>
                </a:solidFill>
                <a:effectLst/>
                <a:ea typeface="Aptos" panose="020B0004020202020204" pitchFamily="34" charset="0"/>
                <a:cs typeface="Aptos" panose="020B0004020202020204" pitchFamily="34" charset="0"/>
              </a:rPr>
              <a:t>a.i.</a:t>
            </a:r>
            <a:r>
              <a:rPr lang="it-IT" sz="1800" dirty="0">
                <a:solidFill>
                  <a:srgbClr val="000000"/>
                </a:solidFill>
                <a:effectLst/>
                <a:ea typeface="Aptos" panose="020B0004020202020204" pitchFamily="34" charset="0"/>
                <a:cs typeface="Aptos" panose="020B0004020202020204" pitchFamily="34" charset="0"/>
              </a:rPr>
              <a:t> Principio del Primato del diritto dell'Unione europea; </a:t>
            </a:r>
            <a:r>
              <a:rPr lang="it-IT" sz="1800" i="1" dirty="0" err="1">
                <a:solidFill>
                  <a:srgbClr val="000000"/>
                </a:solidFill>
                <a:effectLst/>
                <a:ea typeface="Aptos" panose="020B0004020202020204" pitchFamily="34" charset="0"/>
                <a:cs typeface="Aptos" panose="020B0004020202020204" pitchFamily="34" charset="0"/>
              </a:rPr>
              <a:t>a.ii</a:t>
            </a:r>
            <a:r>
              <a:rPr lang="it-IT" sz="1800" i="1" dirty="0">
                <a:solidFill>
                  <a:srgbClr val="000000"/>
                </a:solidFill>
                <a:effectLst/>
                <a:ea typeface="Aptos" panose="020B0004020202020204" pitchFamily="34" charset="0"/>
                <a:cs typeface="Aptos" panose="020B0004020202020204" pitchFamily="34" charset="0"/>
              </a:rPr>
              <a:t>.</a:t>
            </a:r>
            <a:r>
              <a:rPr lang="it-IT" sz="1800" dirty="0">
                <a:solidFill>
                  <a:srgbClr val="000000"/>
                </a:solidFill>
                <a:effectLst/>
                <a:ea typeface="Aptos" panose="020B0004020202020204" pitchFamily="34" charset="0"/>
                <a:cs typeface="Aptos" panose="020B0004020202020204" pitchFamily="34" charset="0"/>
              </a:rPr>
              <a:t> L’adattamento dell’ordinamento italiano al diritto dell’UE;</a:t>
            </a:r>
            <a:r>
              <a:rPr lang="it-IT" sz="1800" i="1" dirty="0">
                <a:solidFill>
                  <a:srgbClr val="000000"/>
                </a:solidFill>
                <a:effectLst/>
                <a:ea typeface="Aptos" panose="020B0004020202020204" pitchFamily="34" charset="0"/>
                <a:cs typeface="Aptos" panose="020B0004020202020204" pitchFamily="34" charset="0"/>
              </a:rPr>
              <a:t> </a:t>
            </a:r>
            <a:r>
              <a:rPr lang="it-IT" sz="1800" i="1" dirty="0" err="1">
                <a:solidFill>
                  <a:srgbClr val="000000"/>
                </a:solidFill>
                <a:effectLst/>
                <a:ea typeface="Aptos" panose="020B0004020202020204" pitchFamily="34" charset="0"/>
                <a:cs typeface="Aptos" panose="020B0004020202020204" pitchFamily="34" charset="0"/>
              </a:rPr>
              <a:t>b.i</a:t>
            </a:r>
            <a:r>
              <a:rPr lang="it-IT" sz="1800" dirty="0">
                <a:solidFill>
                  <a:srgbClr val="000000"/>
                </a:solidFill>
                <a:effectLst/>
                <a:ea typeface="Aptos" panose="020B0004020202020204" pitchFamily="34" charset="0"/>
                <a:cs typeface="Aptos" panose="020B0004020202020204" pitchFamily="34" charset="0"/>
              </a:rPr>
              <a:t>. Il difficoltoso percorso della giurisprudenza costituzionale; </a:t>
            </a:r>
            <a:r>
              <a:rPr lang="it-IT" sz="1800" i="1" dirty="0" err="1">
                <a:solidFill>
                  <a:srgbClr val="000000"/>
                </a:solidFill>
                <a:effectLst/>
                <a:ea typeface="Aptos" panose="020B0004020202020204" pitchFamily="34" charset="0"/>
                <a:cs typeface="Aptos" panose="020B0004020202020204" pitchFamily="34" charset="0"/>
              </a:rPr>
              <a:t>b.ii</a:t>
            </a:r>
            <a:r>
              <a:rPr lang="it-IT" sz="1800" i="1" dirty="0">
                <a:solidFill>
                  <a:srgbClr val="000000"/>
                </a:solidFill>
                <a:effectLst/>
                <a:ea typeface="Aptos" panose="020B0004020202020204" pitchFamily="34" charset="0"/>
                <a:cs typeface="Aptos" panose="020B0004020202020204" pitchFamily="34" charset="0"/>
              </a:rPr>
              <a:t>. </a:t>
            </a:r>
            <a:r>
              <a:rPr lang="it-IT" sz="1800" dirty="0">
                <a:solidFill>
                  <a:srgbClr val="000000"/>
                </a:solidFill>
                <a:effectLst/>
                <a:ea typeface="Aptos" panose="020B0004020202020204" pitchFamily="34" charset="0"/>
                <a:cs typeface="Aptos" panose="020B0004020202020204" pitchFamily="34" charset="0"/>
              </a:rPr>
              <a:t>I controlimiti.</a:t>
            </a:r>
            <a:endParaRPr lang="it-IT" b="1" dirty="0">
              <a:solidFill>
                <a:srgbClr val="00B050"/>
              </a:solidFill>
            </a:endParaRPr>
          </a:p>
          <a:p>
            <a:pPr algn="just"/>
            <a:r>
              <a:rPr lang="it-IT" b="1" dirty="0">
                <a:solidFill>
                  <a:srgbClr val="00B050"/>
                </a:solidFill>
              </a:rPr>
              <a:t>Lezione 3</a:t>
            </a:r>
          </a:p>
          <a:p>
            <a:pPr algn="just"/>
            <a:r>
              <a:rPr lang="it-IT" sz="1800" b="1" i="1" dirty="0">
                <a:solidFill>
                  <a:srgbClr val="000000"/>
                </a:solidFill>
                <a:effectLst/>
                <a:ea typeface="Aptos" panose="020B0004020202020204" pitchFamily="34" charset="0"/>
                <a:cs typeface="Aptos" panose="020B0004020202020204" pitchFamily="34" charset="0"/>
              </a:rPr>
              <a:t>La tutela dell'ambiente attraverso la Corte di giustizia dell'Unione europea:</a:t>
            </a:r>
            <a:r>
              <a:rPr lang="it-IT" sz="1800" dirty="0">
                <a:solidFill>
                  <a:srgbClr val="000000"/>
                </a:solidFill>
                <a:effectLst/>
                <a:ea typeface="Aptos" panose="020B0004020202020204" pitchFamily="34" charset="0"/>
                <a:cs typeface="Aptos" panose="020B0004020202020204" pitchFamily="34" charset="0"/>
              </a:rPr>
              <a:t> </a:t>
            </a:r>
            <a:r>
              <a:rPr lang="it-IT" sz="1800" dirty="0" err="1">
                <a:solidFill>
                  <a:srgbClr val="000000"/>
                </a:solidFill>
                <a:effectLst/>
                <a:ea typeface="Aptos" panose="020B0004020202020204" pitchFamily="34" charset="0"/>
                <a:cs typeface="Aptos" panose="020B0004020202020204" pitchFamily="34" charset="0"/>
              </a:rPr>
              <a:t>a.i.</a:t>
            </a:r>
            <a:r>
              <a:rPr lang="it-IT" sz="1800" dirty="0">
                <a:solidFill>
                  <a:srgbClr val="000000"/>
                </a:solidFill>
                <a:effectLst/>
                <a:ea typeface="Aptos" panose="020B0004020202020204" pitchFamily="34" charset="0"/>
                <a:cs typeface="Aptos" panose="020B0004020202020204" pitchFamily="34" charset="0"/>
              </a:rPr>
              <a:t> La procedura di infrazione; </a:t>
            </a:r>
            <a:r>
              <a:rPr lang="it-IT" sz="1800" dirty="0" err="1">
                <a:solidFill>
                  <a:srgbClr val="000000"/>
                </a:solidFill>
                <a:effectLst/>
                <a:ea typeface="Aptos" panose="020B0004020202020204" pitchFamily="34" charset="0"/>
                <a:cs typeface="Aptos" panose="020B0004020202020204" pitchFamily="34" charset="0"/>
              </a:rPr>
              <a:t>a.ii</a:t>
            </a:r>
            <a:r>
              <a:rPr lang="it-IT" sz="1800" dirty="0">
                <a:solidFill>
                  <a:srgbClr val="000000"/>
                </a:solidFill>
                <a:effectLst/>
                <a:ea typeface="Aptos" panose="020B0004020202020204" pitchFamily="34" charset="0"/>
                <a:cs typeface="Aptos" panose="020B0004020202020204" pitchFamily="34" charset="0"/>
              </a:rPr>
              <a:t>. Le fasi della procedura di infrazione; </a:t>
            </a:r>
            <a:r>
              <a:rPr lang="it-IT" sz="1800" dirty="0" err="1">
                <a:solidFill>
                  <a:srgbClr val="000000"/>
                </a:solidFill>
                <a:effectLst/>
                <a:ea typeface="Aptos" panose="020B0004020202020204" pitchFamily="34" charset="0"/>
                <a:cs typeface="Aptos" panose="020B0004020202020204" pitchFamily="34" charset="0"/>
              </a:rPr>
              <a:t>a.iii</a:t>
            </a:r>
            <a:r>
              <a:rPr lang="it-IT" sz="1800" dirty="0">
                <a:solidFill>
                  <a:srgbClr val="000000"/>
                </a:solidFill>
                <a:effectLst/>
                <a:ea typeface="Aptos" panose="020B0004020202020204" pitchFamily="34" charset="0"/>
                <a:cs typeface="Aptos" panose="020B0004020202020204" pitchFamily="34" charset="0"/>
              </a:rPr>
              <a:t>. Casi di procedura di infrazione e tutela dell'ambiente.</a:t>
            </a:r>
            <a:r>
              <a:rPr lang="it-IT" sz="1800" b="1" i="1" dirty="0">
                <a:effectLst/>
                <a:ea typeface="Aptos" panose="020B0004020202020204" pitchFamily="34" charset="0"/>
                <a:cs typeface="Aptos" panose="020B0004020202020204" pitchFamily="34" charset="0"/>
              </a:rPr>
              <a:t> </a:t>
            </a:r>
            <a:r>
              <a:rPr lang="it-IT" sz="1800" dirty="0" err="1">
                <a:effectLst/>
                <a:ea typeface="Aptos" panose="020B0004020202020204" pitchFamily="34" charset="0"/>
                <a:cs typeface="Aptos" panose="020B0004020202020204" pitchFamily="34" charset="0"/>
              </a:rPr>
              <a:t>b.i</a:t>
            </a:r>
            <a:r>
              <a:rPr lang="it-IT" sz="1800" dirty="0">
                <a:effectLst/>
                <a:ea typeface="Aptos" panose="020B0004020202020204" pitchFamily="34" charset="0"/>
                <a:cs typeface="Aptos" panose="020B0004020202020204" pitchFamily="34" charset="0"/>
              </a:rPr>
              <a:t>. Il rinvio pregiudiziale; </a:t>
            </a:r>
            <a:r>
              <a:rPr lang="it-IT" sz="1800" dirty="0" err="1">
                <a:effectLst/>
                <a:ea typeface="Aptos" panose="020B0004020202020204" pitchFamily="34" charset="0"/>
                <a:cs typeface="Aptos" panose="020B0004020202020204" pitchFamily="34" charset="0"/>
              </a:rPr>
              <a:t>b.ii</a:t>
            </a:r>
            <a:r>
              <a:rPr lang="it-IT" sz="1800" dirty="0">
                <a:effectLst/>
                <a:ea typeface="Aptos" panose="020B0004020202020204" pitchFamily="34" charset="0"/>
                <a:cs typeface="Aptos" panose="020B0004020202020204" pitchFamily="34" charset="0"/>
              </a:rPr>
              <a:t>. Le fasi del rinvio pregiudiziale; </a:t>
            </a:r>
            <a:r>
              <a:rPr lang="it-IT" sz="1800" dirty="0" err="1">
                <a:effectLst/>
                <a:ea typeface="Aptos" panose="020B0004020202020204" pitchFamily="34" charset="0"/>
                <a:cs typeface="Aptos" panose="020B0004020202020204" pitchFamily="34" charset="0"/>
              </a:rPr>
              <a:t>b.iii</a:t>
            </a:r>
            <a:r>
              <a:rPr lang="it-IT" sz="1800" dirty="0">
                <a:effectLst/>
                <a:ea typeface="Aptos" panose="020B0004020202020204" pitchFamily="34" charset="0"/>
                <a:cs typeface="Aptos" panose="020B0004020202020204" pitchFamily="34" charset="0"/>
              </a:rPr>
              <a:t>. Sentenze pregiudiziali e tutela dell'ambiente; </a:t>
            </a:r>
            <a:r>
              <a:rPr lang="it-IT" sz="1800" dirty="0" err="1">
                <a:effectLst/>
                <a:ea typeface="Aptos" panose="020B0004020202020204" pitchFamily="34" charset="0"/>
                <a:cs typeface="Aptos" panose="020B0004020202020204" pitchFamily="34" charset="0"/>
              </a:rPr>
              <a:t>c.i.</a:t>
            </a:r>
            <a:r>
              <a:rPr lang="it-IT" sz="1800" dirty="0">
                <a:effectLst/>
                <a:ea typeface="Aptos" panose="020B0004020202020204" pitchFamily="34" charset="0"/>
                <a:cs typeface="Aptos" panose="020B0004020202020204" pitchFamily="34" charset="0"/>
              </a:rPr>
              <a:t> Ricorso per annullamento; </a:t>
            </a:r>
            <a:r>
              <a:rPr lang="it-IT" sz="1800" dirty="0" err="1">
                <a:effectLst/>
                <a:ea typeface="Aptos" panose="020B0004020202020204" pitchFamily="34" charset="0"/>
                <a:cs typeface="Aptos" panose="020B0004020202020204" pitchFamily="34" charset="0"/>
              </a:rPr>
              <a:t>c.ii</a:t>
            </a:r>
            <a:r>
              <a:rPr lang="it-IT" sz="1800" dirty="0">
                <a:effectLst/>
                <a:ea typeface="Aptos" panose="020B0004020202020204" pitchFamily="34" charset="0"/>
                <a:cs typeface="Aptos" panose="020B0004020202020204" pitchFamily="34" charset="0"/>
              </a:rPr>
              <a:t>. Ricorso in carenza; </a:t>
            </a:r>
            <a:r>
              <a:rPr lang="it-IT" sz="1800" i="1" dirty="0" err="1">
                <a:effectLst/>
                <a:ea typeface="Aptos" panose="020B0004020202020204" pitchFamily="34" charset="0"/>
                <a:cs typeface="Aptos" panose="020B0004020202020204" pitchFamily="34" charset="0"/>
              </a:rPr>
              <a:t>c.iii</a:t>
            </a:r>
            <a:r>
              <a:rPr lang="it-IT" sz="1800" i="1" dirty="0">
                <a:effectLst/>
                <a:ea typeface="Aptos" panose="020B0004020202020204" pitchFamily="34" charset="0"/>
                <a:cs typeface="Aptos" panose="020B0004020202020204" pitchFamily="34" charset="0"/>
              </a:rPr>
              <a:t> </a:t>
            </a:r>
            <a:r>
              <a:rPr lang="it-IT" sz="1800" dirty="0">
                <a:effectLst/>
                <a:ea typeface="Aptos" panose="020B0004020202020204" pitchFamily="34" charset="0"/>
                <a:cs typeface="Aptos" panose="020B0004020202020204" pitchFamily="34" charset="0"/>
              </a:rPr>
              <a:t>Tutela giudiziaria e risarcimento dei danni; </a:t>
            </a:r>
            <a:r>
              <a:rPr lang="it-IT" sz="1800" i="1" dirty="0" err="1">
                <a:effectLst/>
                <a:ea typeface="Aptos" panose="020B0004020202020204" pitchFamily="34" charset="0"/>
                <a:cs typeface="Aptos" panose="020B0004020202020204" pitchFamily="34" charset="0"/>
              </a:rPr>
              <a:t>c.iv</a:t>
            </a:r>
            <a:r>
              <a:rPr lang="it-IT" sz="1800" dirty="0">
                <a:effectLst/>
                <a:ea typeface="Aptos" panose="020B0004020202020204" pitchFamily="34" charset="0"/>
                <a:cs typeface="Aptos" panose="020B0004020202020204" pitchFamily="34" charset="0"/>
              </a:rPr>
              <a:t> Interpretazione conforme</a:t>
            </a:r>
          </a:p>
          <a:p>
            <a:pPr algn="just"/>
            <a:endParaRPr lang="it-IT" dirty="0"/>
          </a:p>
        </p:txBody>
      </p:sp>
    </p:spTree>
    <p:extLst>
      <p:ext uri="{BB962C8B-B14F-4D97-AF65-F5344CB8AC3E}">
        <p14:creationId xmlns:p14="http://schemas.microsoft.com/office/powerpoint/2010/main" val="3716676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E7BEE6-DE43-7BF0-E1EB-8CE12A991F21}"/>
              </a:ext>
            </a:extLst>
          </p:cNvPr>
          <p:cNvSpPr>
            <a:spLocks noGrp="1"/>
          </p:cNvSpPr>
          <p:nvPr>
            <p:ph type="title"/>
          </p:nvPr>
        </p:nvSpPr>
        <p:spPr>
          <a:xfrm>
            <a:off x="838200" y="365126"/>
            <a:ext cx="10515600" cy="912530"/>
          </a:xfrm>
        </p:spPr>
        <p:txBody>
          <a:bodyPr/>
          <a:lstStyle/>
          <a:p>
            <a:r>
              <a:rPr lang="it-IT" altLang="it-IT" sz="4400" b="1" dirty="0">
                <a:solidFill>
                  <a:srgbClr val="00B050"/>
                </a:solidFill>
              </a:rPr>
              <a:t>Primato del diritto UE</a:t>
            </a:r>
            <a:endParaRPr lang="it-IT" b="1" dirty="0">
              <a:solidFill>
                <a:srgbClr val="00B050"/>
              </a:solidFill>
            </a:endParaRPr>
          </a:p>
        </p:txBody>
      </p:sp>
      <p:sp>
        <p:nvSpPr>
          <p:cNvPr id="3" name="Segnaposto contenuto 2">
            <a:extLst>
              <a:ext uri="{FF2B5EF4-FFF2-40B4-BE49-F238E27FC236}">
                <a16:creationId xmlns:a16="http://schemas.microsoft.com/office/drawing/2014/main" id="{644032B7-C9E8-13CB-F0A9-6D8144D41825}"/>
              </a:ext>
            </a:extLst>
          </p:cNvPr>
          <p:cNvSpPr>
            <a:spLocks noGrp="1"/>
          </p:cNvSpPr>
          <p:nvPr>
            <p:ph idx="1"/>
          </p:nvPr>
        </p:nvSpPr>
        <p:spPr>
          <a:xfrm>
            <a:off x="838200" y="1402916"/>
            <a:ext cx="10515600" cy="4774048"/>
          </a:xfrm>
        </p:spPr>
        <p:txBody>
          <a:bodyPr>
            <a:normAutofit lnSpcReduction="10000"/>
          </a:bodyPr>
          <a:lstStyle/>
          <a:p>
            <a:r>
              <a:rPr lang="it-IT" altLang="it-IT" dirty="0"/>
              <a:t>Natura diversa dall’efficacia diretta;</a:t>
            </a:r>
          </a:p>
          <a:p>
            <a:r>
              <a:rPr lang="it-IT" altLang="it-IT" dirty="0"/>
              <a:t>Il primato non attiene agli effetti delle norme UE, </a:t>
            </a:r>
            <a:r>
              <a:rPr lang="it-IT" altLang="it-IT" b="1" dirty="0">
                <a:solidFill>
                  <a:srgbClr val="0070C0"/>
                </a:solidFill>
              </a:rPr>
              <a:t>ma costituisce un criterio di risoluzione delle antinomie tra norme UE e norme interne</a:t>
            </a:r>
            <a:r>
              <a:rPr lang="it-IT" altLang="it-IT" dirty="0"/>
              <a:t>.</a:t>
            </a:r>
          </a:p>
          <a:p>
            <a:r>
              <a:rPr lang="it-IT" b="1" i="1" u="none" strike="noStrike" dirty="0">
                <a:solidFill>
                  <a:srgbClr val="0070C0"/>
                </a:solidFill>
                <a:effectLst/>
                <a:latin typeface="-webkit-standard"/>
              </a:rPr>
              <a:t>Il principio del primato (chiamato anche «preminenza») del diritto dell’UE si basa sull’idea che ove insorga un conflitto tra un aspetto del diritto dell’UE e un aspetto della legge di uno Stato membro (diritto nazionale), il diritto dell’UE prevale</a:t>
            </a:r>
            <a:r>
              <a:rPr lang="it-IT" b="0" i="0" u="none" strike="noStrike" dirty="0">
                <a:solidFill>
                  <a:srgbClr val="000000"/>
                </a:solidFill>
                <a:effectLst/>
                <a:latin typeface="-webkit-standard"/>
              </a:rPr>
              <a:t>.</a:t>
            </a:r>
            <a:endParaRPr lang="it-IT" altLang="it-IT" dirty="0"/>
          </a:p>
          <a:p>
            <a:r>
              <a:rPr lang="it-IT" altLang="it-IT" dirty="0"/>
              <a:t>Creazione giurisprudenziale sulla base dell’interpretazione teleologica e dell’effetto utile:</a:t>
            </a:r>
          </a:p>
          <a:p>
            <a:pPr>
              <a:buFont typeface="Courier New" panose="02070309020205020404" pitchFamily="49" charset="0"/>
              <a:buChar char="o"/>
            </a:pPr>
            <a:r>
              <a:rPr lang="it-IT" altLang="it-IT" dirty="0"/>
              <a:t>Sentenza</a:t>
            </a:r>
            <a:r>
              <a:rPr lang="it-IT" altLang="it-IT" i="1" dirty="0"/>
              <a:t> </a:t>
            </a:r>
            <a:r>
              <a:rPr lang="it-IT" altLang="it-IT" dirty="0"/>
              <a:t>della Corte di Giustizia </a:t>
            </a:r>
            <a:r>
              <a:rPr lang="it-IT" altLang="it-IT" i="1" dirty="0"/>
              <a:t>Costa c. Enel </a:t>
            </a:r>
            <a:r>
              <a:rPr lang="it-IT" altLang="it-IT" dirty="0"/>
              <a:t>del 1964, </a:t>
            </a:r>
          </a:p>
          <a:p>
            <a:endParaRPr lang="it-IT" dirty="0"/>
          </a:p>
        </p:txBody>
      </p:sp>
    </p:spTree>
    <p:extLst>
      <p:ext uri="{BB962C8B-B14F-4D97-AF65-F5344CB8AC3E}">
        <p14:creationId xmlns:p14="http://schemas.microsoft.com/office/powerpoint/2010/main" val="3977990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D58D45-66E1-B8AA-DE53-96EA7993E391}"/>
              </a:ext>
            </a:extLst>
          </p:cNvPr>
          <p:cNvSpPr>
            <a:spLocks noGrp="1"/>
          </p:cNvSpPr>
          <p:nvPr>
            <p:ph type="title"/>
          </p:nvPr>
        </p:nvSpPr>
        <p:spPr/>
        <p:txBody>
          <a:bodyPr/>
          <a:lstStyle/>
          <a:p>
            <a:r>
              <a:rPr lang="it-IT" altLang="it-IT" sz="4400" b="1" dirty="0">
                <a:solidFill>
                  <a:srgbClr val="00B050"/>
                </a:solidFill>
              </a:rPr>
              <a:t>Primato del diritto UE</a:t>
            </a:r>
            <a:endParaRPr lang="it-IT" dirty="0">
              <a:solidFill>
                <a:srgbClr val="00B050"/>
              </a:solidFill>
            </a:endParaRPr>
          </a:p>
        </p:txBody>
      </p:sp>
      <p:sp>
        <p:nvSpPr>
          <p:cNvPr id="3" name="Segnaposto contenuto 2">
            <a:extLst>
              <a:ext uri="{FF2B5EF4-FFF2-40B4-BE49-F238E27FC236}">
                <a16:creationId xmlns:a16="http://schemas.microsoft.com/office/drawing/2014/main" id="{26697850-FB6A-792A-8587-576CADB8E240}"/>
              </a:ext>
            </a:extLst>
          </p:cNvPr>
          <p:cNvSpPr>
            <a:spLocks noGrp="1"/>
          </p:cNvSpPr>
          <p:nvPr>
            <p:ph idx="1"/>
          </p:nvPr>
        </p:nvSpPr>
        <p:spPr>
          <a:xfrm>
            <a:off x="838200" y="1553227"/>
            <a:ext cx="10515600" cy="4623736"/>
          </a:xfrm>
        </p:spPr>
        <p:txBody>
          <a:bodyPr>
            <a:normAutofit fontScale="85000" lnSpcReduction="20000"/>
          </a:bodyPr>
          <a:lstStyle/>
          <a:p>
            <a:r>
              <a:rPr lang="it-IT" b="0" i="0" u="none" strike="noStrike" dirty="0">
                <a:solidFill>
                  <a:srgbClr val="000000"/>
                </a:solidFill>
                <a:effectLst/>
                <a:latin typeface="-webkit-standard"/>
              </a:rPr>
              <a:t>l primato del diritto dell’UE deve essere applicato a tutti gli atti nazionali, indipendentemente dal fatto che siano stati adottati prima o dopo l’atto dell’UE in questione. </a:t>
            </a:r>
          </a:p>
          <a:p>
            <a:r>
              <a:rPr lang="it-IT" b="0" i="0" u="none" strike="noStrike" dirty="0">
                <a:solidFill>
                  <a:srgbClr val="000000"/>
                </a:solidFill>
                <a:effectLst/>
                <a:latin typeface="-webkit-standard"/>
              </a:rPr>
              <a:t>Con il diritto dell’Unione che prevale sul diritto nazionale, il principio del primato è volto quindi a garantire che i cittadini siano tutelati uniformemente dal diritto dell’UE in tutti i territori dell’Unione</a:t>
            </a:r>
          </a:p>
          <a:p>
            <a:pPr algn="just"/>
            <a:r>
              <a:rPr lang="it-IT" b="0" i="0" u="none" strike="noStrike" dirty="0">
                <a:solidFill>
                  <a:srgbClr val="000000"/>
                </a:solidFill>
                <a:effectLst/>
                <a:latin typeface="-webkit-standard"/>
              </a:rPr>
              <a:t>Si noti che il primato del diritto dell’UE si applica solo laddove i paesi dell’Unione hanno ceduto la sovranità all’Unione, in settori quali il mercato unico, </a:t>
            </a:r>
            <a:r>
              <a:rPr lang="it-IT" b="1" i="0" u="none" strike="noStrike" dirty="0">
                <a:solidFill>
                  <a:srgbClr val="0070C0"/>
                </a:solidFill>
                <a:effectLst/>
                <a:latin typeface="-webkit-standard"/>
              </a:rPr>
              <a:t>l’</a:t>
            </a:r>
            <a:r>
              <a:rPr lang="it-IT" b="1" i="0" u="none" strike="noStrike" dirty="0">
                <a:solidFill>
                  <a:srgbClr val="0070C0"/>
                </a:solidFill>
                <a:effectLst/>
                <a:latin typeface="-webkit-standard"/>
                <a:hlinkClick r:id="rId2">
                  <a:extLst>
                    <a:ext uri="{A12FA001-AC4F-418D-AE19-62706E023703}">
                      <ahyp:hlinkClr xmlns:ahyp="http://schemas.microsoft.com/office/drawing/2018/hyperlinkcolor" val="tx"/>
                    </a:ext>
                  </a:extLst>
                </a:hlinkClick>
              </a:rPr>
              <a:t>ambiente</a:t>
            </a:r>
            <a:r>
              <a:rPr lang="it-IT" b="1" i="0" u="none" strike="noStrike" dirty="0">
                <a:solidFill>
                  <a:srgbClr val="0070C0"/>
                </a:solidFill>
                <a:effectLst/>
                <a:latin typeface="-webkit-standard"/>
              </a:rPr>
              <a:t>, i </a:t>
            </a:r>
            <a:r>
              <a:rPr lang="it-IT" b="1" i="0" u="none" strike="noStrike" dirty="0">
                <a:solidFill>
                  <a:srgbClr val="0070C0"/>
                </a:solidFill>
                <a:effectLst/>
                <a:latin typeface="-webkit-standard"/>
                <a:hlinkClick r:id="rId3">
                  <a:extLst>
                    <a:ext uri="{A12FA001-AC4F-418D-AE19-62706E023703}">
                      <ahyp:hlinkClr xmlns:ahyp="http://schemas.microsoft.com/office/drawing/2018/hyperlinkcolor" val="tx"/>
                    </a:ext>
                  </a:extLst>
                </a:hlinkClick>
              </a:rPr>
              <a:t>trasporti</a:t>
            </a:r>
            <a:r>
              <a:rPr lang="it-IT" b="1" i="0" u="none" strike="noStrike" dirty="0">
                <a:solidFill>
                  <a:srgbClr val="0070C0"/>
                </a:solidFill>
                <a:effectLst/>
                <a:latin typeface="-webkit-standard"/>
              </a:rPr>
              <a:t> ecc. </a:t>
            </a:r>
          </a:p>
          <a:p>
            <a:pPr algn="just"/>
            <a:r>
              <a:rPr lang="it-IT" b="1" i="0" u="none" strike="noStrike" dirty="0">
                <a:solidFill>
                  <a:srgbClr val="0070C0"/>
                </a:solidFill>
                <a:effectLst/>
                <a:latin typeface="-webkit-standard"/>
              </a:rPr>
              <a:t>Non si applica invece in settori quali la </a:t>
            </a:r>
            <a:r>
              <a:rPr lang="it-IT" b="1" i="0" u="none" strike="noStrike" dirty="0">
                <a:solidFill>
                  <a:srgbClr val="0070C0"/>
                </a:solidFill>
                <a:effectLst/>
                <a:latin typeface="-webkit-standard"/>
                <a:hlinkClick r:id="rId4">
                  <a:extLst>
                    <a:ext uri="{A12FA001-AC4F-418D-AE19-62706E023703}">
                      <ahyp:hlinkClr xmlns:ahyp="http://schemas.microsoft.com/office/drawing/2018/hyperlinkcolor" val="tx"/>
                    </a:ext>
                  </a:extLst>
                </a:hlinkClick>
              </a:rPr>
              <a:t>politica sociale</a:t>
            </a:r>
            <a:r>
              <a:rPr lang="it-IT" b="1" i="0" u="none" strike="noStrike" dirty="0">
                <a:solidFill>
                  <a:srgbClr val="0070C0"/>
                </a:solidFill>
                <a:effectLst/>
                <a:latin typeface="-webkit-standard"/>
              </a:rPr>
              <a:t> e la </a:t>
            </a:r>
            <a:r>
              <a:rPr lang="it-IT" b="1" i="0" u="none" strike="noStrike" dirty="0">
                <a:solidFill>
                  <a:srgbClr val="0070C0"/>
                </a:solidFill>
                <a:effectLst/>
                <a:latin typeface="-webkit-standard"/>
                <a:hlinkClick r:id="rId5">
                  <a:extLst>
                    <a:ext uri="{A12FA001-AC4F-418D-AE19-62706E023703}">
                      <ahyp:hlinkClr xmlns:ahyp="http://schemas.microsoft.com/office/drawing/2018/hyperlinkcolor" val="tx"/>
                    </a:ext>
                  </a:extLst>
                </a:hlinkClick>
              </a:rPr>
              <a:t>fiscalità</a:t>
            </a:r>
            <a:r>
              <a:rPr lang="it-IT" b="0" i="0" u="none" strike="noStrike" dirty="0">
                <a:solidFill>
                  <a:srgbClr val="000000"/>
                </a:solidFill>
                <a:effectLst/>
                <a:latin typeface="-webkit-standard"/>
              </a:rPr>
              <a:t>.</a:t>
            </a:r>
          </a:p>
          <a:p>
            <a:pPr algn="just"/>
            <a:r>
              <a:rPr lang="it-IT" b="0" i="0" u="none" strike="noStrike" dirty="0">
                <a:solidFill>
                  <a:srgbClr val="000000"/>
                </a:solidFill>
                <a:effectLst/>
                <a:latin typeface="-webkit-standard"/>
              </a:rPr>
              <a:t>Tuttavia, il primato del diritto dell’UE non è considerato assoluto. Ad esempio, se i regolamenti dell’Unione prevalgono sul diritto nazionale perché hanno un effetto diretto, le direttive non prevalgono, a meno che non siano state incorporate nella legislazione nazionale e siano applicabili.</a:t>
            </a:r>
          </a:p>
          <a:p>
            <a:endParaRPr lang="it-IT" dirty="0"/>
          </a:p>
        </p:txBody>
      </p:sp>
    </p:spTree>
    <p:extLst>
      <p:ext uri="{BB962C8B-B14F-4D97-AF65-F5344CB8AC3E}">
        <p14:creationId xmlns:p14="http://schemas.microsoft.com/office/powerpoint/2010/main" val="2183452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91CC01-6FF1-8447-112A-5F1A1F883247}"/>
              </a:ext>
            </a:extLst>
          </p:cNvPr>
          <p:cNvSpPr>
            <a:spLocks noGrp="1"/>
          </p:cNvSpPr>
          <p:nvPr>
            <p:ph type="title"/>
          </p:nvPr>
        </p:nvSpPr>
        <p:spPr>
          <a:xfrm>
            <a:off x="838200" y="365125"/>
            <a:ext cx="10515600" cy="636957"/>
          </a:xfrm>
        </p:spPr>
        <p:txBody>
          <a:bodyPr>
            <a:normAutofit fontScale="90000"/>
          </a:bodyPr>
          <a:lstStyle/>
          <a:p>
            <a:r>
              <a:rPr lang="it-IT" altLang="it-IT" sz="4400" b="1" dirty="0">
                <a:solidFill>
                  <a:srgbClr val="00B050"/>
                </a:solidFill>
              </a:rPr>
              <a:t>Primato del diritto UE</a:t>
            </a:r>
            <a:endParaRPr lang="it-IT" b="1" dirty="0">
              <a:solidFill>
                <a:srgbClr val="00B050"/>
              </a:solidFill>
            </a:endParaRPr>
          </a:p>
        </p:txBody>
      </p:sp>
      <p:sp>
        <p:nvSpPr>
          <p:cNvPr id="3" name="Segnaposto contenuto 2">
            <a:extLst>
              <a:ext uri="{FF2B5EF4-FFF2-40B4-BE49-F238E27FC236}">
                <a16:creationId xmlns:a16="http://schemas.microsoft.com/office/drawing/2014/main" id="{023CDCE8-7965-ADDC-B87B-BCF4D79FF087}"/>
              </a:ext>
            </a:extLst>
          </p:cNvPr>
          <p:cNvSpPr>
            <a:spLocks noGrp="1"/>
          </p:cNvSpPr>
          <p:nvPr>
            <p:ph idx="1"/>
          </p:nvPr>
        </p:nvSpPr>
        <p:spPr>
          <a:xfrm>
            <a:off x="838200" y="1164921"/>
            <a:ext cx="10515600" cy="5012042"/>
          </a:xfrm>
        </p:spPr>
        <p:txBody>
          <a:bodyPr/>
          <a:lstStyle/>
          <a:p>
            <a:r>
              <a:rPr lang="it-IT" altLang="it-IT" sz="2800" dirty="0"/>
              <a:t>Nella sentenza </a:t>
            </a:r>
            <a:r>
              <a:rPr lang="it-IT" altLang="it-IT" sz="2800" b="1" i="1" dirty="0">
                <a:solidFill>
                  <a:srgbClr val="0070C0"/>
                </a:solidFill>
              </a:rPr>
              <a:t>Costa c. Enel </a:t>
            </a:r>
            <a:r>
              <a:rPr lang="it-IT" altLang="it-IT" sz="2800" dirty="0"/>
              <a:t>la Corte di Giustizia afferma le caratteristiche principali del primato del diritto UE:</a:t>
            </a:r>
          </a:p>
          <a:p>
            <a:r>
              <a:rPr lang="it-IT" altLang="it-IT" sz="2800" dirty="0"/>
              <a:t>istituendo una Comunità senza limiti di durata, dotata di propri organi, di personalità, di capacità giuridica, di capacità di rappresentanza sul piano internazionale, ed in ispecie di poteri effettivi provenienti da una limitazione di competenza o da un trasferimento di attribuzioni degli Stati alla Comunità, </a:t>
            </a:r>
          </a:p>
          <a:p>
            <a:r>
              <a:rPr lang="it-IT" altLang="it-IT" sz="2800" b="1" dirty="0">
                <a:solidFill>
                  <a:srgbClr val="0070C0"/>
                </a:solidFill>
              </a:rPr>
              <a:t>questi hanno limitato, sia pure in campi circoscritti, i loro poteri sovrani </a:t>
            </a:r>
            <a:r>
              <a:rPr lang="it-IT" altLang="it-IT" sz="2800" dirty="0">
                <a:solidFill>
                  <a:srgbClr val="0070C0"/>
                </a:solidFill>
              </a:rPr>
              <a:t>e creato quindi un complesso di diritto vincolante per i loro cittadini e per loro stess</a:t>
            </a:r>
            <a:r>
              <a:rPr lang="it-IT" altLang="it-IT" sz="2800" dirty="0"/>
              <a:t>i.</a:t>
            </a:r>
            <a:r>
              <a:rPr lang="it-IT" altLang="it-IT" dirty="0"/>
              <a:t> </a:t>
            </a:r>
          </a:p>
          <a:p>
            <a:endParaRPr lang="it-IT" dirty="0"/>
          </a:p>
        </p:txBody>
      </p:sp>
    </p:spTree>
    <p:extLst>
      <p:ext uri="{BB962C8B-B14F-4D97-AF65-F5344CB8AC3E}">
        <p14:creationId xmlns:p14="http://schemas.microsoft.com/office/powerpoint/2010/main" val="3055241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A8C752-1F2D-3112-3303-EAADF9E316C7}"/>
              </a:ext>
            </a:extLst>
          </p:cNvPr>
          <p:cNvSpPr>
            <a:spLocks noGrp="1"/>
          </p:cNvSpPr>
          <p:nvPr>
            <p:ph type="title"/>
          </p:nvPr>
        </p:nvSpPr>
        <p:spPr/>
        <p:txBody>
          <a:bodyPr/>
          <a:lstStyle/>
          <a:p>
            <a:r>
              <a:rPr lang="it-IT" altLang="it-IT" sz="4400" b="1" dirty="0">
                <a:solidFill>
                  <a:srgbClr val="00B050"/>
                </a:solidFill>
              </a:rPr>
              <a:t>Primato del diritto UE</a:t>
            </a:r>
            <a:endParaRPr lang="it-IT" b="1" dirty="0">
              <a:solidFill>
                <a:srgbClr val="00B050"/>
              </a:solidFill>
            </a:endParaRPr>
          </a:p>
        </p:txBody>
      </p:sp>
      <p:sp>
        <p:nvSpPr>
          <p:cNvPr id="3" name="Segnaposto contenuto 2">
            <a:extLst>
              <a:ext uri="{FF2B5EF4-FFF2-40B4-BE49-F238E27FC236}">
                <a16:creationId xmlns:a16="http://schemas.microsoft.com/office/drawing/2014/main" id="{1C387D62-1214-521A-760E-4896494B76A0}"/>
              </a:ext>
            </a:extLst>
          </p:cNvPr>
          <p:cNvSpPr>
            <a:spLocks noGrp="1"/>
          </p:cNvSpPr>
          <p:nvPr>
            <p:ph idx="1"/>
          </p:nvPr>
        </p:nvSpPr>
        <p:spPr>
          <a:xfrm>
            <a:off x="838200" y="1690688"/>
            <a:ext cx="10515600" cy="4486275"/>
          </a:xfrm>
        </p:spPr>
        <p:txBody>
          <a:bodyPr>
            <a:normAutofit fontScale="92500" lnSpcReduction="10000"/>
          </a:bodyPr>
          <a:lstStyle/>
          <a:p>
            <a:pPr marL="0" indent="0">
              <a:buNone/>
            </a:pPr>
            <a:r>
              <a:rPr lang="it-IT" altLang="it-IT" i="1" dirty="0"/>
              <a:t>Caratteristiche del primato del diritto dell’Unione europea</a:t>
            </a:r>
            <a:r>
              <a:rPr lang="it-IT" altLang="it-IT" i="1" dirty="0">
                <a:sym typeface="Wingdings" pitchFamily="2" charset="2"/>
              </a:rPr>
              <a:t> (Costa c. Enel 1964):</a:t>
            </a:r>
            <a:endParaRPr lang="it-IT" altLang="it-IT" i="1" dirty="0"/>
          </a:p>
          <a:p>
            <a:pPr marL="514350" indent="-514350">
              <a:buFont typeface="+mj-lt"/>
              <a:buAutoNum type="alphaLcParenR"/>
            </a:pPr>
            <a:r>
              <a:rPr lang="it-IT" altLang="it-IT" i="1" dirty="0"/>
              <a:t>«</a:t>
            </a:r>
            <a:r>
              <a:rPr lang="it-IT" altLang="it-IT" dirty="0"/>
              <a:t>la Corte rileva che, a differenza dei comuni trattati internazionali, il trattato CEE ha istituito </a:t>
            </a:r>
            <a:r>
              <a:rPr lang="it-IT" altLang="it-IT" b="1" dirty="0">
                <a:solidFill>
                  <a:srgbClr val="0070C0"/>
                </a:solidFill>
              </a:rPr>
              <a:t>un proprio ordinamento giuridico, integrato nell’ordinamento giuridico degli Stati membri</a:t>
            </a:r>
            <a:r>
              <a:rPr lang="it-IT" altLang="it-IT" dirty="0">
                <a:solidFill>
                  <a:srgbClr val="0070C0"/>
                </a:solidFill>
              </a:rPr>
              <a:t> </a:t>
            </a:r>
            <a:r>
              <a:rPr lang="it-IT" altLang="it-IT" dirty="0"/>
              <a:t>all’atto dell’entrata in vigore del Trattato e che i giudici nazionali </a:t>
            </a:r>
            <a:r>
              <a:rPr lang="it-IT" altLang="it-IT" b="1" dirty="0">
                <a:solidFill>
                  <a:srgbClr val="0070C0"/>
                </a:solidFill>
              </a:rPr>
              <a:t>sono tenuti ad osservare</a:t>
            </a:r>
            <a:r>
              <a:rPr lang="it-IT" altLang="it-IT" i="1" dirty="0"/>
              <a:t>». </a:t>
            </a:r>
          </a:p>
          <a:p>
            <a:pPr marL="514350" indent="-514350">
              <a:buFont typeface="+mj-lt"/>
              <a:buAutoNum type="alphaLcParenR"/>
            </a:pPr>
            <a:r>
              <a:rPr lang="it-IT" altLang="it-IT" sz="2800" dirty="0"/>
              <a:t>«se l’efficacia del diritto comunitario variasse da uno Stato all’altro in funzione delle leggi interne posteriori, </a:t>
            </a:r>
            <a:r>
              <a:rPr lang="it-IT" altLang="it-IT" sz="2800" b="1" dirty="0">
                <a:solidFill>
                  <a:srgbClr val="0070C0"/>
                </a:solidFill>
              </a:rPr>
              <a:t>ciò metterebbe in pericolo l’attuazione degli scopi del Trattato</a:t>
            </a:r>
            <a:r>
              <a:rPr lang="it-IT" altLang="it-IT" sz="2800" dirty="0"/>
              <a:t>. Gli obblighi assunti col Trattato istitutivo della Comunità non sarebbero assoluti, ma condizionati, qualora le parti contraenti potessero sottrarsi alla loro osservanza mediante ulteriori provvedimenti legislativi». </a:t>
            </a:r>
          </a:p>
          <a:p>
            <a:pPr marL="514350" indent="-514350">
              <a:buFont typeface="+mj-lt"/>
              <a:buAutoNum type="alphaLcParenR"/>
            </a:pPr>
            <a:endParaRPr lang="it-IT" altLang="it-IT" i="1" dirty="0"/>
          </a:p>
          <a:p>
            <a:endParaRPr lang="it-IT" dirty="0"/>
          </a:p>
        </p:txBody>
      </p:sp>
    </p:spTree>
    <p:extLst>
      <p:ext uri="{BB962C8B-B14F-4D97-AF65-F5344CB8AC3E}">
        <p14:creationId xmlns:p14="http://schemas.microsoft.com/office/powerpoint/2010/main" val="4032187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9B9F3C-4796-BB78-B896-3165F761B992}"/>
              </a:ext>
            </a:extLst>
          </p:cNvPr>
          <p:cNvSpPr>
            <a:spLocks noGrp="1"/>
          </p:cNvSpPr>
          <p:nvPr>
            <p:ph type="title"/>
          </p:nvPr>
        </p:nvSpPr>
        <p:spPr/>
        <p:txBody>
          <a:bodyPr/>
          <a:lstStyle/>
          <a:p>
            <a:r>
              <a:rPr lang="it-IT" altLang="it-IT" sz="4400" b="1" dirty="0">
                <a:solidFill>
                  <a:srgbClr val="00B050"/>
                </a:solidFill>
              </a:rPr>
              <a:t>Primato del diritto UE</a:t>
            </a:r>
            <a:endParaRPr lang="it-IT" b="1" dirty="0">
              <a:solidFill>
                <a:srgbClr val="00B050"/>
              </a:solidFill>
            </a:endParaRPr>
          </a:p>
        </p:txBody>
      </p:sp>
      <p:sp>
        <p:nvSpPr>
          <p:cNvPr id="3" name="Segnaposto contenuto 2">
            <a:extLst>
              <a:ext uri="{FF2B5EF4-FFF2-40B4-BE49-F238E27FC236}">
                <a16:creationId xmlns:a16="http://schemas.microsoft.com/office/drawing/2014/main" id="{59F78DE1-455A-A35F-D84A-D80F0ECDE518}"/>
              </a:ext>
            </a:extLst>
          </p:cNvPr>
          <p:cNvSpPr>
            <a:spLocks noGrp="1"/>
          </p:cNvSpPr>
          <p:nvPr>
            <p:ph idx="1"/>
          </p:nvPr>
        </p:nvSpPr>
        <p:spPr/>
        <p:txBody>
          <a:bodyPr/>
          <a:lstStyle/>
          <a:p>
            <a:pPr marL="0" indent="0">
              <a:buNone/>
            </a:pPr>
            <a:r>
              <a:rPr lang="it-IT" altLang="it-IT" sz="2800" dirty="0"/>
              <a:t>c) 	se l’efficacia del diritto comunitario variasse da uno Stato all’altro 	in </a:t>
            </a:r>
            <a:r>
              <a:rPr lang="it-IT" altLang="it-IT" dirty="0"/>
              <a:t> </a:t>
            </a:r>
            <a:r>
              <a:rPr lang="it-IT" altLang="it-IT" sz="2800" dirty="0"/>
              <a:t>funzione delle leggi interne posteriori, </a:t>
            </a:r>
            <a:r>
              <a:rPr lang="it-IT" altLang="it-IT" sz="2800" b="1" dirty="0">
                <a:solidFill>
                  <a:srgbClr val="0070C0"/>
                </a:solidFill>
              </a:rPr>
              <a:t>ciò metterebbe in 	pericolo l’attuazione degli scopi del Trattato</a:t>
            </a:r>
            <a:r>
              <a:rPr lang="it-IT" altLang="it-IT" sz="2800" dirty="0"/>
              <a:t>. Gli obblighi assunti 	col Trattato istitutivo della Comunità non sarebbero assoluti, ma 	condizionati, qualora le parti contraenti potessero sottrarsi alla 	loro osservanza mediante ulteriori provvedimenti legislativi 	(CGUE, </a:t>
            </a:r>
            <a:r>
              <a:rPr lang="it-IT" altLang="it-IT" sz="2800" i="1" dirty="0"/>
              <a:t>Costa v. Enel, 1964</a:t>
            </a:r>
            <a:r>
              <a:rPr lang="it-IT" altLang="it-IT" sz="2800" dirty="0"/>
              <a:t>). </a:t>
            </a:r>
          </a:p>
          <a:p>
            <a:endParaRPr lang="it-IT" altLang="it-IT" i="1" dirty="0"/>
          </a:p>
          <a:p>
            <a:endParaRPr lang="it-IT" dirty="0"/>
          </a:p>
        </p:txBody>
      </p:sp>
    </p:spTree>
    <p:extLst>
      <p:ext uri="{BB962C8B-B14F-4D97-AF65-F5344CB8AC3E}">
        <p14:creationId xmlns:p14="http://schemas.microsoft.com/office/powerpoint/2010/main" val="2882277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7616CF-5F82-C487-AC58-11C04218D477}"/>
              </a:ext>
            </a:extLst>
          </p:cNvPr>
          <p:cNvSpPr>
            <a:spLocks noGrp="1"/>
          </p:cNvSpPr>
          <p:nvPr>
            <p:ph type="title"/>
          </p:nvPr>
        </p:nvSpPr>
        <p:spPr/>
        <p:txBody>
          <a:bodyPr/>
          <a:lstStyle/>
          <a:p>
            <a:r>
              <a:rPr lang="it-IT" altLang="it-IT" sz="4400" b="1" dirty="0">
                <a:solidFill>
                  <a:srgbClr val="00B050"/>
                </a:solidFill>
              </a:rPr>
              <a:t>Primato del diritto UE</a:t>
            </a:r>
            <a:endParaRPr lang="it-IT" dirty="0">
              <a:solidFill>
                <a:srgbClr val="00B050"/>
              </a:solidFill>
            </a:endParaRPr>
          </a:p>
        </p:txBody>
      </p:sp>
      <p:sp>
        <p:nvSpPr>
          <p:cNvPr id="3" name="Segnaposto contenuto 2">
            <a:extLst>
              <a:ext uri="{FF2B5EF4-FFF2-40B4-BE49-F238E27FC236}">
                <a16:creationId xmlns:a16="http://schemas.microsoft.com/office/drawing/2014/main" id="{18A0EE6E-C3CC-F822-6047-CA0AE6D4D6BE}"/>
              </a:ext>
            </a:extLst>
          </p:cNvPr>
          <p:cNvSpPr>
            <a:spLocks noGrp="1"/>
          </p:cNvSpPr>
          <p:nvPr>
            <p:ph idx="1"/>
          </p:nvPr>
        </p:nvSpPr>
        <p:spPr/>
        <p:txBody>
          <a:bodyPr>
            <a:normAutofit/>
          </a:bodyPr>
          <a:lstStyle/>
          <a:p>
            <a:pPr marL="0" indent="0">
              <a:buFontTx/>
              <a:buNone/>
            </a:pPr>
            <a:r>
              <a:rPr lang="it-IT" altLang="it-IT" dirty="0"/>
              <a:t>La Corte di Giustizia nella sentenza </a:t>
            </a:r>
            <a:r>
              <a:rPr lang="it-IT" altLang="it-IT" i="1" dirty="0"/>
              <a:t>Simmenthal</a:t>
            </a:r>
            <a:r>
              <a:rPr lang="it-IT" altLang="it-IT" dirty="0"/>
              <a:t> del 1978 aggiunge che :</a:t>
            </a:r>
          </a:p>
          <a:p>
            <a:r>
              <a:rPr lang="it-IT" altLang="it-IT" b="1" dirty="0">
                <a:solidFill>
                  <a:srgbClr val="0070C0"/>
                </a:solidFill>
              </a:rPr>
              <a:t>qualsiasi giudice nazionale</a:t>
            </a:r>
            <a:r>
              <a:rPr lang="it-IT" altLang="it-IT" dirty="0"/>
              <a:t>, adito nell’ambito della sua competenza, </a:t>
            </a:r>
            <a:r>
              <a:rPr lang="it-IT" altLang="it-IT" b="1" dirty="0">
                <a:solidFill>
                  <a:srgbClr val="0070C0"/>
                </a:solidFill>
              </a:rPr>
              <a:t>ha l’obbligo </a:t>
            </a:r>
            <a:r>
              <a:rPr lang="it-IT" altLang="it-IT" dirty="0"/>
              <a:t>di applicare integralmente il diritto comunitario e di tutelare i diritti che questo attribuisce ai singoli,</a:t>
            </a:r>
          </a:p>
          <a:p>
            <a:r>
              <a:rPr lang="it-IT" altLang="it-IT" dirty="0"/>
              <a:t> </a:t>
            </a:r>
            <a:r>
              <a:rPr lang="it-IT" altLang="it-IT" b="1" dirty="0">
                <a:solidFill>
                  <a:srgbClr val="0070C0"/>
                </a:solidFill>
              </a:rPr>
              <a:t>disapplicando le disposizioni eventualmente contrastanti della legge interna</a:t>
            </a:r>
            <a:r>
              <a:rPr lang="it-IT" altLang="it-IT" dirty="0"/>
              <a:t>, sia anteriore sia successiva alla norma comunitaria».</a:t>
            </a:r>
          </a:p>
          <a:p>
            <a:pPr marL="514350" indent="-514350">
              <a:buFont typeface="+mj-lt"/>
              <a:buAutoNum type="alphaLcParenR"/>
            </a:pPr>
            <a:endParaRPr lang="it-IT" altLang="it-IT" dirty="0"/>
          </a:p>
          <a:p>
            <a:endParaRPr lang="it-IT" dirty="0"/>
          </a:p>
        </p:txBody>
      </p:sp>
    </p:spTree>
    <p:extLst>
      <p:ext uri="{BB962C8B-B14F-4D97-AF65-F5344CB8AC3E}">
        <p14:creationId xmlns:p14="http://schemas.microsoft.com/office/powerpoint/2010/main" val="3976706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9C09A-740E-963B-D2A5-BE6B54347726}"/>
              </a:ext>
            </a:extLst>
          </p:cNvPr>
          <p:cNvSpPr>
            <a:spLocks noGrp="1"/>
          </p:cNvSpPr>
          <p:nvPr>
            <p:ph type="title"/>
          </p:nvPr>
        </p:nvSpPr>
        <p:spPr/>
        <p:txBody>
          <a:bodyPr/>
          <a:lstStyle/>
          <a:p>
            <a:r>
              <a:rPr lang="it-IT" altLang="it-IT" sz="4400" b="1" dirty="0">
                <a:solidFill>
                  <a:srgbClr val="00B050"/>
                </a:solidFill>
              </a:rPr>
              <a:t>Primato del diritto UE</a:t>
            </a:r>
            <a:endParaRPr lang="it-IT" b="1" dirty="0">
              <a:solidFill>
                <a:srgbClr val="00B050"/>
              </a:solidFill>
            </a:endParaRPr>
          </a:p>
        </p:txBody>
      </p:sp>
      <p:sp>
        <p:nvSpPr>
          <p:cNvPr id="3" name="Segnaposto contenuto 2">
            <a:extLst>
              <a:ext uri="{FF2B5EF4-FFF2-40B4-BE49-F238E27FC236}">
                <a16:creationId xmlns:a16="http://schemas.microsoft.com/office/drawing/2014/main" id="{CE10D046-D956-3AD7-6E73-C361538BF146}"/>
              </a:ext>
            </a:extLst>
          </p:cNvPr>
          <p:cNvSpPr>
            <a:spLocks noGrp="1"/>
          </p:cNvSpPr>
          <p:nvPr>
            <p:ph idx="1"/>
          </p:nvPr>
        </p:nvSpPr>
        <p:spPr>
          <a:xfrm>
            <a:off x="838200" y="1825625"/>
            <a:ext cx="10515600" cy="4667250"/>
          </a:xfrm>
        </p:spPr>
        <p:txBody>
          <a:bodyPr>
            <a:normAutofit fontScale="92500"/>
          </a:bodyPr>
          <a:lstStyle/>
          <a:p>
            <a:pPr marL="0" indent="0">
              <a:buNone/>
            </a:pPr>
            <a:r>
              <a:rPr lang="it-IT" altLang="it-IT" dirty="0"/>
              <a:t>In più, la </a:t>
            </a:r>
            <a:r>
              <a:rPr lang="it-IT" altLang="it-IT" sz="2800" dirty="0"/>
              <a:t>Corte costituzionale, </a:t>
            </a:r>
            <a:r>
              <a:rPr lang="it-IT" altLang="it-IT" sz="2800" dirty="0" err="1"/>
              <a:t>sent</a:t>
            </a:r>
            <a:r>
              <a:rPr lang="it-IT" altLang="it-IT" sz="2800" dirty="0"/>
              <a:t>. n. 170/1984 (</a:t>
            </a:r>
            <a:r>
              <a:rPr lang="it-IT" altLang="it-IT" sz="2800" dirty="0" err="1"/>
              <a:t>Granital</a:t>
            </a:r>
            <a:r>
              <a:rPr lang="it-IT" altLang="it-IT" sz="2800" dirty="0"/>
              <a:t>) afferma che:</a:t>
            </a:r>
            <a:endParaRPr lang="it-IT" altLang="it-IT" dirty="0"/>
          </a:p>
          <a:p>
            <a:r>
              <a:rPr lang="it-IT" altLang="it-IT" dirty="0"/>
              <a:t>«Precisamente, le disposizioni della CEE, le quali soddisfano i requisiti dell'immediata applicabilità devono, al medesimo titolo, entrare e permanere in vigore nel territorio italiano, </a:t>
            </a:r>
            <a:r>
              <a:rPr lang="it-IT" altLang="it-IT" b="1" dirty="0">
                <a:solidFill>
                  <a:srgbClr val="0070C0"/>
                </a:solidFill>
              </a:rPr>
              <a:t>senza che la sfera della loro efficacia possa essere intaccata dalla legge ordinaria dello Stato</a:t>
            </a:r>
            <a:r>
              <a:rPr lang="it-IT" altLang="it-IT" dirty="0"/>
              <a:t>. Non importa, al riguardo, se questa legge sia anteriore o successiva». </a:t>
            </a:r>
          </a:p>
          <a:p>
            <a:r>
              <a:rPr lang="it-IT" altLang="it-IT" sz="2800" dirty="0"/>
              <a:t>«la norma interna contraria al diritto comunitario non risulta nemmeno affetta da alcuna nullità… Il regolamento non può abrogare, modificare o derogare le confliggenti norme nazionali, né invalidarne le statuizioni…. Ad avviso della Corte, (i due ordinamenti) sono </a:t>
            </a:r>
            <a:r>
              <a:rPr lang="it-IT" altLang="it-IT" sz="2800" b="1" dirty="0">
                <a:solidFill>
                  <a:srgbClr val="0070C0"/>
                </a:solidFill>
              </a:rPr>
              <a:t>distinti e reciprocamente autonomi</a:t>
            </a:r>
            <a:r>
              <a:rPr lang="it-IT" altLang="it-IT" b="1" dirty="0">
                <a:solidFill>
                  <a:srgbClr val="0070C0"/>
                </a:solidFill>
              </a:rPr>
              <a:t> </a:t>
            </a:r>
            <a:r>
              <a:rPr lang="it-IT" altLang="it-IT" sz="2800" dirty="0"/>
              <a:t>la legge interna non interferisce nella sfera occupata da tale atto, la quale è interamente attratta sotto il diritto comunitario».</a:t>
            </a:r>
            <a:r>
              <a:rPr lang="it-IT" altLang="it-IT" dirty="0"/>
              <a:t> </a:t>
            </a:r>
          </a:p>
          <a:p>
            <a:endParaRPr lang="it-IT" altLang="it-IT" dirty="0"/>
          </a:p>
          <a:p>
            <a:endParaRPr lang="it-IT" dirty="0"/>
          </a:p>
        </p:txBody>
      </p:sp>
    </p:spTree>
    <p:extLst>
      <p:ext uri="{BB962C8B-B14F-4D97-AF65-F5344CB8AC3E}">
        <p14:creationId xmlns:p14="http://schemas.microsoft.com/office/powerpoint/2010/main" val="3052738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4542BA-2FC0-77E5-7BCF-589BF59497D5}"/>
              </a:ext>
            </a:extLst>
          </p:cNvPr>
          <p:cNvSpPr>
            <a:spLocks noGrp="1"/>
          </p:cNvSpPr>
          <p:nvPr>
            <p:ph type="title"/>
          </p:nvPr>
        </p:nvSpPr>
        <p:spPr/>
        <p:txBody>
          <a:bodyPr/>
          <a:lstStyle/>
          <a:p>
            <a:r>
              <a:rPr lang="it-IT" b="1" dirty="0">
                <a:solidFill>
                  <a:srgbClr val="00B050"/>
                </a:solidFill>
              </a:rPr>
              <a:t>Rapporto tra ordinamenti</a:t>
            </a:r>
          </a:p>
        </p:txBody>
      </p:sp>
      <p:sp>
        <p:nvSpPr>
          <p:cNvPr id="3" name="Segnaposto contenuto 2">
            <a:extLst>
              <a:ext uri="{FF2B5EF4-FFF2-40B4-BE49-F238E27FC236}">
                <a16:creationId xmlns:a16="http://schemas.microsoft.com/office/drawing/2014/main" id="{2AFE1955-197E-8EB6-BFF2-912C76C6478C}"/>
              </a:ext>
            </a:extLst>
          </p:cNvPr>
          <p:cNvSpPr>
            <a:spLocks noGrp="1"/>
          </p:cNvSpPr>
          <p:nvPr>
            <p:ph idx="1"/>
          </p:nvPr>
        </p:nvSpPr>
        <p:spPr/>
        <p:txBody>
          <a:bodyPr/>
          <a:lstStyle/>
          <a:p>
            <a:r>
              <a:rPr lang="it-IT" sz="2800" dirty="0">
                <a:solidFill>
                  <a:srgbClr val="000000"/>
                </a:solidFill>
                <a:effectLst/>
                <a:ea typeface="Aptos" panose="020B0004020202020204" pitchFamily="34" charset="0"/>
                <a:cs typeface="Aptos" panose="020B0004020202020204" pitchFamily="34" charset="0"/>
              </a:rPr>
              <a:t>Corti costituzionali e Corte di giustizia UE</a:t>
            </a:r>
          </a:p>
          <a:p>
            <a:r>
              <a:rPr lang="it-IT" dirty="0">
                <a:solidFill>
                  <a:srgbClr val="000000"/>
                </a:solidFill>
                <a:ea typeface="Aptos" panose="020B0004020202020204" pitchFamily="34" charset="0"/>
                <a:cs typeface="Aptos" panose="020B0004020202020204" pitchFamily="34" charset="0"/>
              </a:rPr>
              <a:t>Dialogo tra Corti «supreme»</a:t>
            </a:r>
            <a:endParaRPr lang="it-IT" sz="2800" dirty="0">
              <a:solidFill>
                <a:srgbClr val="000000"/>
              </a:solidFill>
              <a:effectLst/>
              <a:ea typeface="Aptos" panose="020B0004020202020204" pitchFamily="34" charset="0"/>
              <a:cs typeface="Aptos" panose="020B0004020202020204" pitchFamily="34" charset="0"/>
            </a:endParaRPr>
          </a:p>
          <a:p>
            <a:r>
              <a:rPr lang="it-IT" sz="2800" dirty="0">
                <a:solidFill>
                  <a:srgbClr val="000000"/>
                </a:solidFill>
                <a:effectLst/>
                <a:ea typeface="Aptos" panose="020B0004020202020204" pitchFamily="34" charset="0"/>
                <a:cs typeface="Aptos" panose="020B0004020202020204" pitchFamily="34" charset="0"/>
              </a:rPr>
              <a:t>L’adattamento dell’ordinamento italiano al diritto dell’UE;</a:t>
            </a:r>
            <a:r>
              <a:rPr lang="it-IT" sz="2800" i="1" dirty="0">
                <a:solidFill>
                  <a:srgbClr val="000000"/>
                </a:solidFill>
                <a:effectLst/>
                <a:ea typeface="Aptos" panose="020B0004020202020204" pitchFamily="34" charset="0"/>
                <a:cs typeface="Aptos" panose="020B0004020202020204" pitchFamily="34" charset="0"/>
              </a:rPr>
              <a:t> </a:t>
            </a:r>
            <a:r>
              <a:rPr lang="it-IT" sz="2800" dirty="0">
                <a:solidFill>
                  <a:srgbClr val="000000"/>
                </a:solidFill>
                <a:effectLst/>
                <a:ea typeface="Aptos" panose="020B0004020202020204" pitchFamily="34" charset="0"/>
                <a:cs typeface="Aptos" panose="020B0004020202020204" pitchFamily="34" charset="0"/>
              </a:rPr>
              <a:t> </a:t>
            </a:r>
          </a:p>
          <a:p>
            <a:r>
              <a:rPr lang="it-IT" sz="2800" dirty="0">
                <a:solidFill>
                  <a:srgbClr val="000000"/>
                </a:solidFill>
                <a:effectLst/>
                <a:ea typeface="Aptos" panose="020B0004020202020204" pitchFamily="34" charset="0"/>
                <a:cs typeface="Aptos" panose="020B0004020202020204" pitchFamily="34" charset="0"/>
              </a:rPr>
              <a:t>Il difficoltoso percorso della giurisprudenza costituzionale; </a:t>
            </a:r>
          </a:p>
          <a:p>
            <a:r>
              <a:rPr lang="it-IT" sz="2800" dirty="0">
                <a:solidFill>
                  <a:srgbClr val="000000"/>
                </a:solidFill>
                <a:effectLst/>
                <a:ea typeface="Aptos" panose="020B0004020202020204" pitchFamily="34" charset="0"/>
                <a:cs typeface="Aptos" panose="020B0004020202020204" pitchFamily="34" charset="0"/>
              </a:rPr>
              <a:t>I controlimiti.</a:t>
            </a:r>
            <a:endParaRPr lang="it-IT" b="1" dirty="0">
              <a:solidFill>
                <a:srgbClr val="00B050"/>
              </a:solidFill>
            </a:endParaRPr>
          </a:p>
          <a:p>
            <a:endParaRPr lang="it-IT" dirty="0"/>
          </a:p>
        </p:txBody>
      </p:sp>
    </p:spTree>
    <p:extLst>
      <p:ext uri="{BB962C8B-B14F-4D97-AF65-F5344CB8AC3E}">
        <p14:creationId xmlns:p14="http://schemas.microsoft.com/office/powerpoint/2010/main" val="3077914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534F9-D935-1F18-DE09-AF459664AFCA}"/>
              </a:ext>
            </a:extLst>
          </p:cNvPr>
          <p:cNvSpPr>
            <a:spLocks noGrp="1"/>
          </p:cNvSpPr>
          <p:nvPr>
            <p:ph type="ctrTitle"/>
          </p:nvPr>
        </p:nvSpPr>
        <p:spPr>
          <a:solidFill>
            <a:srgbClr val="92D050"/>
          </a:solidFill>
        </p:spPr>
        <p:txBody>
          <a:bodyPr/>
          <a:lstStyle/>
          <a:p>
            <a:r>
              <a:rPr lang="it-IT" dirty="0">
                <a:solidFill>
                  <a:schemeClr val="bg1"/>
                </a:solidFill>
              </a:rPr>
              <a:t>Lezione 3</a:t>
            </a:r>
          </a:p>
        </p:txBody>
      </p:sp>
      <p:sp>
        <p:nvSpPr>
          <p:cNvPr id="5" name="Sottotitolo 4">
            <a:extLst>
              <a:ext uri="{FF2B5EF4-FFF2-40B4-BE49-F238E27FC236}">
                <a16:creationId xmlns:a16="http://schemas.microsoft.com/office/drawing/2014/main" id="{F8B24179-5918-21D0-F450-84C6624985BA}"/>
              </a:ext>
            </a:extLst>
          </p:cNvPr>
          <p:cNvSpPr>
            <a:spLocks noGrp="1"/>
          </p:cNvSpPr>
          <p:nvPr>
            <p:ph type="subTitle" idx="1"/>
          </p:nvPr>
        </p:nvSpPr>
        <p:spPr>
          <a:solidFill>
            <a:srgbClr val="92D050"/>
          </a:solidFill>
        </p:spPr>
        <p:txBody>
          <a:bodyPr/>
          <a:lstStyle/>
          <a:p>
            <a:r>
              <a:rPr lang="it-IT" dirty="0">
                <a:solidFill>
                  <a:schemeClr val="bg1"/>
                </a:solidFill>
              </a:rPr>
              <a:t>Settimana 7</a:t>
            </a:r>
          </a:p>
        </p:txBody>
      </p:sp>
    </p:spTree>
    <p:extLst>
      <p:ext uri="{BB962C8B-B14F-4D97-AF65-F5344CB8AC3E}">
        <p14:creationId xmlns:p14="http://schemas.microsoft.com/office/powerpoint/2010/main" val="2482929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BFEC05-6E6B-2298-FFCA-8843F5854976}"/>
              </a:ext>
            </a:extLst>
          </p:cNvPr>
          <p:cNvSpPr>
            <a:spLocks noGrp="1"/>
          </p:cNvSpPr>
          <p:nvPr>
            <p:ph type="title"/>
          </p:nvPr>
        </p:nvSpPr>
        <p:spPr>
          <a:xfrm>
            <a:off x="838200" y="365125"/>
            <a:ext cx="10515600" cy="687061"/>
          </a:xfrm>
        </p:spPr>
        <p:txBody>
          <a:bodyPr>
            <a:normAutofit fontScale="90000"/>
          </a:bodyPr>
          <a:lstStyle/>
          <a:p>
            <a:r>
              <a:rPr lang="it-IT" b="1" dirty="0">
                <a:solidFill>
                  <a:srgbClr val="00B050"/>
                </a:solidFill>
              </a:rPr>
              <a:t>Procedura di infrazione</a:t>
            </a:r>
          </a:p>
        </p:txBody>
      </p:sp>
      <p:sp>
        <p:nvSpPr>
          <p:cNvPr id="3" name="Segnaposto contenuto 2">
            <a:extLst>
              <a:ext uri="{FF2B5EF4-FFF2-40B4-BE49-F238E27FC236}">
                <a16:creationId xmlns:a16="http://schemas.microsoft.com/office/drawing/2014/main" id="{FAC304F8-834E-C7A3-26F9-797C9517C1AD}"/>
              </a:ext>
            </a:extLst>
          </p:cNvPr>
          <p:cNvSpPr>
            <a:spLocks noGrp="1"/>
          </p:cNvSpPr>
          <p:nvPr>
            <p:ph sz="half" idx="1"/>
          </p:nvPr>
        </p:nvSpPr>
        <p:spPr>
          <a:xfrm>
            <a:off x="838200" y="1240076"/>
            <a:ext cx="10122074" cy="5348613"/>
          </a:xfrm>
        </p:spPr>
        <p:txBody>
          <a:bodyPr>
            <a:normAutofit fontScale="85000" lnSpcReduction="20000"/>
          </a:bodyPr>
          <a:lstStyle/>
          <a:p>
            <a:r>
              <a:rPr lang="it-IT" altLang="it-IT" b="1" i="1" dirty="0">
                <a:solidFill>
                  <a:srgbClr val="0070C0"/>
                </a:solidFill>
              </a:rPr>
              <a:t>Quale è la funzione della Procedura di infrazione (art. 258 TFUE) ?</a:t>
            </a:r>
          </a:p>
          <a:p>
            <a:pPr>
              <a:buFont typeface="Courier New" panose="02070309020205020404" pitchFamily="49" charset="0"/>
              <a:buChar char="o"/>
            </a:pPr>
            <a:r>
              <a:rPr lang="it-IT" altLang="it-IT" dirty="0"/>
              <a:t>Necessità di garantire il rispetto del diritto dell’Unione europea da parte degli Stati membri.</a:t>
            </a:r>
          </a:p>
          <a:p>
            <a:r>
              <a:rPr lang="it-IT" altLang="it-IT" b="1" i="1" dirty="0">
                <a:solidFill>
                  <a:srgbClr val="0070C0"/>
                </a:solidFill>
              </a:rPr>
              <a:t>Quali istituzioni UE sono coinvolte nella procedura di infrazione?</a:t>
            </a:r>
          </a:p>
          <a:p>
            <a:pPr>
              <a:buFont typeface="Courier New" panose="02070309020205020404" pitchFamily="49" charset="0"/>
              <a:buChar char="o"/>
            </a:pPr>
            <a:r>
              <a:rPr lang="it-IT" altLang="it-IT" dirty="0"/>
              <a:t>Ruolo preponderante della Commissione e della Corte di giustizia come custodi dell’osservanza del diritto dell’Unione europea.</a:t>
            </a:r>
          </a:p>
          <a:p>
            <a:r>
              <a:rPr lang="it-IT" altLang="it-IT" b="1" i="1" dirty="0">
                <a:solidFill>
                  <a:srgbClr val="0070C0"/>
                </a:solidFill>
              </a:rPr>
              <a:t>Quale è il presupposto per attivare la procedura? </a:t>
            </a:r>
          </a:p>
          <a:p>
            <a:pPr>
              <a:buFont typeface="Courier New" panose="02070309020205020404" pitchFamily="49" charset="0"/>
              <a:buChar char="o"/>
            </a:pPr>
            <a:r>
              <a:rPr lang="it-IT" altLang="it-IT" dirty="0"/>
              <a:t>Violazione di uno degli obblighi derivanti dai Trattati.</a:t>
            </a:r>
          </a:p>
          <a:p>
            <a:pPr>
              <a:buFont typeface="Courier New" panose="02070309020205020404" pitchFamily="49" charset="0"/>
              <a:buChar char="o"/>
              <a:defRPr/>
            </a:pPr>
            <a:r>
              <a:rPr lang="it-IT" altLang="it-IT" dirty="0"/>
              <a:t>Oggetto della violazione: qualunque obbligo derivante dal diritto dell’Unione europea.</a:t>
            </a:r>
          </a:p>
          <a:p>
            <a:pPr>
              <a:defRPr/>
            </a:pPr>
            <a:r>
              <a:rPr lang="it-IT" altLang="it-IT" b="1" i="1" dirty="0">
                <a:solidFill>
                  <a:srgbClr val="0070C0"/>
                </a:solidFill>
              </a:rPr>
              <a:t>Ci sono delle eccezioni? </a:t>
            </a:r>
          </a:p>
          <a:p>
            <a:pPr>
              <a:buFont typeface="Courier New" panose="02070309020205020404" pitchFamily="49" charset="0"/>
              <a:buChar char="o"/>
              <a:defRPr/>
            </a:pPr>
            <a:r>
              <a:rPr lang="it-IT" altLang="it-IT" dirty="0"/>
              <a:t>Atti PESC;</a:t>
            </a:r>
          </a:p>
          <a:p>
            <a:pPr>
              <a:buFont typeface="Courier New" panose="02070309020205020404" pitchFamily="49" charset="0"/>
              <a:buChar char="o"/>
              <a:defRPr/>
            </a:pPr>
            <a:r>
              <a:rPr lang="it-IT" altLang="it-IT" dirty="0"/>
              <a:t>Divieto di disavanzi eccessivi;</a:t>
            </a:r>
          </a:p>
          <a:p>
            <a:pPr>
              <a:buFont typeface="Courier New" panose="02070309020205020404" pitchFamily="49" charset="0"/>
              <a:buChar char="o"/>
              <a:defRPr/>
            </a:pPr>
            <a:r>
              <a:rPr lang="it-IT" altLang="it-IT" dirty="0"/>
              <a:t>Violazione grave e persistente dei valori di cui all’art. 2.</a:t>
            </a:r>
          </a:p>
          <a:p>
            <a:endParaRPr lang="it-IT" altLang="it-IT" dirty="0"/>
          </a:p>
          <a:p>
            <a:pPr marL="0" indent="0">
              <a:buFontTx/>
              <a:buNone/>
            </a:pPr>
            <a:endParaRPr lang="it-IT" altLang="it-IT" dirty="0"/>
          </a:p>
          <a:p>
            <a:endParaRPr lang="it-IT" dirty="0"/>
          </a:p>
        </p:txBody>
      </p:sp>
    </p:spTree>
    <p:extLst>
      <p:ext uri="{BB962C8B-B14F-4D97-AF65-F5344CB8AC3E}">
        <p14:creationId xmlns:p14="http://schemas.microsoft.com/office/powerpoint/2010/main" val="3575283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534F9-D935-1F18-DE09-AF459664AFCA}"/>
              </a:ext>
            </a:extLst>
          </p:cNvPr>
          <p:cNvSpPr>
            <a:spLocks noGrp="1"/>
          </p:cNvSpPr>
          <p:nvPr>
            <p:ph type="ctrTitle"/>
          </p:nvPr>
        </p:nvSpPr>
        <p:spPr>
          <a:solidFill>
            <a:srgbClr val="92D050"/>
          </a:solidFill>
        </p:spPr>
        <p:txBody>
          <a:bodyPr/>
          <a:lstStyle/>
          <a:p>
            <a:r>
              <a:rPr lang="it-IT" dirty="0">
                <a:solidFill>
                  <a:schemeClr val="bg1"/>
                </a:solidFill>
              </a:rPr>
              <a:t>Lezione 1</a:t>
            </a:r>
          </a:p>
        </p:txBody>
      </p:sp>
      <p:sp>
        <p:nvSpPr>
          <p:cNvPr id="5" name="Sottotitolo 4">
            <a:extLst>
              <a:ext uri="{FF2B5EF4-FFF2-40B4-BE49-F238E27FC236}">
                <a16:creationId xmlns:a16="http://schemas.microsoft.com/office/drawing/2014/main" id="{F8B24179-5918-21D0-F450-84C6624985BA}"/>
              </a:ext>
            </a:extLst>
          </p:cNvPr>
          <p:cNvSpPr>
            <a:spLocks noGrp="1"/>
          </p:cNvSpPr>
          <p:nvPr>
            <p:ph type="subTitle" idx="1"/>
          </p:nvPr>
        </p:nvSpPr>
        <p:spPr>
          <a:solidFill>
            <a:srgbClr val="92D050"/>
          </a:solidFill>
        </p:spPr>
        <p:txBody>
          <a:bodyPr/>
          <a:lstStyle/>
          <a:p>
            <a:r>
              <a:rPr lang="it-IT" dirty="0">
                <a:solidFill>
                  <a:schemeClr val="bg1"/>
                </a:solidFill>
              </a:rPr>
              <a:t>Settimana 7</a:t>
            </a:r>
          </a:p>
        </p:txBody>
      </p:sp>
    </p:spTree>
    <p:extLst>
      <p:ext uri="{BB962C8B-B14F-4D97-AF65-F5344CB8AC3E}">
        <p14:creationId xmlns:p14="http://schemas.microsoft.com/office/powerpoint/2010/main" val="1956044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3D67ED-7445-8C4A-55A5-75C17638C253}"/>
              </a:ext>
            </a:extLst>
          </p:cNvPr>
          <p:cNvSpPr>
            <a:spLocks noGrp="1"/>
          </p:cNvSpPr>
          <p:nvPr>
            <p:ph type="title"/>
          </p:nvPr>
        </p:nvSpPr>
        <p:spPr>
          <a:xfrm>
            <a:off x="838200" y="365125"/>
            <a:ext cx="10515600" cy="774743"/>
          </a:xfrm>
        </p:spPr>
        <p:txBody>
          <a:bodyPr/>
          <a:lstStyle/>
          <a:p>
            <a:r>
              <a:rPr lang="it-IT" b="1" dirty="0">
                <a:solidFill>
                  <a:srgbClr val="00B050"/>
                </a:solidFill>
              </a:rPr>
              <a:t>Procedura di infrazione</a:t>
            </a:r>
            <a:endParaRPr lang="it-IT" dirty="0">
              <a:solidFill>
                <a:srgbClr val="00B050"/>
              </a:solidFill>
            </a:endParaRPr>
          </a:p>
        </p:txBody>
      </p:sp>
      <p:sp>
        <p:nvSpPr>
          <p:cNvPr id="3" name="Segnaposto contenuto 2">
            <a:extLst>
              <a:ext uri="{FF2B5EF4-FFF2-40B4-BE49-F238E27FC236}">
                <a16:creationId xmlns:a16="http://schemas.microsoft.com/office/drawing/2014/main" id="{9094161D-E832-EAA9-3CEA-92970734C3D4}"/>
              </a:ext>
            </a:extLst>
          </p:cNvPr>
          <p:cNvSpPr>
            <a:spLocks noGrp="1"/>
          </p:cNvSpPr>
          <p:nvPr>
            <p:ph idx="1"/>
          </p:nvPr>
        </p:nvSpPr>
        <p:spPr>
          <a:xfrm>
            <a:off x="838200" y="1265129"/>
            <a:ext cx="10515600" cy="4911834"/>
          </a:xfrm>
        </p:spPr>
        <p:txBody>
          <a:bodyPr/>
          <a:lstStyle/>
          <a:p>
            <a:pPr marL="0" indent="0">
              <a:buFontTx/>
              <a:buNone/>
              <a:defRPr/>
            </a:pPr>
            <a:r>
              <a:rPr lang="it-IT" altLang="it-IT" b="1" i="1" dirty="0">
                <a:solidFill>
                  <a:srgbClr val="0070C0"/>
                </a:solidFill>
              </a:rPr>
              <a:t>Chi sono i soggetti legittimati passivamente? </a:t>
            </a:r>
          </a:p>
          <a:p>
            <a:pPr>
              <a:defRPr/>
            </a:pPr>
            <a:r>
              <a:rPr lang="it-IT" altLang="it-IT" dirty="0"/>
              <a:t>Stati membri: occorre considerarli nella loro accezione derivante dalla nozione internazionalistica.</a:t>
            </a:r>
          </a:p>
          <a:p>
            <a:pPr>
              <a:defRPr/>
            </a:pPr>
            <a:r>
              <a:rPr lang="it-IT" altLang="it-IT" dirty="0"/>
              <a:t>Possibilità che la violazione sia commessa da un’autorità statale, ma anche sub-statale, qualunque sia il tipo di potere esercitato.</a:t>
            </a:r>
          </a:p>
          <a:p>
            <a:pPr>
              <a:defRPr/>
            </a:pPr>
            <a:r>
              <a:rPr lang="it-IT" altLang="it-IT" b="1" i="1" dirty="0">
                <a:solidFill>
                  <a:srgbClr val="0070C0"/>
                </a:solidFill>
              </a:rPr>
              <a:t>Chi è legittimato attivamente a far scattare la </a:t>
            </a:r>
            <a:r>
              <a:rPr lang="it-IT" altLang="it-IT" b="1" i="1" dirty="0" err="1">
                <a:solidFill>
                  <a:srgbClr val="0070C0"/>
                </a:solidFill>
              </a:rPr>
              <a:t>porcedura</a:t>
            </a:r>
            <a:r>
              <a:rPr lang="it-IT" altLang="it-IT" b="1" i="1" dirty="0">
                <a:solidFill>
                  <a:srgbClr val="0070C0"/>
                </a:solidFill>
              </a:rPr>
              <a:t> di infrazione (legittimazione attiva)?</a:t>
            </a:r>
          </a:p>
          <a:p>
            <a:pPr>
              <a:defRPr/>
            </a:pPr>
            <a:r>
              <a:rPr lang="it-IT" altLang="it-IT" dirty="0"/>
              <a:t>Commissione europea ai sensi dell’art. 258 TFUE;</a:t>
            </a:r>
          </a:p>
          <a:p>
            <a:pPr>
              <a:defRPr/>
            </a:pPr>
            <a:r>
              <a:rPr lang="it-IT" altLang="it-IT" dirty="0"/>
              <a:t>Un altro Stato membro ai sensi dell’art. 259 TFUE.</a:t>
            </a:r>
          </a:p>
          <a:p>
            <a:endParaRPr lang="it-IT" dirty="0"/>
          </a:p>
        </p:txBody>
      </p:sp>
    </p:spTree>
    <p:extLst>
      <p:ext uri="{BB962C8B-B14F-4D97-AF65-F5344CB8AC3E}">
        <p14:creationId xmlns:p14="http://schemas.microsoft.com/office/powerpoint/2010/main" val="3473107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713DE-5DA4-D975-8024-5DC01F275326}"/>
              </a:ext>
            </a:extLst>
          </p:cNvPr>
          <p:cNvSpPr>
            <a:spLocks noGrp="1"/>
          </p:cNvSpPr>
          <p:nvPr>
            <p:ph type="title"/>
          </p:nvPr>
        </p:nvSpPr>
        <p:spPr>
          <a:xfrm>
            <a:off x="838200" y="365126"/>
            <a:ext cx="10515600" cy="824848"/>
          </a:xfrm>
        </p:spPr>
        <p:txBody>
          <a:bodyPr/>
          <a:lstStyle/>
          <a:p>
            <a:r>
              <a:rPr lang="it-IT" b="1" dirty="0">
                <a:solidFill>
                  <a:srgbClr val="00B050"/>
                </a:solidFill>
              </a:rPr>
              <a:t>Procedura di infrazione</a:t>
            </a:r>
            <a:endParaRPr lang="it-IT" dirty="0">
              <a:solidFill>
                <a:srgbClr val="00B050"/>
              </a:solidFill>
            </a:endParaRPr>
          </a:p>
        </p:txBody>
      </p:sp>
      <p:sp>
        <p:nvSpPr>
          <p:cNvPr id="3" name="Segnaposto contenuto 2">
            <a:extLst>
              <a:ext uri="{FF2B5EF4-FFF2-40B4-BE49-F238E27FC236}">
                <a16:creationId xmlns:a16="http://schemas.microsoft.com/office/drawing/2014/main" id="{7A5BB707-9D58-11C3-C769-ADF46F25CB53}"/>
              </a:ext>
            </a:extLst>
          </p:cNvPr>
          <p:cNvSpPr>
            <a:spLocks noGrp="1"/>
          </p:cNvSpPr>
          <p:nvPr>
            <p:ph idx="1"/>
          </p:nvPr>
        </p:nvSpPr>
        <p:spPr>
          <a:xfrm>
            <a:off x="838200" y="1578280"/>
            <a:ext cx="10515600" cy="4598684"/>
          </a:xfrm>
        </p:spPr>
        <p:txBody>
          <a:bodyPr/>
          <a:lstStyle/>
          <a:p>
            <a:pPr>
              <a:defRPr/>
            </a:pPr>
            <a:r>
              <a:rPr lang="it-IT" altLang="it-IT" b="1" i="1" dirty="0">
                <a:solidFill>
                  <a:srgbClr val="0070C0"/>
                </a:solidFill>
              </a:rPr>
              <a:t>Prima fase: precontenziosa</a:t>
            </a:r>
            <a:r>
              <a:rPr lang="it-IT" altLang="it-IT" i="1" dirty="0"/>
              <a:t>: </a:t>
            </a:r>
          </a:p>
          <a:p>
            <a:pPr>
              <a:defRPr/>
            </a:pPr>
            <a:r>
              <a:rPr lang="it-IT" altLang="it-IT" dirty="0"/>
              <a:t>Avvio del procedimento da parte della Commissione: essa non è obbligata ad avviare il procedimento. </a:t>
            </a:r>
          </a:p>
          <a:p>
            <a:pPr>
              <a:defRPr/>
            </a:pPr>
            <a:r>
              <a:rPr lang="it-IT" altLang="it-IT" dirty="0"/>
              <a:t>Funzione:</a:t>
            </a:r>
          </a:p>
          <a:p>
            <a:pPr>
              <a:buFont typeface="Courier New" panose="02070309020205020404" pitchFamily="49" charset="0"/>
              <a:buChar char="o"/>
              <a:defRPr/>
            </a:pPr>
            <a:r>
              <a:rPr lang="it-IT" altLang="it-IT" dirty="0"/>
              <a:t>definizione del </a:t>
            </a:r>
            <a:r>
              <a:rPr lang="it-IT" altLang="it-IT" i="1" dirty="0" err="1"/>
              <a:t>thema</a:t>
            </a:r>
            <a:r>
              <a:rPr lang="it-IT" altLang="it-IT" i="1" dirty="0"/>
              <a:t> </a:t>
            </a:r>
            <a:r>
              <a:rPr lang="it-IT" altLang="it-IT" i="1" dirty="0" err="1"/>
              <a:t>decidendum</a:t>
            </a:r>
            <a:r>
              <a:rPr lang="it-IT" altLang="it-IT" dirty="0"/>
              <a:t>, che non può essere poi ampliato;</a:t>
            </a:r>
          </a:p>
          <a:p>
            <a:pPr>
              <a:buFont typeface="Courier New" panose="02070309020205020404" pitchFamily="49" charset="0"/>
              <a:buChar char="o"/>
              <a:defRPr/>
            </a:pPr>
            <a:r>
              <a:rPr lang="it-IT" altLang="it-IT" dirty="0"/>
              <a:t>possibilità di sistemazione amichevole.</a:t>
            </a:r>
          </a:p>
          <a:p>
            <a:pPr>
              <a:defRPr/>
            </a:pPr>
            <a:r>
              <a:rPr lang="it-IT" altLang="it-IT" b="1" i="1" dirty="0">
                <a:solidFill>
                  <a:srgbClr val="0070C0"/>
                </a:solidFill>
              </a:rPr>
              <a:t>Seconda Fase: contenziosa</a:t>
            </a:r>
          </a:p>
          <a:p>
            <a:pPr>
              <a:buFont typeface="Courier New" panose="02070309020205020404" pitchFamily="49" charset="0"/>
              <a:buChar char="o"/>
              <a:defRPr/>
            </a:pPr>
            <a:r>
              <a:rPr lang="it-IT" dirty="0"/>
              <a:t>Contenzioso davanti alla Corte di giustizia</a:t>
            </a:r>
          </a:p>
          <a:p>
            <a:pPr>
              <a:buFont typeface="Courier New" panose="02070309020205020404" pitchFamily="49" charset="0"/>
              <a:buChar char="o"/>
              <a:defRPr/>
            </a:pPr>
            <a:r>
              <a:rPr lang="it-IT" dirty="0"/>
              <a:t>Funzione di ricomporre la violazione</a:t>
            </a:r>
          </a:p>
        </p:txBody>
      </p:sp>
    </p:spTree>
    <p:extLst>
      <p:ext uri="{BB962C8B-B14F-4D97-AF65-F5344CB8AC3E}">
        <p14:creationId xmlns:p14="http://schemas.microsoft.com/office/powerpoint/2010/main" val="237820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8B1C3-4FFB-9BF6-DBA9-C9B834FF50FA}"/>
              </a:ext>
            </a:extLst>
          </p:cNvPr>
          <p:cNvSpPr>
            <a:spLocks noGrp="1"/>
          </p:cNvSpPr>
          <p:nvPr>
            <p:ph type="title"/>
          </p:nvPr>
        </p:nvSpPr>
        <p:spPr/>
        <p:txBody>
          <a:bodyPr/>
          <a:lstStyle/>
          <a:p>
            <a:r>
              <a:rPr lang="it-IT" b="1" dirty="0">
                <a:solidFill>
                  <a:srgbClr val="00B050"/>
                </a:solidFill>
              </a:rPr>
              <a:t>Procedura di infrazione</a:t>
            </a:r>
            <a:endParaRPr lang="it-IT" dirty="0">
              <a:solidFill>
                <a:srgbClr val="00B050"/>
              </a:solidFill>
            </a:endParaRPr>
          </a:p>
        </p:txBody>
      </p:sp>
      <p:sp>
        <p:nvSpPr>
          <p:cNvPr id="3" name="Segnaposto contenuto 2">
            <a:extLst>
              <a:ext uri="{FF2B5EF4-FFF2-40B4-BE49-F238E27FC236}">
                <a16:creationId xmlns:a16="http://schemas.microsoft.com/office/drawing/2014/main" id="{70E613D3-25F5-4729-A639-E52742E1CA32}"/>
              </a:ext>
            </a:extLst>
          </p:cNvPr>
          <p:cNvSpPr>
            <a:spLocks noGrp="1"/>
          </p:cNvSpPr>
          <p:nvPr>
            <p:ph idx="1"/>
          </p:nvPr>
        </p:nvSpPr>
        <p:spPr>
          <a:xfrm>
            <a:off x="838200" y="1690688"/>
            <a:ext cx="10515600" cy="4486275"/>
          </a:xfrm>
        </p:spPr>
        <p:txBody>
          <a:bodyPr/>
          <a:lstStyle/>
          <a:p>
            <a:r>
              <a:rPr lang="it-IT" altLang="it-IT" b="1" dirty="0">
                <a:solidFill>
                  <a:srgbClr val="0070C0"/>
                </a:solidFill>
              </a:rPr>
              <a:t>Fase precontenziosa (Art. 259 TFUE):</a:t>
            </a:r>
          </a:p>
          <a:p>
            <a:r>
              <a:rPr lang="it-IT" altLang="it-IT" dirty="0"/>
              <a:t>La Commissione, quando reputi che uno Stato membro abbia mancato a uno degli obblighi a lui incombenti in virtù dei trattati, emette un parere motivato, dopo aver posto lo SM in condizioni di presentare le sue osservazioni.</a:t>
            </a:r>
          </a:p>
          <a:p>
            <a:r>
              <a:rPr lang="it-IT" altLang="it-IT" dirty="0"/>
              <a:t>Nel momento in cui lo Stato membro non si conformi a tale parere nel termine fissato dalla Commissione, questa può adire la Corte di Giustizia.</a:t>
            </a:r>
          </a:p>
          <a:p>
            <a:endParaRPr lang="it-IT" dirty="0"/>
          </a:p>
        </p:txBody>
      </p:sp>
    </p:spTree>
    <p:extLst>
      <p:ext uri="{BB962C8B-B14F-4D97-AF65-F5344CB8AC3E}">
        <p14:creationId xmlns:p14="http://schemas.microsoft.com/office/powerpoint/2010/main" val="3341797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7253F-6E7B-72C1-1580-E3551B1C52A0}"/>
              </a:ext>
            </a:extLst>
          </p:cNvPr>
          <p:cNvSpPr>
            <a:spLocks noGrp="1"/>
          </p:cNvSpPr>
          <p:nvPr>
            <p:ph type="title"/>
          </p:nvPr>
        </p:nvSpPr>
        <p:spPr>
          <a:xfrm>
            <a:off x="838200" y="365126"/>
            <a:ext cx="10515600" cy="849900"/>
          </a:xfrm>
        </p:spPr>
        <p:txBody>
          <a:bodyPr/>
          <a:lstStyle/>
          <a:p>
            <a:r>
              <a:rPr lang="it-IT" b="1" dirty="0">
                <a:solidFill>
                  <a:srgbClr val="00B050"/>
                </a:solidFill>
              </a:rPr>
              <a:t>Procedura di infrazione</a:t>
            </a:r>
            <a:endParaRPr lang="it-IT" dirty="0">
              <a:solidFill>
                <a:srgbClr val="00B050"/>
              </a:solidFill>
            </a:endParaRPr>
          </a:p>
        </p:txBody>
      </p:sp>
      <p:sp>
        <p:nvSpPr>
          <p:cNvPr id="3" name="Segnaposto contenuto 2">
            <a:extLst>
              <a:ext uri="{FF2B5EF4-FFF2-40B4-BE49-F238E27FC236}">
                <a16:creationId xmlns:a16="http://schemas.microsoft.com/office/drawing/2014/main" id="{39B3D0E3-C750-9879-6A9D-0FE655AEA5C2}"/>
              </a:ext>
            </a:extLst>
          </p:cNvPr>
          <p:cNvSpPr>
            <a:spLocks noGrp="1"/>
          </p:cNvSpPr>
          <p:nvPr>
            <p:ph idx="1"/>
          </p:nvPr>
        </p:nvSpPr>
        <p:spPr>
          <a:xfrm>
            <a:off x="838200" y="1440493"/>
            <a:ext cx="10515600" cy="4736470"/>
          </a:xfrm>
        </p:spPr>
        <p:txBody>
          <a:bodyPr>
            <a:normAutofit/>
          </a:bodyPr>
          <a:lstStyle/>
          <a:p>
            <a:pPr>
              <a:defRPr/>
            </a:pPr>
            <a:r>
              <a:rPr lang="it-IT" altLang="it-IT" sz="2800" b="1" i="1" dirty="0">
                <a:solidFill>
                  <a:srgbClr val="0070C0"/>
                </a:solidFill>
              </a:rPr>
              <a:t>Fase precontenziosa avviata dalla Commissione europea</a:t>
            </a:r>
            <a:r>
              <a:rPr lang="it-IT" altLang="it-IT" sz="2800" dirty="0"/>
              <a:t>: </a:t>
            </a:r>
          </a:p>
          <a:p>
            <a:pPr>
              <a:defRPr/>
            </a:pPr>
            <a:r>
              <a:rPr lang="it-IT" altLang="it-IT" dirty="0"/>
              <a:t>Passaggi</a:t>
            </a:r>
            <a:r>
              <a:rPr lang="it-IT" altLang="it-IT" sz="2800" dirty="0"/>
              <a:t>:</a:t>
            </a:r>
          </a:p>
          <a:p>
            <a:pPr marL="742950" indent="-742950">
              <a:buFontTx/>
              <a:buAutoNum type="arabicParenR"/>
              <a:defRPr/>
            </a:pPr>
            <a:r>
              <a:rPr lang="it-IT" altLang="it-IT" sz="2800" dirty="0"/>
              <a:t>lettera di </a:t>
            </a:r>
            <a:r>
              <a:rPr lang="it-IT" altLang="it-IT" sz="2800" b="1" dirty="0">
                <a:solidFill>
                  <a:srgbClr val="0070C0"/>
                </a:solidFill>
              </a:rPr>
              <a:t>messa in mora</a:t>
            </a:r>
            <a:r>
              <a:rPr lang="it-IT" altLang="it-IT" sz="2800" dirty="0">
                <a:solidFill>
                  <a:srgbClr val="0070C0"/>
                </a:solidFill>
              </a:rPr>
              <a:t> </a:t>
            </a:r>
            <a:r>
              <a:rPr lang="it-IT" altLang="it-IT" sz="2800" dirty="0"/>
              <a:t>della Commissione;</a:t>
            </a:r>
          </a:p>
          <a:p>
            <a:pPr marL="514350" indent="-514350">
              <a:buFontTx/>
              <a:buAutoNum type="arabicParenR"/>
              <a:defRPr/>
            </a:pPr>
            <a:r>
              <a:rPr lang="it-IT" altLang="it-IT" sz="2800" b="1" dirty="0">
                <a:solidFill>
                  <a:srgbClr val="0070C0"/>
                </a:solidFill>
              </a:rPr>
              <a:t>osservazioni </a:t>
            </a:r>
            <a:r>
              <a:rPr lang="it-IT" altLang="it-IT" sz="2800" dirty="0"/>
              <a:t>dello Stato membro entro un termine;</a:t>
            </a:r>
          </a:p>
          <a:p>
            <a:pPr marL="514350" indent="-514350">
              <a:buFontTx/>
              <a:buAutoNum type="arabicParenR"/>
              <a:defRPr/>
            </a:pPr>
            <a:r>
              <a:rPr lang="it-IT" altLang="it-IT" sz="2800" dirty="0"/>
              <a:t>emanazione del </a:t>
            </a:r>
            <a:r>
              <a:rPr lang="it-IT" altLang="it-IT" sz="2800" b="1" dirty="0">
                <a:solidFill>
                  <a:srgbClr val="0070C0"/>
                </a:solidFill>
              </a:rPr>
              <a:t>parere motivato </a:t>
            </a:r>
            <a:r>
              <a:rPr lang="it-IT" altLang="it-IT" sz="2800" dirty="0"/>
              <a:t>della Commissione.</a:t>
            </a:r>
            <a:endParaRPr lang="it-IT" altLang="it-IT" dirty="0"/>
          </a:p>
          <a:p>
            <a:endParaRPr lang="it-IT" dirty="0"/>
          </a:p>
        </p:txBody>
      </p:sp>
    </p:spTree>
    <p:extLst>
      <p:ext uri="{BB962C8B-B14F-4D97-AF65-F5344CB8AC3E}">
        <p14:creationId xmlns:p14="http://schemas.microsoft.com/office/powerpoint/2010/main" val="43679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416FD-78E4-684C-4992-4D75718ACAC0}"/>
              </a:ext>
            </a:extLst>
          </p:cNvPr>
          <p:cNvSpPr>
            <a:spLocks noGrp="1"/>
          </p:cNvSpPr>
          <p:nvPr>
            <p:ph type="title"/>
          </p:nvPr>
        </p:nvSpPr>
        <p:spPr>
          <a:xfrm>
            <a:off x="838200" y="365125"/>
            <a:ext cx="10515600" cy="636957"/>
          </a:xfrm>
        </p:spPr>
        <p:txBody>
          <a:bodyPr>
            <a:normAutofit fontScale="90000"/>
          </a:bodyPr>
          <a:lstStyle/>
          <a:p>
            <a:r>
              <a:rPr lang="it-IT" b="1" dirty="0">
                <a:solidFill>
                  <a:srgbClr val="00B050"/>
                </a:solidFill>
              </a:rPr>
              <a:t>Procedura di infrazione</a:t>
            </a:r>
            <a:endParaRPr lang="it-IT" dirty="0">
              <a:solidFill>
                <a:srgbClr val="00B050"/>
              </a:solidFill>
            </a:endParaRPr>
          </a:p>
        </p:txBody>
      </p:sp>
      <p:sp>
        <p:nvSpPr>
          <p:cNvPr id="3" name="Segnaposto contenuto 2">
            <a:extLst>
              <a:ext uri="{FF2B5EF4-FFF2-40B4-BE49-F238E27FC236}">
                <a16:creationId xmlns:a16="http://schemas.microsoft.com/office/drawing/2014/main" id="{09848360-3EA0-2CF8-9A57-0C7242BD42CE}"/>
              </a:ext>
            </a:extLst>
          </p:cNvPr>
          <p:cNvSpPr>
            <a:spLocks noGrp="1"/>
          </p:cNvSpPr>
          <p:nvPr>
            <p:ph idx="1"/>
          </p:nvPr>
        </p:nvSpPr>
        <p:spPr>
          <a:xfrm>
            <a:off x="838200" y="1152396"/>
            <a:ext cx="10515600" cy="5073040"/>
          </a:xfrm>
        </p:spPr>
        <p:txBody>
          <a:bodyPr>
            <a:normAutofit fontScale="92500" lnSpcReduction="20000"/>
          </a:bodyPr>
          <a:lstStyle/>
          <a:p>
            <a:r>
              <a:rPr lang="it-IT" altLang="it-IT" sz="2800" b="1" dirty="0">
                <a:solidFill>
                  <a:srgbClr val="0070C0"/>
                </a:solidFill>
              </a:rPr>
              <a:t>Fase precontenziosa</a:t>
            </a:r>
            <a:r>
              <a:rPr lang="it-IT" altLang="it-IT" sz="2800" dirty="0">
                <a:solidFill>
                  <a:srgbClr val="0070C0"/>
                </a:solidFill>
              </a:rPr>
              <a:t> </a:t>
            </a:r>
            <a:r>
              <a:rPr lang="it-IT" altLang="it-IT" sz="2800" b="1" i="1" dirty="0">
                <a:solidFill>
                  <a:srgbClr val="0070C0"/>
                </a:solidFill>
              </a:rPr>
              <a:t>avviata da una richiesta di uno Stato membro </a:t>
            </a:r>
            <a:r>
              <a:rPr lang="it-IT" altLang="it-IT" sz="2800" dirty="0"/>
              <a:t>(art. 259 TFUE).</a:t>
            </a:r>
          </a:p>
          <a:p>
            <a:r>
              <a:rPr lang="it-IT" sz="2900" dirty="0"/>
              <a:t>Ciascuno degli Stati membri può adire la Corte di giustizia dell'Unione europea quando reputi che un altro Stato membro ha mancato a uno degli obblighi a lui incombenti in virtù dei trattati</a:t>
            </a:r>
            <a:endParaRPr lang="it-IT" altLang="it-IT" sz="2900" dirty="0"/>
          </a:p>
          <a:p>
            <a:r>
              <a:rPr lang="it-IT" altLang="it-IT" sz="2900" b="1" i="1" dirty="0">
                <a:solidFill>
                  <a:srgbClr val="0070C0"/>
                </a:solidFill>
              </a:rPr>
              <a:t>Uno SM, prima </a:t>
            </a:r>
            <a:r>
              <a:rPr lang="it-IT" altLang="it-IT" sz="2900" b="1" dirty="0"/>
              <a:t>di </a:t>
            </a:r>
            <a:r>
              <a:rPr lang="it-IT" altLang="it-IT" dirty="0"/>
              <a:t>proporre contro un altro SM un ricorso fondato su una pretesa violazione degli obblighi che a quest'ultimo incombono in virtù dei trattati, </a:t>
            </a:r>
            <a:r>
              <a:rPr lang="it-IT" altLang="it-IT" b="1" i="1" dirty="0">
                <a:solidFill>
                  <a:srgbClr val="0070C0"/>
                </a:solidFill>
              </a:rPr>
              <a:t>deve rivolgersi alla Commissione</a:t>
            </a:r>
            <a:r>
              <a:rPr lang="it-IT" altLang="it-IT" dirty="0"/>
              <a:t>. La Commissione emette un parere motivato dopo che gli SM siano posti in condizione di presentare in contraddittorio osservazioni scritte e orali».</a:t>
            </a:r>
          </a:p>
          <a:p>
            <a:r>
              <a:rPr lang="it-IT" altLang="it-IT" dirty="0"/>
              <a:t>Passaggi</a:t>
            </a:r>
            <a:r>
              <a:rPr lang="it-IT" altLang="it-IT" sz="2800" dirty="0"/>
              <a:t>:</a:t>
            </a:r>
          </a:p>
          <a:p>
            <a:pPr marL="0" indent="0">
              <a:buFontTx/>
              <a:buNone/>
            </a:pPr>
            <a:r>
              <a:rPr lang="it-IT" altLang="it-IT" sz="2800" dirty="0"/>
              <a:t>1) richiesta dello Stato membro alla Commissione;</a:t>
            </a:r>
          </a:p>
          <a:p>
            <a:pPr marL="0" indent="0">
              <a:buFontTx/>
              <a:buNone/>
            </a:pPr>
            <a:r>
              <a:rPr lang="it-IT" altLang="it-IT" sz="2800" dirty="0"/>
              <a:t>2) presentazione di osservazioni da parte dei due SM;</a:t>
            </a:r>
          </a:p>
          <a:p>
            <a:pPr marL="0" indent="0">
              <a:buFontTx/>
              <a:buNone/>
            </a:pPr>
            <a:r>
              <a:rPr lang="it-IT" altLang="it-IT" sz="2800" dirty="0"/>
              <a:t>3) parere motivato Commissione entro 3 mesi.</a:t>
            </a:r>
          </a:p>
          <a:p>
            <a:endParaRPr lang="it-IT" dirty="0"/>
          </a:p>
        </p:txBody>
      </p:sp>
    </p:spTree>
    <p:extLst>
      <p:ext uri="{BB962C8B-B14F-4D97-AF65-F5344CB8AC3E}">
        <p14:creationId xmlns:p14="http://schemas.microsoft.com/office/powerpoint/2010/main" val="1299935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7AE03F8-06E1-B7CB-9485-9594A7B9664C}"/>
              </a:ext>
            </a:extLst>
          </p:cNvPr>
          <p:cNvSpPr>
            <a:spLocks noGrp="1"/>
          </p:cNvSpPr>
          <p:nvPr>
            <p:ph type="title"/>
          </p:nvPr>
        </p:nvSpPr>
        <p:spPr>
          <a:xfrm>
            <a:off x="838200" y="365126"/>
            <a:ext cx="10515600" cy="812322"/>
          </a:xfrm>
        </p:spPr>
        <p:txBody>
          <a:bodyPr/>
          <a:lstStyle/>
          <a:p>
            <a:r>
              <a:rPr lang="it-IT" b="1" dirty="0">
                <a:solidFill>
                  <a:srgbClr val="00B050"/>
                </a:solidFill>
              </a:rPr>
              <a:t>Procedura di infrazione</a:t>
            </a:r>
            <a:endParaRPr lang="it-IT" dirty="0">
              <a:solidFill>
                <a:srgbClr val="00B050"/>
              </a:solidFill>
            </a:endParaRPr>
          </a:p>
        </p:txBody>
      </p:sp>
      <p:sp>
        <p:nvSpPr>
          <p:cNvPr id="3" name="Segnaposto contenuto 2">
            <a:extLst>
              <a:ext uri="{FF2B5EF4-FFF2-40B4-BE49-F238E27FC236}">
                <a16:creationId xmlns:a16="http://schemas.microsoft.com/office/drawing/2014/main" id="{55F7EC21-37F1-A55A-6201-C45063E57AF4}"/>
              </a:ext>
            </a:extLst>
          </p:cNvPr>
          <p:cNvSpPr>
            <a:spLocks noGrp="1"/>
          </p:cNvSpPr>
          <p:nvPr>
            <p:ph idx="1"/>
          </p:nvPr>
        </p:nvSpPr>
        <p:spPr>
          <a:xfrm>
            <a:off x="838200" y="1453019"/>
            <a:ext cx="10515600" cy="4723944"/>
          </a:xfrm>
        </p:spPr>
        <p:txBody>
          <a:bodyPr/>
          <a:lstStyle/>
          <a:p>
            <a:r>
              <a:rPr lang="it-IT" altLang="it-IT" b="1" i="1" dirty="0">
                <a:solidFill>
                  <a:srgbClr val="0070C0"/>
                </a:solidFill>
              </a:rPr>
              <a:t>Fase contenziosa</a:t>
            </a:r>
            <a:r>
              <a:rPr lang="it-IT" altLang="it-IT" b="1" dirty="0"/>
              <a:t>.</a:t>
            </a:r>
          </a:p>
          <a:p>
            <a:r>
              <a:rPr lang="it-IT" altLang="it-IT" dirty="0"/>
              <a:t>La Commissione propone il ricorso dinanzi alla Corte di giustizia se lo Stato membro non si conforma al parere motivato, </a:t>
            </a:r>
          </a:p>
          <a:p>
            <a:r>
              <a:rPr lang="it-IT" altLang="it-IT" dirty="0"/>
              <a:t>Oppure uno Stato membro può avanzare ricorso se un altro stato membro non si conforma al pare motivato.</a:t>
            </a:r>
          </a:p>
          <a:p>
            <a:r>
              <a:rPr lang="it-IT" altLang="it-IT" dirty="0"/>
              <a:t>Inesistenza di un obbligo della Commissione o di un termine per esercitare l’azione.</a:t>
            </a:r>
          </a:p>
          <a:p>
            <a:r>
              <a:rPr lang="it-IT" altLang="it-IT" dirty="0"/>
              <a:t>La Commissione ha l’onere di provare l’esistenza della violazione da parte dello Stato membro.</a:t>
            </a:r>
          </a:p>
          <a:p>
            <a:endParaRPr lang="it-IT" dirty="0"/>
          </a:p>
        </p:txBody>
      </p:sp>
    </p:spTree>
    <p:extLst>
      <p:ext uri="{BB962C8B-B14F-4D97-AF65-F5344CB8AC3E}">
        <p14:creationId xmlns:p14="http://schemas.microsoft.com/office/powerpoint/2010/main" val="2963379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FA240A-35CF-5A44-D3D9-85790480D0F2}"/>
              </a:ext>
            </a:extLst>
          </p:cNvPr>
          <p:cNvSpPr>
            <a:spLocks noGrp="1"/>
          </p:cNvSpPr>
          <p:nvPr>
            <p:ph type="title"/>
          </p:nvPr>
        </p:nvSpPr>
        <p:spPr/>
        <p:txBody>
          <a:bodyPr/>
          <a:lstStyle/>
          <a:p>
            <a:r>
              <a:rPr lang="it-IT" b="1" dirty="0">
                <a:solidFill>
                  <a:srgbClr val="00B050"/>
                </a:solidFill>
              </a:rPr>
              <a:t>Procedura di infrazione</a:t>
            </a:r>
            <a:endParaRPr lang="it-IT" dirty="0">
              <a:solidFill>
                <a:srgbClr val="00B050"/>
              </a:solidFill>
            </a:endParaRPr>
          </a:p>
        </p:txBody>
      </p:sp>
      <p:sp>
        <p:nvSpPr>
          <p:cNvPr id="3" name="Segnaposto contenuto 2">
            <a:extLst>
              <a:ext uri="{FF2B5EF4-FFF2-40B4-BE49-F238E27FC236}">
                <a16:creationId xmlns:a16="http://schemas.microsoft.com/office/drawing/2014/main" id="{63CCDEE4-825E-37B0-7AB7-F1AC8DED5258}"/>
              </a:ext>
            </a:extLst>
          </p:cNvPr>
          <p:cNvSpPr>
            <a:spLocks noGrp="1"/>
          </p:cNvSpPr>
          <p:nvPr>
            <p:ph idx="1"/>
          </p:nvPr>
        </p:nvSpPr>
        <p:spPr/>
        <p:txBody>
          <a:bodyPr/>
          <a:lstStyle/>
          <a:p>
            <a:pPr>
              <a:defRPr/>
            </a:pPr>
            <a:r>
              <a:rPr lang="it-IT" altLang="it-IT" dirty="0"/>
              <a:t>L’inadempimento deve oggettivamente essere comprato. </a:t>
            </a:r>
          </a:p>
          <a:p>
            <a:pPr>
              <a:defRPr/>
            </a:pPr>
            <a:r>
              <a:rPr lang="it-IT" altLang="it-IT" dirty="0"/>
              <a:t>Non costituiscono attenuanti:</a:t>
            </a:r>
          </a:p>
          <a:p>
            <a:pPr>
              <a:buFont typeface="Courier New" panose="02070309020205020404" pitchFamily="49" charset="0"/>
              <a:buChar char="o"/>
              <a:defRPr/>
            </a:pPr>
            <a:r>
              <a:rPr lang="it-IT" altLang="it-IT" dirty="0"/>
              <a:t>l’assenza di colpa dello SM;</a:t>
            </a:r>
          </a:p>
          <a:p>
            <a:pPr>
              <a:buFont typeface="Courier New" panose="02070309020205020404" pitchFamily="49" charset="0"/>
              <a:buChar char="o"/>
              <a:defRPr/>
            </a:pPr>
            <a:r>
              <a:rPr lang="it-IT" altLang="it-IT" dirty="0"/>
              <a:t>l’esistenza di disposizioni di diritto interno, anche di rango costituzionale;</a:t>
            </a:r>
          </a:p>
          <a:p>
            <a:pPr>
              <a:buFont typeface="Courier New" panose="02070309020205020404" pitchFamily="49" charset="0"/>
              <a:buChar char="o"/>
              <a:defRPr/>
            </a:pPr>
            <a:r>
              <a:rPr lang="it-IT" altLang="it-IT" dirty="0"/>
              <a:t>mutamenti successivi al ricorso;</a:t>
            </a:r>
          </a:p>
          <a:p>
            <a:pPr>
              <a:buFont typeface="Courier New" panose="02070309020205020404" pitchFamily="49" charset="0"/>
              <a:buChar char="o"/>
              <a:defRPr/>
            </a:pPr>
            <a:r>
              <a:rPr lang="it-IT" altLang="it-IT" dirty="0"/>
              <a:t>possibili vizi dell’atto UE invocato dalla Commissione.</a:t>
            </a:r>
          </a:p>
          <a:p>
            <a:endParaRPr lang="it-IT" dirty="0"/>
          </a:p>
        </p:txBody>
      </p:sp>
    </p:spTree>
    <p:extLst>
      <p:ext uri="{BB962C8B-B14F-4D97-AF65-F5344CB8AC3E}">
        <p14:creationId xmlns:p14="http://schemas.microsoft.com/office/powerpoint/2010/main" val="10196920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320A17-D53B-0865-A204-D60437159865}"/>
              </a:ext>
            </a:extLst>
          </p:cNvPr>
          <p:cNvSpPr>
            <a:spLocks noGrp="1"/>
          </p:cNvSpPr>
          <p:nvPr>
            <p:ph type="title"/>
          </p:nvPr>
        </p:nvSpPr>
        <p:spPr>
          <a:xfrm>
            <a:off x="838200" y="365126"/>
            <a:ext cx="10515600" cy="912530"/>
          </a:xfrm>
        </p:spPr>
        <p:txBody>
          <a:bodyPr/>
          <a:lstStyle/>
          <a:p>
            <a:r>
              <a:rPr lang="it-IT" b="1" dirty="0">
                <a:solidFill>
                  <a:srgbClr val="00B050"/>
                </a:solidFill>
              </a:rPr>
              <a:t>Procedura di infrazione</a:t>
            </a:r>
            <a:endParaRPr lang="it-IT" dirty="0">
              <a:solidFill>
                <a:srgbClr val="00B050"/>
              </a:solidFill>
            </a:endParaRPr>
          </a:p>
        </p:txBody>
      </p:sp>
      <p:sp>
        <p:nvSpPr>
          <p:cNvPr id="3" name="Segnaposto contenuto 2">
            <a:extLst>
              <a:ext uri="{FF2B5EF4-FFF2-40B4-BE49-F238E27FC236}">
                <a16:creationId xmlns:a16="http://schemas.microsoft.com/office/drawing/2014/main" id="{0748D330-BCAD-407D-6B0B-5AD35B31282B}"/>
              </a:ext>
            </a:extLst>
          </p:cNvPr>
          <p:cNvSpPr>
            <a:spLocks noGrp="1"/>
          </p:cNvSpPr>
          <p:nvPr>
            <p:ph idx="1"/>
          </p:nvPr>
        </p:nvSpPr>
        <p:spPr>
          <a:xfrm>
            <a:off x="838200" y="1515649"/>
            <a:ext cx="10515600" cy="4661314"/>
          </a:xfrm>
        </p:spPr>
        <p:txBody>
          <a:bodyPr>
            <a:normAutofit/>
          </a:bodyPr>
          <a:lstStyle/>
          <a:p>
            <a:pPr marL="0" indent="0">
              <a:buFontTx/>
              <a:buNone/>
            </a:pPr>
            <a:r>
              <a:rPr lang="it-IT" altLang="it-IT" b="1" i="1" dirty="0">
                <a:solidFill>
                  <a:srgbClr val="0070C0"/>
                </a:solidFill>
              </a:rPr>
              <a:t>Come si conclude la procedura di infrazione? </a:t>
            </a:r>
          </a:p>
          <a:p>
            <a:r>
              <a:rPr lang="it-IT" altLang="it-IT" dirty="0"/>
              <a:t>Quando la Corte di giustizia dell'Unione europea </a:t>
            </a:r>
            <a:r>
              <a:rPr lang="it-IT" altLang="it-IT" b="1" dirty="0">
                <a:solidFill>
                  <a:srgbClr val="0070C0"/>
                </a:solidFill>
              </a:rPr>
              <a:t>riconosca</a:t>
            </a:r>
            <a:r>
              <a:rPr lang="it-IT" altLang="it-IT" dirty="0"/>
              <a:t> che uno Stato membro ha mancato ad uno degli obblighi ad esso incombenti in virtù dei trattati, tale Stato è tenuto a prendere i provvedimenti che l'esecuzione della sentenza della Corte comporta </a:t>
            </a:r>
            <a:r>
              <a:rPr lang="it-IT" altLang="it-IT" b="1" dirty="0"/>
              <a:t>(Art. 260, par. 1, TFUE) </a:t>
            </a:r>
            <a:r>
              <a:rPr lang="it-IT" altLang="it-IT" dirty="0"/>
              <a:t>.</a:t>
            </a:r>
          </a:p>
          <a:p>
            <a:r>
              <a:rPr lang="it-IT" altLang="it-IT" sz="2800" dirty="0"/>
              <a:t>Se la Corte di giustizia ritiene che lo Stato membro non abbia preso le misure che l'esecuzione della sentenza della Corte comporta‚ la Commissione, dopo aver posto lo Stato membro in condizione di presentare osservazioni, può adire la Corte </a:t>
            </a:r>
            <a:r>
              <a:rPr lang="it-IT" altLang="it-IT" b="1" dirty="0"/>
              <a:t>(Art. 260, par. 2, TFUE) </a:t>
            </a:r>
            <a:r>
              <a:rPr lang="it-IT" altLang="it-IT" dirty="0"/>
              <a:t>.</a:t>
            </a:r>
          </a:p>
          <a:p>
            <a:endParaRPr lang="it-IT" altLang="it-IT" dirty="0"/>
          </a:p>
          <a:p>
            <a:pPr marL="0" indent="0">
              <a:buNone/>
            </a:pPr>
            <a:endParaRPr lang="it-IT" dirty="0"/>
          </a:p>
        </p:txBody>
      </p:sp>
    </p:spTree>
    <p:extLst>
      <p:ext uri="{BB962C8B-B14F-4D97-AF65-F5344CB8AC3E}">
        <p14:creationId xmlns:p14="http://schemas.microsoft.com/office/powerpoint/2010/main" val="2373737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3E4937-5C24-3570-D508-591F1978DC51}"/>
              </a:ext>
            </a:extLst>
          </p:cNvPr>
          <p:cNvSpPr>
            <a:spLocks noGrp="1"/>
          </p:cNvSpPr>
          <p:nvPr>
            <p:ph type="title"/>
          </p:nvPr>
        </p:nvSpPr>
        <p:spPr/>
        <p:txBody>
          <a:bodyPr/>
          <a:lstStyle/>
          <a:p>
            <a:r>
              <a:rPr lang="it-IT" b="1" dirty="0">
                <a:solidFill>
                  <a:srgbClr val="00B050"/>
                </a:solidFill>
              </a:rPr>
              <a:t>Procedura di infrazione</a:t>
            </a:r>
            <a:endParaRPr lang="it-IT" dirty="0">
              <a:solidFill>
                <a:srgbClr val="00B050"/>
              </a:solidFill>
            </a:endParaRPr>
          </a:p>
        </p:txBody>
      </p:sp>
      <p:sp>
        <p:nvSpPr>
          <p:cNvPr id="3" name="Segnaposto contenuto 2">
            <a:extLst>
              <a:ext uri="{FF2B5EF4-FFF2-40B4-BE49-F238E27FC236}">
                <a16:creationId xmlns:a16="http://schemas.microsoft.com/office/drawing/2014/main" id="{39477418-D8EE-3314-342F-C607CE3885DF}"/>
              </a:ext>
            </a:extLst>
          </p:cNvPr>
          <p:cNvSpPr>
            <a:spLocks noGrp="1"/>
          </p:cNvSpPr>
          <p:nvPr>
            <p:ph idx="1"/>
          </p:nvPr>
        </p:nvSpPr>
        <p:spPr/>
        <p:txBody>
          <a:bodyPr>
            <a:normAutofit/>
          </a:bodyPr>
          <a:lstStyle/>
          <a:p>
            <a:pPr marL="0" indent="0">
              <a:buNone/>
            </a:pPr>
            <a:r>
              <a:rPr lang="it-IT" altLang="it-IT" b="1" i="1" dirty="0">
                <a:solidFill>
                  <a:srgbClr val="0070C0"/>
                </a:solidFill>
              </a:rPr>
              <a:t>Come si conclude la procedura di infrazione? </a:t>
            </a:r>
            <a:endParaRPr lang="it-IT" altLang="it-IT" b="1" dirty="0"/>
          </a:p>
          <a:p>
            <a:r>
              <a:rPr lang="it-IT" altLang="it-IT" sz="2800" dirty="0"/>
              <a:t>La Corte, qualora riconosca che lo Stato membro non si è conformato alla sentenza da essa pronunciata, può comminargli il </a:t>
            </a:r>
            <a:r>
              <a:rPr lang="it-IT" altLang="it-IT" sz="2800" b="1" dirty="0">
                <a:solidFill>
                  <a:srgbClr val="0070C0"/>
                </a:solidFill>
              </a:rPr>
              <a:t>pagamento di una somma forfettaria o di una penalità</a:t>
            </a:r>
            <a:r>
              <a:rPr lang="it-IT" altLang="it-IT" b="1" dirty="0">
                <a:solidFill>
                  <a:srgbClr val="0070C0"/>
                </a:solidFill>
              </a:rPr>
              <a:t> </a:t>
            </a:r>
            <a:r>
              <a:rPr lang="it-IT" altLang="it-IT" b="1" dirty="0"/>
              <a:t>(</a:t>
            </a:r>
            <a:r>
              <a:rPr lang="it-IT" altLang="it-IT" sz="2800" b="1" dirty="0"/>
              <a:t>Art. 260 par. 3, TFUE)</a:t>
            </a:r>
            <a:r>
              <a:rPr lang="it-IT" altLang="it-IT" sz="2800" dirty="0"/>
              <a:t>.</a:t>
            </a:r>
          </a:p>
          <a:p>
            <a:r>
              <a:rPr lang="it-IT" altLang="it-IT" dirty="0"/>
              <a:t>La Commissione, quando propone ricorso … reputando che lo SM non abbia adempiuto all'obbligo di comunicare le </a:t>
            </a:r>
            <a:r>
              <a:rPr lang="it-IT" altLang="it-IT" b="1" dirty="0">
                <a:solidFill>
                  <a:srgbClr val="0070C0"/>
                </a:solidFill>
              </a:rPr>
              <a:t>misure di attuazione di una direttiva adottata secondo una procedura legislativa</a:t>
            </a:r>
            <a:r>
              <a:rPr lang="it-IT" altLang="it-IT" dirty="0"/>
              <a:t>, può, se lo ritiene opportuno, indicare l'importo della somma forfettaria o della penalità (</a:t>
            </a:r>
            <a:r>
              <a:rPr lang="it-IT" altLang="it-IT" b="1" dirty="0"/>
              <a:t>Art. 260, par. 3, TFUE)</a:t>
            </a:r>
          </a:p>
          <a:p>
            <a:endParaRPr lang="it-IT" altLang="it-IT" dirty="0"/>
          </a:p>
          <a:p>
            <a:endParaRPr lang="it-IT" dirty="0"/>
          </a:p>
        </p:txBody>
      </p:sp>
    </p:spTree>
    <p:extLst>
      <p:ext uri="{BB962C8B-B14F-4D97-AF65-F5344CB8AC3E}">
        <p14:creationId xmlns:p14="http://schemas.microsoft.com/office/powerpoint/2010/main" val="23296136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F1884FCC-9E92-9AAB-BF3B-CED9DBEFF903}"/>
              </a:ext>
            </a:extLst>
          </p:cNvPr>
          <p:cNvSpPr>
            <a:spLocks noGrp="1"/>
          </p:cNvSpPr>
          <p:nvPr>
            <p:ph type="title"/>
          </p:nvPr>
        </p:nvSpPr>
        <p:spPr>
          <a:xfrm>
            <a:off x="838200" y="365125"/>
            <a:ext cx="10515600" cy="849313"/>
          </a:xfrm>
        </p:spPr>
        <p:txBody>
          <a:bodyPr/>
          <a:lstStyle/>
          <a:p>
            <a:r>
              <a:rPr lang="it-IT" b="1" dirty="0">
                <a:solidFill>
                  <a:srgbClr val="00B050"/>
                </a:solidFill>
              </a:rPr>
              <a:t>Procedura di infrazione</a:t>
            </a:r>
            <a:endParaRPr lang="it-IT" dirty="0">
              <a:solidFill>
                <a:srgbClr val="00B050"/>
              </a:solidFill>
            </a:endParaRPr>
          </a:p>
        </p:txBody>
      </p:sp>
      <p:pic>
        <p:nvPicPr>
          <p:cNvPr id="4" name="Segnaposto contenuto 3">
            <a:extLst>
              <a:ext uri="{FF2B5EF4-FFF2-40B4-BE49-F238E27FC236}">
                <a16:creationId xmlns:a16="http://schemas.microsoft.com/office/drawing/2014/main" id="{B9B439E3-0F49-3F5D-7884-E6B7B297B07C}"/>
              </a:ext>
            </a:extLst>
          </p:cNvPr>
          <p:cNvPicPr>
            <a:picLocks noGrp="1" noChangeAspect="1"/>
          </p:cNvPicPr>
          <p:nvPr>
            <p:ph idx="1"/>
          </p:nvPr>
        </p:nvPicPr>
        <p:blipFill>
          <a:blip r:embed="rId2"/>
          <a:stretch>
            <a:fillRect/>
          </a:stretch>
        </p:blipFill>
        <p:spPr>
          <a:xfrm>
            <a:off x="2714625" y="1414463"/>
            <a:ext cx="6130775" cy="4762500"/>
          </a:xfrm>
          <a:prstGeom prst="rect">
            <a:avLst/>
          </a:prstGeom>
        </p:spPr>
      </p:pic>
    </p:spTree>
    <p:extLst>
      <p:ext uri="{BB962C8B-B14F-4D97-AF65-F5344CB8AC3E}">
        <p14:creationId xmlns:p14="http://schemas.microsoft.com/office/powerpoint/2010/main" val="4277879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A5A6DA-D791-525A-E68D-1C554020E5F8}"/>
              </a:ext>
            </a:extLst>
          </p:cNvPr>
          <p:cNvSpPr>
            <a:spLocks noGrp="1"/>
          </p:cNvSpPr>
          <p:nvPr>
            <p:ph type="title"/>
          </p:nvPr>
        </p:nvSpPr>
        <p:spPr>
          <a:xfrm>
            <a:off x="838200" y="365125"/>
            <a:ext cx="10515600" cy="699587"/>
          </a:xfrm>
        </p:spPr>
        <p:txBody>
          <a:bodyPr/>
          <a:lstStyle/>
          <a:p>
            <a:r>
              <a:rPr lang="it-IT" altLang="it-IT" sz="4400" b="1" dirty="0">
                <a:solidFill>
                  <a:srgbClr val="00B050"/>
                </a:solidFill>
              </a:rPr>
              <a:t>Diritto derivato</a:t>
            </a:r>
            <a:endParaRPr lang="it-IT" b="1" dirty="0">
              <a:solidFill>
                <a:srgbClr val="00B050"/>
              </a:solidFill>
            </a:endParaRPr>
          </a:p>
        </p:txBody>
      </p:sp>
      <p:sp>
        <p:nvSpPr>
          <p:cNvPr id="3" name="Segnaposto contenuto 2">
            <a:extLst>
              <a:ext uri="{FF2B5EF4-FFF2-40B4-BE49-F238E27FC236}">
                <a16:creationId xmlns:a16="http://schemas.microsoft.com/office/drawing/2014/main" id="{E594EB5A-211E-6C9E-330D-79344608753A}"/>
              </a:ext>
            </a:extLst>
          </p:cNvPr>
          <p:cNvSpPr>
            <a:spLocks noGrp="1"/>
          </p:cNvSpPr>
          <p:nvPr>
            <p:ph idx="1"/>
          </p:nvPr>
        </p:nvSpPr>
        <p:spPr>
          <a:xfrm>
            <a:off x="838200" y="1302707"/>
            <a:ext cx="10515600" cy="4874256"/>
          </a:xfrm>
        </p:spPr>
        <p:txBody>
          <a:bodyPr>
            <a:normAutofit fontScale="92500" lnSpcReduction="10000"/>
          </a:bodyPr>
          <a:lstStyle/>
          <a:p>
            <a:pPr>
              <a:defRPr/>
            </a:pPr>
            <a:r>
              <a:rPr lang="it-IT" altLang="it-IT" b="1" dirty="0">
                <a:solidFill>
                  <a:srgbClr val="0070C0"/>
                </a:solidFill>
              </a:rPr>
              <a:t>L’Art. 288 TFUE </a:t>
            </a:r>
            <a:r>
              <a:rPr lang="it-IT" altLang="it-IT" dirty="0"/>
              <a:t>contiene la lista degli atti adottati dalle istituzioni europee:</a:t>
            </a:r>
          </a:p>
          <a:p>
            <a:pPr>
              <a:defRPr/>
            </a:pPr>
            <a:r>
              <a:rPr lang="it-IT" altLang="it-IT" dirty="0"/>
              <a:t>Per esercitare le competenze dell'Unione, le istituzioni adottano:</a:t>
            </a:r>
          </a:p>
          <a:p>
            <a:pPr>
              <a:buFont typeface="Courier New" panose="02070309020205020404" pitchFamily="49" charset="0"/>
              <a:buChar char="o"/>
              <a:defRPr/>
            </a:pPr>
            <a:r>
              <a:rPr lang="it-IT" altLang="it-IT" dirty="0"/>
              <a:t>regolamenti; </a:t>
            </a:r>
          </a:p>
          <a:p>
            <a:pPr>
              <a:buFont typeface="Courier New" panose="02070309020205020404" pitchFamily="49" charset="0"/>
              <a:buChar char="o"/>
              <a:defRPr/>
            </a:pPr>
            <a:r>
              <a:rPr lang="it-IT" altLang="it-IT" dirty="0"/>
              <a:t>direttive; </a:t>
            </a:r>
          </a:p>
          <a:p>
            <a:pPr>
              <a:buFont typeface="Courier New" panose="02070309020205020404" pitchFamily="49" charset="0"/>
              <a:buChar char="o"/>
              <a:defRPr/>
            </a:pPr>
            <a:r>
              <a:rPr lang="it-IT" altLang="it-IT" dirty="0"/>
              <a:t>decisioni;</a:t>
            </a:r>
          </a:p>
          <a:p>
            <a:pPr>
              <a:buFont typeface="Courier New" panose="02070309020205020404" pitchFamily="49" charset="0"/>
              <a:buChar char="o"/>
              <a:defRPr/>
            </a:pPr>
            <a:r>
              <a:rPr lang="it-IT" altLang="it-IT" dirty="0"/>
              <a:t>raccomandazioni;</a:t>
            </a:r>
          </a:p>
          <a:p>
            <a:pPr>
              <a:buFont typeface="Courier New" panose="02070309020205020404" pitchFamily="49" charset="0"/>
              <a:buChar char="o"/>
              <a:defRPr/>
            </a:pPr>
            <a:r>
              <a:rPr lang="it-IT" altLang="it-IT" dirty="0"/>
              <a:t>Pareri.</a:t>
            </a:r>
          </a:p>
          <a:p>
            <a:pPr>
              <a:defRPr/>
            </a:pPr>
            <a:r>
              <a:rPr lang="it-IT" dirty="0"/>
              <a:t>Categorie di atti delle istituzioni:</a:t>
            </a:r>
          </a:p>
          <a:p>
            <a:pPr>
              <a:buFont typeface="Courier New" panose="02070309020205020404" pitchFamily="49" charset="0"/>
              <a:buChar char="o"/>
              <a:defRPr/>
            </a:pPr>
            <a:r>
              <a:rPr lang="it-IT" dirty="0"/>
              <a:t>Atti </a:t>
            </a:r>
            <a:r>
              <a:rPr lang="it-IT" b="1" dirty="0"/>
              <a:t>legislativi</a:t>
            </a:r>
            <a:r>
              <a:rPr lang="it-IT" dirty="0"/>
              <a:t> e non: si distinguono in base alla procedura di adozione;</a:t>
            </a:r>
          </a:p>
          <a:p>
            <a:pPr>
              <a:buFont typeface="Courier New" panose="02070309020205020404" pitchFamily="49" charset="0"/>
              <a:buChar char="o"/>
              <a:defRPr/>
            </a:pPr>
            <a:r>
              <a:rPr lang="it-IT" dirty="0"/>
              <a:t>Atti </a:t>
            </a:r>
            <a:r>
              <a:rPr lang="it-IT" b="1" dirty="0"/>
              <a:t>tipici </a:t>
            </a:r>
            <a:r>
              <a:rPr lang="it-IT" dirty="0"/>
              <a:t>e </a:t>
            </a:r>
            <a:r>
              <a:rPr lang="it-IT" b="1" dirty="0"/>
              <a:t>atipici</a:t>
            </a:r>
            <a:r>
              <a:rPr lang="it-IT" dirty="0"/>
              <a:t>: i primi li troviamo elencati nell’art. 288 TFUE;</a:t>
            </a:r>
          </a:p>
          <a:p>
            <a:pPr>
              <a:buFont typeface="Courier New" panose="02070309020205020404" pitchFamily="49" charset="0"/>
              <a:buChar char="o"/>
              <a:defRPr/>
            </a:pPr>
            <a:r>
              <a:rPr lang="it-IT" dirty="0"/>
              <a:t>Atti </a:t>
            </a:r>
            <a:r>
              <a:rPr lang="it-IT" b="1" dirty="0"/>
              <a:t>vincolanti</a:t>
            </a:r>
            <a:r>
              <a:rPr lang="it-IT" dirty="0"/>
              <a:t> e non: differenza fondata sugli effetti giuridici.</a:t>
            </a:r>
          </a:p>
          <a:p>
            <a:pPr marL="514350" indent="-514350">
              <a:buFontTx/>
              <a:buAutoNum type="arabicParenR"/>
              <a:defRPr/>
            </a:pPr>
            <a:endParaRPr lang="it-IT" altLang="it-IT" dirty="0"/>
          </a:p>
          <a:p>
            <a:endParaRPr lang="it-IT" dirty="0"/>
          </a:p>
        </p:txBody>
      </p:sp>
    </p:spTree>
    <p:extLst>
      <p:ext uri="{BB962C8B-B14F-4D97-AF65-F5344CB8AC3E}">
        <p14:creationId xmlns:p14="http://schemas.microsoft.com/office/powerpoint/2010/main" val="495676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5DD5AD1-DCB8-55B7-9B0E-D087842801DB}"/>
              </a:ext>
            </a:extLst>
          </p:cNvPr>
          <p:cNvSpPr>
            <a:spLocks noGrp="1"/>
          </p:cNvSpPr>
          <p:nvPr>
            <p:ph type="title"/>
          </p:nvPr>
        </p:nvSpPr>
        <p:spPr>
          <a:xfrm>
            <a:off x="838200" y="57150"/>
            <a:ext cx="10515600" cy="806450"/>
          </a:xfrm>
        </p:spPr>
        <p:txBody>
          <a:bodyPr/>
          <a:lstStyle/>
          <a:p>
            <a:r>
              <a:rPr lang="it-IT" b="1" dirty="0">
                <a:solidFill>
                  <a:srgbClr val="00B050"/>
                </a:solidFill>
              </a:rPr>
              <a:t>Procedura di infrazione</a:t>
            </a:r>
            <a:endParaRPr lang="it-IT" dirty="0">
              <a:solidFill>
                <a:srgbClr val="00B050"/>
              </a:solidFill>
            </a:endParaRPr>
          </a:p>
        </p:txBody>
      </p:sp>
      <p:pic>
        <p:nvPicPr>
          <p:cNvPr id="4" name="Segnaposto contenuto 3">
            <a:extLst>
              <a:ext uri="{FF2B5EF4-FFF2-40B4-BE49-F238E27FC236}">
                <a16:creationId xmlns:a16="http://schemas.microsoft.com/office/drawing/2014/main" id="{FAD3FAD9-A387-A4D8-C8E9-7C6FED8F779A}"/>
              </a:ext>
            </a:extLst>
          </p:cNvPr>
          <p:cNvPicPr>
            <a:picLocks noGrp="1" noChangeAspect="1"/>
          </p:cNvPicPr>
          <p:nvPr>
            <p:ph idx="1"/>
          </p:nvPr>
        </p:nvPicPr>
        <p:blipFill>
          <a:blip r:embed="rId2"/>
          <a:stretch>
            <a:fillRect/>
          </a:stretch>
        </p:blipFill>
        <p:spPr>
          <a:xfrm>
            <a:off x="838200" y="814099"/>
            <a:ext cx="8362828" cy="4699311"/>
          </a:xfrm>
          <a:prstGeom prst="rect">
            <a:avLst/>
          </a:prstGeom>
        </p:spPr>
      </p:pic>
      <p:pic>
        <p:nvPicPr>
          <p:cNvPr id="6" name="Immagine 5">
            <a:extLst>
              <a:ext uri="{FF2B5EF4-FFF2-40B4-BE49-F238E27FC236}">
                <a16:creationId xmlns:a16="http://schemas.microsoft.com/office/drawing/2014/main" id="{525DC24B-50B2-AD6E-3E8A-F4C7F334806F}"/>
              </a:ext>
            </a:extLst>
          </p:cNvPr>
          <p:cNvPicPr>
            <a:picLocks noChangeAspect="1"/>
          </p:cNvPicPr>
          <p:nvPr/>
        </p:nvPicPr>
        <p:blipFill>
          <a:blip r:embed="rId3"/>
          <a:stretch>
            <a:fillRect/>
          </a:stretch>
        </p:blipFill>
        <p:spPr>
          <a:xfrm>
            <a:off x="5529384" y="5513410"/>
            <a:ext cx="6662616" cy="1344589"/>
          </a:xfrm>
          <a:prstGeom prst="rect">
            <a:avLst/>
          </a:prstGeom>
        </p:spPr>
      </p:pic>
    </p:spTree>
    <p:extLst>
      <p:ext uri="{BB962C8B-B14F-4D97-AF65-F5344CB8AC3E}">
        <p14:creationId xmlns:p14="http://schemas.microsoft.com/office/powerpoint/2010/main" val="1425623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7A6A59-576E-BBFD-DC42-38DADFFAA0BD}"/>
              </a:ext>
            </a:extLst>
          </p:cNvPr>
          <p:cNvSpPr>
            <a:spLocks noGrp="1"/>
          </p:cNvSpPr>
          <p:nvPr>
            <p:ph type="title"/>
          </p:nvPr>
        </p:nvSpPr>
        <p:spPr>
          <a:xfrm>
            <a:off x="838200" y="365126"/>
            <a:ext cx="10515600" cy="863600"/>
          </a:xfrm>
        </p:spPr>
        <p:txBody>
          <a:bodyPr/>
          <a:lstStyle/>
          <a:p>
            <a:r>
              <a:rPr lang="it-IT" b="1" dirty="0">
                <a:solidFill>
                  <a:srgbClr val="00B050"/>
                </a:solidFill>
              </a:rPr>
              <a:t>Procedura di infrazione</a:t>
            </a:r>
            <a:endParaRPr lang="it-IT" dirty="0">
              <a:solidFill>
                <a:srgbClr val="00B050"/>
              </a:solidFill>
            </a:endParaRPr>
          </a:p>
        </p:txBody>
      </p:sp>
      <p:pic>
        <p:nvPicPr>
          <p:cNvPr id="4" name="Segnaposto contenuto 3">
            <a:extLst>
              <a:ext uri="{FF2B5EF4-FFF2-40B4-BE49-F238E27FC236}">
                <a16:creationId xmlns:a16="http://schemas.microsoft.com/office/drawing/2014/main" id="{64992F65-0EDE-EA8B-F5BF-FDE27061E617}"/>
              </a:ext>
            </a:extLst>
          </p:cNvPr>
          <p:cNvPicPr>
            <a:picLocks noGrp="1" noChangeAspect="1"/>
          </p:cNvPicPr>
          <p:nvPr>
            <p:ph idx="1"/>
          </p:nvPr>
        </p:nvPicPr>
        <p:blipFill>
          <a:blip r:embed="rId2"/>
          <a:stretch>
            <a:fillRect/>
          </a:stretch>
        </p:blipFill>
        <p:spPr>
          <a:xfrm>
            <a:off x="2200276" y="1255695"/>
            <a:ext cx="7358062" cy="5417356"/>
          </a:xfrm>
          <a:prstGeom prst="rect">
            <a:avLst/>
          </a:prstGeom>
        </p:spPr>
      </p:pic>
    </p:spTree>
    <p:extLst>
      <p:ext uri="{BB962C8B-B14F-4D97-AF65-F5344CB8AC3E}">
        <p14:creationId xmlns:p14="http://schemas.microsoft.com/office/powerpoint/2010/main" val="3949909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6166ED-F382-9FA0-1886-D9FD66004172}"/>
              </a:ext>
            </a:extLst>
          </p:cNvPr>
          <p:cNvSpPr>
            <a:spLocks noGrp="1"/>
          </p:cNvSpPr>
          <p:nvPr>
            <p:ph type="title"/>
          </p:nvPr>
        </p:nvSpPr>
        <p:spPr/>
        <p:txBody>
          <a:bodyPr/>
          <a:lstStyle/>
          <a:p>
            <a:r>
              <a:rPr lang="it-IT" b="1" dirty="0">
                <a:solidFill>
                  <a:srgbClr val="00B050"/>
                </a:solidFill>
              </a:rPr>
              <a:t>Procedura pregiudiziale</a:t>
            </a:r>
          </a:p>
        </p:txBody>
      </p:sp>
      <p:sp>
        <p:nvSpPr>
          <p:cNvPr id="3" name="Segnaposto contenuto 2">
            <a:extLst>
              <a:ext uri="{FF2B5EF4-FFF2-40B4-BE49-F238E27FC236}">
                <a16:creationId xmlns:a16="http://schemas.microsoft.com/office/drawing/2014/main" id="{810B6B60-C8F8-AD9D-6013-D1771D13B948}"/>
              </a:ext>
            </a:extLst>
          </p:cNvPr>
          <p:cNvSpPr>
            <a:spLocks noGrp="1"/>
          </p:cNvSpPr>
          <p:nvPr>
            <p:ph idx="1"/>
          </p:nvPr>
        </p:nvSpPr>
        <p:spPr>
          <a:xfrm>
            <a:off x="838200" y="1690688"/>
            <a:ext cx="10515600" cy="4486275"/>
          </a:xfrm>
        </p:spPr>
        <p:txBody>
          <a:bodyPr>
            <a:normAutofit fontScale="92500"/>
          </a:bodyPr>
          <a:lstStyle/>
          <a:p>
            <a:pPr algn="just"/>
            <a:r>
              <a:rPr lang="it-IT" dirty="0"/>
              <a:t>L’art. 267 TFUE attribuisce alla Corte di Giustizia la competenza a pronunciarsi, in seguito a richiesta di un organo giurisdizionale di uno Stato membro:</a:t>
            </a:r>
          </a:p>
          <a:p>
            <a:pPr marL="514350" indent="-514350" algn="just">
              <a:buFont typeface="+mj-lt"/>
              <a:buAutoNum type="alphaLcParenR"/>
            </a:pPr>
            <a:r>
              <a:rPr lang="it-IT" dirty="0"/>
              <a:t>sull'interpretazione dei trattati</a:t>
            </a:r>
          </a:p>
          <a:p>
            <a:pPr marL="514350" indent="-514350" algn="just">
              <a:buFont typeface="+mj-lt"/>
              <a:buAutoNum type="alphaLcParenR"/>
            </a:pPr>
            <a:r>
              <a:rPr lang="it-IT" dirty="0"/>
              <a:t>sulla validità e l'interpretazione degli atti compiuti dalle istituzioni, dagli organi o dagli organismi dell'Unione.</a:t>
            </a:r>
          </a:p>
          <a:p>
            <a:pPr algn="just"/>
            <a:r>
              <a:rPr lang="it-IT" dirty="0"/>
              <a:t>Caratteristiche principali:</a:t>
            </a:r>
          </a:p>
          <a:p>
            <a:pPr>
              <a:buFont typeface="Courier New" panose="02070309020205020404" pitchFamily="49" charset="0"/>
              <a:buChar char="o"/>
            </a:pPr>
            <a:r>
              <a:rPr lang="it-IT" sz="2800" dirty="0"/>
              <a:t>Meccanismo di </a:t>
            </a:r>
            <a:r>
              <a:rPr lang="it-IT" sz="2800" b="1" dirty="0">
                <a:solidFill>
                  <a:srgbClr val="0070C0"/>
                </a:solidFill>
              </a:rPr>
              <a:t>cooperazione</a:t>
            </a:r>
            <a:r>
              <a:rPr lang="it-IT" sz="2800" dirty="0"/>
              <a:t> tra giudici nazionali e giudici europei.</a:t>
            </a:r>
          </a:p>
          <a:p>
            <a:pPr>
              <a:buFont typeface="Courier New" panose="02070309020205020404" pitchFamily="49" charset="0"/>
              <a:buChar char="o"/>
            </a:pPr>
            <a:r>
              <a:rPr lang="it-IT" sz="2800" dirty="0"/>
              <a:t>Obiettivo dell’interpretazione e dell’applicazione </a:t>
            </a:r>
            <a:r>
              <a:rPr lang="it-IT" sz="2800" b="1" dirty="0">
                <a:solidFill>
                  <a:srgbClr val="0070C0"/>
                </a:solidFill>
              </a:rPr>
              <a:t>uniforme</a:t>
            </a:r>
            <a:r>
              <a:rPr lang="it-IT" sz="2800" dirty="0"/>
              <a:t> del diritto UE.</a:t>
            </a:r>
          </a:p>
          <a:p>
            <a:pPr>
              <a:buFont typeface="Courier New" panose="02070309020205020404" pitchFamily="49" charset="0"/>
              <a:buChar char="o"/>
            </a:pPr>
            <a:r>
              <a:rPr lang="it-IT" dirty="0"/>
              <a:t>Procedura</a:t>
            </a:r>
            <a:r>
              <a:rPr lang="it-IT" sz="2800" dirty="0"/>
              <a:t> </a:t>
            </a:r>
            <a:r>
              <a:rPr lang="it-IT" sz="2800" b="1" dirty="0">
                <a:solidFill>
                  <a:srgbClr val="0070C0"/>
                </a:solidFill>
              </a:rPr>
              <a:t>incidentale </a:t>
            </a:r>
            <a:r>
              <a:rPr lang="it-IT" sz="2800" dirty="0"/>
              <a:t>rispetto a un giudizio dinanzi a un giudice nazionale.</a:t>
            </a:r>
          </a:p>
          <a:p>
            <a:endParaRPr lang="it-IT" dirty="0"/>
          </a:p>
        </p:txBody>
      </p:sp>
    </p:spTree>
    <p:extLst>
      <p:ext uri="{BB962C8B-B14F-4D97-AF65-F5344CB8AC3E}">
        <p14:creationId xmlns:p14="http://schemas.microsoft.com/office/powerpoint/2010/main" val="32750989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0F9A61-A544-C949-3E3D-4613189B4FCD}"/>
              </a:ext>
            </a:extLst>
          </p:cNvPr>
          <p:cNvSpPr>
            <a:spLocks noGrp="1"/>
          </p:cNvSpPr>
          <p:nvPr>
            <p:ph type="title"/>
          </p:nvPr>
        </p:nvSpPr>
        <p:spPr>
          <a:xfrm>
            <a:off x="838200" y="365126"/>
            <a:ext cx="10515600" cy="912529"/>
          </a:xfrm>
        </p:spPr>
        <p:txBody>
          <a:bodyPr/>
          <a:lstStyle/>
          <a:p>
            <a:r>
              <a:rPr lang="it-IT" b="1" dirty="0">
                <a:solidFill>
                  <a:srgbClr val="00B050"/>
                </a:solidFill>
              </a:rPr>
              <a:t>Procedura pregiudiziale</a:t>
            </a:r>
            <a:endParaRPr lang="it-IT" dirty="0">
              <a:solidFill>
                <a:srgbClr val="00B050"/>
              </a:solidFill>
            </a:endParaRPr>
          </a:p>
        </p:txBody>
      </p:sp>
      <p:sp>
        <p:nvSpPr>
          <p:cNvPr id="3" name="Segnaposto contenuto 2">
            <a:extLst>
              <a:ext uri="{FF2B5EF4-FFF2-40B4-BE49-F238E27FC236}">
                <a16:creationId xmlns:a16="http://schemas.microsoft.com/office/drawing/2014/main" id="{26828D15-F75A-8762-7659-E3579AB9B8AE}"/>
              </a:ext>
            </a:extLst>
          </p:cNvPr>
          <p:cNvSpPr>
            <a:spLocks noGrp="1"/>
          </p:cNvSpPr>
          <p:nvPr>
            <p:ph idx="1"/>
          </p:nvPr>
        </p:nvSpPr>
        <p:spPr>
          <a:xfrm>
            <a:off x="838200" y="1515648"/>
            <a:ext cx="10515600" cy="4977225"/>
          </a:xfrm>
        </p:spPr>
        <p:txBody>
          <a:bodyPr>
            <a:normAutofit fontScale="77500" lnSpcReduction="20000"/>
          </a:bodyPr>
          <a:lstStyle/>
          <a:p>
            <a:r>
              <a:rPr lang="it-IT" sz="2800" b="1" i="1" dirty="0">
                <a:solidFill>
                  <a:srgbClr val="0070C0"/>
                </a:solidFill>
              </a:rPr>
              <a:t>Quale giudice nazionale può </a:t>
            </a:r>
            <a:r>
              <a:rPr lang="it-IT" b="1" i="1" dirty="0">
                <a:solidFill>
                  <a:srgbClr val="0070C0"/>
                </a:solidFill>
              </a:rPr>
              <a:t>proporre un rinvio pregiudiziale?</a:t>
            </a:r>
          </a:p>
          <a:p>
            <a:pPr marL="0" indent="0">
              <a:buNone/>
            </a:pPr>
            <a:endParaRPr lang="it-IT" sz="2800" dirty="0"/>
          </a:p>
          <a:p>
            <a:r>
              <a:rPr lang="it-IT" sz="2800" dirty="0"/>
              <a:t>Caratteristiche dell’organo giurisdizionale nazionale:</a:t>
            </a:r>
          </a:p>
          <a:p>
            <a:pPr marL="514350" indent="-514350">
              <a:buFont typeface="+mj-lt"/>
              <a:buAutoNum type="alphaLcParenR"/>
            </a:pPr>
            <a:r>
              <a:rPr lang="it-IT" sz="2800" dirty="0"/>
              <a:t>L’organo deve poter esercitare una </a:t>
            </a:r>
            <a:r>
              <a:rPr lang="it-IT" sz="2800" b="1" dirty="0">
                <a:solidFill>
                  <a:srgbClr val="0070C0"/>
                </a:solidFill>
              </a:rPr>
              <a:t>funzione giurisdizionale</a:t>
            </a:r>
            <a:r>
              <a:rPr lang="it-IT" sz="2800" dirty="0"/>
              <a:t>;</a:t>
            </a:r>
          </a:p>
          <a:p>
            <a:pPr marL="514350" indent="-514350">
              <a:buFont typeface="+mj-lt"/>
              <a:buAutoNum type="alphaLcParenR"/>
            </a:pPr>
            <a:r>
              <a:rPr lang="it-IT" sz="2800" dirty="0"/>
              <a:t>L’organo deve essere </a:t>
            </a:r>
            <a:r>
              <a:rPr lang="it-IT" sz="2800" b="1" dirty="0">
                <a:solidFill>
                  <a:srgbClr val="0070C0"/>
                </a:solidFill>
              </a:rPr>
              <a:t>indipendente</a:t>
            </a:r>
            <a:r>
              <a:rPr lang="it-IT" sz="2800" dirty="0"/>
              <a:t>;</a:t>
            </a:r>
          </a:p>
          <a:p>
            <a:pPr marL="514350" indent="-514350">
              <a:buFont typeface="+mj-lt"/>
              <a:buAutoNum type="alphaLcParenR"/>
            </a:pPr>
            <a:r>
              <a:rPr lang="it-IT" sz="2800" dirty="0"/>
              <a:t>L’</a:t>
            </a:r>
            <a:r>
              <a:rPr lang="it-IT" dirty="0"/>
              <a:t>organo deve avere una </a:t>
            </a:r>
            <a:r>
              <a:rPr lang="it-IT" sz="2800" b="1" dirty="0">
                <a:solidFill>
                  <a:srgbClr val="0070C0"/>
                </a:solidFill>
              </a:rPr>
              <a:t>origine legale</a:t>
            </a:r>
            <a:r>
              <a:rPr lang="it-IT" sz="2800" dirty="0">
                <a:solidFill>
                  <a:srgbClr val="0070C0"/>
                </a:solidFill>
              </a:rPr>
              <a:t> </a:t>
            </a:r>
            <a:r>
              <a:rPr lang="it-IT" sz="2800" dirty="0"/>
              <a:t>(CGUE, sentenza 23 marzo 1982, </a:t>
            </a:r>
            <a:r>
              <a:rPr lang="it-IT" sz="2800" i="1" dirty="0" err="1"/>
              <a:t>Nordsee</a:t>
            </a:r>
            <a:r>
              <a:rPr lang="it-IT" sz="2800" dirty="0"/>
              <a:t>);</a:t>
            </a:r>
          </a:p>
          <a:p>
            <a:pPr marL="514350" indent="-514350">
              <a:buFont typeface="+mj-lt"/>
              <a:buAutoNum type="alphaLcParenR"/>
            </a:pPr>
            <a:r>
              <a:rPr lang="it-IT" sz="2800" dirty="0" err="1"/>
              <a:t>lI</a:t>
            </a:r>
            <a:r>
              <a:rPr lang="it-IT" sz="2800" dirty="0"/>
              <a:t> procedimento deve avere natura </a:t>
            </a:r>
            <a:r>
              <a:rPr lang="it-IT" sz="2800" b="1" dirty="0">
                <a:solidFill>
                  <a:srgbClr val="0070C0"/>
                </a:solidFill>
              </a:rPr>
              <a:t>contraddittoria</a:t>
            </a:r>
            <a:r>
              <a:rPr lang="it-IT" sz="2800" dirty="0"/>
              <a:t>.</a:t>
            </a:r>
          </a:p>
          <a:p>
            <a:pPr marL="0" indent="0">
              <a:buNone/>
            </a:pPr>
            <a:endParaRPr lang="it-IT" sz="2800" dirty="0"/>
          </a:p>
          <a:p>
            <a:r>
              <a:rPr lang="it-IT" dirty="0"/>
              <a:t>Rientrano in questa tra i giudici che possono avanzare un rinvio pregiudiziale</a:t>
            </a:r>
            <a:r>
              <a:rPr lang="it-IT" sz="2800" dirty="0"/>
              <a:t>:</a:t>
            </a:r>
          </a:p>
          <a:p>
            <a:pPr>
              <a:buFont typeface="Courier New" panose="02070309020205020404" pitchFamily="49" charset="0"/>
              <a:buChar char="o"/>
            </a:pPr>
            <a:r>
              <a:rPr lang="it-IT" sz="2800" dirty="0"/>
              <a:t>Corti costituzionali nazionali;</a:t>
            </a:r>
          </a:p>
          <a:p>
            <a:pPr>
              <a:buFont typeface="Courier New" panose="02070309020205020404" pitchFamily="49" charset="0"/>
              <a:buChar char="o"/>
            </a:pPr>
            <a:r>
              <a:rPr lang="it-IT" sz="2800" dirty="0"/>
              <a:t>giudici che esercitano funzioni di volontaria giurisdizione o di mero controllo dell’attività amministrativa;</a:t>
            </a:r>
          </a:p>
          <a:p>
            <a:pPr>
              <a:buFont typeface="Courier New" panose="02070309020205020404" pitchFamily="49" charset="0"/>
              <a:buChar char="o"/>
            </a:pPr>
            <a:r>
              <a:rPr lang="it-IT" sz="2800" dirty="0"/>
              <a:t>arbitri;</a:t>
            </a:r>
          </a:p>
          <a:p>
            <a:pPr>
              <a:buFont typeface="Courier New" panose="02070309020205020404" pitchFamily="49" charset="0"/>
              <a:buChar char="o"/>
            </a:pPr>
            <a:r>
              <a:rPr lang="it-IT" sz="2800" dirty="0"/>
              <a:t>autorità amministrative.</a:t>
            </a:r>
          </a:p>
          <a:p>
            <a:endParaRPr lang="it-IT" dirty="0"/>
          </a:p>
        </p:txBody>
      </p:sp>
    </p:spTree>
    <p:extLst>
      <p:ext uri="{BB962C8B-B14F-4D97-AF65-F5344CB8AC3E}">
        <p14:creationId xmlns:p14="http://schemas.microsoft.com/office/powerpoint/2010/main" val="2142156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AB4592-DC6F-7E82-A26D-FC7D381DA6B6}"/>
              </a:ext>
            </a:extLst>
          </p:cNvPr>
          <p:cNvSpPr>
            <a:spLocks noGrp="1"/>
          </p:cNvSpPr>
          <p:nvPr>
            <p:ph type="title"/>
          </p:nvPr>
        </p:nvSpPr>
        <p:spPr>
          <a:xfrm>
            <a:off x="838200" y="365126"/>
            <a:ext cx="10515600" cy="987686"/>
          </a:xfrm>
        </p:spPr>
        <p:txBody>
          <a:bodyPr/>
          <a:lstStyle/>
          <a:p>
            <a:r>
              <a:rPr lang="it-IT" b="1" dirty="0">
                <a:solidFill>
                  <a:srgbClr val="00B050"/>
                </a:solidFill>
              </a:rPr>
              <a:t>Procedura pregiudiziale</a:t>
            </a:r>
            <a:endParaRPr lang="it-IT" dirty="0">
              <a:solidFill>
                <a:srgbClr val="00B050"/>
              </a:solidFill>
            </a:endParaRPr>
          </a:p>
        </p:txBody>
      </p:sp>
      <p:sp>
        <p:nvSpPr>
          <p:cNvPr id="3" name="Segnaposto contenuto 2">
            <a:extLst>
              <a:ext uri="{FF2B5EF4-FFF2-40B4-BE49-F238E27FC236}">
                <a16:creationId xmlns:a16="http://schemas.microsoft.com/office/drawing/2014/main" id="{E1F2BC06-866A-9C50-E630-DF8BF8409883}"/>
              </a:ext>
            </a:extLst>
          </p:cNvPr>
          <p:cNvSpPr>
            <a:spLocks noGrp="1"/>
          </p:cNvSpPr>
          <p:nvPr>
            <p:ph idx="1"/>
          </p:nvPr>
        </p:nvSpPr>
        <p:spPr>
          <a:xfrm>
            <a:off x="838200" y="1578279"/>
            <a:ext cx="10515600" cy="4598684"/>
          </a:xfrm>
        </p:spPr>
        <p:txBody>
          <a:bodyPr>
            <a:normAutofit/>
          </a:bodyPr>
          <a:lstStyle/>
          <a:p>
            <a:r>
              <a:rPr lang="it-IT" sz="2400" b="1" i="1" dirty="0">
                <a:solidFill>
                  <a:srgbClr val="0070C0"/>
                </a:solidFill>
              </a:rPr>
              <a:t>Quando un giudice nazionale può inoltrare un rinvio pregiudiziale?</a:t>
            </a:r>
          </a:p>
          <a:p>
            <a:pPr algn="just"/>
            <a:r>
              <a:rPr lang="it-IT" sz="2400" dirty="0"/>
              <a:t>Quando  una  questione  di interpretazione o validità è  sollevata  dinanzi  ad  una  giurisdizione  di  uno  degli  Stati  membri,  </a:t>
            </a:r>
            <a:r>
              <a:rPr lang="it-IT" sz="2400" b="1" dirty="0">
                <a:solidFill>
                  <a:srgbClr val="0070C0"/>
                </a:solidFill>
              </a:rPr>
              <a:t>tale  giurisdizione  può</a:t>
            </a:r>
            <a:r>
              <a:rPr lang="it-IT" sz="2400" dirty="0"/>
              <a:t>,  qualora  reputi  necessaria  per  emanare  la  sua  sentenza  una  decisione  su  questo  punto,  domandare  alla  Corte  di  pronunciarsi  sulla  questione (</a:t>
            </a:r>
            <a:r>
              <a:rPr lang="it-IT" sz="2400" b="1" dirty="0"/>
              <a:t>Art. 267.2 TFUE);</a:t>
            </a:r>
            <a:endParaRPr lang="it-IT" sz="2400" dirty="0"/>
          </a:p>
          <a:p>
            <a:r>
              <a:rPr lang="it-IT" sz="2400" dirty="0"/>
              <a:t>Quando  una  questione  di validità o interpretazione è sollevata in  un  giudizio  pendente  davanti  a  una  </a:t>
            </a:r>
            <a:r>
              <a:rPr lang="it-IT" sz="2400" b="1" dirty="0">
                <a:solidFill>
                  <a:srgbClr val="0070C0"/>
                </a:solidFill>
              </a:rPr>
              <a:t>giurisdizione  nazionale,  avverso  le  cui  decisioni  non  possa  proporsi  un  ricorso  giurisdizionale  di  diritto  interno</a:t>
            </a:r>
            <a:r>
              <a:rPr lang="it-IT" sz="2400" dirty="0"/>
              <a:t>,  tale  giurisdizione  </a:t>
            </a:r>
            <a:r>
              <a:rPr lang="it-IT" sz="2400" b="1" dirty="0">
                <a:solidFill>
                  <a:srgbClr val="0070C0"/>
                </a:solidFill>
              </a:rPr>
              <a:t>è  tenuta</a:t>
            </a:r>
            <a:r>
              <a:rPr lang="it-IT" sz="2400" dirty="0">
                <a:solidFill>
                  <a:srgbClr val="0070C0"/>
                </a:solidFill>
              </a:rPr>
              <a:t>  </a:t>
            </a:r>
            <a:r>
              <a:rPr lang="it-IT" sz="2400" dirty="0"/>
              <a:t>a  rivolgersi  alla  Corte (</a:t>
            </a:r>
            <a:r>
              <a:rPr lang="it-IT" sz="2400" b="1" dirty="0"/>
              <a:t>Art. 267.3 TFUE).</a:t>
            </a:r>
          </a:p>
          <a:p>
            <a:pPr marL="0" indent="0">
              <a:buNone/>
            </a:pPr>
            <a:endParaRPr lang="it-IT" sz="2800" dirty="0"/>
          </a:p>
          <a:p>
            <a:endParaRPr lang="it-IT" dirty="0"/>
          </a:p>
        </p:txBody>
      </p:sp>
    </p:spTree>
    <p:extLst>
      <p:ext uri="{BB962C8B-B14F-4D97-AF65-F5344CB8AC3E}">
        <p14:creationId xmlns:p14="http://schemas.microsoft.com/office/powerpoint/2010/main" val="3372888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B3E418-9A9B-D372-5E24-6C4CAB7BB721}"/>
              </a:ext>
            </a:extLst>
          </p:cNvPr>
          <p:cNvSpPr>
            <a:spLocks noGrp="1"/>
          </p:cNvSpPr>
          <p:nvPr>
            <p:ph type="title"/>
          </p:nvPr>
        </p:nvSpPr>
        <p:spPr>
          <a:xfrm>
            <a:off x="838200" y="365126"/>
            <a:ext cx="10515600" cy="624430"/>
          </a:xfrm>
        </p:spPr>
        <p:txBody>
          <a:bodyPr>
            <a:normAutofit fontScale="90000"/>
          </a:bodyPr>
          <a:lstStyle/>
          <a:p>
            <a:r>
              <a:rPr lang="it-IT" b="1" dirty="0">
                <a:solidFill>
                  <a:srgbClr val="00B050"/>
                </a:solidFill>
              </a:rPr>
              <a:t>Procedura pregiudiziale</a:t>
            </a:r>
            <a:endParaRPr lang="it-IT" dirty="0">
              <a:solidFill>
                <a:srgbClr val="00B050"/>
              </a:solidFill>
            </a:endParaRPr>
          </a:p>
        </p:txBody>
      </p:sp>
      <p:sp>
        <p:nvSpPr>
          <p:cNvPr id="3" name="Segnaposto contenuto 2">
            <a:extLst>
              <a:ext uri="{FF2B5EF4-FFF2-40B4-BE49-F238E27FC236}">
                <a16:creationId xmlns:a16="http://schemas.microsoft.com/office/drawing/2014/main" id="{7427F469-9D8D-988E-5B5B-D64B2CD9DA62}"/>
              </a:ext>
            </a:extLst>
          </p:cNvPr>
          <p:cNvSpPr>
            <a:spLocks noGrp="1"/>
          </p:cNvSpPr>
          <p:nvPr>
            <p:ph idx="1"/>
          </p:nvPr>
        </p:nvSpPr>
        <p:spPr>
          <a:xfrm>
            <a:off x="838200" y="1252604"/>
            <a:ext cx="10515600" cy="4924359"/>
          </a:xfrm>
        </p:spPr>
        <p:txBody>
          <a:bodyPr>
            <a:normAutofit fontScale="92500" lnSpcReduction="20000"/>
          </a:bodyPr>
          <a:lstStyle/>
          <a:p>
            <a:r>
              <a:rPr lang="it-IT" sz="2800" b="1" i="1" dirty="0">
                <a:solidFill>
                  <a:srgbClr val="0070C0"/>
                </a:solidFill>
              </a:rPr>
              <a:t>Quando si verifica la facoltà di rinvio pregiudiziale?</a:t>
            </a:r>
          </a:p>
          <a:p>
            <a:pPr>
              <a:buFont typeface="Courier New" panose="02070309020205020404" pitchFamily="49" charset="0"/>
              <a:buChar char="o"/>
            </a:pPr>
            <a:r>
              <a:rPr lang="it-IT" sz="2800" dirty="0"/>
              <a:t> per i giurisdizioni nazionali </a:t>
            </a:r>
            <a:r>
              <a:rPr lang="it-IT" sz="2800" b="1" dirty="0">
                <a:solidFill>
                  <a:srgbClr val="0070C0"/>
                </a:solidFill>
              </a:rPr>
              <a:t>non</a:t>
            </a:r>
            <a:r>
              <a:rPr lang="it-IT" sz="2800" b="1" dirty="0"/>
              <a:t> </a:t>
            </a:r>
            <a:r>
              <a:rPr lang="it-IT" sz="2800" dirty="0"/>
              <a:t>di ultima istanza si configura la facoltà di rinvio;</a:t>
            </a:r>
          </a:p>
          <a:p>
            <a:r>
              <a:rPr lang="it-IT" sz="2800" b="1" i="1" dirty="0">
                <a:solidFill>
                  <a:srgbClr val="0070C0"/>
                </a:solidFill>
              </a:rPr>
              <a:t>Quando un giudice nazionale è obbligato ad effettuare il rinvio pregiudiziale alla Corte di giustizia? </a:t>
            </a:r>
          </a:p>
          <a:p>
            <a:pPr>
              <a:buFont typeface="Courier New" panose="02070309020205020404" pitchFamily="49" charset="0"/>
              <a:buChar char="o"/>
            </a:pPr>
            <a:r>
              <a:rPr lang="it-IT" sz="2800" dirty="0"/>
              <a:t> giurisdizioni nazionali </a:t>
            </a:r>
            <a:r>
              <a:rPr lang="it-IT" sz="2800" b="1" dirty="0">
                <a:solidFill>
                  <a:srgbClr val="0070C0"/>
                </a:solidFill>
              </a:rPr>
              <a:t>di ultima istanza</a:t>
            </a:r>
            <a:r>
              <a:rPr lang="it-IT" sz="2800" dirty="0">
                <a:solidFill>
                  <a:srgbClr val="0070C0"/>
                </a:solidFill>
              </a:rPr>
              <a:t> </a:t>
            </a:r>
            <a:r>
              <a:rPr lang="it-IT" sz="2800" dirty="0"/>
              <a:t>sono obbligati al rinvio.</a:t>
            </a:r>
          </a:p>
          <a:p>
            <a:r>
              <a:rPr lang="it-IT" sz="2800" b="1" i="1" dirty="0">
                <a:solidFill>
                  <a:srgbClr val="0070C0"/>
                </a:solidFill>
              </a:rPr>
              <a:t>Esistono dei limiti all’obbligo di rinvio? </a:t>
            </a:r>
            <a:endParaRPr lang="it-IT" b="1" i="1" dirty="0">
              <a:solidFill>
                <a:srgbClr val="0070C0"/>
              </a:solidFill>
            </a:endParaRPr>
          </a:p>
          <a:p>
            <a:r>
              <a:rPr lang="it-IT" sz="2800" b="1" dirty="0"/>
              <a:t> </a:t>
            </a:r>
            <a:r>
              <a:rPr lang="it-IT" b="1" dirty="0">
                <a:solidFill>
                  <a:srgbClr val="0070C0"/>
                </a:solidFill>
              </a:rPr>
              <a:t>Si</a:t>
            </a:r>
            <a:r>
              <a:rPr lang="it-IT" b="1" dirty="0"/>
              <a:t> </a:t>
            </a:r>
            <a:r>
              <a:rPr lang="it-IT" sz="2800" dirty="0"/>
              <a:t>e sono i seguenti </a:t>
            </a:r>
            <a:r>
              <a:rPr lang="it-IT" dirty="0"/>
              <a:t>(</a:t>
            </a:r>
            <a:r>
              <a:rPr lang="it-IT" sz="2800" dirty="0"/>
              <a:t>sentenza CGUE 6 ottobre 1982, </a:t>
            </a:r>
            <a:r>
              <a:rPr lang="it-IT" sz="2800" i="1" dirty="0"/>
              <a:t>CILFIT</a:t>
            </a:r>
            <a:r>
              <a:rPr lang="it-IT" sz="2800" dirty="0"/>
              <a:t>) :</a:t>
            </a:r>
          </a:p>
          <a:p>
            <a:pPr marL="514350" indent="-514350">
              <a:buFont typeface="+mj-lt"/>
              <a:buAutoNum type="alphaLcParenR"/>
            </a:pPr>
            <a:r>
              <a:rPr lang="it-IT" sz="2800" dirty="0"/>
              <a:t>La questione pregiudiziale  è stata già decisa con precedente sentenza;</a:t>
            </a:r>
          </a:p>
          <a:p>
            <a:pPr marL="514350" indent="-514350">
              <a:buFont typeface="+mj-lt"/>
              <a:buAutoNum type="alphaLcParenR"/>
            </a:pPr>
            <a:r>
              <a:rPr lang="it-IT" sz="2800" dirty="0"/>
              <a:t>La questione pregiudiziale è risolvibile sulla base della costante giurisprudenza della CGUE;</a:t>
            </a:r>
          </a:p>
          <a:p>
            <a:pPr marL="514350" indent="-514350">
              <a:buFont typeface="+mj-lt"/>
              <a:buAutoNum type="alphaLcParenR"/>
            </a:pPr>
            <a:r>
              <a:rPr lang="it-IT" sz="2800" dirty="0"/>
              <a:t>L’interpretazione dell’atto UE non lascia adito ad alcun dubbio (c.d. teoria dell’</a:t>
            </a:r>
            <a:r>
              <a:rPr lang="it-IT" sz="2800" i="1" dirty="0" err="1"/>
              <a:t>acte</a:t>
            </a:r>
            <a:r>
              <a:rPr lang="it-IT" sz="2800" i="1" dirty="0"/>
              <a:t> </a:t>
            </a:r>
            <a:r>
              <a:rPr lang="it-IT" sz="2800" i="1" dirty="0" err="1"/>
              <a:t>clair</a:t>
            </a:r>
            <a:r>
              <a:rPr lang="it-IT" sz="2800" dirty="0"/>
              <a:t>).</a:t>
            </a:r>
          </a:p>
          <a:p>
            <a:endParaRPr lang="it-IT" dirty="0"/>
          </a:p>
        </p:txBody>
      </p:sp>
    </p:spTree>
    <p:extLst>
      <p:ext uri="{BB962C8B-B14F-4D97-AF65-F5344CB8AC3E}">
        <p14:creationId xmlns:p14="http://schemas.microsoft.com/office/powerpoint/2010/main" val="11201949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74F72D-6511-D1EA-9AAA-3DC21091B311}"/>
              </a:ext>
            </a:extLst>
          </p:cNvPr>
          <p:cNvSpPr>
            <a:spLocks noGrp="1"/>
          </p:cNvSpPr>
          <p:nvPr>
            <p:ph type="title"/>
          </p:nvPr>
        </p:nvSpPr>
        <p:spPr/>
        <p:txBody>
          <a:bodyPr/>
          <a:lstStyle/>
          <a:p>
            <a:r>
              <a:rPr lang="it-IT" b="1" dirty="0">
                <a:solidFill>
                  <a:srgbClr val="00B050"/>
                </a:solidFill>
              </a:rPr>
              <a:t>Procedura pregiudiziale</a:t>
            </a:r>
            <a:endParaRPr lang="it-IT" dirty="0">
              <a:solidFill>
                <a:srgbClr val="00B050"/>
              </a:solidFill>
            </a:endParaRPr>
          </a:p>
        </p:txBody>
      </p:sp>
      <p:sp>
        <p:nvSpPr>
          <p:cNvPr id="3" name="Segnaposto contenuto 2">
            <a:extLst>
              <a:ext uri="{FF2B5EF4-FFF2-40B4-BE49-F238E27FC236}">
                <a16:creationId xmlns:a16="http://schemas.microsoft.com/office/drawing/2014/main" id="{2AAF6772-AC60-A50D-47B3-DDC7AEF75CC5}"/>
              </a:ext>
            </a:extLst>
          </p:cNvPr>
          <p:cNvSpPr>
            <a:spLocks noGrp="1"/>
          </p:cNvSpPr>
          <p:nvPr>
            <p:ph idx="1"/>
          </p:nvPr>
        </p:nvSpPr>
        <p:spPr/>
        <p:txBody>
          <a:bodyPr>
            <a:normAutofit/>
          </a:bodyPr>
          <a:lstStyle/>
          <a:p>
            <a:r>
              <a:rPr lang="it-IT" dirty="0"/>
              <a:t>La domanda di pronuncia pregiudiziale </a:t>
            </a:r>
            <a:r>
              <a:rPr lang="it-IT" b="1" dirty="0">
                <a:solidFill>
                  <a:srgbClr val="0070C0"/>
                </a:solidFill>
              </a:rPr>
              <a:t>deve riguardare l'interpretazione o la validità del diritto dell'Unione</a:t>
            </a:r>
            <a:r>
              <a:rPr lang="it-IT" dirty="0"/>
              <a:t>, e non l'interpretazione delle norme del diritto nazionale o questioni di fatto sollevate nell'ambito del procedimento principale</a:t>
            </a:r>
            <a:r>
              <a:rPr lang="it-IT" b="0" i="0" u="none" strike="noStrike" dirty="0">
                <a:solidFill>
                  <a:srgbClr val="0C0C0F"/>
                </a:solidFill>
                <a:effectLst/>
                <a:latin typeface="Lato" panose="020F0502020204030203" pitchFamily="34" charset="0"/>
              </a:rPr>
              <a:t>.</a:t>
            </a:r>
            <a:endParaRPr lang="it-IT" dirty="0"/>
          </a:p>
          <a:p>
            <a:r>
              <a:rPr lang="it-IT" dirty="0"/>
              <a:t>La Corte di giustizia è chiamata in via pregiudiziale a pronunciarsi su una questione di </a:t>
            </a:r>
            <a:r>
              <a:rPr lang="it-IT" b="1" dirty="0">
                <a:solidFill>
                  <a:srgbClr val="0070C0"/>
                </a:solidFill>
              </a:rPr>
              <a:t>interpretazione </a:t>
            </a:r>
            <a:r>
              <a:rPr lang="it-IT" dirty="0"/>
              <a:t>quando riguarda (art. 267 TFUE):</a:t>
            </a:r>
          </a:p>
          <a:p>
            <a:pPr>
              <a:buFont typeface="Courier New" panose="02070309020205020404" pitchFamily="49" charset="0"/>
              <a:buChar char="o"/>
            </a:pPr>
            <a:r>
              <a:rPr lang="it-IT" sz="2800" dirty="0"/>
              <a:t> Interpretazione dei Trattati;</a:t>
            </a:r>
          </a:p>
          <a:p>
            <a:pPr>
              <a:buFont typeface="Courier New" panose="02070309020205020404" pitchFamily="49" charset="0"/>
              <a:buChar char="o"/>
            </a:pPr>
            <a:r>
              <a:rPr lang="it-IT" sz="2800" dirty="0"/>
              <a:t>Interpretazione di accordi internazionali conclusi dall’UE;</a:t>
            </a:r>
          </a:p>
          <a:p>
            <a:pPr>
              <a:buFont typeface="Courier New" panose="02070309020205020404" pitchFamily="49" charset="0"/>
              <a:buChar char="o"/>
            </a:pPr>
            <a:r>
              <a:rPr lang="it-IT" sz="2800" dirty="0"/>
              <a:t>Interpretazione di atti di diritto derivato, anche non vincolanti.</a:t>
            </a:r>
          </a:p>
          <a:p>
            <a:endParaRPr lang="it-IT" dirty="0"/>
          </a:p>
        </p:txBody>
      </p:sp>
    </p:spTree>
    <p:extLst>
      <p:ext uri="{BB962C8B-B14F-4D97-AF65-F5344CB8AC3E}">
        <p14:creationId xmlns:p14="http://schemas.microsoft.com/office/powerpoint/2010/main" val="4257467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E685476-C2F8-D792-7981-46985051B176}"/>
              </a:ext>
            </a:extLst>
          </p:cNvPr>
          <p:cNvSpPr>
            <a:spLocks noGrp="1"/>
          </p:cNvSpPr>
          <p:nvPr>
            <p:ph type="title"/>
          </p:nvPr>
        </p:nvSpPr>
        <p:spPr/>
        <p:txBody>
          <a:bodyPr/>
          <a:lstStyle/>
          <a:p>
            <a:r>
              <a:rPr lang="it-IT" b="1" dirty="0">
                <a:solidFill>
                  <a:srgbClr val="00B050"/>
                </a:solidFill>
              </a:rPr>
              <a:t>Procedura pregiudiziale</a:t>
            </a:r>
            <a:endParaRPr lang="it-IT" dirty="0">
              <a:solidFill>
                <a:srgbClr val="00B050"/>
              </a:solidFill>
            </a:endParaRPr>
          </a:p>
        </p:txBody>
      </p:sp>
      <p:sp>
        <p:nvSpPr>
          <p:cNvPr id="6" name="Segnaposto contenuto 5">
            <a:extLst>
              <a:ext uri="{FF2B5EF4-FFF2-40B4-BE49-F238E27FC236}">
                <a16:creationId xmlns:a16="http://schemas.microsoft.com/office/drawing/2014/main" id="{F785CCD1-28C8-8958-7297-C21D98292BA1}"/>
              </a:ext>
            </a:extLst>
          </p:cNvPr>
          <p:cNvSpPr>
            <a:spLocks noGrp="1"/>
          </p:cNvSpPr>
          <p:nvPr>
            <p:ph idx="1"/>
          </p:nvPr>
        </p:nvSpPr>
        <p:spPr/>
        <p:txBody>
          <a:bodyPr>
            <a:normAutofit lnSpcReduction="10000"/>
          </a:bodyPr>
          <a:lstStyle/>
          <a:p>
            <a:r>
              <a:rPr lang="it-IT" dirty="0"/>
              <a:t>La Corte di giustizia è chiamata in via pregiudiziale a pronunciarsi su una questione di </a:t>
            </a:r>
            <a:r>
              <a:rPr lang="it-IT" sz="2800" b="1" dirty="0">
                <a:solidFill>
                  <a:srgbClr val="0070C0"/>
                </a:solidFill>
              </a:rPr>
              <a:t>validità</a:t>
            </a:r>
            <a:r>
              <a:rPr lang="it-IT" sz="2800" b="1" dirty="0"/>
              <a:t>:</a:t>
            </a:r>
          </a:p>
          <a:p>
            <a:pPr>
              <a:buFont typeface="Courier New" panose="02070309020205020404" pitchFamily="49" charset="0"/>
              <a:buChar char="o"/>
            </a:pPr>
            <a:r>
              <a:rPr lang="it-IT" sz="2800" dirty="0"/>
              <a:t>Validità degli atti delle istituzioni (regolamenti</a:t>
            </a:r>
            <a:r>
              <a:rPr lang="it-IT" dirty="0"/>
              <a:t>, direttive…)</a:t>
            </a:r>
            <a:r>
              <a:rPr lang="it-IT" sz="2800" dirty="0"/>
              <a:t>. </a:t>
            </a:r>
          </a:p>
          <a:p>
            <a:r>
              <a:rPr lang="it-IT" sz="2800" dirty="0"/>
              <a:t>Concentrazione del controllo di validità presso la Corte di giustizia. </a:t>
            </a:r>
          </a:p>
          <a:p>
            <a:r>
              <a:rPr lang="it-IT" sz="2800" dirty="0"/>
              <a:t>Rapporti con altri meccanismi di controllo (art. 263 TFUE, art. 277 TFUE).</a:t>
            </a:r>
          </a:p>
          <a:p>
            <a:r>
              <a:rPr lang="it-IT" sz="2800" dirty="0"/>
              <a:t>Attenuazione della differenza tra giudici di ultima istanza e non;</a:t>
            </a:r>
            <a:endParaRPr lang="it-IT" sz="2800" b="1" dirty="0"/>
          </a:p>
          <a:p>
            <a:r>
              <a:rPr lang="it-IT" sz="2800" dirty="0"/>
              <a:t>Il giudice nazionale non di ultima istanza che ritiene invalido l’atto UE deve obbligatoriamente e sempre rivolgersi alla CGUE sollevando la questione pregiudiziale (CGUE </a:t>
            </a:r>
            <a:r>
              <a:rPr lang="it-IT" sz="2800" dirty="0" err="1"/>
              <a:t>sent</a:t>
            </a:r>
            <a:r>
              <a:rPr lang="it-IT" sz="2800" dirty="0"/>
              <a:t>. 22 ottobre 1987, </a:t>
            </a:r>
            <a:r>
              <a:rPr lang="it-IT" sz="2800" i="1" dirty="0"/>
              <a:t>Foto-Frost</a:t>
            </a:r>
            <a:r>
              <a:rPr lang="it-IT" sz="2800" dirty="0"/>
              <a:t>).</a:t>
            </a:r>
          </a:p>
          <a:p>
            <a:pPr marL="0" indent="0">
              <a:buNone/>
            </a:pPr>
            <a:endParaRPr lang="it-IT" sz="2800" dirty="0"/>
          </a:p>
          <a:p>
            <a:endParaRPr lang="it-IT" dirty="0"/>
          </a:p>
        </p:txBody>
      </p:sp>
    </p:spTree>
    <p:extLst>
      <p:ext uri="{BB962C8B-B14F-4D97-AF65-F5344CB8AC3E}">
        <p14:creationId xmlns:p14="http://schemas.microsoft.com/office/powerpoint/2010/main" val="1522204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073C09-C4BA-7B1C-9527-97C7EA036448}"/>
              </a:ext>
            </a:extLst>
          </p:cNvPr>
          <p:cNvSpPr>
            <a:spLocks noGrp="1"/>
          </p:cNvSpPr>
          <p:nvPr>
            <p:ph type="title"/>
          </p:nvPr>
        </p:nvSpPr>
        <p:spPr/>
        <p:txBody>
          <a:bodyPr/>
          <a:lstStyle/>
          <a:p>
            <a:r>
              <a:rPr lang="it-IT" b="1" dirty="0">
                <a:solidFill>
                  <a:srgbClr val="00B050"/>
                </a:solidFill>
              </a:rPr>
              <a:t>Procedura pregiudiziale</a:t>
            </a:r>
            <a:endParaRPr lang="it-IT" dirty="0">
              <a:solidFill>
                <a:srgbClr val="00B050"/>
              </a:solidFill>
            </a:endParaRPr>
          </a:p>
        </p:txBody>
      </p:sp>
      <p:sp>
        <p:nvSpPr>
          <p:cNvPr id="5" name="Segnaposto contenuto 4">
            <a:extLst>
              <a:ext uri="{FF2B5EF4-FFF2-40B4-BE49-F238E27FC236}">
                <a16:creationId xmlns:a16="http://schemas.microsoft.com/office/drawing/2014/main" id="{D750D002-52E3-C64C-9901-9F660418BD3E}"/>
              </a:ext>
            </a:extLst>
          </p:cNvPr>
          <p:cNvSpPr>
            <a:spLocks noGrp="1"/>
          </p:cNvSpPr>
          <p:nvPr>
            <p:ph idx="1"/>
          </p:nvPr>
        </p:nvSpPr>
        <p:spPr/>
        <p:txBody>
          <a:bodyPr/>
          <a:lstStyle/>
          <a:p>
            <a:r>
              <a:rPr lang="it-IT" sz="2800" b="1" i="1" dirty="0">
                <a:solidFill>
                  <a:srgbClr val="0070C0"/>
                </a:solidFill>
              </a:rPr>
              <a:t>Quali sono le differenze tra questione pregiudiziale di validità e ricorso di annullamento?</a:t>
            </a:r>
          </a:p>
          <a:p>
            <a:endParaRPr lang="it-IT" sz="2800" b="1" i="1" dirty="0">
              <a:solidFill>
                <a:srgbClr val="0070C0"/>
              </a:solidFill>
            </a:endParaRPr>
          </a:p>
          <a:p>
            <a:pPr>
              <a:buFont typeface="Courier New" panose="02070309020205020404" pitchFamily="49" charset="0"/>
              <a:buChar char="o"/>
            </a:pPr>
            <a:r>
              <a:rPr lang="it-IT" sz="2800" dirty="0"/>
              <a:t>inesistenza di diverse categorie di legittimati;</a:t>
            </a:r>
          </a:p>
          <a:p>
            <a:pPr marL="0" indent="0">
              <a:buNone/>
            </a:pPr>
            <a:endParaRPr lang="it-IT" sz="2800" dirty="0"/>
          </a:p>
          <a:p>
            <a:pPr>
              <a:buFont typeface="Courier New" panose="02070309020205020404" pitchFamily="49" charset="0"/>
              <a:buChar char="o"/>
            </a:pPr>
            <a:r>
              <a:rPr lang="it-IT" sz="2800" dirty="0"/>
              <a:t>non necessità di rispettare il termine di due mesi;</a:t>
            </a:r>
          </a:p>
          <a:p>
            <a:endParaRPr lang="it-IT" dirty="0"/>
          </a:p>
        </p:txBody>
      </p:sp>
    </p:spTree>
    <p:extLst>
      <p:ext uri="{BB962C8B-B14F-4D97-AF65-F5344CB8AC3E}">
        <p14:creationId xmlns:p14="http://schemas.microsoft.com/office/powerpoint/2010/main" val="25275613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A7F43B-F82A-C7AE-E283-53F5905D513C}"/>
              </a:ext>
            </a:extLst>
          </p:cNvPr>
          <p:cNvSpPr>
            <a:spLocks noGrp="1"/>
          </p:cNvSpPr>
          <p:nvPr>
            <p:ph type="title"/>
          </p:nvPr>
        </p:nvSpPr>
        <p:spPr/>
        <p:txBody>
          <a:bodyPr/>
          <a:lstStyle/>
          <a:p>
            <a:r>
              <a:rPr lang="it-IT" b="1" dirty="0">
                <a:solidFill>
                  <a:srgbClr val="00B050"/>
                </a:solidFill>
              </a:rPr>
              <a:t>Procedura pregiudiziale</a:t>
            </a:r>
            <a:endParaRPr lang="it-IT" dirty="0">
              <a:solidFill>
                <a:srgbClr val="00B050"/>
              </a:solidFill>
            </a:endParaRPr>
          </a:p>
        </p:txBody>
      </p:sp>
      <p:sp>
        <p:nvSpPr>
          <p:cNvPr id="3" name="Segnaposto contenuto 2">
            <a:extLst>
              <a:ext uri="{FF2B5EF4-FFF2-40B4-BE49-F238E27FC236}">
                <a16:creationId xmlns:a16="http://schemas.microsoft.com/office/drawing/2014/main" id="{5E89BD71-B7C5-E971-5036-8E1E1BF8C148}"/>
              </a:ext>
            </a:extLst>
          </p:cNvPr>
          <p:cNvSpPr>
            <a:spLocks noGrp="1"/>
          </p:cNvSpPr>
          <p:nvPr>
            <p:ph idx="1"/>
          </p:nvPr>
        </p:nvSpPr>
        <p:spPr/>
        <p:txBody>
          <a:bodyPr/>
          <a:lstStyle/>
          <a:p>
            <a:r>
              <a:rPr lang="it-IT" sz="2800" b="1" i="1" dirty="0">
                <a:solidFill>
                  <a:srgbClr val="0070C0"/>
                </a:solidFill>
              </a:rPr>
              <a:t>Quando un rinvio pregiudiziale è ammissibile e rilevante? </a:t>
            </a:r>
          </a:p>
          <a:p>
            <a:pPr>
              <a:buFont typeface="Courier New" panose="02070309020205020404" pitchFamily="49" charset="0"/>
              <a:buChar char="o"/>
            </a:pPr>
            <a:r>
              <a:rPr lang="it-IT" sz="2800" dirty="0"/>
              <a:t>Le questioni pregiudiziali devono essere rilevanti</a:t>
            </a:r>
          </a:p>
          <a:p>
            <a:pPr>
              <a:buFont typeface="Courier New" panose="02070309020205020404" pitchFamily="49" charset="0"/>
              <a:buChar char="o"/>
            </a:pPr>
            <a:r>
              <a:rPr lang="it-IT" sz="2800" dirty="0"/>
              <a:t> Le questioni pregiudiziali non sono rilevanti quando:</a:t>
            </a:r>
          </a:p>
          <a:p>
            <a:pPr marL="514350" indent="-514350">
              <a:buFont typeface="+mj-lt"/>
              <a:buAutoNum type="alphaLcParenR"/>
            </a:pPr>
            <a:r>
              <a:rPr lang="it-IT" sz="2800" dirty="0"/>
              <a:t>insufficiente definizione delle questioni di fatto e di diritto;</a:t>
            </a:r>
          </a:p>
          <a:p>
            <a:pPr marL="514350" indent="-514350">
              <a:buFont typeface="+mj-lt"/>
              <a:buAutoNum type="alphaLcParenR"/>
            </a:pPr>
            <a:r>
              <a:rPr lang="it-IT" sz="2800" dirty="0"/>
              <a:t>questioni manifestamente irrilevanti;</a:t>
            </a:r>
          </a:p>
          <a:p>
            <a:pPr marL="514350" indent="-514350">
              <a:buFont typeface="+mj-lt"/>
              <a:buAutoNum type="alphaLcParenR"/>
            </a:pPr>
            <a:r>
              <a:rPr lang="it-IT" sz="2800" dirty="0"/>
              <a:t>questioni ipotetiche;</a:t>
            </a:r>
          </a:p>
          <a:p>
            <a:pPr marL="514350" indent="-514350">
              <a:buFont typeface="+mj-lt"/>
              <a:buAutoNum type="alphaLcParenR"/>
            </a:pPr>
            <a:r>
              <a:rPr lang="it-IT" sz="2800" dirty="0"/>
              <a:t>controversie fittizie.</a:t>
            </a:r>
          </a:p>
          <a:p>
            <a:endParaRPr lang="it-IT" dirty="0"/>
          </a:p>
        </p:txBody>
      </p:sp>
    </p:spTree>
    <p:extLst>
      <p:ext uri="{BB962C8B-B14F-4D97-AF65-F5344CB8AC3E}">
        <p14:creationId xmlns:p14="http://schemas.microsoft.com/office/powerpoint/2010/main" val="4127822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6BBBA0-7A39-999C-1B21-ED881C354F64}"/>
              </a:ext>
            </a:extLst>
          </p:cNvPr>
          <p:cNvSpPr>
            <a:spLocks noGrp="1"/>
          </p:cNvSpPr>
          <p:nvPr>
            <p:ph type="title"/>
          </p:nvPr>
        </p:nvSpPr>
        <p:spPr/>
        <p:txBody>
          <a:bodyPr/>
          <a:lstStyle/>
          <a:p>
            <a:r>
              <a:rPr lang="it-IT" b="1" dirty="0">
                <a:solidFill>
                  <a:srgbClr val="00B050"/>
                </a:solidFill>
              </a:rPr>
              <a:t>Regolamenti</a:t>
            </a:r>
          </a:p>
        </p:txBody>
      </p:sp>
      <p:sp>
        <p:nvSpPr>
          <p:cNvPr id="3" name="Segnaposto contenuto 2">
            <a:extLst>
              <a:ext uri="{FF2B5EF4-FFF2-40B4-BE49-F238E27FC236}">
                <a16:creationId xmlns:a16="http://schemas.microsoft.com/office/drawing/2014/main" id="{D8960623-00FC-08A7-7413-8393AA8B64F9}"/>
              </a:ext>
            </a:extLst>
          </p:cNvPr>
          <p:cNvSpPr>
            <a:spLocks noGrp="1"/>
          </p:cNvSpPr>
          <p:nvPr>
            <p:ph idx="1"/>
          </p:nvPr>
        </p:nvSpPr>
        <p:spPr/>
        <p:txBody>
          <a:bodyPr/>
          <a:lstStyle/>
          <a:p>
            <a:pPr>
              <a:defRPr/>
            </a:pPr>
            <a:r>
              <a:rPr lang="it-IT" altLang="it-IT" dirty="0"/>
              <a:t>Caratteristiche generali:</a:t>
            </a:r>
          </a:p>
          <a:p>
            <a:pPr>
              <a:defRPr/>
            </a:pPr>
            <a:r>
              <a:rPr lang="it-IT" altLang="it-IT" b="1" dirty="0">
                <a:solidFill>
                  <a:srgbClr val="0070C0"/>
                </a:solidFill>
              </a:rPr>
              <a:t>Portata generale</a:t>
            </a:r>
            <a:r>
              <a:rPr lang="it-IT" altLang="it-IT" dirty="0"/>
              <a:t>: vincolano tutti i soggetti dell’ordinamento UE;</a:t>
            </a:r>
          </a:p>
          <a:p>
            <a:pPr>
              <a:defRPr/>
            </a:pPr>
            <a:r>
              <a:rPr lang="it-IT" altLang="it-IT" b="1" dirty="0">
                <a:solidFill>
                  <a:srgbClr val="0070C0"/>
                </a:solidFill>
              </a:rPr>
              <a:t>Obbligatorietà integrale</a:t>
            </a:r>
            <a:r>
              <a:rPr lang="it-IT" altLang="it-IT" dirty="0"/>
              <a:t>, in tutti i loro elementi;</a:t>
            </a:r>
          </a:p>
          <a:p>
            <a:pPr>
              <a:defRPr/>
            </a:pPr>
            <a:r>
              <a:rPr lang="it-IT" altLang="it-IT" b="1" dirty="0">
                <a:solidFill>
                  <a:srgbClr val="0070C0"/>
                </a:solidFill>
              </a:rPr>
              <a:t>Diretta applicabilità</a:t>
            </a:r>
            <a:r>
              <a:rPr lang="it-IT" altLang="it-IT" dirty="0"/>
              <a:t>: no necessità di adattamento (sentenza </a:t>
            </a:r>
            <a:r>
              <a:rPr lang="it-IT" altLang="it-IT" i="1" dirty="0"/>
              <a:t>Variola</a:t>
            </a:r>
            <a:r>
              <a:rPr lang="it-IT" altLang="it-IT" dirty="0"/>
              <a:t>).</a:t>
            </a:r>
          </a:p>
          <a:p>
            <a:pPr>
              <a:defRPr/>
            </a:pPr>
            <a:r>
              <a:rPr lang="it-IT" dirty="0"/>
              <a:t>Esso è rivolto a categorie astratte di persone, non a specifici individui.</a:t>
            </a:r>
          </a:p>
          <a:p>
            <a:pPr>
              <a:defRPr/>
            </a:pPr>
            <a:r>
              <a:rPr lang="it-IT" dirty="0"/>
              <a:t>I regolamenti hanno lo scopo di garantire l’applicazione uniforme in tutta l’Unione della rispettiva normativa</a:t>
            </a:r>
            <a:endParaRPr lang="it-IT" altLang="it-IT" dirty="0"/>
          </a:p>
          <a:p>
            <a:endParaRPr lang="it-IT" dirty="0"/>
          </a:p>
        </p:txBody>
      </p:sp>
    </p:spTree>
    <p:extLst>
      <p:ext uri="{BB962C8B-B14F-4D97-AF65-F5344CB8AC3E}">
        <p14:creationId xmlns:p14="http://schemas.microsoft.com/office/powerpoint/2010/main" val="8909280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D547AD-6271-6F19-9137-6EDA8DB86BF1}"/>
              </a:ext>
            </a:extLst>
          </p:cNvPr>
          <p:cNvSpPr>
            <a:spLocks noGrp="1"/>
          </p:cNvSpPr>
          <p:nvPr>
            <p:ph type="title"/>
          </p:nvPr>
        </p:nvSpPr>
        <p:spPr>
          <a:xfrm>
            <a:off x="838200" y="365126"/>
            <a:ext cx="10515600" cy="799796"/>
          </a:xfrm>
        </p:spPr>
        <p:txBody>
          <a:bodyPr/>
          <a:lstStyle/>
          <a:p>
            <a:r>
              <a:rPr lang="it-IT" b="1" dirty="0">
                <a:solidFill>
                  <a:srgbClr val="00B050"/>
                </a:solidFill>
              </a:rPr>
              <a:t>Procedura pregiudiziale</a:t>
            </a:r>
            <a:endParaRPr lang="it-IT" dirty="0">
              <a:solidFill>
                <a:srgbClr val="00B050"/>
              </a:solidFill>
            </a:endParaRPr>
          </a:p>
        </p:txBody>
      </p:sp>
      <p:sp>
        <p:nvSpPr>
          <p:cNvPr id="3" name="Segnaposto contenuto 2">
            <a:extLst>
              <a:ext uri="{FF2B5EF4-FFF2-40B4-BE49-F238E27FC236}">
                <a16:creationId xmlns:a16="http://schemas.microsoft.com/office/drawing/2014/main" id="{5355B61A-B1D8-E050-562F-58D6D4B4ECBA}"/>
              </a:ext>
            </a:extLst>
          </p:cNvPr>
          <p:cNvSpPr>
            <a:spLocks noGrp="1"/>
          </p:cNvSpPr>
          <p:nvPr>
            <p:ph idx="1"/>
          </p:nvPr>
        </p:nvSpPr>
        <p:spPr>
          <a:xfrm>
            <a:off x="838200" y="1365336"/>
            <a:ext cx="10515600" cy="5127537"/>
          </a:xfrm>
        </p:spPr>
        <p:txBody>
          <a:bodyPr>
            <a:normAutofit fontScale="70000" lnSpcReduction="20000"/>
          </a:bodyPr>
          <a:lstStyle/>
          <a:p>
            <a:pPr algn="l"/>
            <a:r>
              <a:rPr lang="it-IT" sz="4000" b="1" i="1" dirty="0">
                <a:solidFill>
                  <a:srgbClr val="0070C0"/>
                </a:solidFill>
              </a:rPr>
              <a:t>Quale è Il contenuto di una domanda di pronuncia pregiudiziale? </a:t>
            </a:r>
          </a:p>
          <a:p>
            <a:pPr algn="l"/>
            <a:r>
              <a:rPr lang="it-IT" sz="4000" dirty="0"/>
              <a:t>Oltre al testo stesso delle questioni sottoposte alla Corte in via pregiudiziale, la domanda di pronuncia pregiudiziale deve contenere (art. 94 dello Statuto della Corte di giustizia):</a:t>
            </a:r>
          </a:p>
          <a:p>
            <a:pPr marL="514350" indent="-514350" algn="l">
              <a:buFont typeface="+mj-lt"/>
              <a:buAutoNum type="alphaLcParenR"/>
            </a:pPr>
            <a:r>
              <a:rPr lang="it-IT" sz="4000" dirty="0"/>
              <a:t>un'illustrazione sommaria dell'oggetto della controversia nonché dei fatti rilevanti, quali accertati dal giudice del rinvio o, quanto meno, un'illustrazione delle circostanze di fatto sulle quali si basano le questioni pregiudiziali;</a:t>
            </a:r>
          </a:p>
          <a:p>
            <a:pPr marL="514350" indent="-514350" algn="l">
              <a:buFont typeface="+mj-lt"/>
              <a:buAutoNum type="alphaLcParenR"/>
            </a:pPr>
            <a:r>
              <a:rPr lang="it-IT" sz="4000" dirty="0"/>
              <a:t>il contenuto delle norme nazionali applicabili alla fattispecie e, se del caso, la giurisprudenza nazionale in materia;</a:t>
            </a:r>
          </a:p>
          <a:p>
            <a:pPr marL="514350" indent="-514350" algn="l">
              <a:buFont typeface="+mj-lt"/>
              <a:buAutoNum type="alphaLcParenR"/>
            </a:pPr>
            <a:r>
              <a:rPr lang="it-IT" sz="4000" dirty="0"/>
              <a:t>l'illustrazione dei motivi che hanno indotto il giudice del rinvio a interrogarsi sull'interpretazione o sulla validità di determinate disposizioni del diritto dell'Unione, nonché il collegamento che esso stabilisce tra dette disposizioni e la normativa nazionale applicabile alla causa principale</a:t>
            </a:r>
          </a:p>
          <a:p>
            <a:endParaRPr lang="it-IT" dirty="0"/>
          </a:p>
        </p:txBody>
      </p:sp>
    </p:spTree>
    <p:extLst>
      <p:ext uri="{BB962C8B-B14F-4D97-AF65-F5344CB8AC3E}">
        <p14:creationId xmlns:p14="http://schemas.microsoft.com/office/powerpoint/2010/main" val="14991451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25A127-439E-6B68-0986-BE2297259ECA}"/>
              </a:ext>
            </a:extLst>
          </p:cNvPr>
          <p:cNvSpPr>
            <a:spLocks noGrp="1"/>
          </p:cNvSpPr>
          <p:nvPr>
            <p:ph type="title"/>
          </p:nvPr>
        </p:nvSpPr>
        <p:spPr/>
        <p:txBody>
          <a:bodyPr/>
          <a:lstStyle/>
          <a:p>
            <a:r>
              <a:rPr lang="it-IT" b="1" dirty="0">
                <a:solidFill>
                  <a:srgbClr val="00B050"/>
                </a:solidFill>
              </a:rPr>
              <a:t>Procedura pregiudiziale</a:t>
            </a:r>
            <a:endParaRPr lang="it-IT" dirty="0">
              <a:solidFill>
                <a:srgbClr val="00B050"/>
              </a:solidFill>
            </a:endParaRPr>
          </a:p>
        </p:txBody>
      </p:sp>
      <p:sp>
        <p:nvSpPr>
          <p:cNvPr id="3" name="Segnaposto contenuto 2">
            <a:extLst>
              <a:ext uri="{FF2B5EF4-FFF2-40B4-BE49-F238E27FC236}">
                <a16:creationId xmlns:a16="http://schemas.microsoft.com/office/drawing/2014/main" id="{7AE03E43-D322-3D9F-8439-63BD428DD13B}"/>
              </a:ext>
            </a:extLst>
          </p:cNvPr>
          <p:cNvSpPr>
            <a:spLocks noGrp="1"/>
          </p:cNvSpPr>
          <p:nvPr>
            <p:ph idx="1"/>
          </p:nvPr>
        </p:nvSpPr>
        <p:spPr/>
        <p:txBody>
          <a:bodyPr>
            <a:normAutofit fontScale="92500" lnSpcReduction="10000"/>
          </a:bodyPr>
          <a:lstStyle/>
          <a:p>
            <a:r>
              <a:rPr lang="it-IT" dirty="0"/>
              <a:t>La Corte di giustizia distingue inoltre tra il contenuto della causa dinanzi il giudice nazionale, e il principio di diritto che ne possa derivare. </a:t>
            </a:r>
          </a:p>
          <a:p>
            <a:r>
              <a:rPr lang="it-IT" dirty="0"/>
              <a:t>Se è vero che per rendere la propria decisione </a:t>
            </a:r>
            <a:r>
              <a:rPr lang="it-IT" b="1" dirty="0">
                <a:solidFill>
                  <a:srgbClr val="0070C0"/>
                </a:solidFill>
              </a:rPr>
              <a:t>la Corte di giustizia </a:t>
            </a:r>
            <a:r>
              <a:rPr lang="it-IT" dirty="0"/>
              <a:t>prende necessariamente in considerazione il contesto di diritto e di fatto della controversia principale, come definito dal giudice del rinvio nella sua domanda di pronuncia pregiudiziale, </a:t>
            </a:r>
            <a:r>
              <a:rPr lang="it-IT" b="1" dirty="0">
                <a:solidFill>
                  <a:srgbClr val="0070C0"/>
                </a:solidFill>
              </a:rPr>
              <a:t>essa non applica direttamente il diritto dell'Unione a tale controversia</a:t>
            </a:r>
            <a:r>
              <a:rPr lang="it-IT" dirty="0"/>
              <a:t>. </a:t>
            </a:r>
          </a:p>
          <a:p>
            <a:r>
              <a:rPr lang="it-IT" dirty="0"/>
              <a:t>Quando si pronuncia sull'interpretazione o sulla validità del diritto dell'Unione, la Corte cerca di dare una </a:t>
            </a:r>
            <a:r>
              <a:rPr lang="it-IT" b="1" dirty="0">
                <a:solidFill>
                  <a:srgbClr val="0070C0"/>
                </a:solidFill>
              </a:rPr>
              <a:t>risposta utile per la definizione della controversia principale</a:t>
            </a:r>
            <a:r>
              <a:rPr lang="it-IT" dirty="0"/>
              <a:t>, </a:t>
            </a:r>
            <a:r>
              <a:rPr lang="it-IT" b="1" dirty="0">
                <a:solidFill>
                  <a:srgbClr val="0070C0"/>
                </a:solidFill>
              </a:rPr>
              <a:t>ma spetta al giudice del rinvio trarne le conseguenze concrete</a:t>
            </a:r>
            <a:r>
              <a:rPr lang="it-IT" dirty="0"/>
              <a:t>, </a:t>
            </a:r>
            <a:r>
              <a:rPr lang="it-IT" b="1" u="sng" dirty="0">
                <a:solidFill>
                  <a:srgbClr val="0070C0"/>
                </a:solidFill>
              </a:rPr>
              <a:t>disapplicando</a:t>
            </a:r>
            <a:r>
              <a:rPr lang="it-IT" dirty="0"/>
              <a:t> all'occorrenza la norma nazionale giudicata incompatibile con il diritto dell'Unione.</a:t>
            </a:r>
          </a:p>
        </p:txBody>
      </p:sp>
    </p:spTree>
    <p:extLst>
      <p:ext uri="{BB962C8B-B14F-4D97-AF65-F5344CB8AC3E}">
        <p14:creationId xmlns:p14="http://schemas.microsoft.com/office/powerpoint/2010/main" val="3296495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F30D77-5C40-F096-9B05-70D39586F66D}"/>
              </a:ext>
            </a:extLst>
          </p:cNvPr>
          <p:cNvSpPr>
            <a:spLocks noGrp="1"/>
          </p:cNvSpPr>
          <p:nvPr>
            <p:ph type="title"/>
          </p:nvPr>
        </p:nvSpPr>
        <p:spPr/>
        <p:txBody>
          <a:bodyPr/>
          <a:lstStyle/>
          <a:p>
            <a:r>
              <a:rPr lang="it-IT" b="1" dirty="0">
                <a:solidFill>
                  <a:srgbClr val="00B050"/>
                </a:solidFill>
              </a:rPr>
              <a:t>Procedura pregiudiziale</a:t>
            </a:r>
            <a:endParaRPr lang="it-IT" dirty="0">
              <a:solidFill>
                <a:srgbClr val="00B050"/>
              </a:solidFill>
            </a:endParaRPr>
          </a:p>
        </p:txBody>
      </p:sp>
      <p:sp>
        <p:nvSpPr>
          <p:cNvPr id="3" name="Segnaposto contenuto 2">
            <a:extLst>
              <a:ext uri="{FF2B5EF4-FFF2-40B4-BE49-F238E27FC236}">
                <a16:creationId xmlns:a16="http://schemas.microsoft.com/office/drawing/2014/main" id="{0AD6DD04-BB4E-3986-873A-A4F301894E86}"/>
              </a:ext>
            </a:extLst>
          </p:cNvPr>
          <p:cNvSpPr>
            <a:spLocks noGrp="1"/>
          </p:cNvSpPr>
          <p:nvPr>
            <p:ph idx="1"/>
          </p:nvPr>
        </p:nvSpPr>
        <p:spPr>
          <a:xfrm>
            <a:off x="838200" y="1690688"/>
            <a:ext cx="10515600" cy="4647481"/>
          </a:xfrm>
        </p:spPr>
        <p:txBody>
          <a:bodyPr>
            <a:normAutofit lnSpcReduction="10000"/>
          </a:bodyPr>
          <a:lstStyle/>
          <a:p>
            <a:r>
              <a:rPr lang="it-IT" sz="2800" b="1" i="1" dirty="0">
                <a:solidFill>
                  <a:srgbClr val="0070C0"/>
                </a:solidFill>
              </a:rPr>
              <a:t>Quali sono gli effetti delle sentenze pregiudiziali della Corte di giustizia?</a:t>
            </a:r>
          </a:p>
          <a:p>
            <a:pPr marL="0" indent="0">
              <a:buNone/>
            </a:pPr>
            <a:endParaRPr lang="it-IT" sz="2800" b="1" i="1" dirty="0">
              <a:solidFill>
                <a:srgbClr val="0070C0"/>
              </a:solidFill>
            </a:endParaRPr>
          </a:p>
          <a:p>
            <a:r>
              <a:rPr lang="it-IT" sz="2800" dirty="0"/>
              <a:t>Valore generale ed </a:t>
            </a:r>
            <a:r>
              <a:rPr lang="it-IT" sz="2800" i="1" dirty="0"/>
              <a:t>erga omnes</a:t>
            </a:r>
            <a:r>
              <a:rPr lang="it-IT" sz="2800" dirty="0"/>
              <a:t> delle sentenze sia di interpretazione che di validità. </a:t>
            </a:r>
          </a:p>
          <a:p>
            <a:endParaRPr lang="it-IT" sz="2800" dirty="0"/>
          </a:p>
          <a:p>
            <a:r>
              <a:rPr lang="it-IT" sz="2800" dirty="0"/>
              <a:t>Efficacia retroattiva (salvi rapporti esauriti e giudicato).</a:t>
            </a:r>
          </a:p>
          <a:p>
            <a:endParaRPr lang="it-IT" sz="2800" dirty="0"/>
          </a:p>
          <a:p>
            <a:r>
              <a:rPr lang="it-IT" sz="2800" dirty="0"/>
              <a:t>Potere della Corte di giustizia di limitare l’efficacia delle sentenze nel tempo.</a:t>
            </a:r>
          </a:p>
          <a:p>
            <a:endParaRPr lang="it-IT" dirty="0"/>
          </a:p>
        </p:txBody>
      </p:sp>
    </p:spTree>
    <p:extLst>
      <p:ext uri="{BB962C8B-B14F-4D97-AF65-F5344CB8AC3E}">
        <p14:creationId xmlns:p14="http://schemas.microsoft.com/office/powerpoint/2010/main" val="20146365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031E37-D842-7738-E1C4-227F47CC7C03}"/>
              </a:ext>
            </a:extLst>
          </p:cNvPr>
          <p:cNvSpPr>
            <a:spLocks noGrp="1"/>
          </p:cNvSpPr>
          <p:nvPr>
            <p:ph type="title"/>
          </p:nvPr>
        </p:nvSpPr>
        <p:spPr>
          <a:xfrm>
            <a:off x="838200" y="365126"/>
            <a:ext cx="10515600" cy="697555"/>
          </a:xfrm>
        </p:spPr>
        <p:txBody>
          <a:bodyPr/>
          <a:lstStyle/>
          <a:p>
            <a:r>
              <a:rPr lang="it-IT" b="1" dirty="0">
                <a:solidFill>
                  <a:srgbClr val="00B050"/>
                </a:solidFill>
              </a:rPr>
              <a:t>Ricorso di annullamento</a:t>
            </a:r>
          </a:p>
        </p:txBody>
      </p:sp>
      <p:sp>
        <p:nvSpPr>
          <p:cNvPr id="3" name="Segnaposto contenuto 2">
            <a:extLst>
              <a:ext uri="{FF2B5EF4-FFF2-40B4-BE49-F238E27FC236}">
                <a16:creationId xmlns:a16="http://schemas.microsoft.com/office/drawing/2014/main" id="{E38B3E62-537D-80E7-DB18-2C12148795C1}"/>
              </a:ext>
            </a:extLst>
          </p:cNvPr>
          <p:cNvSpPr>
            <a:spLocks noGrp="1"/>
          </p:cNvSpPr>
          <p:nvPr>
            <p:ph idx="1"/>
          </p:nvPr>
        </p:nvSpPr>
        <p:spPr>
          <a:xfrm>
            <a:off x="838200" y="1223319"/>
            <a:ext cx="10515600" cy="5461686"/>
          </a:xfrm>
        </p:spPr>
        <p:txBody>
          <a:bodyPr>
            <a:normAutofit/>
          </a:bodyPr>
          <a:lstStyle/>
          <a:p>
            <a:pPr algn="just"/>
            <a:r>
              <a:rPr lang="it-IT" sz="2400" dirty="0"/>
              <a:t>Il ricorso per annullamento fa parte dei ricorsi che si possono presentare dinanzi alla Corte di giustizia dell’Unione europea ed è disciplinato all’art. 263 TFUE:</a:t>
            </a:r>
          </a:p>
          <a:p>
            <a:pPr algn="just"/>
            <a:r>
              <a:rPr lang="it-IT" sz="2400" dirty="0"/>
              <a:t>Con tale ricorso, </a:t>
            </a:r>
            <a:r>
              <a:rPr lang="it-IT" sz="2400" b="1" i="1" dirty="0">
                <a:solidFill>
                  <a:srgbClr val="0070C0"/>
                </a:solidFill>
              </a:rPr>
              <a:t>il ricorrente chiede l’annullamento di un atto adottato da una istituzione, un organo o un organismo dell’Unione europea</a:t>
            </a:r>
            <a:r>
              <a:rPr lang="it-IT" sz="2400" dirty="0"/>
              <a:t>.</a:t>
            </a:r>
          </a:p>
          <a:p>
            <a:pPr algn="just"/>
            <a:r>
              <a:rPr lang="it-IT" sz="2400" dirty="0"/>
              <a:t>Il ricorso per annullamento è una procedura giudiziaria proposta dinanzi alla Corte di giustizia:</a:t>
            </a:r>
          </a:p>
          <a:p>
            <a:pPr lvl="1" algn="just">
              <a:buFont typeface="Courier New" panose="02070309020205020404" pitchFamily="49" charset="0"/>
              <a:buChar char="o"/>
            </a:pPr>
            <a:r>
              <a:rPr lang="it-IT" dirty="0"/>
              <a:t>Tale tipo di ricorso permette alla Corte di giustizia di controllare la legalità degli atti adottati dalle istituzioni, dagli organi e dagli organismi europei. </a:t>
            </a:r>
          </a:p>
          <a:p>
            <a:pPr lvl="1" algn="just">
              <a:buFont typeface="Courier New" panose="02070309020205020404" pitchFamily="49" charset="0"/>
              <a:buChar char="o"/>
            </a:pPr>
            <a:r>
              <a:rPr lang="it-IT" dirty="0"/>
              <a:t>La Corte decide l’annullamento dell’atto in oggetto quando lo ritiene contrario al diritto UE.</a:t>
            </a:r>
          </a:p>
          <a:p>
            <a:pPr lvl="1" algn="just">
              <a:buFont typeface="Courier New" panose="02070309020205020404" pitchFamily="49" charset="0"/>
              <a:buChar char="o"/>
            </a:pPr>
            <a:r>
              <a:rPr lang="it-IT" dirty="0"/>
              <a:t>Il ricorso per annullamento può essere proposto dalle istituzioni europee o da privati a certe condizioni.</a:t>
            </a:r>
          </a:p>
          <a:p>
            <a:endParaRPr lang="it-IT" dirty="0"/>
          </a:p>
        </p:txBody>
      </p:sp>
    </p:spTree>
    <p:extLst>
      <p:ext uri="{BB962C8B-B14F-4D97-AF65-F5344CB8AC3E}">
        <p14:creationId xmlns:p14="http://schemas.microsoft.com/office/powerpoint/2010/main" val="3428405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A61DCA-4B77-83D1-7C3F-E63CA7507DA0}"/>
              </a:ext>
            </a:extLst>
          </p:cNvPr>
          <p:cNvSpPr>
            <a:spLocks noGrp="1"/>
          </p:cNvSpPr>
          <p:nvPr>
            <p:ph type="title"/>
          </p:nvPr>
        </p:nvSpPr>
        <p:spPr>
          <a:xfrm>
            <a:off x="838200" y="365126"/>
            <a:ext cx="10515600" cy="623416"/>
          </a:xfrm>
        </p:spPr>
        <p:txBody>
          <a:bodyPr>
            <a:normAutofit fontScale="90000"/>
          </a:bodyPr>
          <a:lstStyle/>
          <a:p>
            <a:r>
              <a:rPr lang="it-IT" b="1" dirty="0">
                <a:solidFill>
                  <a:srgbClr val="00B050"/>
                </a:solidFill>
              </a:rPr>
              <a:t>Ricorso di annullamento</a:t>
            </a:r>
            <a:endParaRPr lang="it-IT" dirty="0">
              <a:solidFill>
                <a:srgbClr val="00B050"/>
              </a:solidFill>
            </a:endParaRPr>
          </a:p>
        </p:txBody>
      </p:sp>
      <p:sp>
        <p:nvSpPr>
          <p:cNvPr id="3" name="Segnaposto contenuto 2">
            <a:extLst>
              <a:ext uri="{FF2B5EF4-FFF2-40B4-BE49-F238E27FC236}">
                <a16:creationId xmlns:a16="http://schemas.microsoft.com/office/drawing/2014/main" id="{5FA0D22A-57BB-395A-ACED-80D589274A38}"/>
              </a:ext>
            </a:extLst>
          </p:cNvPr>
          <p:cNvSpPr>
            <a:spLocks noGrp="1"/>
          </p:cNvSpPr>
          <p:nvPr>
            <p:ph idx="1"/>
          </p:nvPr>
        </p:nvSpPr>
        <p:spPr>
          <a:xfrm>
            <a:off x="838200" y="1161535"/>
            <a:ext cx="10515600" cy="5189838"/>
          </a:xfrm>
        </p:spPr>
        <p:txBody>
          <a:bodyPr>
            <a:normAutofit/>
          </a:bodyPr>
          <a:lstStyle/>
          <a:p>
            <a:pPr marL="0" indent="0">
              <a:buNone/>
            </a:pPr>
            <a:r>
              <a:rPr lang="it-IT" sz="2800" b="1" i="1" dirty="0">
                <a:solidFill>
                  <a:srgbClr val="0070C0"/>
                </a:solidFill>
              </a:rPr>
              <a:t>Oggetto del ricorso di annullamento:</a:t>
            </a:r>
          </a:p>
          <a:p>
            <a:pPr algn="just"/>
            <a:r>
              <a:rPr lang="it-IT" sz="2400" dirty="0"/>
              <a:t>Il ricorso per annullamento consiste in un controllo della legalità degli atti europei che può portare all’annullamento dell’atto in oggetto. </a:t>
            </a:r>
          </a:p>
          <a:p>
            <a:pPr algn="just"/>
            <a:r>
              <a:rPr lang="it-IT" sz="2400" dirty="0"/>
              <a:t>Tale ricorso può riguardare:</a:t>
            </a:r>
          </a:p>
          <a:p>
            <a:pPr lvl="1" algn="just">
              <a:buFont typeface="Courier New" panose="02070309020205020404" pitchFamily="49" charset="0"/>
              <a:buChar char="o"/>
            </a:pPr>
            <a:r>
              <a:rPr lang="it-IT" dirty="0"/>
              <a:t>tutti gli atti legislativi;</a:t>
            </a:r>
          </a:p>
          <a:p>
            <a:pPr lvl="1" algn="just">
              <a:buFont typeface="Courier New" panose="02070309020205020404" pitchFamily="49" charset="0"/>
              <a:buChar char="o"/>
            </a:pPr>
            <a:r>
              <a:rPr lang="it-IT" dirty="0"/>
              <a:t>gli atti adottati dal Consiglio, dalla Commissione, dalla Banca centrale europea, dal Parlamento europeo e dal Consiglio europeo, quando tali atti sono destinati a produrre effetti giuridici nei confronti di terzi;</a:t>
            </a:r>
          </a:p>
          <a:p>
            <a:pPr lvl="1" algn="just">
              <a:buFont typeface="Courier New" panose="02070309020205020404" pitchFamily="49" charset="0"/>
              <a:buChar char="o"/>
            </a:pPr>
            <a:r>
              <a:rPr lang="it-IT" dirty="0"/>
              <a:t>gli atti adottati dagli organi o dagli organismi europei quando tali atti sono destinati a produrre effetti giuridici nei confronti di terzi;</a:t>
            </a:r>
          </a:p>
          <a:p>
            <a:pPr lvl="1" algn="just">
              <a:buFont typeface="Courier New" panose="02070309020205020404" pitchFamily="49" charset="0"/>
              <a:buChar char="o"/>
            </a:pPr>
            <a:r>
              <a:rPr lang="it-IT" dirty="0"/>
              <a:t>le delibere del consiglio dei governatori o del consiglio di amministrazione della Banca europea per gli investimenti, secondo le condizioni dell’art. 271 TFUE.</a:t>
            </a:r>
          </a:p>
          <a:p>
            <a:endParaRPr lang="it-IT" dirty="0"/>
          </a:p>
        </p:txBody>
      </p:sp>
    </p:spTree>
    <p:extLst>
      <p:ext uri="{BB962C8B-B14F-4D97-AF65-F5344CB8AC3E}">
        <p14:creationId xmlns:p14="http://schemas.microsoft.com/office/powerpoint/2010/main" val="377812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4EBF94-EDE7-B8C8-D2D0-71FFE91F1CE5}"/>
              </a:ext>
            </a:extLst>
          </p:cNvPr>
          <p:cNvSpPr>
            <a:spLocks noGrp="1"/>
          </p:cNvSpPr>
          <p:nvPr>
            <p:ph type="title"/>
          </p:nvPr>
        </p:nvSpPr>
        <p:spPr>
          <a:xfrm>
            <a:off x="838200" y="365125"/>
            <a:ext cx="10515600" cy="648129"/>
          </a:xfrm>
        </p:spPr>
        <p:txBody>
          <a:bodyPr>
            <a:normAutofit fontScale="90000"/>
          </a:bodyPr>
          <a:lstStyle/>
          <a:p>
            <a:r>
              <a:rPr lang="it-IT" b="1" dirty="0">
                <a:solidFill>
                  <a:srgbClr val="00B050"/>
                </a:solidFill>
              </a:rPr>
              <a:t>Ricorso di annullamento</a:t>
            </a:r>
            <a:endParaRPr lang="it-IT" dirty="0">
              <a:solidFill>
                <a:srgbClr val="00B050"/>
              </a:solidFill>
            </a:endParaRPr>
          </a:p>
        </p:txBody>
      </p:sp>
      <p:sp>
        <p:nvSpPr>
          <p:cNvPr id="3" name="Segnaposto contenuto 2">
            <a:extLst>
              <a:ext uri="{FF2B5EF4-FFF2-40B4-BE49-F238E27FC236}">
                <a16:creationId xmlns:a16="http://schemas.microsoft.com/office/drawing/2014/main" id="{ED21C3A0-1D60-144F-002D-3DD41E3554A1}"/>
              </a:ext>
            </a:extLst>
          </p:cNvPr>
          <p:cNvSpPr>
            <a:spLocks noGrp="1"/>
          </p:cNvSpPr>
          <p:nvPr>
            <p:ph idx="1"/>
          </p:nvPr>
        </p:nvSpPr>
        <p:spPr>
          <a:xfrm>
            <a:off x="838200" y="1297460"/>
            <a:ext cx="10515600" cy="5325762"/>
          </a:xfrm>
        </p:spPr>
        <p:txBody>
          <a:bodyPr>
            <a:normAutofit fontScale="70000" lnSpcReduction="20000"/>
          </a:bodyPr>
          <a:lstStyle/>
          <a:p>
            <a:r>
              <a:rPr lang="it-IT" sz="3400" b="1" i="1" dirty="0">
                <a:solidFill>
                  <a:srgbClr val="0070C0"/>
                </a:solidFill>
              </a:rPr>
              <a:t>Chi sono i ricorrenti?</a:t>
            </a:r>
          </a:p>
          <a:p>
            <a:r>
              <a:rPr lang="it-IT" sz="3400" b="1" i="1" dirty="0"/>
              <a:t>Ricorrenti privilegiati:</a:t>
            </a:r>
          </a:p>
          <a:p>
            <a:pPr algn="just"/>
            <a:r>
              <a:rPr lang="it-IT" sz="3400" dirty="0"/>
              <a:t>L’Art. 263 TFUE distingue varie categorie di ricorrenti. In primo luogo, prende in considerazione i ricorrenti privilegiati, cioè gli Stati membri, la Commissione, il Parlamento europeo e il Consiglio. </a:t>
            </a:r>
          </a:p>
          <a:p>
            <a:pPr algn="just"/>
            <a:r>
              <a:rPr lang="it-IT" sz="3400" dirty="0"/>
              <a:t>Questi ricorrenti sono detti privilegiati perché possono presentare un ricorso per annullamento dinanzi alla CGUE senza dover dimostrare l’interesse ad agire.</a:t>
            </a:r>
            <a:endParaRPr lang="it-IT" sz="3400" b="1" i="1" dirty="0">
              <a:solidFill>
                <a:srgbClr val="0070C0"/>
              </a:solidFill>
            </a:endParaRPr>
          </a:p>
          <a:p>
            <a:pPr>
              <a:buFont typeface="Courier New" panose="02070309020205020404" pitchFamily="49" charset="0"/>
              <a:buChar char="o"/>
            </a:pPr>
            <a:r>
              <a:rPr lang="it-IT" sz="3400" b="1" dirty="0"/>
              <a:t>Legittimazione passiva (convenuti):</a:t>
            </a:r>
          </a:p>
          <a:p>
            <a:pPr marL="514350" indent="-514350">
              <a:buFont typeface="+mj-lt"/>
              <a:buAutoNum type="alphaLcParenR"/>
            </a:pPr>
            <a:r>
              <a:rPr lang="it-IT" sz="3400" dirty="0"/>
              <a:t>le istituzioni UE, escluse CGUE e Corte dei Conti;</a:t>
            </a:r>
          </a:p>
          <a:p>
            <a:pPr marL="514350" indent="-514350">
              <a:buFont typeface="+mj-lt"/>
              <a:buAutoNum type="alphaLcParenR"/>
            </a:pPr>
            <a:r>
              <a:rPr lang="it-IT" sz="3400" dirty="0"/>
              <a:t>organi e organismi UE i cui atti producono effetti giuridici verso terzi.</a:t>
            </a:r>
          </a:p>
          <a:p>
            <a:pPr marL="514350" indent="-514350">
              <a:buFont typeface="+mj-lt"/>
              <a:buAutoNum type="alphaLcParenR"/>
            </a:pPr>
            <a:r>
              <a:rPr lang="it-IT" sz="3400" dirty="0"/>
              <a:t>Necessità di un sistema completo, ma recente tendenza ad un’interpretazione restrittiva.</a:t>
            </a:r>
          </a:p>
          <a:p>
            <a:pPr>
              <a:buFont typeface="Courier New" panose="02070309020205020404" pitchFamily="49" charset="0"/>
              <a:buChar char="o"/>
            </a:pPr>
            <a:r>
              <a:rPr lang="it-IT" sz="3400" b="1" dirty="0"/>
              <a:t>Legittimazione attiva:</a:t>
            </a:r>
          </a:p>
          <a:p>
            <a:pPr marL="514350" indent="-514350">
              <a:buFont typeface="+mj-lt"/>
              <a:buAutoNum type="alphaLcParenR"/>
            </a:pPr>
            <a:r>
              <a:rPr lang="it-IT" sz="3400" dirty="0"/>
              <a:t>Categoria dei c.d. </a:t>
            </a:r>
            <a:r>
              <a:rPr lang="it-IT" sz="3400" b="1" dirty="0"/>
              <a:t>ricorrenti intermedi</a:t>
            </a:r>
            <a:r>
              <a:rPr lang="it-IT" sz="3400" dirty="0"/>
              <a:t>: Corte dei Conti; Banca Centrale Europea; Comitato delle Regioni.</a:t>
            </a:r>
          </a:p>
          <a:p>
            <a:pPr marL="0" indent="0">
              <a:buNone/>
            </a:pPr>
            <a:endParaRPr lang="it-IT" sz="2800" dirty="0"/>
          </a:p>
          <a:p>
            <a:endParaRPr lang="it-IT" dirty="0"/>
          </a:p>
        </p:txBody>
      </p:sp>
    </p:spTree>
    <p:extLst>
      <p:ext uri="{BB962C8B-B14F-4D97-AF65-F5344CB8AC3E}">
        <p14:creationId xmlns:p14="http://schemas.microsoft.com/office/powerpoint/2010/main" val="303993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80A13E-8AAB-EC01-1C2B-1AA4E789FC05}"/>
              </a:ext>
            </a:extLst>
          </p:cNvPr>
          <p:cNvSpPr>
            <a:spLocks noGrp="1"/>
          </p:cNvSpPr>
          <p:nvPr>
            <p:ph type="title"/>
          </p:nvPr>
        </p:nvSpPr>
        <p:spPr>
          <a:xfrm>
            <a:off x="838200" y="365125"/>
            <a:ext cx="10515600" cy="845837"/>
          </a:xfrm>
        </p:spPr>
        <p:txBody>
          <a:bodyPr/>
          <a:lstStyle/>
          <a:p>
            <a:r>
              <a:rPr lang="it-IT" b="1" dirty="0">
                <a:solidFill>
                  <a:srgbClr val="00B050"/>
                </a:solidFill>
              </a:rPr>
              <a:t>Ricorso di annullamento</a:t>
            </a:r>
            <a:endParaRPr lang="it-IT" dirty="0">
              <a:solidFill>
                <a:srgbClr val="00B050"/>
              </a:solidFill>
            </a:endParaRPr>
          </a:p>
        </p:txBody>
      </p:sp>
      <p:sp>
        <p:nvSpPr>
          <p:cNvPr id="3" name="Segnaposto contenuto 2">
            <a:extLst>
              <a:ext uri="{FF2B5EF4-FFF2-40B4-BE49-F238E27FC236}">
                <a16:creationId xmlns:a16="http://schemas.microsoft.com/office/drawing/2014/main" id="{0B300D3A-345B-B8EA-3E86-FD6E3E8E72F3}"/>
              </a:ext>
            </a:extLst>
          </p:cNvPr>
          <p:cNvSpPr>
            <a:spLocks noGrp="1"/>
          </p:cNvSpPr>
          <p:nvPr>
            <p:ph idx="1"/>
          </p:nvPr>
        </p:nvSpPr>
        <p:spPr>
          <a:xfrm>
            <a:off x="838200" y="1556951"/>
            <a:ext cx="10515600" cy="4620012"/>
          </a:xfrm>
        </p:spPr>
        <p:txBody>
          <a:bodyPr/>
          <a:lstStyle/>
          <a:p>
            <a:pPr algn="just"/>
            <a:r>
              <a:rPr lang="it-IT" b="1" i="1" dirty="0"/>
              <a:t>Ricorrenti non privilegiati</a:t>
            </a:r>
            <a:r>
              <a:rPr lang="it-IT" dirty="0"/>
              <a:t>:</a:t>
            </a:r>
          </a:p>
          <a:p>
            <a:pPr algn="just">
              <a:buFont typeface="Courier New" panose="02070309020205020404" pitchFamily="49" charset="0"/>
              <a:buChar char="o"/>
            </a:pPr>
            <a:r>
              <a:rPr lang="it-IT" dirty="0"/>
              <a:t>Anche i privati possono rivolgersi alla Corte di giustizia. Essi costituiscono la categoria dei ricorrenti non privilegiati.</a:t>
            </a:r>
          </a:p>
          <a:p>
            <a:pPr algn="just">
              <a:buFont typeface="Courier New" panose="02070309020205020404" pitchFamily="49" charset="0"/>
              <a:buChar char="o"/>
            </a:pPr>
            <a:r>
              <a:rPr lang="it-IT" dirty="0"/>
              <a:t>Legittimazione attiva</a:t>
            </a:r>
          </a:p>
          <a:p>
            <a:pPr algn="just">
              <a:buFont typeface="Courier New" panose="02070309020205020404" pitchFamily="49" charset="0"/>
              <a:buChar char="o"/>
            </a:pPr>
            <a:r>
              <a:rPr lang="it-IT" sz="2800" dirty="0"/>
              <a:t>Qualsiasi persona fisica o giuridica può proporre‚ alle condizioni previste al primo e secondo comma del 263 TFUE, un ricorso contro gli atti adottati nei suoi confronti o che la riguardano direttamente e individualmente, e contro gli atti regolamentari che la riguardano direttamente e che non comportano alcuna misura d'esecuzione (</a:t>
            </a:r>
            <a:r>
              <a:rPr lang="it-IT" sz="2800" b="1" dirty="0"/>
              <a:t>Art. 263, par. 4 TFUE);</a:t>
            </a:r>
          </a:p>
          <a:p>
            <a:pPr marL="0" indent="0">
              <a:buNone/>
            </a:pPr>
            <a:endParaRPr lang="it-IT" sz="2800" dirty="0"/>
          </a:p>
          <a:p>
            <a:endParaRPr lang="it-IT" dirty="0"/>
          </a:p>
        </p:txBody>
      </p:sp>
    </p:spTree>
    <p:extLst>
      <p:ext uri="{BB962C8B-B14F-4D97-AF65-F5344CB8AC3E}">
        <p14:creationId xmlns:p14="http://schemas.microsoft.com/office/powerpoint/2010/main" val="35636596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7785A9-27FD-BB28-97BA-41DEF84C5BBD}"/>
              </a:ext>
            </a:extLst>
          </p:cNvPr>
          <p:cNvSpPr>
            <a:spLocks noGrp="1"/>
          </p:cNvSpPr>
          <p:nvPr>
            <p:ph type="title"/>
          </p:nvPr>
        </p:nvSpPr>
        <p:spPr/>
        <p:txBody>
          <a:bodyPr/>
          <a:lstStyle/>
          <a:p>
            <a:r>
              <a:rPr lang="it-IT" b="1" dirty="0">
                <a:solidFill>
                  <a:srgbClr val="00B050"/>
                </a:solidFill>
              </a:rPr>
              <a:t>Ricorso di annullamento</a:t>
            </a:r>
            <a:endParaRPr lang="it-IT" dirty="0">
              <a:solidFill>
                <a:srgbClr val="00B050"/>
              </a:solidFill>
            </a:endParaRPr>
          </a:p>
        </p:txBody>
      </p:sp>
      <p:sp>
        <p:nvSpPr>
          <p:cNvPr id="3" name="Segnaposto contenuto 2">
            <a:extLst>
              <a:ext uri="{FF2B5EF4-FFF2-40B4-BE49-F238E27FC236}">
                <a16:creationId xmlns:a16="http://schemas.microsoft.com/office/drawing/2014/main" id="{FD6543DC-4B31-6501-9DD7-8621E519E317}"/>
              </a:ext>
            </a:extLst>
          </p:cNvPr>
          <p:cNvSpPr>
            <a:spLocks noGrp="1"/>
          </p:cNvSpPr>
          <p:nvPr>
            <p:ph idx="1"/>
          </p:nvPr>
        </p:nvSpPr>
        <p:spPr/>
        <p:txBody>
          <a:bodyPr>
            <a:normAutofit/>
          </a:bodyPr>
          <a:lstStyle/>
          <a:p>
            <a:r>
              <a:rPr lang="it-IT" sz="2800" b="1" dirty="0"/>
              <a:t>Legittimazione attiva</a:t>
            </a:r>
            <a:r>
              <a:rPr lang="it-IT" b="1" dirty="0"/>
              <a:t> delle </a:t>
            </a:r>
            <a:r>
              <a:rPr lang="it-IT" sz="2800" dirty="0"/>
              <a:t>persone fisiche e giuridiche ai sensi dell’art. 263, par. 4, TFUE:</a:t>
            </a:r>
          </a:p>
          <a:p>
            <a:pPr>
              <a:buFont typeface="Courier New" panose="02070309020205020404" pitchFamily="49" charset="0"/>
              <a:buChar char="o"/>
            </a:pPr>
            <a:r>
              <a:rPr lang="it-IT" sz="2800" dirty="0"/>
              <a:t>atti emessi nei loro diretti confronti;</a:t>
            </a:r>
          </a:p>
          <a:p>
            <a:pPr>
              <a:buFont typeface="Courier New" panose="02070309020205020404" pitchFamily="49" charset="0"/>
              <a:buChar char="o"/>
            </a:pPr>
            <a:r>
              <a:rPr lang="it-IT" sz="2800" dirty="0"/>
              <a:t>atti che le riguardano </a:t>
            </a:r>
            <a:r>
              <a:rPr lang="it-IT" sz="2800" b="1" dirty="0"/>
              <a:t>direttamente e individualmente</a:t>
            </a:r>
            <a:r>
              <a:rPr lang="it-IT" sz="2800" dirty="0"/>
              <a:t>;</a:t>
            </a:r>
          </a:p>
          <a:p>
            <a:pPr>
              <a:buFont typeface="Courier New" panose="02070309020205020404" pitchFamily="49" charset="0"/>
              <a:buChar char="o"/>
            </a:pPr>
            <a:r>
              <a:rPr lang="it-IT" sz="2800" dirty="0"/>
              <a:t>atti regolamentari che le riguardano direttamente e non richiedono misure di esecuzione.</a:t>
            </a:r>
          </a:p>
          <a:p>
            <a:endParaRPr lang="it-IT" dirty="0"/>
          </a:p>
        </p:txBody>
      </p:sp>
    </p:spTree>
    <p:extLst>
      <p:ext uri="{BB962C8B-B14F-4D97-AF65-F5344CB8AC3E}">
        <p14:creationId xmlns:p14="http://schemas.microsoft.com/office/powerpoint/2010/main" val="16044334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729604-E0F8-CFF4-DA8B-32A8698D0C61}"/>
              </a:ext>
            </a:extLst>
          </p:cNvPr>
          <p:cNvSpPr>
            <a:spLocks noGrp="1"/>
          </p:cNvSpPr>
          <p:nvPr>
            <p:ph type="title"/>
          </p:nvPr>
        </p:nvSpPr>
        <p:spPr>
          <a:xfrm>
            <a:off x="838200" y="365125"/>
            <a:ext cx="10515600" cy="808767"/>
          </a:xfrm>
        </p:spPr>
        <p:txBody>
          <a:bodyPr/>
          <a:lstStyle/>
          <a:p>
            <a:r>
              <a:rPr lang="it-IT" b="1" dirty="0">
                <a:solidFill>
                  <a:srgbClr val="00B050"/>
                </a:solidFill>
              </a:rPr>
              <a:t>Ricorso di annullamento</a:t>
            </a:r>
            <a:endParaRPr lang="it-IT" dirty="0">
              <a:solidFill>
                <a:srgbClr val="00B050"/>
              </a:solidFill>
            </a:endParaRPr>
          </a:p>
        </p:txBody>
      </p:sp>
      <p:sp>
        <p:nvSpPr>
          <p:cNvPr id="3" name="Segnaposto contenuto 2">
            <a:extLst>
              <a:ext uri="{FF2B5EF4-FFF2-40B4-BE49-F238E27FC236}">
                <a16:creationId xmlns:a16="http://schemas.microsoft.com/office/drawing/2014/main" id="{D025AB82-2DB7-BC4D-6AE2-0574C6F05EEA}"/>
              </a:ext>
            </a:extLst>
          </p:cNvPr>
          <p:cNvSpPr>
            <a:spLocks noGrp="1"/>
          </p:cNvSpPr>
          <p:nvPr>
            <p:ph idx="1"/>
          </p:nvPr>
        </p:nvSpPr>
        <p:spPr>
          <a:xfrm>
            <a:off x="838200" y="1581665"/>
            <a:ext cx="10515600" cy="4911210"/>
          </a:xfrm>
        </p:spPr>
        <p:txBody>
          <a:bodyPr>
            <a:normAutofit fontScale="92500"/>
          </a:bodyPr>
          <a:lstStyle/>
          <a:p>
            <a:r>
              <a:rPr lang="it-IT" sz="2800" b="1" dirty="0">
                <a:solidFill>
                  <a:srgbClr val="0070C0"/>
                </a:solidFill>
              </a:rPr>
              <a:t>Quali sono i termini entro cui ricorrere?</a:t>
            </a:r>
          </a:p>
          <a:p>
            <a:pPr>
              <a:buFont typeface="Courier New" panose="02070309020205020404" pitchFamily="49" charset="0"/>
              <a:buChar char="o"/>
            </a:pPr>
            <a:r>
              <a:rPr lang="it-IT" sz="2800" dirty="0"/>
              <a:t>I ricorsi previsti dal presente articolo devono essere proposti nel </a:t>
            </a:r>
            <a:r>
              <a:rPr lang="it-IT" sz="2800" b="1" dirty="0"/>
              <a:t>termine di due mesi </a:t>
            </a:r>
            <a:r>
              <a:rPr lang="it-IT" sz="2800" dirty="0"/>
              <a:t>a decorrere, secondo i casi, dalla pubblicazione dell'atto, dalla sua notificazione al ricorrente ovvero, in mancanza, dal giorno in cui il ricorrente ne ha avuto conoscenza</a:t>
            </a:r>
            <a:r>
              <a:rPr lang="it-IT" dirty="0"/>
              <a:t> </a:t>
            </a:r>
            <a:r>
              <a:rPr lang="it-IT" b="1" dirty="0"/>
              <a:t>(</a:t>
            </a:r>
            <a:r>
              <a:rPr lang="it-IT" sz="2800" b="1" dirty="0"/>
              <a:t>Art. 263, par. 6, TFUE).</a:t>
            </a:r>
            <a:endParaRPr lang="it-IT" sz="2800" dirty="0"/>
          </a:p>
          <a:p>
            <a:r>
              <a:rPr lang="it-IT" sz="2800" b="1" dirty="0">
                <a:solidFill>
                  <a:srgbClr val="0070C0"/>
                </a:solidFill>
              </a:rPr>
              <a:t>Quali sono i motivi di annullamento? </a:t>
            </a:r>
            <a:r>
              <a:rPr lang="it-IT" sz="2800" b="1" dirty="0"/>
              <a:t>(art. 263</a:t>
            </a:r>
            <a:r>
              <a:rPr lang="it-IT" b="1" dirty="0"/>
              <a:t>, par. 2,</a:t>
            </a:r>
            <a:r>
              <a:rPr lang="it-IT" sz="2800" b="1" dirty="0"/>
              <a:t> TFUE)</a:t>
            </a:r>
          </a:p>
          <a:p>
            <a:pPr>
              <a:buFont typeface="Courier New" panose="02070309020205020404" pitchFamily="49" charset="0"/>
              <a:buChar char="o"/>
            </a:pPr>
            <a:r>
              <a:rPr lang="it-IT" sz="2800" dirty="0"/>
              <a:t>incompetenza;</a:t>
            </a:r>
          </a:p>
          <a:p>
            <a:pPr>
              <a:buFont typeface="Courier New" panose="02070309020205020404" pitchFamily="49" charset="0"/>
              <a:buChar char="o"/>
            </a:pPr>
            <a:r>
              <a:rPr lang="it-IT" sz="2800" dirty="0"/>
              <a:t>violazione delle forme sostanziali;</a:t>
            </a:r>
          </a:p>
          <a:p>
            <a:pPr>
              <a:buFont typeface="Courier New" panose="02070309020205020404" pitchFamily="49" charset="0"/>
              <a:buChar char="o"/>
            </a:pPr>
            <a:r>
              <a:rPr lang="it-IT" sz="2800" dirty="0"/>
              <a:t>violazione dei Trattati e di qualsiasi regola di diritto relativa alla loro applicazione;</a:t>
            </a:r>
          </a:p>
          <a:p>
            <a:pPr>
              <a:buFont typeface="Courier New" panose="02070309020205020404" pitchFamily="49" charset="0"/>
              <a:buChar char="o"/>
            </a:pPr>
            <a:r>
              <a:rPr lang="it-IT" sz="2800" dirty="0"/>
              <a:t>sviamento di potere.</a:t>
            </a:r>
          </a:p>
          <a:p>
            <a:pPr marL="0" indent="0">
              <a:buNone/>
            </a:pPr>
            <a:endParaRPr lang="it-IT" sz="2800" dirty="0"/>
          </a:p>
          <a:p>
            <a:pPr marL="0" indent="0">
              <a:buNone/>
            </a:pPr>
            <a:endParaRPr lang="it-IT" sz="2800" dirty="0"/>
          </a:p>
          <a:p>
            <a:endParaRPr lang="it-IT" dirty="0"/>
          </a:p>
        </p:txBody>
      </p:sp>
    </p:spTree>
    <p:extLst>
      <p:ext uri="{BB962C8B-B14F-4D97-AF65-F5344CB8AC3E}">
        <p14:creationId xmlns:p14="http://schemas.microsoft.com/office/powerpoint/2010/main" val="17355234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C6F382-566B-16A9-99D3-E80CE2BC52C1}"/>
              </a:ext>
            </a:extLst>
          </p:cNvPr>
          <p:cNvSpPr>
            <a:spLocks noGrp="1"/>
          </p:cNvSpPr>
          <p:nvPr>
            <p:ph type="title"/>
          </p:nvPr>
        </p:nvSpPr>
        <p:spPr/>
        <p:txBody>
          <a:bodyPr/>
          <a:lstStyle/>
          <a:p>
            <a:r>
              <a:rPr lang="it-IT" b="1" dirty="0">
                <a:solidFill>
                  <a:srgbClr val="00B050"/>
                </a:solidFill>
              </a:rPr>
              <a:t>Ricorso di annullamento</a:t>
            </a:r>
            <a:endParaRPr lang="it-IT" dirty="0">
              <a:solidFill>
                <a:srgbClr val="00B050"/>
              </a:solidFill>
            </a:endParaRPr>
          </a:p>
        </p:txBody>
      </p:sp>
      <p:sp>
        <p:nvSpPr>
          <p:cNvPr id="3" name="Segnaposto contenuto 2">
            <a:extLst>
              <a:ext uri="{FF2B5EF4-FFF2-40B4-BE49-F238E27FC236}">
                <a16:creationId xmlns:a16="http://schemas.microsoft.com/office/drawing/2014/main" id="{6F3F994B-80C2-6084-B01B-A6DDAE693B18}"/>
              </a:ext>
            </a:extLst>
          </p:cNvPr>
          <p:cNvSpPr>
            <a:spLocks noGrp="1"/>
          </p:cNvSpPr>
          <p:nvPr>
            <p:ph idx="1"/>
          </p:nvPr>
        </p:nvSpPr>
        <p:spPr/>
        <p:txBody>
          <a:bodyPr>
            <a:normAutofit lnSpcReduction="10000"/>
          </a:bodyPr>
          <a:lstStyle/>
          <a:p>
            <a:r>
              <a:rPr lang="it-IT" sz="2800" b="1" i="1" dirty="0">
                <a:solidFill>
                  <a:srgbClr val="0070C0"/>
                </a:solidFill>
              </a:rPr>
              <a:t>Quali sono gli effetti dell’ annullamento?</a:t>
            </a:r>
            <a:r>
              <a:rPr lang="it-IT" b="1" i="1" dirty="0">
                <a:solidFill>
                  <a:srgbClr val="0070C0"/>
                </a:solidFill>
              </a:rPr>
              <a:t> </a:t>
            </a:r>
            <a:r>
              <a:rPr lang="it-IT" b="1" dirty="0">
                <a:solidFill>
                  <a:srgbClr val="0070C0"/>
                </a:solidFill>
              </a:rPr>
              <a:t>(</a:t>
            </a:r>
            <a:r>
              <a:rPr lang="it-IT" sz="2800" b="1" dirty="0">
                <a:solidFill>
                  <a:srgbClr val="0070C0"/>
                </a:solidFill>
              </a:rPr>
              <a:t>Art. 264 TFUE)</a:t>
            </a:r>
          </a:p>
          <a:p>
            <a:r>
              <a:rPr lang="it-IT" sz="2800" dirty="0"/>
              <a:t>Se  il  ricorso  è  fondato,  la  Corte  di  giustizia  dell'Unione  europea  dichiara  nullo  e  non  avvenuto  l'atto  impugnato. </a:t>
            </a:r>
          </a:p>
          <a:p>
            <a:r>
              <a:rPr lang="it-IT" sz="2800" dirty="0"/>
              <a:t>Tuttavia  la  Corte,  ove  lo  reputi  necessario,  precisa  gli  effetti  dell'atto  annullato  che  devono  essere  considerati  definitivi</a:t>
            </a:r>
          </a:p>
          <a:p>
            <a:r>
              <a:rPr lang="it-IT" dirty="0"/>
              <a:t>Latto o le disposizioni annullate non hanno quindi più alcun valore giuridico. </a:t>
            </a:r>
          </a:p>
          <a:p>
            <a:r>
              <a:rPr lang="it-IT" dirty="0"/>
              <a:t>Inoltre, l’istituzione, l’organo o l’organismo che aveva adottato l’atto annullato deve colmare il vuoto normativo conformemente alla sentenza emessa dalla Corte.</a:t>
            </a:r>
          </a:p>
          <a:p>
            <a:endParaRPr lang="it-IT" dirty="0"/>
          </a:p>
        </p:txBody>
      </p:sp>
    </p:spTree>
    <p:extLst>
      <p:ext uri="{BB962C8B-B14F-4D97-AF65-F5344CB8AC3E}">
        <p14:creationId xmlns:p14="http://schemas.microsoft.com/office/powerpoint/2010/main" val="300481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7C1944-88AA-6E7B-C5E6-84BE21A80C22}"/>
              </a:ext>
            </a:extLst>
          </p:cNvPr>
          <p:cNvSpPr>
            <a:spLocks noGrp="1"/>
          </p:cNvSpPr>
          <p:nvPr>
            <p:ph type="title"/>
          </p:nvPr>
        </p:nvSpPr>
        <p:spPr>
          <a:xfrm>
            <a:off x="838200" y="365126"/>
            <a:ext cx="10515600" cy="862426"/>
          </a:xfrm>
        </p:spPr>
        <p:txBody>
          <a:bodyPr/>
          <a:lstStyle/>
          <a:p>
            <a:r>
              <a:rPr lang="it-IT" b="1" dirty="0">
                <a:solidFill>
                  <a:srgbClr val="00B050"/>
                </a:solidFill>
              </a:rPr>
              <a:t>Regolamenti</a:t>
            </a:r>
            <a:endParaRPr lang="it-IT" dirty="0">
              <a:solidFill>
                <a:srgbClr val="00B050"/>
              </a:solidFill>
            </a:endParaRPr>
          </a:p>
        </p:txBody>
      </p:sp>
      <p:sp>
        <p:nvSpPr>
          <p:cNvPr id="3" name="Segnaposto contenuto 2">
            <a:extLst>
              <a:ext uri="{FF2B5EF4-FFF2-40B4-BE49-F238E27FC236}">
                <a16:creationId xmlns:a16="http://schemas.microsoft.com/office/drawing/2014/main" id="{425726F6-B154-4D57-5F19-CEFC864FACF3}"/>
              </a:ext>
            </a:extLst>
          </p:cNvPr>
          <p:cNvSpPr>
            <a:spLocks noGrp="1"/>
          </p:cNvSpPr>
          <p:nvPr>
            <p:ph idx="1"/>
          </p:nvPr>
        </p:nvSpPr>
        <p:spPr>
          <a:xfrm>
            <a:off x="838200" y="1340285"/>
            <a:ext cx="10515600" cy="4836678"/>
          </a:xfrm>
        </p:spPr>
        <p:txBody>
          <a:bodyPr/>
          <a:lstStyle/>
          <a:p>
            <a:pPr algn="l">
              <a:buFont typeface="Arial" panose="020B0604020202020204" pitchFamily="34" charset="0"/>
              <a:buChar char="•"/>
            </a:pPr>
            <a:r>
              <a:rPr lang="it-IT" sz="2600" dirty="0"/>
              <a:t>Un regolamento deve essere rispettato pienamente da coloro ai quali si applica ed è direttamente applicabile negli Stati membri. </a:t>
            </a:r>
          </a:p>
          <a:p>
            <a:pPr algn="l">
              <a:buFont typeface="Arial" panose="020B0604020202020204" pitchFamily="34" charset="0"/>
              <a:buChar char="•"/>
            </a:pPr>
            <a:r>
              <a:rPr lang="it-IT" sz="2600" dirty="0"/>
              <a:t>Ciò significa che:</a:t>
            </a:r>
          </a:p>
          <a:p>
            <a:pPr marL="742950" lvl="1" indent="-285750" algn="l">
              <a:buFont typeface="Arial" panose="020B0604020202020204" pitchFamily="34" charset="0"/>
              <a:buChar char="•"/>
            </a:pPr>
            <a:r>
              <a:rPr lang="it-IT" sz="2600" dirty="0"/>
              <a:t>si applica direttamente negli Stati membri dopo la sua entrata in vigore, senza richiedere il recepimento  nel diritto nazionale;</a:t>
            </a:r>
          </a:p>
          <a:p>
            <a:pPr marL="742950" lvl="1" indent="-285750" algn="l">
              <a:buFont typeface="Arial" panose="020B0604020202020204" pitchFamily="34" charset="0"/>
              <a:buChar char="•"/>
            </a:pPr>
            <a:r>
              <a:rPr lang="it-IT" sz="2600" dirty="0"/>
              <a:t>può creare diritti e doveri per le persone e può pertanto essere fatto valere dinanzi ai tribunali nazionali;</a:t>
            </a:r>
          </a:p>
          <a:p>
            <a:pPr marL="742950" lvl="1" indent="-285750" algn="l">
              <a:buFont typeface="Arial" panose="020B0604020202020204" pitchFamily="34" charset="0"/>
              <a:buChar char="•"/>
            </a:pPr>
            <a:r>
              <a:rPr lang="it-IT" sz="2600" dirty="0"/>
              <a:t>può essere utilizzato come riferimento dalle persone nei rapporti con altre persone, Stati membri e autorità dell’Unione.</a:t>
            </a:r>
          </a:p>
          <a:p>
            <a:endParaRPr lang="it-IT" dirty="0"/>
          </a:p>
        </p:txBody>
      </p:sp>
    </p:spTree>
    <p:extLst>
      <p:ext uri="{BB962C8B-B14F-4D97-AF65-F5344CB8AC3E}">
        <p14:creationId xmlns:p14="http://schemas.microsoft.com/office/powerpoint/2010/main" val="641646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ABA1B9-2312-C1B7-5761-9DBCFF97F016}"/>
              </a:ext>
            </a:extLst>
          </p:cNvPr>
          <p:cNvSpPr>
            <a:spLocks noGrp="1"/>
          </p:cNvSpPr>
          <p:nvPr>
            <p:ph type="title"/>
          </p:nvPr>
        </p:nvSpPr>
        <p:spPr>
          <a:xfrm>
            <a:off x="838200" y="365125"/>
            <a:ext cx="10515600" cy="784053"/>
          </a:xfrm>
        </p:spPr>
        <p:txBody>
          <a:bodyPr/>
          <a:lstStyle/>
          <a:p>
            <a:r>
              <a:rPr lang="it-IT" b="1" dirty="0">
                <a:solidFill>
                  <a:srgbClr val="00B050"/>
                </a:solidFill>
              </a:rPr>
              <a:t>Ricorso di annullamento</a:t>
            </a:r>
            <a:endParaRPr lang="it-IT" dirty="0">
              <a:solidFill>
                <a:srgbClr val="00B050"/>
              </a:solidFill>
            </a:endParaRPr>
          </a:p>
        </p:txBody>
      </p:sp>
      <p:sp>
        <p:nvSpPr>
          <p:cNvPr id="3" name="Segnaposto contenuto 2">
            <a:extLst>
              <a:ext uri="{FF2B5EF4-FFF2-40B4-BE49-F238E27FC236}">
                <a16:creationId xmlns:a16="http://schemas.microsoft.com/office/drawing/2014/main" id="{976B4D88-37BE-B16D-D377-C22F9132BE2F}"/>
              </a:ext>
            </a:extLst>
          </p:cNvPr>
          <p:cNvSpPr>
            <a:spLocks noGrp="1"/>
          </p:cNvSpPr>
          <p:nvPr>
            <p:ph idx="1"/>
          </p:nvPr>
        </p:nvSpPr>
        <p:spPr>
          <a:xfrm>
            <a:off x="838200" y="1445741"/>
            <a:ext cx="10515600" cy="4731222"/>
          </a:xfrm>
        </p:spPr>
        <p:txBody>
          <a:bodyPr>
            <a:normAutofit lnSpcReduction="10000"/>
          </a:bodyPr>
          <a:lstStyle/>
          <a:p>
            <a:pPr algn="just"/>
            <a:r>
              <a:rPr lang="it-IT" sz="3000" b="1" i="1" dirty="0">
                <a:solidFill>
                  <a:srgbClr val="0070C0"/>
                </a:solidFill>
              </a:rPr>
              <a:t>Come vengono ripartite le competenze per il ricorso di annullamento tra la Corte di giustizia e il Tribunale?</a:t>
            </a:r>
          </a:p>
          <a:p>
            <a:pPr algn="just"/>
            <a:r>
              <a:rPr lang="it-IT" sz="3000" dirty="0"/>
              <a:t>La </a:t>
            </a:r>
            <a:r>
              <a:rPr lang="it-IT" sz="3000" b="1" i="1" dirty="0"/>
              <a:t>Corte di giustizia </a:t>
            </a:r>
            <a:r>
              <a:rPr lang="it-IT" sz="3000" dirty="0"/>
              <a:t>è competente per:</a:t>
            </a:r>
          </a:p>
          <a:p>
            <a:pPr algn="just">
              <a:buFont typeface="Courier New" panose="02070309020205020404" pitchFamily="49" charset="0"/>
              <a:buChar char="o"/>
            </a:pPr>
            <a:r>
              <a:rPr lang="it-IT" sz="3000" dirty="0"/>
              <a:t>i ricorsi proposti dagli Stati membri contro il Parlamento europeo o il Consiglio;</a:t>
            </a:r>
          </a:p>
          <a:p>
            <a:pPr algn="just">
              <a:buFont typeface="Courier New" panose="02070309020205020404" pitchFamily="49" charset="0"/>
              <a:buChar char="o"/>
            </a:pPr>
            <a:r>
              <a:rPr lang="it-IT" sz="3000" dirty="0"/>
              <a:t>i ricorsi proposti da un’istituzione contro un’altra istituzione.</a:t>
            </a:r>
          </a:p>
          <a:p>
            <a:pPr algn="just"/>
            <a:r>
              <a:rPr lang="it-IT" sz="3000" dirty="0"/>
              <a:t>Il </a:t>
            </a:r>
            <a:r>
              <a:rPr lang="it-IT" sz="3000" b="1" i="1" dirty="0"/>
              <a:t>Tribunale</a:t>
            </a:r>
            <a:r>
              <a:rPr lang="it-IT" sz="3000" dirty="0"/>
              <a:t> è competente a conoscere, in prima istanza, di tutti gli altri tipi di ricorso e in particolare dei ricorsi proposti dai privati.</a:t>
            </a:r>
          </a:p>
          <a:p>
            <a:pPr marL="0" indent="0">
              <a:buNone/>
            </a:pPr>
            <a:br>
              <a:rPr lang="it-IT" dirty="0"/>
            </a:br>
            <a:endParaRPr lang="it-IT" dirty="0"/>
          </a:p>
        </p:txBody>
      </p:sp>
    </p:spTree>
    <p:extLst>
      <p:ext uri="{BB962C8B-B14F-4D97-AF65-F5344CB8AC3E}">
        <p14:creationId xmlns:p14="http://schemas.microsoft.com/office/powerpoint/2010/main" val="12382846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E5A6E3-0084-2A1B-39DF-3B8498DD5444}"/>
              </a:ext>
            </a:extLst>
          </p:cNvPr>
          <p:cNvSpPr>
            <a:spLocks noGrp="1"/>
          </p:cNvSpPr>
          <p:nvPr>
            <p:ph type="title"/>
          </p:nvPr>
        </p:nvSpPr>
        <p:spPr>
          <a:xfrm>
            <a:off x="838200" y="365125"/>
            <a:ext cx="10515600" cy="784053"/>
          </a:xfrm>
        </p:spPr>
        <p:txBody>
          <a:bodyPr/>
          <a:lstStyle/>
          <a:p>
            <a:r>
              <a:rPr lang="it-IT" b="1" dirty="0">
                <a:solidFill>
                  <a:srgbClr val="00B050"/>
                </a:solidFill>
              </a:rPr>
              <a:t>Ricorso in carenza </a:t>
            </a:r>
          </a:p>
        </p:txBody>
      </p:sp>
      <p:sp>
        <p:nvSpPr>
          <p:cNvPr id="3" name="Segnaposto contenuto 2">
            <a:extLst>
              <a:ext uri="{FF2B5EF4-FFF2-40B4-BE49-F238E27FC236}">
                <a16:creationId xmlns:a16="http://schemas.microsoft.com/office/drawing/2014/main" id="{0CE7497F-1F42-48F0-B772-08756ECC3670}"/>
              </a:ext>
            </a:extLst>
          </p:cNvPr>
          <p:cNvSpPr>
            <a:spLocks noGrp="1"/>
          </p:cNvSpPr>
          <p:nvPr>
            <p:ph idx="1"/>
          </p:nvPr>
        </p:nvSpPr>
        <p:spPr>
          <a:xfrm>
            <a:off x="838200" y="1285103"/>
            <a:ext cx="10515600" cy="4891860"/>
          </a:xfrm>
        </p:spPr>
        <p:txBody>
          <a:bodyPr>
            <a:normAutofit fontScale="92500" lnSpcReduction="10000"/>
          </a:bodyPr>
          <a:lstStyle/>
          <a:p>
            <a:r>
              <a:rPr lang="it-IT" sz="2800" b="1" i="1" dirty="0">
                <a:solidFill>
                  <a:srgbClr val="0070C0"/>
                </a:solidFill>
              </a:rPr>
              <a:t>Quale è la ratio del ricorso in carenza?</a:t>
            </a:r>
          </a:p>
          <a:p>
            <a:r>
              <a:rPr lang="it-IT" sz="2800" dirty="0"/>
              <a:t>Necessità di assicurare un </a:t>
            </a:r>
            <a:r>
              <a:rPr lang="it-IT" sz="2800" b="1" dirty="0">
                <a:solidFill>
                  <a:srgbClr val="0070C0"/>
                </a:solidFill>
              </a:rPr>
              <a:t>controllo di legittimità sulle omissioni </a:t>
            </a:r>
            <a:r>
              <a:rPr lang="it-IT" sz="2800" dirty="0"/>
              <a:t>delle istituzioni dell’Unione europea. </a:t>
            </a:r>
          </a:p>
          <a:p>
            <a:r>
              <a:rPr lang="it-IT" sz="2800" dirty="0"/>
              <a:t>Concentrazione di tale controllo presso la Corte di giustizia.</a:t>
            </a:r>
          </a:p>
          <a:p>
            <a:r>
              <a:rPr lang="it-IT" sz="2800" dirty="0"/>
              <a:t>Elementi </a:t>
            </a:r>
            <a:r>
              <a:rPr lang="it-IT" dirty="0"/>
              <a:t>di similitudine </a:t>
            </a:r>
            <a:r>
              <a:rPr lang="it-IT" sz="2800" dirty="0"/>
              <a:t>con ricorso di annullamento (legittimazione) e di infrazione (procedura).</a:t>
            </a:r>
          </a:p>
          <a:p>
            <a:r>
              <a:rPr lang="it-IT" sz="2800" b="1" dirty="0"/>
              <a:t>Definizione (Art. 265</a:t>
            </a:r>
            <a:r>
              <a:rPr lang="it-IT" b="1" dirty="0"/>
              <a:t>, par. 1,</a:t>
            </a:r>
            <a:r>
              <a:rPr lang="it-IT" sz="2800" b="1" dirty="0"/>
              <a:t> TFUE):</a:t>
            </a:r>
          </a:p>
          <a:p>
            <a:r>
              <a:rPr lang="it-IT" sz="2800" dirty="0"/>
              <a:t>Qualora, in violazione dei trattati, il Parlamento europeo, il Consiglio europeo, il Consiglio, la Commissione o la Banca centrale europea </a:t>
            </a:r>
            <a:r>
              <a:rPr lang="it-IT" sz="2800" b="1" dirty="0"/>
              <a:t>si </a:t>
            </a:r>
            <a:r>
              <a:rPr lang="it-IT" sz="2800" b="1" dirty="0">
                <a:solidFill>
                  <a:srgbClr val="0070C0"/>
                </a:solidFill>
              </a:rPr>
              <a:t>astengano dal pronunciarsi</a:t>
            </a:r>
            <a:r>
              <a:rPr lang="it-IT" sz="2800" dirty="0"/>
              <a:t>, gli SM e le altre istituzioni dell'Unione possono adire la CGUE per far constatare tale violazione. Il presente articolo si applica, alle stesse condizioni, agli organi e organismi UE che si astengano dal pronunciarsi.</a:t>
            </a:r>
          </a:p>
          <a:p>
            <a:endParaRPr lang="it-IT" dirty="0"/>
          </a:p>
        </p:txBody>
      </p:sp>
    </p:spTree>
    <p:extLst>
      <p:ext uri="{BB962C8B-B14F-4D97-AF65-F5344CB8AC3E}">
        <p14:creationId xmlns:p14="http://schemas.microsoft.com/office/powerpoint/2010/main" val="557673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1B2FAD-B39C-93E5-8591-C98594A292FC}"/>
              </a:ext>
            </a:extLst>
          </p:cNvPr>
          <p:cNvSpPr>
            <a:spLocks noGrp="1"/>
          </p:cNvSpPr>
          <p:nvPr>
            <p:ph type="title"/>
          </p:nvPr>
        </p:nvSpPr>
        <p:spPr/>
        <p:txBody>
          <a:bodyPr/>
          <a:lstStyle/>
          <a:p>
            <a:r>
              <a:rPr lang="it-IT" b="1" dirty="0">
                <a:solidFill>
                  <a:srgbClr val="00B050"/>
                </a:solidFill>
              </a:rPr>
              <a:t>Ricorso in carenza </a:t>
            </a:r>
            <a:endParaRPr lang="it-IT" dirty="0">
              <a:solidFill>
                <a:srgbClr val="00B050"/>
              </a:solidFill>
            </a:endParaRPr>
          </a:p>
        </p:txBody>
      </p:sp>
      <p:sp>
        <p:nvSpPr>
          <p:cNvPr id="3" name="Segnaposto contenuto 2">
            <a:extLst>
              <a:ext uri="{FF2B5EF4-FFF2-40B4-BE49-F238E27FC236}">
                <a16:creationId xmlns:a16="http://schemas.microsoft.com/office/drawing/2014/main" id="{65428F28-5AD2-B3B1-3B52-2F712197FC69}"/>
              </a:ext>
            </a:extLst>
          </p:cNvPr>
          <p:cNvSpPr>
            <a:spLocks noGrp="1"/>
          </p:cNvSpPr>
          <p:nvPr>
            <p:ph idx="1"/>
          </p:nvPr>
        </p:nvSpPr>
        <p:spPr>
          <a:xfrm>
            <a:off x="838200" y="1581665"/>
            <a:ext cx="10515600" cy="4595298"/>
          </a:xfrm>
        </p:spPr>
        <p:txBody>
          <a:bodyPr/>
          <a:lstStyle/>
          <a:p>
            <a:r>
              <a:rPr lang="it-IT" sz="2800" b="1" i="1" dirty="0">
                <a:solidFill>
                  <a:srgbClr val="0070C0"/>
                </a:solidFill>
              </a:rPr>
              <a:t>Chi sono i ricorrenti?</a:t>
            </a:r>
            <a:endParaRPr lang="it-IT" b="1" dirty="0"/>
          </a:p>
          <a:p>
            <a:r>
              <a:rPr lang="it-IT" sz="2800" b="1" dirty="0"/>
              <a:t>Legittimazione passiva (convenuti):</a:t>
            </a:r>
          </a:p>
          <a:p>
            <a:pPr>
              <a:buFont typeface="Courier New" panose="02070309020205020404" pitchFamily="49" charset="0"/>
              <a:buChar char="o"/>
            </a:pPr>
            <a:r>
              <a:rPr lang="it-IT" sz="2800" dirty="0"/>
              <a:t>le istituzioni UE, escluse CGUE e Corte dei Conti;</a:t>
            </a:r>
          </a:p>
          <a:p>
            <a:pPr>
              <a:buFont typeface="Courier New" panose="02070309020205020404" pitchFamily="49" charset="0"/>
              <a:buChar char="o"/>
            </a:pPr>
            <a:r>
              <a:rPr lang="it-IT" sz="2800" dirty="0"/>
              <a:t>organi e organismi UE. </a:t>
            </a:r>
          </a:p>
          <a:p>
            <a:r>
              <a:rPr lang="it-IT" sz="2800" b="1" dirty="0"/>
              <a:t>Legittimazione attiva:</a:t>
            </a:r>
          </a:p>
          <a:p>
            <a:pPr>
              <a:buFont typeface="Courier New" panose="02070309020205020404" pitchFamily="49" charset="0"/>
              <a:buChar char="o"/>
            </a:pPr>
            <a:r>
              <a:rPr lang="it-IT" sz="2800" dirty="0"/>
              <a:t>Categoria dei c.d. </a:t>
            </a:r>
            <a:r>
              <a:rPr lang="it-IT" sz="2800" b="1" dirty="0"/>
              <a:t>ricorrenti privilegiati</a:t>
            </a:r>
            <a:r>
              <a:rPr lang="it-IT" sz="2800" dirty="0"/>
              <a:t>:</a:t>
            </a:r>
          </a:p>
          <a:p>
            <a:pPr>
              <a:buFont typeface="Wingdings" pitchFamily="2" charset="2"/>
              <a:buChar char="§"/>
            </a:pPr>
            <a:r>
              <a:rPr lang="it-IT" sz="2800" dirty="0"/>
              <a:t>Stati membri;</a:t>
            </a:r>
          </a:p>
          <a:p>
            <a:pPr>
              <a:buFont typeface="Wingdings" pitchFamily="2" charset="2"/>
              <a:buChar char="§"/>
            </a:pPr>
            <a:r>
              <a:rPr lang="it-IT" sz="2800" dirty="0"/>
              <a:t>le istituzioni.</a:t>
            </a:r>
          </a:p>
          <a:p>
            <a:endParaRPr lang="it-IT" dirty="0"/>
          </a:p>
        </p:txBody>
      </p:sp>
    </p:spTree>
    <p:extLst>
      <p:ext uri="{BB962C8B-B14F-4D97-AF65-F5344CB8AC3E}">
        <p14:creationId xmlns:p14="http://schemas.microsoft.com/office/powerpoint/2010/main" val="4185032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808CFED-F873-D9EA-1572-03AE950818D4}"/>
              </a:ext>
            </a:extLst>
          </p:cNvPr>
          <p:cNvSpPr>
            <a:spLocks noGrp="1"/>
          </p:cNvSpPr>
          <p:nvPr>
            <p:ph type="title"/>
          </p:nvPr>
        </p:nvSpPr>
        <p:spPr>
          <a:xfrm>
            <a:off x="838200" y="172996"/>
            <a:ext cx="10515600" cy="779504"/>
          </a:xfrm>
        </p:spPr>
        <p:txBody>
          <a:bodyPr>
            <a:normAutofit/>
          </a:bodyPr>
          <a:lstStyle/>
          <a:p>
            <a:r>
              <a:rPr lang="it-IT" b="1" dirty="0">
                <a:solidFill>
                  <a:srgbClr val="00B050"/>
                </a:solidFill>
              </a:rPr>
              <a:t>Ricorso in carenza </a:t>
            </a:r>
            <a:endParaRPr lang="it-IT" dirty="0">
              <a:solidFill>
                <a:srgbClr val="00B050"/>
              </a:solidFill>
            </a:endParaRPr>
          </a:p>
        </p:txBody>
      </p:sp>
      <p:sp>
        <p:nvSpPr>
          <p:cNvPr id="5" name="Segnaposto contenuto 4">
            <a:extLst>
              <a:ext uri="{FF2B5EF4-FFF2-40B4-BE49-F238E27FC236}">
                <a16:creationId xmlns:a16="http://schemas.microsoft.com/office/drawing/2014/main" id="{BEF680C4-2B72-ECF8-3A0A-610EF71AAC75}"/>
              </a:ext>
            </a:extLst>
          </p:cNvPr>
          <p:cNvSpPr>
            <a:spLocks noGrp="1"/>
          </p:cNvSpPr>
          <p:nvPr>
            <p:ph sz="half" idx="1"/>
          </p:nvPr>
        </p:nvSpPr>
        <p:spPr>
          <a:xfrm>
            <a:off x="1016000" y="1460500"/>
            <a:ext cx="10160000" cy="4716463"/>
          </a:xfrm>
        </p:spPr>
        <p:txBody>
          <a:bodyPr>
            <a:normAutofit fontScale="77500" lnSpcReduction="20000"/>
          </a:bodyPr>
          <a:lstStyle/>
          <a:p>
            <a:r>
              <a:rPr lang="it-IT" b="1" i="1" dirty="0">
                <a:solidFill>
                  <a:srgbClr val="0070C0"/>
                </a:solidFill>
              </a:rPr>
              <a:t>Le persone fisiche e giuridiche possono ricorrere per carenza?</a:t>
            </a:r>
          </a:p>
          <a:p>
            <a:pPr algn="just"/>
            <a:r>
              <a:rPr lang="it-IT" dirty="0"/>
              <a:t>Qualsiasi persona fisica o persona giuridica (impresa o altra forma di organizzazione) può, in virtù delle condizioni sopra esposte, adire la Corte di giustizia per contestare ad un’istituzione, un organismo, un ufficio o un’agenzia dell’Unione di avere omesso di emanare nei suoi confronti un atto che non sia una raccomandazione o un parere (Art. 265.3 TFUE)</a:t>
            </a:r>
          </a:p>
          <a:p>
            <a:r>
              <a:rPr lang="it-IT" b="1" dirty="0"/>
              <a:t>Legittimazione attiva:</a:t>
            </a:r>
          </a:p>
          <a:p>
            <a:pPr marL="0" indent="0">
              <a:buNone/>
            </a:pPr>
            <a:r>
              <a:rPr lang="it-IT" dirty="0"/>
              <a:t>2) Categoria dei c.d. </a:t>
            </a:r>
            <a:r>
              <a:rPr lang="it-IT" b="1" dirty="0"/>
              <a:t>ricorrenti non privilegiati:</a:t>
            </a:r>
          </a:p>
          <a:p>
            <a:pPr>
              <a:buFontTx/>
              <a:buChar char="-"/>
            </a:pPr>
            <a:r>
              <a:rPr lang="it-IT" dirty="0"/>
              <a:t>persone fisiche e giuridiche diverse dai ricorrenti privilegiati.</a:t>
            </a:r>
          </a:p>
          <a:p>
            <a:r>
              <a:rPr lang="it-IT" b="1" dirty="0"/>
              <a:t>Legittimazione attiva:</a:t>
            </a:r>
          </a:p>
          <a:p>
            <a:pPr marL="0" indent="0">
              <a:buNone/>
            </a:pPr>
            <a:r>
              <a:rPr lang="it-IT" dirty="0"/>
              <a:t>- persone fisiche e giuridiche:</a:t>
            </a:r>
          </a:p>
          <a:p>
            <a:pPr marL="514350" indent="-514350">
              <a:buAutoNum type="alphaLcParenR"/>
            </a:pPr>
            <a:r>
              <a:rPr lang="it-IT" dirty="0"/>
              <a:t>atti emessi nei loro diretti confronti;</a:t>
            </a:r>
          </a:p>
          <a:p>
            <a:pPr marL="514350" indent="-514350">
              <a:buAutoNum type="alphaLcParenR"/>
            </a:pPr>
            <a:r>
              <a:rPr lang="it-IT" dirty="0"/>
              <a:t>atti che le riguardano </a:t>
            </a:r>
            <a:r>
              <a:rPr lang="it-IT" b="1" dirty="0"/>
              <a:t>direttamente e individualmente</a:t>
            </a:r>
            <a:r>
              <a:rPr lang="it-IT" dirty="0"/>
              <a:t>.</a:t>
            </a:r>
          </a:p>
          <a:p>
            <a:r>
              <a:rPr lang="it-IT" dirty="0"/>
              <a:t>Necessità che si tratti di atto vincolante.</a:t>
            </a:r>
          </a:p>
          <a:p>
            <a:endParaRPr lang="it-IT" dirty="0"/>
          </a:p>
        </p:txBody>
      </p:sp>
    </p:spTree>
    <p:extLst>
      <p:ext uri="{BB962C8B-B14F-4D97-AF65-F5344CB8AC3E}">
        <p14:creationId xmlns:p14="http://schemas.microsoft.com/office/powerpoint/2010/main" val="28770539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FF10540-423A-EA79-B059-AB03D8F18270}"/>
              </a:ext>
            </a:extLst>
          </p:cNvPr>
          <p:cNvSpPr>
            <a:spLocks noGrp="1"/>
          </p:cNvSpPr>
          <p:nvPr>
            <p:ph type="title"/>
          </p:nvPr>
        </p:nvSpPr>
        <p:spPr>
          <a:xfrm>
            <a:off x="838200" y="365126"/>
            <a:ext cx="10515600" cy="833480"/>
          </a:xfrm>
        </p:spPr>
        <p:txBody>
          <a:bodyPr/>
          <a:lstStyle/>
          <a:p>
            <a:r>
              <a:rPr lang="it-IT" b="1" dirty="0">
                <a:solidFill>
                  <a:srgbClr val="00B050"/>
                </a:solidFill>
              </a:rPr>
              <a:t>Ricorso in carenza </a:t>
            </a:r>
            <a:endParaRPr lang="it-IT" dirty="0">
              <a:solidFill>
                <a:srgbClr val="00B050"/>
              </a:solidFill>
            </a:endParaRPr>
          </a:p>
        </p:txBody>
      </p:sp>
      <p:sp>
        <p:nvSpPr>
          <p:cNvPr id="6" name="Segnaposto contenuto 5">
            <a:extLst>
              <a:ext uri="{FF2B5EF4-FFF2-40B4-BE49-F238E27FC236}">
                <a16:creationId xmlns:a16="http://schemas.microsoft.com/office/drawing/2014/main" id="{AEB94F00-0ADB-5E5D-4D7F-0CEB826EB6F7}"/>
              </a:ext>
            </a:extLst>
          </p:cNvPr>
          <p:cNvSpPr>
            <a:spLocks noGrp="1"/>
          </p:cNvSpPr>
          <p:nvPr>
            <p:ph idx="1"/>
          </p:nvPr>
        </p:nvSpPr>
        <p:spPr>
          <a:xfrm>
            <a:off x="838200" y="1482811"/>
            <a:ext cx="10515600" cy="4694152"/>
          </a:xfrm>
        </p:spPr>
        <p:txBody>
          <a:bodyPr/>
          <a:lstStyle/>
          <a:p>
            <a:r>
              <a:rPr lang="it-IT" b="1" i="1" u="none" strike="noStrike" dirty="0">
                <a:solidFill>
                  <a:srgbClr val="0070C0"/>
                </a:solidFill>
                <a:effectLst/>
                <a:latin typeface="Arial" panose="020B0604020202020204" pitchFamily="34" charset="0"/>
              </a:rPr>
              <a:t>Quando è ricevibile il ricorso?</a:t>
            </a:r>
          </a:p>
          <a:p>
            <a:pPr algn="just">
              <a:buFont typeface="Courier New" panose="02070309020205020404" pitchFamily="49" charset="0"/>
              <a:buChar char="o"/>
            </a:pPr>
            <a:r>
              <a:rPr lang="it-IT" dirty="0"/>
              <a:t>Il ricorso è ritenuto ricevibile soltanto qualora all’istituzione, all’organismo, all’ufficio o all’agenzia in questione sia stato preventivamente richiesto di agire.</a:t>
            </a:r>
          </a:p>
          <a:p>
            <a:pPr algn="just">
              <a:buFont typeface="Courier New" panose="02070309020205020404" pitchFamily="49" charset="0"/>
              <a:buChar char="o"/>
            </a:pPr>
            <a:r>
              <a:rPr lang="it-IT" dirty="0"/>
              <a:t> Se entro due mesi dalla richiesta di agire, l’istituzione, l’organismo, l’ufficio o l’agenzia in questione non ha preso posizione, il ricorso può essere proposto entro un nuovo termine di due mesi (Art. 265.2 TFUE)</a:t>
            </a:r>
          </a:p>
          <a:p>
            <a:endParaRPr lang="it-IT" dirty="0"/>
          </a:p>
        </p:txBody>
      </p:sp>
    </p:spTree>
    <p:extLst>
      <p:ext uri="{BB962C8B-B14F-4D97-AF65-F5344CB8AC3E}">
        <p14:creationId xmlns:p14="http://schemas.microsoft.com/office/powerpoint/2010/main" val="26568602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54CE6CC-B1EA-303A-CF98-14B1F914D980}"/>
              </a:ext>
            </a:extLst>
          </p:cNvPr>
          <p:cNvSpPr>
            <a:spLocks noGrp="1"/>
          </p:cNvSpPr>
          <p:nvPr>
            <p:ph type="title"/>
          </p:nvPr>
        </p:nvSpPr>
        <p:spPr>
          <a:xfrm>
            <a:off x="838200" y="365125"/>
            <a:ext cx="10515600" cy="709913"/>
          </a:xfrm>
        </p:spPr>
        <p:txBody>
          <a:bodyPr/>
          <a:lstStyle/>
          <a:p>
            <a:r>
              <a:rPr lang="it-IT" b="1" dirty="0">
                <a:solidFill>
                  <a:srgbClr val="00B050"/>
                </a:solidFill>
              </a:rPr>
              <a:t>Ricorso in carenza </a:t>
            </a:r>
            <a:endParaRPr lang="it-IT" dirty="0">
              <a:solidFill>
                <a:srgbClr val="00B050"/>
              </a:solidFill>
            </a:endParaRPr>
          </a:p>
        </p:txBody>
      </p:sp>
      <p:sp>
        <p:nvSpPr>
          <p:cNvPr id="5" name="Segnaposto contenuto 4">
            <a:extLst>
              <a:ext uri="{FF2B5EF4-FFF2-40B4-BE49-F238E27FC236}">
                <a16:creationId xmlns:a16="http://schemas.microsoft.com/office/drawing/2014/main" id="{CBE3447E-9117-97D9-F66C-C62108D04400}"/>
              </a:ext>
            </a:extLst>
          </p:cNvPr>
          <p:cNvSpPr>
            <a:spLocks noGrp="1"/>
          </p:cNvSpPr>
          <p:nvPr>
            <p:ph sz="half" idx="1"/>
          </p:nvPr>
        </p:nvSpPr>
        <p:spPr>
          <a:xfrm>
            <a:off x="838199" y="1371600"/>
            <a:ext cx="10072817" cy="4805363"/>
          </a:xfrm>
        </p:spPr>
        <p:txBody>
          <a:bodyPr>
            <a:normAutofit/>
          </a:bodyPr>
          <a:lstStyle/>
          <a:p>
            <a:r>
              <a:rPr lang="it-IT" sz="2800" b="1" dirty="0"/>
              <a:t>Procedura del ricorso in carenza:</a:t>
            </a:r>
          </a:p>
          <a:p>
            <a:r>
              <a:rPr lang="it-IT" sz="2800" b="1" i="1" dirty="0">
                <a:solidFill>
                  <a:srgbClr val="0070C0"/>
                </a:solidFill>
              </a:rPr>
              <a:t>Fase precontenziosa:</a:t>
            </a:r>
          </a:p>
          <a:p>
            <a:r>
              <a:rPr lang="it-IT" sz="2800" dirty="0"/>
              <a:t>Richiesta di agire: messa in mora.</a:t>
            </a:r>
          </a:p>
          <a:p>
            <a:pPr>
              <a:buFont typeface="Courier New" panose="02070309020205020404" pitchFamily="49" charset="0"/>
              <a:buChar char="o"/>
            </a:pPr>
            <a:r>
              <a:rPr lang="it-IT" sz="2800" dirty="0"/>
              <a:t>Necessità che l’istituzione «prenda posizione» entro due mesi: adozione di un atto definitivo, impugnabile con ricorso di annullamento.</a:t>
            </a:r>
          </a:p>
          <a:p>
            <a:r>
              <a:rPr lang="it-IT" sz="2800" b="1" i="1" dirty="0">
                <a:solidFill>
                  <a:srgbClr val="0070C0"/>
                </a:solidFill>
              </a:rPr>
              <a:t>Fase contenziosa:</a:t>
            </a:r>
          </a:p>
          <a:p>
            <a:r>
              <a:rPr lang="it-IT" sz="2800" dirty="0"/>
              <a:t>Termine di due mesi dal formarsi dell’inerzia dell’istituzione per proporre ricorso a CGUE.</a:t>
            </a:r>
          </a:p>
          <a:p>
            <a:r>
              <a:rPr lang="it-IT" sz="2800" dirty="0"/>
              <a:t>Sentenza di mero accertamento.</a:t>
            </a:r>
          </a:p>
          <a:p>
            <a:pPr marL="0" indent="0">
              <a:buNone/>
            </a:pPr>
            <a:endParaRPr lang="it-IT" sz="2800" dirty="0"/>
          </a:p>
          <a:p>
            <a:endParaRPr lang="it-IT" dirty="0"/>
          </a:p>
        </p:txBody>
      </p:sp>
    </p:spTree>
    <p:extLst>
      <p:ext uri="{BB962C8B-B14F-4D97-AF65-F5344CB8AC3E}">
        <p14:creationId xmlns:p14="http://schemas.microsoft.com/office/powerpoint/2010/main" val="38581289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F85EBDD-DD8D-0197-2A0D-1AB6C0BB46E7}"/>
              </a:ext>
            </a:extLst>
          </p:cNvPr>
          <p:cNvSpPr>
            <a:spLocks noGrp="1"/>
          </p:cNvSpPr>
          <p:nvPr>
            <p:ph type="title"/>
          </p:nvPr>
        </p:nvSpPr>
        <p:spPr/>
        <p:txBody>
          <a:bodyPr/>
          <a:lstStyle/>
          <a:p>
            <a:r>
              <a:rPr lang="it-IT" b="1" dirty="0">
                <a:solidFill>
                  <a:srgbClr val="00B050"/>
                </a:solidFill>
              </a:rPr>
              <a:t>Ricorso in carenza </a:t>
            </a:r>
            <a:endParaRPr lang="it-IT" dirty="0">
              <a:solidFill>
                <a:srgbClr val="00B050"/>
              </a:solidFill>
            </a:endParaRPr>
          </a:p>
        </p:txBody>
      </p:sp>
      <p:sp>
        <p:nvSpPr>
          <p:cNvPr id="6" name="Segnaposto contenuto 5">
            <a:extLst>
              <a:ext uri="{FF2B5EF4-FFF2-40B4-BE49-F238E27FC236}">
                <a16:creationId xmlns:a16="http://schemas.microsoft.com/office/drawing/2014/main" id="{D51E0F2B-DBBC-088E-FE57-67A290EB9639}"/>
              </a:ext>
            </a:extLst>
          </p:cNvPr>
          <p:cNvSpPr>
            <a:spLocks noGrp="1"/>
          </p:cNvSpPr>
          <p:nvPr>
            <p:ph idx="1"/>
          </p:nvPr>
        </p:nvSpPr>
        <p:spPr>
          <a:xfrm>
            <a:off x="838200" y="1690688"/>
            <a:ext cx="10515600" cy="4486275"/>
          </a:xfrm>
        </p:spPr>
        <p:txBody>
          <a:bodyPr/>
          <a:lstStyle/>
          <a:p>
            <a:r>
              <a:rPr lang="it-IT" b="1" i="1" dirty="0">
                <a:solidFill>
                  <a:srgbClr val="0070C0"/>
                </a:solidFill>
              </a:rPr>
              <a:t>Quali sono gli effetti del ricorso in carenza?</a:t>
            </a:r>
          </a:p>
          <a:p>
            <a:r>
              <a:rPr lang="it-IT" sz="2800" dirty="0"/>
              <a:t>L'istituzione, l'organo o l'organismo da cui emana l'atto annullato o la cui astensione sia stata dichiarata contraria ai trattati sono tenuti a prendere i provvedimenti che l'esecuzione della sentenza della CGUE comporta. </a:t>
            </a:r>
          </a:p>
          <a:p>
            <a:r>
              <a:rPr lang="it-IT" sz="2800" dirty="0"/>
              <a:t>Tale obbligo non pregiudica quello eventualmente risultante dall'applicazione dell'articolo 340, secondo comma. (</a:t>
            </a:r>
            <a:r>
              <a:rPr lang="it-IT" sz="2800" b="1" dirty="0"/>
              <a:t>Art. 266 TFUE)</a:t>
            </a:r>
          </a:p>
          <a:p>
            <a:pPr marL="0" indent="0">
              <a:buNone/>
            </a:pPr>
            <a:endParaRPr lang="it-IT" sz="2800" dirty="0"/>
          </a:p>
          <a:p>
            <a:endParaRPr lang="it-IT" dirty="0"/>
          </a:p>
        </p:txBody>
      </p:sp>
      <p:sp>
        <p:nvSpPr>
          <p:cNvPr id="3" name="CasellaDiTesto 2">
            <a:extLst>
              <a:ext uri="{FF2B5EF4-FFF2-40B4-BE49-F238E27FC236}">
                <a16:creationId xmlns:a16="http://schemas.microsoft.com/office/drawing/2014/main" id="{25F65CDF-5702-26CF-AD1E-B7918DDCF62D}"/>
              </a:ext>
            </a:extLst>
          </p:cNvPr>
          <p:cNvSpPr txBox="1"/>
          <p:nvPr/>
        </p:nvSpPr>
        <p:spPr>
          <a:xfrm>
            <a:off x="3048000" y="3244334"/>
            <a:ext cx="6096000" cy="369332"/>
          </a:xfrm>
          <a:prstGeom prst="rect">
            <a:avLst/>
          </a:prstGeom>
          <a:noFill/>
        </p:spPr>
        <p:txBody>
          <a:bodyPr wrap="square">
            <a:spAutoFit/>
          </a:bodyPr>
          <a:lstStyle/>
          <a:p>
            <a:r>
              <a:rPr lang="it-IT" b="0" i="0" u="none" strike="noStrike" dirty="0">
                <a:solidFill>
                  <a:srgbClr val="000000"/>
                </a:solidFill>
                <a:effectLst/>
              </a:rPr>
              <a:t> </a:t>
            </a:r>
            <a:endParaRPr lang="it-IT" dirty="0"/>
          </a:p>
        </p:txBody>
      </p:sp>
    </p:spTree>
    <p:extLst>
      <p:ext uri="{BB962C8B-B14F-4D97-AF65-F5344CB8AC3E}">
        <p14:creationId xmlns:p14="http://schemas.microsoft.com/office/powerpoint/2010/main" val="33653275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83A6D4-6480-9EEA-FCBB-F53AB7DE5531}"/>
              </a:ext>
            </a:extLst>
          </p:cNvPr>
          <p:cNvSpPr>
            <a:spLocks noGrp="1"/>
          </p:cNvSpPr>
          <p:nvPr>
            <p:ph type="title"/>
          </p:nvPr>
        </p:nvSpPr>
        <p:spPr>
          <a:xfrm>
            <a:off x="838200" y="365125"/>
            <a:ext cx="10515600" cy="662009"/>
          </a:xfrm>
        </p:spPr>
        <p:txBody>
          <a:bodyPr>
            <a:normAutofit fontScale="90000"/>
          </a:bodyPr>
          <a:lstStyle/>
          <a:p>
            <a:r>
              <a:rPr lang="it-IT" sz="4400" b="1" dirty="0">
                <a:solidFill>
                  <a:srgbClr val="00B050"/>
                </a:solidFill>
              </a:rPr>
              <a:t>Tutela giudiziaria e risarcimento dei danni</a:t>
            </a:r>
            <a:endParaRPr lang="it-IT" dirty="0">
              <a:solidFill>
                <a:srgbClr val="00B050"/>
              </a:solidFill>
            </a:endParaRPr>
          </a:p>
        </p:txBody>
      </p:sp>
      <p:sp>
        <p:nvSpPr>
          <p:cNvPr id="3" name="Segnaposto contenuto 2">
            <a:extLst>
              <a:ext uri="{FF2B5EF4-FFF2-40B4-BE49-F238E27FC236}">
                <a16:creationId xmlns:a16="http://schemas.microsoft.com/office/drawing/2014/main" id="{3A6A49AA-2280-28E6-AAC3-F57E0C1A5947}"/>
              </a:ext>
            </a:extLst>
          </p:cNvPr>
          <p:cNvSpPr>
            <a:spLocks noGrp="1"/>
          </p:cNvSpPr>
          <p:nvPr>
            <p:ph idx="1"/>
          </p:nvPr>
        </p:nvSpPr>
        <p:spPr>
          <a:xfrm>
            <a:off x="838200" y="1240076"/>
            <a:ext cx="10515600" cy="5386191"/>
          </a:xfrm>
        </p:spPr>
        <p:txBody>
          <a:bodyPr>
            <a:normAutofit fontScale="92500" lnSpcReduction="10000"/>
          </a:bodyPr>
          <a:lstStyle/>
          <a:p>
            <a:r>
              <a:rPr lang="it-IT" sz="2600" dirty="0"/>
              <a:t>Gli ordinamenti nazionali devono prevedere i rimedi per garantire l’effettività del diritto UE. </a:t>
            </a:r>
          </a:p>
          <a:p>
            <a:r>
              <a:rPr lang="it-IT" sz="2600" dirty="0"/>
              <a:t>Tra questi rimedi rientrano:</a:t>
            </a:r>
          </a:p>
          <a:p>
            <a:pPr marL="514350" indent="-514350">
              <a:buFont typeface="+mj-lt"/>
              <a:buAutoNum type="alphaLcParenR"/>
            </a:pPr>
            <a:r>
              <a:rPr lang="it-IT" sz="2600" dirty="0"/>
              <a:t>La tutela cautelare in presenza di rinvio pregiudiziale di interpretazione;</a:t>
            </a:r>
          </a:p>
          <a:p>
            <a:pPr marL="514350" indent="-514350">
              <a:buFont typeface="+mj-lt"/>
              <a:buAutoNum type="alphaLcParenR"/>
            </a:pPr>
            <a:r>
              <a:rPr lang="it-IT" sz="2600" dirty="0"/>
              <a:t>La tutela cautelare in presenza di rinvio pregiudiziale di validità;</a:t>
            </a:r>
          </a:p>
          <a:p>
            <a:pPr marL="514350" indent="-514350">
              <a:buFont typeface="+mj-lt"/>
              <a:buAutoNum type="alphaLcParenR"/>
            </a:pPr>
            <a:r>
              <a:rPr lang="it-IT" sz="2600" dirty="0"/>
              <a:t>Il diritto al risarcimento del danno tra privati per violazione del diritto UE:</a:t>
            </a:r>
          </a:p>
          <a:p>
            <a:pPr lvl="1">
              <a:buFont typeface="Courier New" panose="02070309020205020404" pitchFamily="49" charset="0"/>
              <a:buChar char="o"/>
            </a:pPr>
            <a:r>
              <a:rPr lang="it-IT" dirty="0"/>
              <a:t>Meccanismo uniforme di applicazione del diritto dell’Unione europea dinanzi ai giudici nazionali.</a:t>
            </a:r>
          </a:p>
          <a:p>
            <a:pPr lvl="1">
              <a:buFont typeface="Courier New" panose="02070309020205020404" pitchFamily="49" charset="0"/>
              <a:buChar char="o"/>
            </a:pPr>
            <a:r>
              <a:rPr lang="it-IT" dirty="0"/>
              <a:t>Azione di creazione pretoria da parte della Corte di giustizia.</a:t>
            </a:r>
          </a:p>
          <a:p>
            <a:pPr lvl="1">
              <a:buFont typeface="Courier New" panose="02070309020205020404" pitchFamily="49" charset="0"/>
              <a:buChar char="o"/>
            </a:pPr>
            <a:r>
              <a:rPr lang="it-IT" dirty="0"/>
              <a:t>Carattere generale del rimedio.</a:t>
            </a:r>
          </a:p>
          <a:p>
            <a:pPr lvl="1">
              <a:buFont typeface="Courier New" panose="02070309020205020404" pitchFamily="49" charset="0"/>
              <a:buChar char="o"/>
            </a:pPr>
            <a:r>
              <a:rPr lang="it-IT" dirty="0"/>
              <a:t>Sarebbe messa a repentaglio la piena efficacia delle norme UE se i singoli non avessero la possibilità di </a:t>
            </a:r>
            <a:r>
              <a:rPr lang="it-IT" b="1" dirty="0">
                <a:solidFill>
                  <a:srgbClr val="0070C0"/>
                </a:solidFill>
              </a:rPr>
              <a:t>ottenere un risarcimento ove i loro diritti siano lesi da una violazione del diritto UE imputabile ad uno SM</a:t>
            </a:r>
            <a:r>
              <a:rPr lang="it-IT" dirty="0"/>
              <a:t>. Il principio della responsabilità dello SM per danni causati ai singoli da violazioni del diritto UE ad esso imputabili è inerente al sistema del Trattato (</a:t>
            </a:r>
            <a:r>
              <a:rPr lang="it-IT" dirty="0" err="1"/>
              <a:t>Franchovic</a:t>
            </a:r>
            <a:r>
              <a:rPr lang="it-IT" dirty="0"/>
              <a:t>). </a:t>
            </a:r>
          </a:p>
          <a:p>
            <a:pPr marL="514350" indent="-514350">
              <a:buFont typeface="+mj-lt"/>
              <a:buAutoNum type="alphaLcParenR"/>
            </a:pPr>
            <a:endParaRPr lang="it-IT" dirty="0"/>
          </a:p>
        </p:txBody>
      </p:sp>
    </p:spTree>
    <p:extLst>
      <p:ext uri="{BB962C8B-B14F-4D97-AF65-F5344CB8AC3E}">
        <p14:creationId xmlns:p14="http://schemas.microsoft.com/office/powerpoint/2010/main" val="14917080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357BD5-6AC4-924F-0769-0E0CEFCE22EF}"/>
              </a:ext>
            </a:extLst>
          </p:cNvPr>
          <p:cNvSpPr>
            <a:spLocks noGrp="1"/>
          </p:cNvSpPr>
          <p:nvPr>
            <p:ph type="title"/>
          </p:nvPr>
        </p:nvSpPr>
        <p:spPr>
          <a:xfrm>
            <a:off x="838200" y="365126"/>
            <a:ext cx="10515600" cy="887478"/>
          </a:xfrm>
        </p:spPr>
        <p:txBody>
          <a:bodyPr>
            <a:normAutofit fontScale="90000"/>
          </a:bodyPr>
          <a:lstStyle/>
          <a:p>
            <a:r>
              <a:rPr lang="it-IT" sz="3600" b="1" dirty="0">
                <a:solidFill>
                  <a:srgbClr val="00B050"/>
                </a:solidFill>
              </a:rPr>
              <a:t>Risarcimento del danno da violazione del diritto dell’Unione europea</a:t>
            </a:r>
            <a:endParaRPr lang="it-IT" sz="3600" dirty="0">
              <a:solidFill>
                <a:srgbClr val="00B050"/>
              </a:solidFill>
            </a:endParaRPr>
          </a:p>
        </p:txBody>
      </p:sp>
      <p:sp>
        <p:nvSpPr>
          <p:cNvPr id="3" name="Segnaposto contenuto 2">
            <a:extLst>
              <a:ext uri="{FF2B5EF4-FFF2-40B4-BE49-F238E27FC236}">
                <a16:creationId xmlns:a16="http://schemas.microsoft.com/office/drawing/2014/main" id="{67FFB586-BE0B-D045-1ED5-FB688F043209}"/>
              </a:ext>
            </a:extLst>
          </p:cNvPr>
          <p:cNvSpPr>
            <a:spLocks noGrp="1"/>
          </p:cNvSpPr>
          <p:nvPr>
            <p:ph idx="1"/>
          </p:nvPr>
        </p:nvSpPr>
        <p:spPr>
          <a:xfrm>
            <a:off x="838200" y="1478071"/>
            <a:ext cx="10515600" cy="4698892"/>
          </a:xfrm>
        </p:spPr>
        <p:txBody>
          <a:bodyPr>
            <a:normAutofit/>
          </a:bodyPr>
          <a:lstStyle/>
          <a:p>
            <a:pPr algn="just"/>
            <a:r>
              <a:rPr lang="it-IT" sz="2400" dirty="0"/>
              <a:t>La sentenza </a:t>
            </a:r>
            <a:r>
              <a:rPr lang="it-IT" sz="2400" b="1" i="1" dirty="0" err="1">
                <a:solidFill>
                  <a:srgbClr val="0070C0"/>
                </a:solidFill>
              </a:rPr>
              <a:t>Francovich</a:t>
            </a:r>
            <a:r>
              <a:rPr lang="it-IT" sz="2400" dirty="0"/>
              <a:t> (CGUE, sentenza 19 novembre 1991, </a:t>
            </a:r>
            <a:r>
              <a:rPr lang="it-IT" sz="2400" dirty="0" err="1"/>
              <a:t>Francovich</a:t>
            </a:r>
            <a:r>
              <a:rPr lang="it-IT" sz="2400" dirty="0"/>
              <a:t>) afferma la responsabilità dello Stato per violazione del diritto U.E:</a:t>
            </a:r>
          </a:p>
          <a:p>
            <a:pPr marL="1200150" lvl="1" indent="-742950">
              <a:buFont typeface="+mj-lt"/>
              <a:buAutoNum type="alphaLcParenR"/>
            </a:pPr>
            <a:r>
              <a:rPr lang="it-IT" dirty="0"/>
              <a:t>sia per comportamento omissivo, ovvero per non aver proceduto a recepire una direttiva, </a:t>
            </a:r>
          </a:p>
          <a:p>
            <a:pPr marL="1200150" lvl="1" indent="-742950">
              <a:buFont typeface="+mj-lt"/>
              <a:buAutoNum type="alphaLcParenR"/>
            </a:pPr>
            <a:r>
              <a:rPr lang="it-IT" dirty="0"/>
              <a:t>sia per comportamento attivo consistito nell’emanazioni di atti legislativi contrari alle fonti del diritto europeo. </a:t>
            </a:r>
          </a:p>
          <a:p>
            <a:r>
              <a:rPr lang="it-IT" sz="2200" b="0" i="0" u="none" strike="noStrike" dirty="0">
                <a:solidFill>
                  <a:srgbClr val="0C0C0F"/>
                </a:solidFill>
                <a:effectLst/>
                <a:latin typeface="Lato" panose="020F0502020204030203" pitchFamily="34" charset="0"/>
              </a:rPr>
              <a:t>In tale circostanza, il privato leso nella sua posizione giuridica soggettiva, sia essa di diritto soggettivo che di interesse legittimo, può chiedere allo Stato inadempiente il risarcimento del danno alla presenza delle seguenti </a:t>
            </a:r>
            <a:r>
              <a:rPr lang="it-IT" sz="2200" b="1" i="1" u="none" strike="noStrike" dirty="0">
                <a:solidFill>
                  <a:srgbClr val="0070C0"/>
                </a:solidFill>
                <a:effectLst/>
                <a:latin typeface="Lato" panose="020F0502020204030203" pitchFamily="34" charset="0"/>
              </a:rPr>
              <a:t>condizioni</a:t>
            </a:r>
            <a:r>
              <a:rPr lang="it-IT" sz="2200" b="0" i="0" u="none" strike="noStrike" dirty="0">
                <a:solidFill>
                  <a:srgbClr val="0C0C0F"/>
                </a:solidFill>
                <a:effectLst/>
                <a:latin typeface="Lato" panose="020F0502020204030203" pitchFamily="34" charset="0"/>
              </a:rPr>
              <a:t>: </a:t>
            </a:r>
          </a:p>
          <a:p>
            <a:pPr lvl="1"/>
            <a:r>
              <a:rPr lang="it-IT" sz="2000" b="1" i="0" u="none" strike="noStrike" dirty="0">
                <a:solidFill>
                  <a:srgbClr val="0C0C0F"/>
                </a:solidFill>
                <a:effectLst/>
                <a:latin typeface="Lato" panose="020F0502020204030203" pitchFamily="34" charset="0"/>
              </a:rPr>
              <a:t>l’attribuzione certa di un diritto tramite una fonte comunitaria; </a:t>
            </a:r>
          </a:p>
          <a:p>
            <a:pPr lvl="1"/>
            <a:r>
              <a:rPr lang="it-IT" sz="2000" b="1" i="0" u="none" strike="noStrike" dirty="0">
                <a:solidFill>
                  <a:srgbClr val="0C0C0F"/>
                </a:solidFill>
                <a:effectLst/>
                <a:latin typeface="Lato" panose="020F0502020204030203" pitchFamily="34" charset="0"/>
              </a:rPr>
              <a:t>nesso di causalità tra violazione dell’obbligo e l’attribuzione del diritto; </a:t>
            </a:r>
          </a:p>
          <a:p>
            <a:pPr lvl="1"/>
            <a:r>
              <a:rPr lang="it-IT" sz="2000" b="1" i="0" u="none" strike="noStrike" dirty="0">
                <a:solidFill>
                  <a:srgbClr val="0C0C0F"/>
                </a:solidFill>
                <a:effectLst/>
                <a:latin typeface="Lato" panose="020F0502020204030203" pitchFamily="34" charset="0"/>
              </a:rPr>
              <a:t>la sussistenza di un danno risarcibile subito dal privato.</a:t>
            </a:r>
          </a:p>
          <a:p>
            <a:pPr marL="0" indent="0">
              <a:buNone/>
            </a:pPr>
            <a:endParaRPr lang="it-IT" sz="2800" dirty="0"/>
          </a:p>
          <a:p>
            <a:pPr marL="0" indent="0">
              <a:buNone/>
            </a:pPr>
            <a:endParaRPr lang="it-IT" sz="2800" dirty="0"/>
          </a:p>
          <a:p>
            <a:endParaRPr lang="it-IT" dirty="0"/>
          </a:p>
        </p:txBody>
      </p:sp>
    </p:spTree>
    <p:extLst>
      <p:ext uri="{BB962C8B-B14F-4D97-AF65-F5344CB8AC3E}">
        <p14:creationId xmlns:p14="http://schemas.microsoft.com/office/powerpoint/2010/main" val="26033046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00E821-9A97-3535-4115-A37583E5911B}"/>
              </a:ext>
            </a:extLst>
          </p:cNvPr>
          <p:cNvSpPr>
            <a:spLocks noGrp="1"/>
          </p:cNvSpPr>
          <p:nvPr>
            <p:ph type="title"/>
          </p:nvPr>
        </p:nvSpPr>
        <p:spPr/>
        <p:txBody>
          <a:bodyPr>
            <a:normAutofit/>
          </a:bodyPr>
          <a:lstStyle/>
          <a:p>
            <a:r>
              <a:rPr lang="it-IT" sz="4000" b="1" dirty="0">
                <a:solidFill>
                  <a:srgbClr val="00B050"/>
                </a:solidFill>
              </a:rPr>
              <a:t>Risarcimento del danno da violazione del diritto dell’Unione europea</a:t>
            </a:r>
            <a:endParaRPr lang="it-IT" sz="4000" dirty="0">
              <a:solidFill>
                <a:srgbClr val="00B050"/>
              </a:solidFill>
            </a:endParaRPr>
          </a:p>
        </p:txBody>
      </p:sp>
      <p:sp>
        <p:nvSpPr>
          <p:cNvPr id="3" name="Segnaposto contenuto 2">
            <a:extLst>
              <a:ext uri="{FF2B5EF4-FFF2-40B4-BE49-F238E27FC236}">
                <a16:creationId xmlns:a16="http://schemas.microsoft.com/office/drawing/2014/main" id="{91C177CF-1FD6-E9B9-0DF2-A41D0A0829E1}"/>
              </a:ext>
            </a:extLst>
          </p:cNvPr>
          <p:cNvSpPr>
            <a:spLocks noGrp="1"/>
          </p:cNvSpPr>
          <p:nvPr>
            <p:ph idx="1"/>
          </p:nvPr>
        </p:nvSpPr>
        <p:spPr/>
        <p:txBody>
          <a:bodyPr>
            <a:normAutofit fontScale="92500" lnSpcReduction="20000"/>
          </a:bodyPr>
          <a:lstStyle/>
          <a:p>
            <a:pPr marL="0" indent="0">
              <a:buNone/>
            </a:pPr>
            <a:r>
              <a:rPr lang="it-IT" sz="2800" dirty="0"/>
              <a:t>In particolare tali condizioni condizioni</a:t>
            </a:r>
            <a:r>
              <a:rPr lang="it-IT" dirty="0"/>
              <a:t> prevedono:</a:t>
            </a:r>
            <a:endParaRPr lang="it-IT" sz="2800" b="1" dirty="0"/>
          </a:p>
          <a:p>
            <a:pPr marL="0" indent="0">
              <a:buNone/>
            </a:pPr>
            <a:r>
              <a:rPr lang="it-IT" sz="2800" b="1" dirty="0">
                <a:solidFill>
                  <a:srgbClr val="0070C0"/>
                </a:solidFill>
              </a:rPr>
              <a:t>a) Violazione di norme dirette a conferire diritti ai singoli:</a:t>
            </a:r>
          </a:p>
          <a:p>
            <a:r>
              <a:rPr lang="it-IT" sz="2800" dirty="0"/>
              <a:t>Norme dotate di efficacia diretta (es. sentenza </a:t>
            </a:r>
            <a:r>
              <a:rPr lang="it-IT" sz="2800" i="1" dirty="0"/>
              <a:t>Brasserie </a:t>
            </a:r>
            <a:r>
              <a:rPr lang="it-IT" sz="2800" i="1" dirty="0" err="1"/>
              <a:t>du</a:t>
            </a:r>
            <a:r>
              <a:rPr lang="it-IT" sz="2800" i="1" dirty="0"/>
              <a:t> </a:t>
            </a:r>
            <a:r>
              <a:rPr lang="it-IT" sz="2800" i="1" dirty="0" err="1"/>
              <a:t>Pecheur</a:t>
            </a:r>
            <a:r>
              <a:rPr lang="it-IT" sz="2800" dirty="0"/>
              <a:t>: libera circolazione delle merci);</a:t>
            </a:r>
          </a:p>
          <a:p>
            <a:r>
              <a:rPr lang="it-IT" sz="2800" dirty="0"/>
              <a:t>Norme non dotate di efficacia diretta (es. sentenza </a:t>
            </a:r>
            <a:r>
              <a:rPr lang="it-IT" sz="2800" i="1" dirty="0" err="1"/>
              <a:t>Francovich</a:t>
            </a:r>
            <a:r>
              <a:rPr lang="it-IT" sz="2800" dirty="0"/>
              <a:t>).</a:t>
            </a:r>
          </a:p>
          <a:p>
            <a:pPr marL="0" indent="0">
              <a:buNone/>
            </a:pPr>
            <a:r>
              <a:rPr lang="it-IT" b="1" dirty="0">
                <a:solidFill>
                  <a:srgbClr val="0070C0"/>
                </a:solidFill>
              </a:rPr>
              <a:t>b) </a:t>
            </a:r>
            <a:r>
              <a:rPr lang="it-IT" sz="2800" b="1" dirty="0">
                <a:solidFill>
                  <a:srgbClr val="0070C0"/>
                </a:solidFill>
              </a:rPr>
              <a:t>Violazione grave e manifesta:</a:t>
            </a:r>
          </a:p>
          <a:p>
            <a:r>
              <a:rPr lang="it-IT" sz="2800" dirty="0"/>
              <a:t>Violazione di una norma UE che non lascia alcun margine di discrezionalità ovvero superamento del margine di discrezionalità esistente.</a:t>
            </a:r>
          </a:p>
          <a:p>
            <a:r>
              <a:rPr lang="it-IT" sz="2800" dirty="0"/>
              <a:t>Irrilevanza dell’elemento psicologico.</a:t>
            </a:r>
          </a:p>
          <a:p>
            <a:pPr marL="0" indent="0">
              <a:buNone/>
            </a:pPr>
            <a:r>
              <a:rPr lang="it-IT" b="1" dirty="0">
                <a:solidFill>
                  <a:srgbClr val="0070C0"/>
                </a:solidFill>
              </a:rPr>
              <a:t>c) </a:t>
            </a:r>
            <a:r>
              <a:rPr lang="it-IT" sz="2800" b="1" dirty="0">
                <a:solidFill>
                  <a:srgbClr val="0070C0"/>
                </a:solidFill>
              </a:rPr>
              <a:t>Nesso di causalità</a:t>
            </a:r>
            <a:r>
              <a:rPr lang="it-IT" sz="2800" dirty="0">
                <a:solidFill>
                  <a:srgbClr val="0070C0"/>
                </a:solidFill>
              </a:rPr>
              <a:t>:</a:t>
            </a:r>
          </a:p>
          <a:p>
            <a:r>
              <a:rPr lang="it-IT" sz="2800" dirty="0"/>
              <a:t>rilevanza dei soli danni diretti.</a:t>
            </a:r>
          </a:p>
          <a:p>
            <a:endParaRPr lang="it-IT" dirty="0"/>
          </a:p>
        </p:txBody>
      </p:sp>
    </p:spTree>
    <p:extLst>
      <p:ext uri="{BB962C8B-B14F-4D97-AF65-F5344CB8AC3E}">
        <p14:creationId xmlns:p14="http://schemas.microsoft.com/office/powerpoint/2010/main" val="3194107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6B0C32-6F8A-17EF-4269-081F00F69F8D}"/>
              </a:ext>
            </a:extLst>
          </p:cNvPr>
          <p:cNvSpPr>
            <a:spLocks noGrp="1"/>
          </p:cNvSpPr>
          <p:nvPr>
            <p:ph type="title"/>
          </p:nvPr>
        </p:nvSpPr>
        <p:spPr/>
        <p:txBody>
          <a:bodyPr/>
          <a:lstStyle/>
          <a:p>
            <a:r>
              <a:rPr lang="it-IT" b="1" dirty="0">
                <a:solidFill>
                  <a:srgbClr val="00B050"/>
                </a:solidFill>
              </a:rPr>
              <a:t>Direttive</a:t>
            </a:r>
            <a:r>
              <a:rPr lang="it-IT" b="1" dirty="0">
                <a:solidFill>
                  <a:srgbClr val="00B0F0"/>
                </a:solidFill>
              </a:rPr>
              <a:t> </a:t>
            </a:r>
          </a:p>
        </p:txBody>
      </p:sp>
      <p:sp>
        <p:nvSpPr>
          <p:cNvPr id="3" name="Segnaposto contenuto 2">
            <a:extLst>
              <a:ext uri="{FF2B5EF4-FFF2-40B4-BE49-F238E27FC236}">
                <a16:creationId xmlns:a16="http://schemas.microsoft.com/office/drawing/2014/main" id="{38760D14-9328-FF69-C59C-3D13807DECF1}"/>
              </a:ext>
            </a:extLst>
          </p:cNvPr>
          <p:cNvSpPr>
            <a:spLocks noGrp="1"/>
          </p:cNvSpPr>
          <p:nvPr>
            <p:ph idx="1"/>
          </p:nvPr>
        </p:nvSpPr>
        <p:spPr>
          <a:xfrm>
            <a:off x="838200" y="1515649"/>
            <a:ext cx="10515600" cy="4661314"/>
          </a:xfrm>
        </p:spPr>
        <p:txBody>
          <a:bodyPr>
            <a:normAutofit/>
          </a:bodyPr>
          <a:lstStyle/>
          <a:p>
            <a:pPr algn="just">
              <a:defRPr/>
            </a:pPr>
            <a:r>
              <a:rPr lang="it-IT" sz="2400" b="0" i="0" u="none" strike="noStrike" dirty="0">
                <a:solidFill>
                  <a:srgbClr val="000000"/>
                </a:solidFill>
                <a:effectLst/>
                <a:latin typeface="-webkit-standard"/>
              </a:rPr>
              <a:t>L’articolo 288 del trattato sul funzionamento dell’Unione europea stabilisce che le direttive vincolano lo Stato membro (uno solo, più di uno o tutti) cui sono rivolte per quanto riguarda il risultato da raggiungere, lasciando alle autorità nazionali il potere di scegliere la forma e i mezzi per raggiungere tale scopo.</a:t>
            </a:r>
          </a:p>
          <a:p>
            <a:pPr>
              <a:defRPr/>
            </a:pPr>
            <a:r>
              <a:rPr lang="it-IT" altLang="it-IT" dirty="0"/>
              <a:t>Caratteristiche generali:</a:t>
            </a:r>
          </a:p>
          <a:p>
            <a:pPr>
              <a:defRPr/>
            </a:pPr>
            <a:r>
              <a:rPr lang="it-IT" altLang="it-IT" b="1" dirty="0">
                <a:solidFill>
                  <a:srgbClr val="0070C0"/>
                </a:solidFill>
              </a:rPr>
              <a:t>Portata individuale</a:t>
            </a:r>
            <a:r>
              <a:rPr lang="it-IT" altLang="it-IT" dirty="0"/>
              <a:t>;</a:t>
            </a:r>
          </a:p>
          <a:p>
            <a:pPr>
              <a:defRPr/>
            </a:pPr>
            <a:r>
              <a:rPr lang="it-IT" altLang="it-IT" b="1" dirty="0">
                <a:solidFill>
                  <a:srgbClr val="0070C0"/>
                </a:solidFill>
              </a:rPr>
              <a:t>Obbligatorietà</a:t>
            </a:r>
            <a:r>
              <a:rPr lang="it-IT" altLang="it-IT" b="1" dirty="0"/>
              <a:t> </a:t>
            </a:r>
            <a:r>
              <a:rPr lang="it-IT" altLang="it-IT" b="1" dirty="0">
                <a:solidFill>
                  <a:srgbClr val="0070C0"/>
                </a:solidFill>
              </a:rPr>
              <a:t>integrale</a:t>
            </a:r>
            <a:r>
              <a:rPr lang="it-IT" altLang="it-IT" dirty="0"/>
              <a:t>: </a:t>
            </a:r>
            <a:r>
              <a:rPr lang="it-IT" altLang="it-IT" b="1" dirty="0">
                <a:solidFill>
                  <a:srgbClr val="0070C0"/>
                </a:solidFill>
              </a:rPr>
              <a:t>obbligo di risultato</a:t>
            </a:r>
            <a:r>
              <a:rPr lang="it-IT" altLang="it-IT" dirty="0"/>
              <a:t>, ma libertà di scelta delle </a:t>
            </a:r>
            <a:r>
              <a:rPr lang="it-IT" altLang="it-IT" b="1" dirty="0">
                <a:solidFill>
                  <a:srgbClr val="0070C0"/>
                </a:solidFill>
              </a:rPr>
              <a:t>forme </a:t>
            </a:r>
            <a:r>
              <a:rPr lang="it-IT" altLang="it-IT" dirty="0"/>
              <a:t>e dei</a:t>
            </a:r>
            <a:r>
              <a:rPr lang="it-IT" altLang="it-IT" b="1" dirty="0"/>
              <a:t> </a:t>
            </a:r>
            <a:r>
              <a:rPr lang="it-IT" altLang="it-IT" b="1" dirty="0">
                <a:solidFill>
                  <a:srgbClr val="0070C0"/>
                </a:solidFill>
              </a:rPr>
              <a:t>mezzi</a:t>
            </a:r>
            <a:r>
              <a:rPr lang="it-IT" altLang="it-IT" dirty="0"/>
              <a:t>;</a:t>
            </a:r>
          </a:p>
          <a:p>
            <a:pPr>
              <a:defRPr/>
            </a:pPr>
            <a:r>
              <a:rPr lang="it-IT" altLang="it-IT" b="1" dirty="0">
                <a:solidFill>
                  <a:srgbClr val="0070C0"/>
                </a:solidFill>
              </a:rPr>
              <a:t>Mancanza di diretta applicabilità</a:t>
            </a:r>
            <a:r>
              <a:rPr lang="it-IT" altLang="it-IT" dirty="0"/>
              <a:t>: necessità di attuazione.</a:t>
            </a:r>
          </a:p>
          <a:p>
            <a:pPr>
              <a:defRPr/>
            </a:pPr>
            <a:r>
              <a:rPr lang="it-IT" altLang="it-IT" b="1" dirty="0">
                <a:solidFill>
                  <a:srgbClr val="0070C0"/>
                </a:solidFill>
              </a:rPr>
              <a:t>Obbligo di attuazione delle direttive</a:t>
            </a:r>
            <a:r>
              <a:rPr lang="it-IT" altLang="it-IT" b="1" dirty="0"/>
              <a:t>.</a:t>
            </a:r>
          </a:p>
          <a:p>
            <a:pPr marL="514350" indent="-514350">
              <a:buFontTx/>
              <a:buAutoNum type="arabicParenR"/>
              <a:defRPr/>
            </a:pPr>
            <a:endParaRPr lang="it-IT" altLang="it-IT" dirty="0"/>
          </a:p>
          <a:p>
            <a:endParaRPr lang="it-IT" dirty="0"/>
          </a:p>
        </p:txBody>
      </p:sp>
    </p:spTree>
    <p:extLst>
      <p:ext uri="{BB962C8B-B14F-4D97-AF65-F5344CB8AC3E}">
        <p14:creationId xmlns:p14="http://schemas.microsoft.com/office/powerpoint/2010/main" val="3334988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690610-787B-0418-54E2-379A8B9A52E0}"/>
              </a:ext>
            </a:extLst>
          </p:cNvPr>
          <p:cNvSpPr>
            <a:spLocks noGrp="1"/>
          </p:cNvSpPr>
          <p:nvPr>
            <p:ph type="title"/>
          </p:nvPr>
        </p:nvSpPr>
        <p:spPr>
          <a:xfrm>
            <a:off x="838200" y="365125"/>
            <a:ext cx="10515600" cy="561801"/>
          </a:xfrm>
        </p:spPr>
        <p:txBody>
          <a:bodyPr>
            <a:noAutofit/>
          </a:bodyPr>
          <a:lstStyle/>
          <a:p>
            <a:r>
              <a:rPr lang="it-IT" sz="2800" b="1" dirty="0">
                <a:solidFill>
                  <a:srgbClr val="00B050"/>
                </a:solidFill>
              </a:rPr>
              <a:t>Risarcimento del danno da violazione del diritto dell’Unione europea</a:t>
            </a:r>
            <a:endParaRPr lang="it-IT" sz="2800" dirty="0">
              <a:solidFill>
                <a:srgbClr val="00B050"/>
              </a:solidFill>
            </a:endParaRPr>
          </a:p>
        </p:txBody>
      </p:sp>
      <p:sp>
        <p:nvSpPr>
          <p:cNvPr id="3" name="Segnaposto contenuto 2">
            <a:extLst>
              <a:ext uri="{FF2B5EF4-FFF2-40B4-BE49-F238E27FC236}">
                <a16:creationId xmlns:a16="http://schemas.microsoft.com/office/drawing/2014/main" id="{044E9AA0-C132-3669-84F8-06069C1125D7}"/>
              </a:ext>
            </a:extLst>
          </p:cNvPr>
          <p:cNvSpPr>
            <a:spLocks noGrp="1"/>
          </p:cNvSpPr>
          <p:nvPr>
            <p:ph idx="1"/>
          </p:nvPr>
        </p:nvSpPr>
        <p:spPr>
          <a:xfrm>
            <a:off x="838200" y="1352811"/>
            <a:ext cx="10515600" cy="4824152"/>
          </a:xfrm>
        </p:spPr>
        <p:txBody>
          <a:bodyPr>
            <a:normAutofit fontScale="85000" lnSpcReduction="10000"/>
          </a:bodyPr>
          <a:lstStyle/>
          <a:p>
            <a:r>
              <a:rPr lang="it-IT" sz="2800" b="1" dirty="0">
                <a:solidFill>
                  <a:srgbClr val="0070C0"/>
                </a:solidFill>
              </a:rPr>
              <a:t>Cosa fa scattare la violazione?</a:t>
            </a:r>
            <a:endParaRPr lang="it-IT" sz="2800" dirty="0">
              <a:solidFill>
                <a:srgbClr val="0070C0"/>
              </a:solidFill>
            </a:endParaRPr>
          </a:p>
          <a:p>
            <a:pPr marL="514350" indent="-514350">
              <a:buFont typeface="+mj-lt"/>
              <a:buAutoNum type="alphaLcParenR"/>
            </a:pPr>
            <a:r>
              <a:rPr lang="it-IT" sz="2800" dirty="0"/>
              <a:t>Violazione da parte degli organi </a:t>
            </a:r>
            <a:r>
              <a:rPr lang="it-IT" sz="2800" b="1" dirty="0">
                <a:solidFill>
                  <a:srgbClr val="0070C0"/>
                </a:solidFill>
              </a:rPr>
              <a:t>legislativi </a:t>
            </a:r>
            <a:r>
              <a:rPr lang="it-IT" sz="2800" dirty="0"/>
              <a:t>(es. mancata attuazione di una direttiva);</a:t>
            </a:r>
          </a:p>
          <a:p>
            <a:pPr marL="514350" indent="-514350">
              <a:buFont typeface="+mj-lt"/>
              <a:buAutoNum type="alphaLcParenR"/>
            </a:pPr>
            <a:r>
              <a:rPr lang="it-IT" sz="2800" dirty="0"/>
              <a:t>Violazione da parte degli organi </a:t>
            </a:r>
            <a:r>
              <a:rPr lang="it-IT" sz="2800" b="1" dirty="0">
                <a:solidFill>
                  <a:srgbClr val="0070C0"/>
                </a:solidFill>
              </a:rPr>
              <a:t>esecutivi</a:t>
            </a:r>
            <a:r>
              <a:rPr lang="it-IT" sz="2800" dirty="0"/>
              <a:t> (es. diniego di iscrizione a un albo);</a:t>
            </a:r>
          </a:p>
          <a:p>
            <a:pPr marL="514350" indent="-514350">
              <a:buFont typeface="+mj-lt"/>
              <a:buAutoNum type="alphaLcParenR"/>
            </a:pPr>
            <a:r>
              <a:rPr lang="it-IT" sz="2800" dirty="0"/>
              <a:t>Violazione da parte </a:t>
            </a:r>
            <a:r>
              <a:rPr lang="it-IT" dirty="0"/>
              <a:t>degli </a:t>
            </a:r>
            <a:r>
              <a:rPr lang="it-IT" sz="2800" dirty="0"/>
              <a:t>organi </a:t>
            </a:r>
            <a:r>
              <a:rPr lang="it-IT" sz="2800" b="1" dirty="0">
                <a:solidFill>
                  <a:srgbClr val="0070C0"/>
                </a:solidFill>
              </a:rPr>
              <a:t>giudiziari</a:t>
            </a:r>
            <a:r>
              <a:rPr lang="it-IT" sz="2800" dirty="0"/>
              <a:t> (errata attuazione diritto UE).</a:t>
            </a:r>
          </a:p>
          <a:p>
            <a:pPr marL="0" indent="0">
              <a:buNone/>
            </a:pPr>
            <a:r>
              <a:rPr lang="it-IT" i="1" dirty="0"/>
              <a:t>	</a:t>
            </a:r>
            <a:r>
              <a:rPr lang="it-IT" sz="2800" i="1" dirty="0"/>
              <a:t>CGUE, sentenza 30 settembre 2003, </a:t>
            </a:r>
            <a:r>
              <a:rPr lang="it-IT" sz="2800" i="1" dirty="0" err="1"/>
              <a:t>Köbler</a:t>
            </a:r>
            <a:r>
              <a:rPr lang="it-IT" sz="2800" i="1" dirty="0"/>
              <a:t>:</a:t>
            </a:r>
          </a:p>
          <a:p>
            <a:pPr marL="0" indent="0">
              <a:buNone/>
            </a:pPr>
            <a:r>
              <a:rPr lang="it-IT" sz="2800" dirty="0"/>
              <a:t>	La responsabilità dello Stato per danni causati dalla decisione di un 	</a:t>
            </a:r>
            <a:r>
              <a:rPr lang="it-IT" sz="2800" b="1" dirty="0">
                <a:solidFill>
                  <a:srgbClr val="0070C0"/>
                </a:solidFill>
              </a:rPr>
              <a:t>organo giurisdizionale di ultimo grado </a:t>
            </a:r>
            <a:r>
              <a:rPr lang="it-IT" sz="2800" dirty="0"/>
              <a:t>che viola una norma di diritto UE 	può 	sussistere solo nel caso in cui il giudice abbia violato in maniera 	manifesta il diritto vigente […] (considerando) il grado di chiarezza e di 	precisione della norma violata, il carattere intenzionale della 	violazione, la scusabilità dell'errore di diritto, la posizione adottata 	eventualmente da un'istituzione UE nonché la mancata osservanza 	dell’obbligo di rinvio pregiudiziale.</a:t>
            </a:r>
          </a:p>
          <a:p>
            <a:pPr>
              <a:buFontTx/>
              <a:buChar char="-"/>
            </a:pPr>
            <a:endParaRPr lang="it-IT" sz="2800" dirty="0"/>
          </a:p>
          <a:p>
            <a:endParaRPr lang="it-IT" dirty="0"/>
          </a:p>
        </p:txBody>
      </p:sp>
    </p:spTree>
    <p:extLst>
      <p:ext uri="{BB962C8B-B14F-4D97-AF65-F5344CB8AC3E}">
        <p14:creationId xmlns:p14="http://schemas.microsoft.com/office/powerpoint/2010/main" val="9235462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E57C35-277B-B8D3-F412-1C09C90C0FD0}"/>
              </a:ext>
            </a:extLst>
          </p:cNvPr>
          <p:cNvSpPr>
            <a:spLocks noGrp="1"/>
          </p:cNvSpPr>
          <p:nvPr>
            <p:ph type="title"/>
          </p:nvPr>
        </p:nvSpPr>
        <p:spPr>
          <a:xfrm>
            <a:off x="838200" y="365126"/>
            <a:ext cx="10515600" cy="1025264"/>
          </a:xfrm>
        </p:spPr>
        <p:txBody>
          <a:bodyPr/>
          <a:lstStyle/>
          <a:p>
            <a:r>
              <a:rPr lang="it-IT" b="1" dirty="0">
                <a:solidFill>
                  <a:srgbClr val="00B050"/>
                </a:solidFill>
              </a:rPr>
              <a:t>Interpretazione conforme</a:t>
            </a:r>
          </a:p>
        </p:txBody>
      </p:sp>
      <p:sp>
        <p:nvSpPr>
          <p:cNvPr id="3" name="Segnaposto contenuto 2">
            <a:extLst>
              <a:ext uri="{FF2B5EF4-FFF2-40B4-BE49-F238E27FC236}">
                <a16:creationId xmlns:a16="http://schemas.microsoft.com/office/drawing/2014/main" id="{FFDA6D85-5DFB-13B8-059E-22FBB8A4B875}"/>
              </a:ext>
            </a:extLst>
          </p:cNvPr>
          <p:cNvSpPr>
            <a:spLocks noGrp="1"/>
          </p:cNvSpPr>
          <p:nvPr>
            <p:ph idx="1"/>
          </p:nvPr>
        </p:nvSpPr>
        <p:spPr>
          <a:xfrm>
            <a:off x="838200" y="1390390"/>
            <a:ext cx="10515600" cy="4786573"/>
          </a:xfrm>
        </p:spPr>
        <p:txBody>
          <a:bodyPr>
            <a:normAutofit fontScale="92500" lnSpcReduction="10000"/>
          </a:bodyPr>
          <a:lstStyle/>
          <a:p>
            <a:r>
              <a:rPr lang="it-IT" sz="2800" b="1" dirty="0">
                <a:solidFill>
                  <a:srgbClr val="0070C0"/>
                </a:solidFill>
              </a:rPr>
              <a:t>Cosa è l’obbligo di interpretazione conforme del diritto UE?</a:t>
            </a:r>
          </a:p>
          <a:p>
            <a:r>
              <a:rPr lang="it-IT" b="1" dirty="0">
                <a:solidFill>
                  <a:srgbClr val="0070C0"/>
                </a:solidFill>
              </a:rPr>
              <a:t>Definizione</a:t>
            </a:r>
            <a:r>
              <a:rPr lang="it-IT" dirty="0"/>
              <a:t>: Obbligo gravante su tutti gli interpreti del diritto nazionale ( giudici e pubbliche amministrazioni) di prendere in considerazione tutte le norme del diritto interno – ed utilizzare tutti i metodi di interpretazione ad esso riconosciuti - per addivenire ad un risultato conforme a quello voluto dall’ordinamento UE. </a:t>
            </a:r>
          </a:p>
          <a:p>
            <a:r>
              <a:rPr lang="it-IT" sz="2800" dirty="0"/>
              <a:t>legame con efficacia diretta e primato del diritto dell’Unione europea.</a:t>
            </a:r>
          </a:p>
          <a:p>
            <a:r>
              <a:rPr lang="it-IT" sz="2800" dirty="0"/>
              <a:t>Meccanismo non previsto esplicitamente dai Trattati e di creazione pretoria.</a:t>
            </a:r>
          </a:p>
          <a:p>
            <a:r>
              <a:rPr lang="it-IT" sz="2800" dirty="0"/>
              <a:t>Obbligo di tutti gli organi degli Stati membri di dare applicazione effettiva al diritto dell’Unione europea.</a:t>
            </a:r>
          </a:p>
          <a:p>
            <a:r>
              <a:rPr lang="it-IT" sz="2800" dirty="0"/>
              <a:t>Obbligo dei giudici nazionali.</a:t>
            </a:r>
          </a:p>
          <a:p>
            <a:endParaRPr lang="it-IT" dirty="0"/>
          </a:p>
        </p:txBody>
      </p:sp>
    </p:spTree>
    <p:extLst>
      <p:ext uri="{BB962C8B-B14F-4D97-AF65-F5344CB8AC3E}">
        <p14:creationId xmlns:p14="http://schemas.microsoft.com/office/powerpoint/2010/main" val="312289641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6AD29D-6BE9-71C9-F9F3-0A282E1153C7}"/>
              </a:ext>
            </a:extLst>
          </p:cNvPr>
          <p:cNvSpPr>
            <a:spLocks noGrp="1"/>
          </p:cNvSpPr>
          <p:nvPr>
            <p:ph type="title"/>
          </p:nvPr>
        </p:nvSpPr>
        <p:spPr>
          <a:xfrm>
            <a:off x="838200" y="365126"/>
            <a:ext cx="10515600" cy="849900"/>
          </a:xfrm>
        </p:spPr>
        <p:txBody>
          <a:bodyPr/>
          <a:lstStyle/>
          <a:p>
            <a:r>
              <a:rPr lang="it-IT" b="1" dirty="0">
                <a:solidFill>
                  <a:srgbClr val="00B050"/>
                </a:solidFill>
              </a:rPr>
              <a:t>Interpretazione conforme</a:t>
            </a:r>
            <a:endParaRPr lang="it-IT" dirty="0">
              <a:solidFill>
                <a:srgbClr val="00B050"/>
              </a:solidFill>
            </a:endParaRPr>
          </a:p>
        </p:txBody>
      </p:sp>
      <p:sp>
        <p:nvSpPr>
          <p:cNvPr id="3" name="Segnaposto contenuto 2">
            <a:extLst>
              <a:ext uri="{FF2B5EF4-FFF2-40B4-BE49-F238E27FC236}">
                <a16:creationId xmlns:a16="http://schemas.microsoft.com/office/drawing/2014/main" id="{B0EAB059-689C-77B5-B84F-73764984235C}"/>
              </a:ext>
            </a:extLst>
          </p:cNvPr>
          <p:cNvSpPr>
            <a:spLocks noGrp="1"/>
          </p:cNvSpPr>
          <p:nvPr>
            <p:ph idx="1"/>
          </p:nvPr>
        </p:nvSpPr>
        <p:spPr>
          <a:xfrm>
            <a:off x="838200" y="1528175"/>
            <a:ext cx="10515600" cy="4648788"/>
          </a:xfrm>
        </p:spPr>
        <p:txBody>
          <a:bodyPr/>
          <a:lstStyle/>
          <a:p>
            <a:r>
              <a:rPr lang="it-IT" sz="2600" b="1" dirty="0">
                <a:solidFill>
                  <a:srgbClr val="0070C0"/>
                </a:solidFill>
              </a:rPr>
              <a:t>Quale è il rapporto tra interpretazione conforme e disapplicazione? </a:t>
            </a:r>
          </a:p>
          <a:p>
            <a:r>
              <a:rPr lang="it-IT" sz="2600" dirty="0"/>
              <a:t>Prima di disapplicare il giudice nazionale deve tentare inutilmente la via dell’interpretazione conforme, individuando tra i vari mezzi offerti dall’ordinamento interno, quelli che appaiono più appropriati per tutelare i diritti attribuiti agli individui dal diritto comunitario. </a:t>
            </a:r>
          </a:p>
          <a:p>
            <a:r>
              <a:rPr lang="it-IT" sz="2600" dirty="0"/>
              <a:t>Si v. sentenza Pfeiffer, Corte di giustizia 5 Ottobre 2004, C-397/01 e C-403/01, relativa al divieto di superamento dell’orario massimo di lavoro settimanale di 48 ore. </a:t>
            </a:r>
          </a:p>
          <a:p>
            <a:endParaRPr lang="it-IT" dirty="0"/>
          </a:p>
        </p:txBody>
      </p:sp>
    </p:spTree>
    <p:extLst>
      <p:ext uri="{BB962C8B-B14F-4D97-AF65-F5344CB8AC3E}">
        <p14:creationId xmlns:p14="http://schemas.microsoft.com/office/powerpoint/2010/main" val="40355970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0EC8B2-BB03-83E6-E57D-AC71808A9002}"/>
              </a:ext>
            </a:extLst>
          </p:cNvPr>
          <p:cNvSpPr>
            <a:spLocks noGrp="1"/>
          </p:cNvSpPr>
          <p:nvPr>
            <p:ph type="title"/>
          </p:nvPr>
        </p:nvSpPr>
        <p:spPr>
          <a:xfrm>
            <a:off x="838200" y="365125"/>
            <a:ext cx="10515600" cy="586853"/>
          </a:xfrm>
        </p:spPr>
        <p:txBody>
          <a:bodyPr>
            <a:noAutofit/>
          </a:bodyPr>
          <a:lstStyle/>
          <a:p>
            <a:r>
              <a:rPr lang="it-IT" sz="3600" b="1" dirty="0">
                <a:solidFill>
                  <a:srgbClr val="00B050"/>
                </a:solidFill>
              </a:rPr>
              <a:t>Interpretazione conforme</a:t>
            </a:r>
            <a:endParaRPr lang="it-IT" sz="3600" dirty="0">
              <a:solidFill>
                <a:srgbClr val="00B050"/>
              </a:solidFill>
            </a:endParaRPr>
          </a:p>
        </p:txBody>
      </p:sp>
      <p:sp>
        <p:nvSpPr>
          <p:cNvPr id="3" name="Segnaposto contenuto 2">
            <a:extLst>
              <a:ext uri="{FF2B5EF4-FFF2-40B4-BE49-F238E27FC236}">
                <a16:creationId xmlns:a16="http://schemas.microsoft.com/office/drawing/2014/main" id="{1110867E-514D-7E15-D154-412E63678693}"/>
              </a:ext>
            </a:extLst>
          </p:cNvPr>
          <p:cNvSpPr>
            <a:spLocks noGrp="1"/>
          </p:cNvSpPr>
          <p:nvPr>
            <p:ph idx="1"/>
          </p:nvPr>
        </p:nvSpPr>
        <p:spPr>
          <a:xfrm>
            <a:off x="838200" y="1202498"/>
            <a:ext cx="10515600" cy="5473875"/>
          </a:xfrm>
        </p:spPr>
        <p:txBody>
          <a:bodyPr>
            <a:normAutofit fontScale="85000" lnSpcReduction="20000"/>
          </a:bodyPr>
          <a:lstStyle/>
          <a:p>
            <a:r>
              <a:rPr lang="it-IT" b="1" dirty="0">
                <a:solidFill>
                  <a:srgbClr val="0070C0"/>
                </a:solidFill>
              </a:rPr>
              <a:t>Quale è il rapporto tra interpretazione conforme e direttive?</a:t>
            </a:r>
            <a:endParaRPr lang="it-IT" sz="2800" b="1" dirty="0">
              <a:solidFill>
                <a:srgbClr val="0070C0"/>
              </a:solidFill>
            </a:endParaRPr>
          </a:p>
          <a:p>
            <a:pPr>
              <a:buFont typeface="Courier New" panose="02070309020205020404" pitchFamily="49" charset="0"/>
              <a:buChar char="o"/>
            </a:pPr>
            <a:r>
              <a:rPr lang="it-IT" sz="2800" dirty="0"/>
              <a:t>Interpretazione conforme con riferimento alle </a:t>
            </a:r>
            <a:r>
              <a:rPr lang="it-IT" sz="2800" b="1" dirty="0">
                <a:solidFill>
                  <a:srgbClr val="0070C0"/>
                </a:solidFill>
              </a:rPr>
              <a:t>direttive</a:t>
            </a:r>
            <a:r>
              <a:rPr lang="it-IT" sz="2800" dirty="0"/>
              <a:t> quale rimedio alternativo all’efficacia diretta in mancanza dei relativi requisiti.</a:t>
            </a:r>
          </a:p>
          <a:p>
            <a:pPr>
              <a:buFont typeface="Courier New" panose="02070309020205020404" pitchFamily="49" charset="0"/>
              <a:buChar char="o"/>
            </a:pPr>
            <a:r>
              <a:rPr lang="it-IT" sz="2800" dirty="0"/>
              <a:t>Uso dell’interpretazione conforme nei rapporti </a:t>
            </a:r>
            <a:r>
              <a:rPr lang="it-IT" sz="2800" b="1" dirty="0">
                <a:solidFill>
                  <a:srgbClr val="0070C0"/>
                </a:solidFill>
              </a:rPr>
              <a:t>orizzontali</a:t>
            </a:r>
            <a:r>
              <a:rPr lang="it-IT" sz="2800" dirty="0"/>
              <a:t>.</a:t>
            </a:r>
          </a:p>
          <a:p>
            <a:pPr>
              <a:buFont typeface="Courier New" panose="02070309020205020404" pitchFamily="49" charset="0"/>
              <a:buChar char="o"/>
            </a:pPr>
            <a:r>
              <a:rPr lang="it-IT" dirty="0"/>
              <a:t>l’obbligo di interpretazione conforme delle norme interne alla direttiva sussiste anche se si tratta di direttive non dotate di effetto diretto e «a prescindere dal fatto che si tratti di norme [interne] precedenti o successive» (Corte </a:t>
            </a:r>
            <a:r>
              <a:rPr lang="it-IT" dirty="0" err="1"/>
              <a:t>giust</a:t>
            </a:r>
            <a:r>
              <a:rPr lang="it-IT" dirty="0"/>
              <a:t>. 13 novembre 1990, c-106/89, </a:t>
            </a:r>
            <a:r>
              <a:rPr lang="it-IT" dirty="0" err="1"/>
              <a:t>Marleasing</a:t>
            </a:r>
            <a:r>
              <a:rPr lang="it-IT" dirty="0"/>
              <a:t>). </a:t>
            </a:r>
          </a:p>
          <a:p>
            <a:pPr>
              <a:buFont typeface="Courier New" panose="02070309020205020404" pitchFamily="49" charset="0"/>
              <a:buChar char="o"/>
            </a:pPr>
            <a:r>
              <a:rPr lang="it-IT" dirty="0"/>
              <a:t>Qualora si tratti di effetti orizzontali, il giudice è tenuto </a:t>
            </a:r>
            <a:r>
              <a:rPr lang="it-IT" dirty="0" err="1"/>
              <a:t>comqune</a:t>
            </a:r>
            <a:r>
              <a:rPr lang="it-IT" dirty="0"/>
              <a:t> a tentare la strada della interpretazione conforme (</a:t>
            </a:r>
            <a:r>
              <a:rPr lang="it-IT" dirty="0" err="1"/>
              <a:t>sent</a:t>
            </a:r>
            <a:r>
              <a:rPr lang="it-IT" dirty="0"/>
              <a:t>. </a:t>
            </a:r>
            <a:r>
              <a:rPr lang="it-IT" dirty="0" err="1"/>
              <a:t>Marleasing</a:t>
            </a:r>
            <a:r>
              <a:rPr lang="it-IT" dirty="0"/>
              <a:t>). </a:t>
            </a:r>
            <a:endParaRPr lang="it-IT" sz="2800" dirty="0"/>
          </a:p>
          <a:p>
            <a:r>
              <a:rPr lang="it-IT" sz="2800" dirty="0"/>
              <a:t>A tal proposito la </a:t>
            </a:r>
            <a:r>
              <a:rPr lang="it-IT" dirty="0"/>
              <a:t>sentenza </a:t>
            </a:r>
            <a:r>
              <a:rPr lang="it-IT" sz="2800" i="1" dirty="0"/>
              <a:t>CGUE, sentenza 10 aprile 1984, von Colson </a:t>
            </a:r>
            <a:r>
              <a:rPr lang="it-IT" sz="2800" dirty="0"/>
              <a:t>afferma che:</a:t>
            </a:r>
          </a:p>
          <a:p>
            <a:pPr marL="914400" lvl="1" indent="-457200">
              <a:buFont typeface="+mj-lt"/>
              <a:buAutoNum type="alphaLcParenR"/>
            </a:pPr>
            <a:r>
              <a:rPr lang="it-IT" dirty="0"/>
              <a:t>nell’applicare il diritto nazionale, e in particolare la legge nazionale espressamente adottata per l’attuazione della direttiva n. 76/207 , il giudice nazionale deve interpretare il proprio diritto nazionale alla luce della lettera e dello scopo della direttiva».</a:t>
            </a:r>
          </a:p>
          <a:p>
            <a:pPr marL="914400" lvl="1" indent="-457200">
              <a:buFont typeface="+mj-lt"/>
              <a:buAutoNum type="alphaLcParenR"/>
            </a:pPr>
            <a:r>
              <a:rPr lang="it-IT" dirty="0"/>
              <a:t>spetta al giudice nazionale dare alla legge adottata per l’attuazione della direttiva , in tutti i casi in cui il diritto nazionale gli attribuisce un margine discrezionale, un'interpretazione ed un'applicazione conformi alle esigenze del diritto comunitario.</a:t>
            </a:r>
          </a:p>
          <a:p>
            <a:pPr marL="514350" indent="-514350">
              <a:buAutoNum type="alphaLcParenR"/>
            </a:pPr>
            <a:endParaRPr lang="it-IT" dirty="0"/>
          </a:p>
          <a:p>
            <a:pPr marL="0" indent="0">
              <a:buNone/>
            </a:pPr>
            <a:endParaRPr lang="it-IT" sz="2800" dirty="0"/>
          </a:p>
          <a:p>
            <a:endParaRPr lang="it-IT" dirty="0"/>
          </a:p>
        </p:txBody>
      </p:sp>
    </p:spTree>
    <p:extLst>
      <p:ext uri="{BB962C8B-B14F-4D97-AF65-F5344CB8AC3E}">
        <p14:creationId xmlns:p14="http://schemas.microsoft.com/office/powerpoint/2010/main" val="358902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517A30-3860-0409-9300-133A35CCD932}"/>
              </a:ext>
            </a:extLst>
          </p:cNvPr>
          <p:cNvSpPr>
            <a:spLocks noGrp="1"/>
          </p:cNvSpPr>
          <p:nvPr>
            <p:ph type="title"/>
          </p:nvPr>
        </p:nvSpPr>
        <p:spPr>
          <a:xfrm>
            <a:off x="838200" y="365126"/>
            <a:ext cx="10515600" cy="1012738"/>
          </a:xfrm>
        </p:spPr>
        <p:txBody>
          <a:bodyPr/>
          <a:lstStyle/>
          <a:p>
            <a:r>
              <a:rPr lang="it-IT" sz="4400" b="1" dirty="0">
                <a:solidFill>
                  <a:srgbClr val="00B050"/>
                </a:solidFill>
              </a:rPr>
              <a:t>Interpretazione conforme</a:t>
            </a:r>
            <a:endParaRPr lang="it-IT" dirty="0">
              <a:solidFill>
                <a:srgbClr val="00B050"/>
              </a:solidFill>
            </a:endParaRPr>
          </a:p>
        </p:txBody>
      </p:sp>
      <p:sp>
        <p:nvSpPr>
          <p:cNvPr id="3" name="Segnaposto contenuto 2">
            <a:extLst>
              <a:ext uri="{FF2B5EF4-FFF2-40B4-BE49-F238E27FC236}">
                <a16:creationId xmlns:a16="http://schemas.microsoft.com/office/drawing/2014/main" id="{F74BB6B0-74E9-503A-2C06-55EAC188FC61}"/>
              </a:ext>
            </a:extLst>
          </p:cNvPr>
          <p:cNvSpPr>
            <a:spLocks noGrp="1"/>
          </p:cNvSpPr>
          <p:nvPr>
            <p:ph idx="1"/>
          </p:nvPr>
        </p:nvSpPr>
        <p:spPr>
          <a:xfrm>
            <a:off x="838200" y="1653436"/>
            <a:ext cx="10515600" cy="4523527"/>
          </a:xfrm>
        </p:spPr>
        <p:txBody>
          <a:bodyPr>
            <a:normAutofit/>
          </a:bodyPr>
          <a:lstStyle/>
          <a:p>
            <a:r>
              <a:rPr lang="it-IT" sz="2800" b="1" dirty="0">
                <a:solidFill>
                  <a:srgbClr val="0070C0"/>
                </a:solidFill>
              </a:rPr>
              <a:t>Quali sono i limiti interpretazione conforme/direttive?</a:t>
            </a:r>
          </a:p>
          <a:p>
            <a:pPr marL="0" indent="0">
              <a:buNone/>
            </a:pPr>
            <a:endParaRPr lang="it-IT" sz="2800" b="1" dirty="0">
              <a:solidFill>
                <a:srgbClr val="0070C0"/>
              </a:solidFill>
            </a:endParaRPr>
          </a:p>
          <a:p>
            <a:pPr marL="514350" indent="-514350">
              <a:buFont typeface="+mj-lt"/>
              <a:buAutoNum type="alphaLcParenR"/>
            </a:pPr>
            <a:r>
              <a:rPr lang="it-IT" sz="2800" dirty="0"/>
              <a:t>divieto di interpretazione </a:t>
            </a:r>
            <a:r>
              <a:rPr lang="it-IT" sz="2800" i="1" dirty="0"/>
              <a:t>contra </a:t>
            </a:r>
            <a:r>
              <a:rPr lang="it-IT" sz="2800" i="1" dirty="0" err="1"/>
              <a:t>legem</a:t>
            </a:r>
            <a:r>
              <a:rPr lang="it-IT" sz="2800" dirty="0"/>
              <a:t>: presenza di un margine di discrezionalità secondo i metodi di interpretazione del diritto nazionale;</a:t>
            </a:r>
          </a:p>
          <a:p>
            <a:pPr marL="514350" indent="-514350">
              <a:buFont typeface="+mj-lt"/>
              <a:buAutoNum type="alphaLcParenR"/>
            </a:pPr>
            <a:r>
              <a:rPr lang="it-IT" sz="2800" dirty="0"/>
              <a:t>scadenza del termine di attuazione della direttiva;</a:t>
            </a:r>
          </a:p>
          <a:p>
            <a:pPr marL="514350" indent="-514350">
              <a:buFont typeface="+mj-lt"/>
              <a:buAutoNum type="alphaLcParenR"/>
            </a:pPr>
            <a:r>
              <a:rPr lang="it-IT" sz="2800" dirty="0"/>
              <a:t>rispetto dei principi generali del diritto, specialmente in materia penale.</a:t>
            </a:r>
          </a:p>
          <a:p>
            <a:endParaRPr lang="it-IT" dirty="0"/>
          </a:p>
        </p:txBody>
      </p:sp>
    </p:spTree>
    <p:extLst>
      <p:ext uri="{BB962C8B-B14F-4D97-AF65-F5344CB8AC3E}">
        <p14:creationId xmlns:p14="http://schemas.microsoft.com/office/powerpoint/2010/main" val="12414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49D421-2B8C-5D5F-016A-1B1F4B5CA9DE}"/>
              </a:ext>
            </a:extLst>
          </p:cNvPr>
          <p:cNvSpPr>
            <a:spLocks noGrp="1"/>
          </p:cNvSpPr>
          <p:nvPr>
            <p:ph type="title"/>
          </p:nvPr>
        </p:nvSpPr>
        <p:spPr>
          <a:xfrm>
            <a:off x="838200" y="365125"/>
            <a:ext cx="10515600" cy="511697"/>
          </a:xfrm>
        </p:spPr>
        <p:txBody>
          <a:bodyPr>
            <a:normAutofit fontScale="90000"/>
          </a:bodyPr>
          <a:lstStyle/>
          <a:p>
            <a:r>
              <a:rPr lang="it-IT" b="1" dirty="0">
                <a:solidFill>
                  <a:srgbClr val="00B050"/>
                </a:solidFill>
              </a:rPr>
              <a:t>Direttive</a:t>
            </a:r>
            <a:endParaRPr lang="it-IT" dirty="0">
              <a:solidFill>
                <a:srgbClr val="00B050"/>
              </a:solidFill>
            </a:endParaRPr>
          </a:p>
        </p:txBody>
      </p:sp>
      <p:sp>
        <p:nvSpPr>
          <p:cNvPr id="3" name="Segnaposto contenuto 2">
            <a:extLst>
              <a:ext uri="{FF2B5EF4-FFF2-40B4-BE49-F238E27FC236}">
                <a16:creationId xmlns:a16="http://schemas.microsoft.com/office/drawing/2014/main" id="{D067A214-6A8B-79F5-57E2-5C51590B64C7}"/>
              </a:ext>
            </a:extLst>
          </p:cNvPr>
          <p:cNvSpPr>
            <a:spLocks noGrp="1"/>
          </p:cNvSpPr>
          <p:nvPr>
            <p:ph idx="1"/>
          </p:nvPr>
        </p:nvSpPr>
        <p:spPr>
          <a:xfrm>
            <a:off x="838200" y="1039660"/>
            <a:ext cx="10515600" cy="5137303"/>
          </a:xfrm>
        </p:spPr>
        <p:txBody>
          <a:bodyPr>
            <a:normAutofit/>
          </a:bodyPr>
          <a:lstStyle/>
          <a:p>
            <a:pPr algn="just"/>
            <a:r>
              <a:rPr lang="it-IT" b="1" i="0" u="none" strike="noStrike" dirty="0">
                <a:solidFill>
                  <a:srgbClr val="0070C0"/>
                </a:solidFill>
                <a:effectLst/>
                <a:latin typeface="-webkit-standard"/>
              </a:rPr>
              <a:t>Trasposizione obbligatoria</a:t>
            </a:r>
          </a:p>
          <a:p>
            <a:pPr algn="l">
              <a:buFont typeface="Arial" panose="020B0604020202020204" pitchFamily="34" charset="0"/>
              <a:buChar char="•"/>
            </a:pPr>
            <a:r>
              <a:rPr lang="it-IT" sz="2400" dirty="0">
                <a:solidFill>
                  <a:srgbClr val="000000"/>
                </a:solidFill>
                <a:latin typeface="-webkit-standard"/>
              </a:rPr>
              <a:t>Affinché una direttiva abbia effetto a livello nazionale, gli Stati membri devono adottare una legge per recepirla. La misura nazionale deve raggiungere gli obiettivi imposti dalla direttiva. </a:t>
            </a:r>
          </a:p>
          <a:p>
            <a:pPr algn="l">
              <a:buFont typeface="Arial" panose="020B0604020202020204" pitchFamily="34" charset="0"/>
              <a:buChar char="•"/>
            </a:pPr>
            <a:r>
              <a:rPr lang="it-IT" sz="2400" dirty="0">
                <a:solidFill>
                  <a:srgbClr val="000000"/>
                </a:solidFill>
                <a:latin typeface="-webkit-standard"/>
              </a:rPr>
              <a:t>Il recepimento deve avvenire entro il termine indicato al momento dell’adozione della direttiva (di norma entro due anni).</a:t>
            </a:r>
          </a:p>
          <a:p>
            <a:pPr algn="l">
              <a:buFont typeface="Arial" panose="020B0604020202020204" pitchFamily="34" charset="0"/>
              <a:buChar char="•"/>
            </a:pPr>
            <a:r>
              <a:rPr lang="it-IT" sz="2400" dirty="0">
                <a:solidFill>
                  <a:srgbClr val="000000"/>
                </a:solidFill>
                <a:latin typeface="-webkit-standard"/>
              </a:rPr>
              <a:t>Qualora un paese non recepisca una direttiva, la Commissione potrà avviare</a:t>
            </a:r>
            <a:r>
              <a:rPr lang="it-IT" sz="2400" b="1" dirty="0">
                <a:solidFill>
                  <a:srgbClr val="0070C0"/>
                </a:solidFill>
                <a:latin typeface="-webkit-standard"/>
              </a:rPr>
              <a:t> </a:t>
            </a:r>
            <a:r>
              <a:rPr lang="it-IT" sz="2400" b="1" dirty="0">
                <a:solidFill>
                  <a:srgbClr val="0070C0"/>
                </a:solidFill>
                <a:latin typeface="-webkit-standard"/>
                <a:hlinkClick r:id="rId2">
                  <a:extLst>
                    <a:ext uri="{A12FA001-AC4F-418D-AE19-62706E023703}">
                      <ahyp:hlinkClr xmlns:ahyp="http://schemas.microsoft.com/office/drawing/2018/hyperlinkcolor" val="tx"/>
                    </a:ext>
                  </a:extLst>
                </a:hlinkClick>
              </a:rPr>
              <a:t>procedure di infrazione</a:t>
            </a:r>
            <a:r>
              <a:rPr lang="it-IT" sz="2400" b="1" dirty="0">
                <a:solidFill>
                  <a:srgbClr val="0070C0"/>
                </a:solidFill>
                <a:latin typeface="-webkit-standard"/>
              </a:rPr>
              <a:t>.</a:t>
            </a:r>
          </a:p>
          <a:p>
            <a:pPr algn="l">
              <a:buFont typeface="Arial" panose="020B0604020202020204" pitchFamily="34" charset="0"/>
              <a:buChar char="•"/>
            </a:pPr>
            <a:r>
              <a:rPr lang="it-IT" sz="2400" dirty="0">
                <a:solidFill>
                  <a:srgbClr val="000000"/>
                </a:solidFill>
                <a:latin typeface="-webkit-standard"/>
              </a:rPr>
              <a:t>Ai sensi dell’articolo 260, par. 3, TFUE se uno Stato membro non ha adempiuto all’obbligo di comunicare le misure di recepimento di una direttiva, la Commissione può richiedere che lo Stato membro in questione paghi un’ammenda.</a:t>
            </a:r>
          </a:p>
          <a:p>
            <a:endParaRPr lang="it-IT" dirty="0"/>
          </a:p>
        </p:txBody>
      </p:sp>
    </p:spTree>
    <p:extLst>
      <p:ext uri="{BB962C8B-B14F-4D97-AF65-F5344CB8AC3E}">
        <p14:creationId xmlns:p14="http://schemas.microsoft.com/office/powerpoint/2010/main" val="3482497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8A8C19-BEB6-2565-BA53-F6090A185A50}"/>
              </a:ext>
            </a:extLst>
          </p:cNvPr>
          <p:cNvSpPr>
            <a:spLocks noGrp="1"/>
          </p:cNvSpPr>
          <p:nvPr>
            <p:ph type="title"/>
          </p:nvPr>
        </p:nvSpPr>
        <p:spPr>
          <a:xfrm>
            <a:off x="838200" y="365125"/>
            <a:ext cx="10515600" cy="649483"/>
          </a:xfrm>
        </p:spPr>
        <p:txBody>
          <a:bodyPr>
            <a:normAutofit fontScale="90000"/>
          </a:bodyPr>
          <a:lstStyle/>
          <a:p>
            <a:r>
              <a:rPr lang="it-IT" b="1" dirty="0">
                <a:solidFill>
                  <a:srgbClr val="00B050"/>
                </a:solidFill>
              </a:rPr>
              <a:t>Direttive</a:t>
            </a:r>
          </a:p>
        </p:txBody>
      </p:sp>
      <p:sp>
        <p:nvSpPr>
          <p:cNvPr id="3" name="Segnaposto contenuto 2">
            <a:extLst>
              <a:ext uri="{FF2B5EF4-FFF2-40B4-BE49-F238E27FC236}">
                <a16:creationId xmlns:a16="http://schemas.microsoft.com/office/drawing/2014/main" id="{900F2840-5979-C300-3C6F-9FBD998BBAF5}"/>
              </a:ext>
            </a:extLst>
          </p:cNvPr>
          <p:cNvSpPr>
            <a:spLocks noGrp="1"/>
          </p:cNvSpPr>
          <p:nvPr>
            <p:ph idx="1"/>
          </p:nvPr>
        </p:nvSpPr>
        <p:spPr>
          <a:xfrm>
            <a:off x="838200" y="1315233"/>
            <a:ext cx="10515600" cy="4861730"/>
          </a:xfrm>
        </p:spPr>
        <p:txBody>
          <a:bodyPr>
            <a:normAutofit lnSpcReduction="10000"/>
          </a:bodyPr>
          <a:lstStyle/>
          <a:p>
            <a:pPr algn="just"/>
            <a:r>
              <a:rPr lang="it-IT" b="1" i="0" u="none" strike="noStrike" dirty="0">
                <a:solidFill>
                  <a:srgbClr val="0070C0"/>
                </a:solidFill>
                <a:effectLst/>
                <a:latin typeface="-webkit-standard"/>
              </a:rPr>
              <a:t>Armonizzazione minima e massima</a:t>
            </a:r>
            <a:endParaRPr lang="it-IT" b="0" i="0" u="none" strike="noStrike" dirty="0">
              <a:solidFill>
                <a:srgbClr val="0070C0"/>
              </a:solidFill>
              <a:effectLst/>
              <a:latin typeface="-webkit-standard"/>
            </a:endParaRPr>
          </a:p>
          <a:p>
            <a:pPr algn="l">
              <a:buFont typeface="Arial" panose="020B0604020202020204" pitchFamily="34" charset="0"/>
              <a:buChar char="•"/>
            </a:pPr>
            <a:r>
              <a:rPr lang="it-IT" i="0" u="none" strike="noStrike" dirty="0">
                <a:solidFill>
                  <a:srgbClr val="000000"/>
                </a:solidFill>
                <a:effectLst/>
                <a:latin typeface="-webkit-standard"/>
              </a:rPr>
              <a:t>Quando si tratta di direttive, è importante distinguere tra requisiti di armonizzazione minima e massima (o completa).</a:t>
            </a:r>
          </a:p>
          <a:p>
            <a:pPr algn="l">
              <a:buFont typeface="Arial" panose="020B0604020202020204" pitchFamily="34" charset="0"/>
              <a:buChar char="•"/>
            </a:pPr>
            <a:r>
              <a:rPr lang="it-IT" i="0" u="none" strike="noStrike" dirty="0">
                <a:solidFill>
                  <a:srgbClr val="000000"/>
                </a:solidFill>
                <a:effectLst/>
                <a:latin typeface="-webkit-standard"/>
              </a:rPr>
              <a:t>Nel caso di un’armonizzazione minima, una direttiva stabilisce gli standard normativi minimi, spesso riconoscendo il fatto che i sistemi giudiziari in alcuni Stati membri abbiano già fissato standard normativi più elevati. In questo caso, gli Stati membri hanno il diritto di imporre standard normativi più elevati rispetto a quelli previsti dalla direttiva.</a:t>
            </a:r>
          </a:p>
          <a:p>
            <a:pPr algn="l">
              <a:buFont typeface="Arial" panose="020B0604020202020204" pitchFamily="34" charset="0"/>
              <a:buChar char="•"/>
            </a:pPr>
            <a:r>
              <a:rPr lang="it-IT" i="0" u="none" strike="noStrike" dirty="0">
                <a:solidFill>
                  <a:srgbClr val="000000"/>
                </a:solidFill>
                <a:effectLst/>
                <a:latin typeface="-webkit-standard"/>
              </a:rPr>
              <a:t>Per quanto concerne invece l’armonizzazione massima, gli Stati membri devono introdurre norme con gli standard minimi e massimi stabiliti nella direttiva.</a:t>
            </a:r>
          </a:p>
          <a:p>
            <a:endParaRPr lang="it-IT" dirty="0"/>
          </a:p>
        </p:txBody>
      </p:sp>
    </p:spTree>
    <p:extLst>
      <p:ext uri="{BB962C8B-B14F-4D97-AF65-F5344CB8AC3E}">
        <p14:creationId xmlns:p14="http://schemas.microsoft.com/office/powerpoint/2010/main" val="1935819778"/>
      </p:ext>
    </p:extLst>
  </p:cSld>
  <p:clrMapOvr>
    <a:masterClrMapping/>
  </p:clrMapOvr>
</p:sld>
</file>

<file path=ppt/theme/theme1.xml><?xml version="1.0" encoding="utf-8"?>
<a:theme xmlns:a="http://schemas.openxmlformats.org/drawingml/2006/main" name="Tema di Office">
  <a:themeElements>
    <a:clrScheme name="Giallo arancion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TotalTime>
  <Words>6700</Words>
  <Application>Microsoft Macintosh PowerPoint</Application>
  <PresentationFormat>Widescreen</PresentationFormat>
  <Paragraphs>471</Paragraphs>
  <Slides>74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74</vt:i4>
      </vt:variant>
    </vt:vector>
  </HeadingPairs>
  <TitlesOfParts>
    <vt:vector size="83" baseType="lpstr">
      <vt:lpstr>-webkit-standard</vt:lpstr>
      <vt:lpstr>Aptos</vt:lpstr>
      <vt:lpstr>Arial</vt:lpstr>
      <vt:lpstr>Calibri</vt:lpstr>
      <vt:lpstr>Calibri Light</vt:lpstr>
      <vt:lpstr>Courier New</vt:lpstr>
      <vt:lpstr>Lato</vt:lpstr>
      <vt:lpstr>Wingdings</vt:lpstr>
      <vt:lpstr>Tema di Office</vt:lpstr>
      <vt:lpstr>Politiche dell’Unione europea e tutela dell’ambiente Prof. Dr. Alessandro Nato</vt:lpstr>
      <vt:lpstr>Indice </vt:lpstr>
      <vt:lpstr>Lezione 1</vt:lpstr>
      <vt:lpstr>Diritto derivato</vt:lpstr>
      <vt:lpstr>Regolamenti</vt:lpstr>
      <vt:lpstr>Regolamenti</vt:lpstr>
      <vt:lpstr>Direttive </vt:lpstr>
      <vt:lpstr>Direttive</vt:lpstr>
      <vt:lpstr>Direttive</vt:lpstr>
      <vt:lpstr>Direttive</vt:lpstr>
      <vt:lpstr>Decisioni</vt:lpstr>
      <vt:lpstr>Decisioni</vt:lpstr>
      <vt:lpstr>Decisioni</vt:lpstr>
      <vt:lpstr>Atti di esecuzione e atti delegati</vt:lpstr>
      <vt:lpstr>Atti delegati</vt:lpstr>
      <vt:lpstr>Atti di esecuzione</vt:lpstr>
      <vt:lpstr>Atti non vincolanti</vt:lpstr>
      <vt:lpstr>Atti atipici </vt:lpstr>
      <vt:lpstr>Lezione 2</vt:lpstr>
      <vt:lpstr>Primato del diritto UE</vt:lpstr>
      <vt:lpstr>Primato del diritto UE</vt:lpstr>
      <vt:lpstr>Primato del diritto UE</vt:lpstr>
      <vt:lpstr>Primato del diritto UE</vt:lpstr>
      <vt:lpstr>Primato del diritto UE</vt:lpstr>
      <vt:lpstr>Primato del diritto UE</vt:lpstr>
      <vt:lpstr>Primato del diritto UE</vt:lpstr>
      <vt:lpstr>Rapporto tra ordinamenti</vt:lpstr>
      <vt:lpstr>Lezione 3</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di infrazione</vt:lpstr>
      <vt:lpstr>Procedura pregiudiziale</vt:lpstr>
      <vt:lpstr>Procedura pregiudiziale</vt:lpstr>
      <vt:lpstr>Procedura pregiudiziale</vt:lpstr>
      <vt:lpstr>Procedura pregiudiziale</vt:lpstr>
      <vt:lpstr>Procedura pregiudiziale</vt:lpstr>
      <vt:lpstr>Procedura pregiudiziale</vt:lpstr>
      <vt:lpstr>Procedura pregiudiziale</vt:lpstr>
      <vt:lpstr>Procedura pregiudiziale</vt:lpstr>
      <vt:lpstr>Procedura pregiudiziale</vt:lpstr>
      <vt:lpstr>Procedura pregiudiziale</vt:lpstr>
      <vt:lpstr>Procedura pregiudiziale</vt:lpstr>
      <vt:lpstr>Ricorso di annullamento</vt:lpstr>
      <vt:lpstr>Ricorso di annullamento</vt:lpstr>
      <vt:lpstr>Ricorso di annullamento</vt:lpstr>
      <vt:lpstr>Ricorso di annullamento</vt:lpstr>
      <vt:lpstr>Ricorso di annullamento</vt:lpstr>
      <vt:lpstr>Ricorso di annullamento</vt:lpstr>
      <vt:lpstr>Ricorso di annullamento</vt:lpstr>
      <vt:lpstr>Ricorso di annullamento</vt:lpstr>
      <vt:lpstr>Ricorso in carenza </vt:lpstr>
      <vt:lpstr>Ricorso in carenza </vt:lpstr>
      <vt:lpstr>Ricorso in carenza </vt:lpstr>
      <vt:lpstr>Ricorso in carenza </vt:lpstr>
      <vt:lpstr>Ricorso in carenza </vt:lpstr>
      <vt:lpstr>Ricorso in carenza </vt:lpstr>
      <vt:lpstr>Tutela giudiziaria e risarcimento dei danni</vt:lpstr>
      <vt:lpstr>Risarcimento del danno da violazione del diritto dell’Unione europea</vt:lpstr>
      <vt:lpstr>Risarcimento del danno da violazione del diritto dell’Unione europea</vt:lpstr>
      <vt:lpstr>Risarcimento del danno da violazione del diritto dell’Unione europea</vt:lpstr>
      <vt:lpstr>Interpretazione conforme</vt:lpstr>
      <vt:lpstr>Interpretazione conforme</vt:lpstr>
      <vt:lpstr>Interpretazione conforme</vt:lpstr>
      <vt:lpstr>Interpretazione conforme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Nato</dc:creator>
  <cp:lastModifiedBy>Alessandro Nato</cp:lastModifiedBy>
  <cp:revision>35</cp:revision>
  <dcterms:created xsi:type="dcterms:W3CDTF">2022-09-09T08:27:37Z</dcterms:created>
  <dcterms:modified xsi:type="dcterms:W3CDTF">2024-08-09T14:43:22Z</dcterms:modified>
</cp:coreProperties>
</file>