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37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5</a:t>
            </a:r>
            <a:endParaRPr lang="it-IT" sz="3200" b="1" dirty="0">
              <a:solidFill>
                <a:srgbClr val="FF0000"/>
              </a:solidFill>
            </a:endParaRPr>
          </a:p>
          <a:p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cittadini europei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3C7D04-2EFE-734C-557D-6A8DD3C5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br>
              <a:rPr lang="it-IT" dirty="0">
                <a:solidFill>
                  <a:srgbClr val="259746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br>
              <a:rPr lang="it-IT" dirty="0">
                <a:solidFill>
                  <a:srgbClr val="259746"/>
                </a:solidFill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44669E-E830-5C20-E073-EEE1F2C46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Art 24 (1) – Dir. 2004/38:</a:t>
            </a:r>
          </a:p>
          <a:p>
            <a:pPr lvl="1">
              <a:buFont typeface="Wingdings" pitchFamily="2" charset="2"/>
              <a:buChar char="Ø"/>
            </a:pPr>
            <a:r>
              <a:rPr lang="it-IT" sz="2800" dirty="0"/>
              <a:t>	Fatte salve le disposizioni specifiche espressamente 	previste 	dal trattato e dal diritto derivato, ogni cittadino 	dell’Unione 	che risiede, in base alla presente direttiva, 	nel territorio dello 	Stato membro ospitante gode di pari 	trattamento rispetto ai 	cittadini di tale Stato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Per ogni cittadino che esercita il diritto alla libera 	circolazione</a:t>
            </a:r>
          </a:p>
          <a:p>
            <a:pPr lvl="1" algn="just">
              <a:buFont typeface="Wingdings" pitchFamily="2" charset="2"/>
              <a:buChar char="Ø"/>
            </a:pPr>
            <a:r>
              <a:rPr lang="it-IT" sz="2800" dirty="0"/>
              <a:t>	Riguarda TUTTI i profili (vale a dire, anche i vantaggi sociali e 	l’assistenza sociale)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869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4161B-374F-55DE-FBB8-58043E34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6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2B7AAC-A7C5-2B7E-92A9-7BBDFC930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9403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Lavoratori subordinati:</a:t>
            </a:r>
          </a:p>
          <a:p>
            <a:pPr algn="just"/>
            <a:r>
              <a:rPr lang="it-IT" dirty="0"/>
              <a:t> Diritto agli Stessi vantaggi sociali e fiscali: </a:t>
            </a:r>
            <a:r>
              <a:rPr lang="it-IT" sz="2800" dirty="0"/>
              <a:t>Regolamento 492/2011 </a:t>
            </a:r>
          </a:p>
          <a:p>
            <a:pPr algn="just"/>
            <a:r>
              <a:rPr lang="it-IT" b="1" u="sng" dirty="0">
                <a:solidFill>
                  <a:srgbClr val="00B050"/>
                </a:solidFill>
              </a:rPr>
              <a:t>Nozione di «vantaggio sociale»:</a:t>
            </a:r>
          </a:p>
          <a:p>
            <a:pPr algn="just"/>
            <a:r>
              <a:rPr lang="it-IT" dirty="0"/>
              <a:t>tutte quelle misure, connesse o meno all’esistenza di un rapporto di lavoro, di cui i cittadini dello Stato ospitante risultino destinatari in virtù della loro condizione generale di lavoratori o della semplice residenza sul territorio nazionale» (causa 207/78 </a:t>
            </a:r>
            <a:r>
              <a:rPr lang="it-IT" dirty="0" err="1"/>
              <a:t>Even</a:t>
            </a:r>
            <a:r>
              <a:rPr lang="it-IT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Agevolazione per nascita di figlio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Sussidio di disoccupazione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Salario minimo garantito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Tessera ferroviaria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Contributo per iscrizione a corso universitario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865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71263-E304-F2C4-F0A2-1D496B9CB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4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DA945-68F5-5334-FAFB-7151DCB1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u="sng" dirty="0">
                <a:solidFill>
                  <a:srgbClr val="00B050"/>
                </a:solidFill>
              </a:rPr>
              <a:t>Eccezione alla parità di trattamento</a:t>
            </a:r>
            <a:r>
              <a:rPr lang="it-IT" dirty="0"/>
              <a:t>: Art. 24 (2) Direttiva 2004/38/CE</a:t>
            </a:r>
          </a:p>
          <a:p>
            <a:r>
              <a:rPr lang="it-IT" dirty="0"/>
              <a:t>«lo Stato membro ospitante non è tenuto ad attribuire il diritto a prestazioni di assistenza sociale durante i primi 3 mesi di soggiorno o, se del caso, durante il periodo più lungo previsto dall’art. 14, par. 4, lett. b) (=cittadini entrati per cercare lavoro, nel periodo in cui lo cerchino)»</a:t>
            </a:r>
          </a:p>
          <a:p>
            <a:r>
              <a:rPr lang="it-IT" dirty="0"/>
              <a:t>(2 casi)</a:t>
            </a:r>
          </a:p>
          <a:p>
            <a:r>
              <a:rPr lang="it-IT" dirty="0"/>
              <a:t>Nota Bene: il diritto all’accesso al lavoro è incluso nell’art. 45 TFUE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94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22709-657F-76C2-31DC-FA925647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2FA737-0FA4-47AC-DC03-C5931E47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Cittadina di altro Stato membro, che non ha mai lavorato nello Stato di residenza né vi cerca lavoro: viene respinta la sua domanda di un sussidio (C-333/13 </a:t>
            </a:r>
            <a:r>
              <a:rPr lang="it-IT" dirty="0" err="1"/>
              <a:t>Dano</a:t>
            </a:r>
            <a:r>
              <a:rPr lang="it-IT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Cittadine di altro Stato membro che hanno lavorato nello Stato ospite per un periodo inferiore a 1 anno(*), da tempo disoccupate: viene respinta la domanda di sussidio (C-67/14, </a:t>
            </a:r>
            <a:r>
              <a:rPr lang="it-IT" dirty="0" err="1"/>
              <a:t>Alimanovic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	(*) mantengono lo status di lavoratori, se cercano lavoro, per 	max 6 	mesi</a:t>
            </a:r>
          </a:p>
          <a:p>
            <a:r>
              <a:rPr lang="it-IT" sz="2400" dirty="0"/>
              <a:t>CGUE e art. 24, par. 2, Direttiva 2004/38/CE: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Dano</a:t>
            </a:r>
            <a:r>
              <a:rPr lang="it-IT" dirty="0"/>
              <a:t>: la ricorrente non ha diritto alla libera circolazione se costituisce un onere per il sistema di assistenza dello Stato ospite! (art. 7 – </a:t>
            </a:r>
            <a:r>
              <a:rPr lang="it-IT" dirty="0" err="1"/>
              <a:t>citt</a:t>
            </a:r>
            <a:r>
              <a:rPr lang="it-IT" dirty="0"/>
              <a:t>. </a:t>
            </a:r>
            <a:r>
              <a:rPr lang="it-IT" dirty="0" err="1"/>
              <a:t>economic</a:t>
            </a:r>
            <a:r>
              <a:rPr lang="it-IT" dirty="0"/>
              <a:t>. inattivo)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 err="1"/>
              <a:t>Alimanovic</a:t>
            </a:r>
            <a:r>
              <a:rPr lang="it-IT" dirty="0"/>
              <a:t>: se cercano lavoro hanno diritto di residenza ex art. 14(4)(b), ma a quel punto ricadono nell’eccezione al diritto alla parità di trattamento nell’assistenza sociale (art 24, par. 2)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244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27B45-B842-E8DB-BA21-A4B23236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E866EE-41C8-7414-8761-8675E9288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u="sng" dirty="0">
                <a:solidFill>
                  <a:srgbClr val="00B050"/>
                </a:solidFill>
              </a:rPr>
              <a:t>Eccezioni art. 24, par. 2, Direttiva 2004/38/CE: Studenti</a:t>
            </a:r>
          </a:p>
          <a:p>
            <a:r>
              <a:rPr lang="it-IT" dirty="0"/>
              <a:t>Sì se: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lavoratori subordinati o lavoratori autonomi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Risiedono in quanto familiari di un lavoratore subordinato o autonomo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2800" dirty="0"/>
              <a:t>Hanno acquistato diritto di soggiorno permanente</a:t>
            </a:r>
          </a:p>
          <a:p>
            <a:pPr algn="just"/>
            <a:r>
              <a:rPr lang="it-IT" dirty="0"/>
              <a:t>C—209/03 </a:t>
            </a:r>
            <a:r>
              <a:rPr lang="it-IT" dirty="0" err="1"/>
              <a:t>Bidar</a:t>
            </a:r>
            <a:r>
              <a:rPr lang="it-IT" dirty="0"/>
              <a:t>: studente francese, residente in GB con la nonna, con studi scolastici in GB, si iscrive all’Università ma gli viene rifiutato prestito perché no residenza stabile in GB (=almeno 3 anni)</a:t>
            </a:r>
          </a:p>
          <a:p>
            <a:pPr marL="0" indent="0" algn="ctr">
              <a:buNone/>
            </a:pPr>
            <a:r>
              <a:rPr lang="it-IT" dirty="0"/>
              <a:t>↓</a:t>
            </a:r>
          </a:p>
          <a:p>
            <a:pPr algn="just"/>
            <a:r>
              <a:rPr lang="it-IT" dirty="0"/>
              <a:t>Art. 18 TFUE:</a:t>
            </a:r>
          </a:p>
          <a:p>
            <a:pPr marL="0" indent="0" algn="just">
              <a:buNone/>
            </a:pPr>
            <a:r>
              <a:rPr lang="it-IT" dirty="0"/>
              <a:t>- discriminazione indiretta</a:t>
            </a:r>
          </a:p>
          <a:p>
            <a:pPr algn="just">
              <a:buFontTx/>
              <a:buChar char="-"/>
            </a:pPr>
            <a:r>
              <a:rPr lang="it-IT" dirty="0"/>
              <a:t>OK chiedere un certo grado di integrazione</a:t>
            </a:r>
          </a:p>
          <a:p>
            <a:pPr algn="just">
              <a:buFontTx/>
              <a:buChar char="-"/>
            </a:pPr>
            <a:r>
              <a:rPr lang="it-IT" dirty="0"/>
              <a:t>MA NO PROPORZIONALITÀ nel caso specifico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515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FE600-A8BC-DB58-1A71-01D96640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Cittadini economicamente inattivi e l’assistenza sociale nello Stato ospite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CCEEB-5AE6-D654-C6C7-C3024DA9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/>
              <a:t>C—233/14 Commissione c. Paesi Bassi: Tariffa preferenziale sui trasporti pubblici per studenti olandesi + studenti di altri Stati membri se economicamente attivi OPPURE residenza permanente (no studenti Erasmus!)</a:t>
            </a:r>
          </a:p>
          <a:p>
            <a:pPr marL="0" indent="0" algn="ctr">
              <a:buNone/>
            </a:pPr>
            <a:r>
              <a:rPr lang="it-IT" sz="2200" dirty="0"/>
              <a:t>↓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La tariffa preferenziale assimilabile a borsa di studio/prestito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sz="1800" dirty="0"/>
              <a:t>Gli studenti risiedono ex art. 7, par. 1 c)</a:t>
            </a:r>
          </a:p>
          <a:p>
            <a:pPr marL="0" indent="0" algn="just">
              <a:buNone/>
            </a:pPr>
            <a:r>
              <a:rPr lang="it-IT" sz="2200" dirty="0"/>
              <a:t> → OK deroga alla parità di trattamento ex art. 24(2) Direttiva 2004/38</a:t>
            </a:r>
          </a:p>
          <a:p>
            <a:pPr algn="just"/>
            <a:r>
              <a:rPr lang="it-IT" sz="2200" b="1" u="sng" dirty="0">
                <a:solidFill>
                  <a:srgbClr val="00B050"/>
                </a:solidFill>
              </a:rPr>
              <a:t>Eccezione linguistica:</a:t>
            </a:r>
          </a:p>
          <a:p>
            <a:pPr marL="0" indent="0" algn="just">
              <a:buNone/>
            </a:pPr>
            <a:r>
              <a:rPr lang="it-IT" sz="2200" dirty="0"/>
              <a:t>«La non applicabilità di condizioni di accesso discriminatorie NON concerne le condizioni linguistiche richieste in relazione alla natura dell’impiego offerto»</a:t>
            </a:r>
          </a:p>
          <a:p>
            <a:pPr algn="just"/>
            <a:r>
              <a:rPr lang="it-IT" sz="2200" dirty="0"/>
              <a:t>Causa 379/87 </a:t>
            </a:r>
            <a:r>
              <a:rPr lang="it-IT" sz="2200" dirty="0" err="1"/>
              <a:t>Groener</a:t>
            </a:r>
            <a:endParaRPr lang="it-IT" sz="2200" dirty="0"/>
          </a:p>
          <a:p>
            <a:pPr algn="just"/>
            <a:r>
              <a:rPr lang="it-IT" sz="2200" dirty="0"/>
              <a:t>Condizione di conoscenza della lingua gaelica per accesso a impiego di insegnante</a:t>
            </a:r>
          </a:p>
          <a:p>
            <a:pPr marL="0" indent="0" algn="just">
              <a:buNone/>
            </a:pPr>
            <a:endParaRPr lang="it-IT" sz="2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47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4967"/>
          </a:xfrm>
        </p:spPr>
        <p:txBody>
          <a:bodyPr>
            <a:normAutofit/>
          </a:bodyPr>
          <a:lstStyle/>
          <a:p>
            <a:r>
              <a:rPr lang="it-IT" dirty="0"/>
              <a:t>Dove nasce la libera circolazione dei Cittadini europei?</a:t>
            </a:r>
          </a:p>
          <a:p>
            <a:r>
              <a:rPr lang="it-IT" dirty="0"/>
              <a:t>Libertà di circolare dei lavoratori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45, par. 3, lett. b) e c)</a:t>
            </a:r>
          </a:p>
          <a:p>
            <a:pPr marL="457200" lvl="1" indent="0">
              <a:buNone/>
            </a:pPr>
            <a:r>
              <a:rPr lang="it-IT" sz="2800" dirty="0"/>
              <a:t>Diritto esistente fin dalle origini dell’integrazione europea, quando il diritto di soggiorno era riservato ai soggetti economicamente attivi (anche i fruitori della libertà di stabilimento e della libera prestazione dei servizi)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Art. 20, par. 2 lett. a) e art. 21 TFUE</a:t>
            </a:r>
          </a:p>
          <a:p>
            <a:pPr marL="457200" lvl="1" indent="0">
              <a:buNone/>
            </a:pPr>
            <a:r>
              <a:rPr lang="it-IT" sz="2800" dirty="0"/>
              <a:t>Oggi quel diritto appartiene a TUTTI i cittadini europei, ma a diverse condizioni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0D1A03-096A-5B81-3300-492F30F0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524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4D32F1-04C6-B6B2-F480-F4AB10CA0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10000"/>
          </a:bodyPr>
          <a:lstStyle/>
          <a:p>
            <a:r>
              <a:rPr lang="it-IT" dirty="0">
                <a:solidFill>
                  <a:srgbClr val="00B0F0"/>
                </a:solidFill>
              </a:rPr>
              <a:t>Direttiva 2004/38/CE</a:t>
            </a:r>
            <a:r>
              <a:rPr lang="it-IT" dirty="0"/>
              <a:t>: disciplina la libera circolazione dei cittadini europei</a:t>
            </a:r>
            <a:endParaRPr lang="nl-NL" dirty="0"/>
          </a:p>
          <a:p>
            <a:r>
              <a:rPr lang="it-IT" b="1" u="sng" dirty="0">
                <a:solidFill>
                  <a:srgbClr val="00B050"/>
                </a:solidFill>
              </a:rPr>
              <a:t>Soggiorni brevi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Art. 6 (max 3 mesi)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Unico requisito: documento di identità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1: non rilevano le finalità del soggiorno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it-IT" dirty="0"/>
              <a:t>NOTA BENE 2: non può essere certificato il momento di inizio</a:t>
            </a:r>
          </a:p>
          <a:p>
            <a:r>
              <a:rPr lang="it-IT" b="1" u="sng" dirty="0">
                <a:solidFill>
                  <a:srgbClr val="00B050"/>
                </a:solidFill>
              </a:rPr>
              <a:t>Soggiorni lunghi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Art. 7 (senza termine)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attivi (lavoratori e prestatori di servizi/libertà di stabilimento) → senza altra condizione che essere lavoratori/prestatori di servizi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/>
              <a:t>Cittadini economicamente inattivi (</a:t>
            </a:r>
            <a:r>
              <a:rPr lang="it-IT" dirty="0" err="1"/>
              <a:t>incl</a:t>
            </a:r>
            <a:r>
              <a:rPr lang="it-IT" dirty="0"/>
              <a:t>. studenti) → a condizione di 1) avere un’assicurazione sanitaria; 2) avere risorse sufficienti per non costituire un onere per il sistema di assistenza sociale dello Stato ospite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12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AB438-8044-C148-9A3C-A098A84E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31D51-0084-50F8-A90D-BA4D1FC77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968"/>
            <a:ext cx="10515600" cy="4748995"/>
          </a:xfrm>
        </p:spPr>
        <p:txBody>
          <a:bodyPr/>
          <a:lstStyle/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Familiari di Cittadini UE che esercitano diritto alla libera circolazione (anche tali familiari sono cittadini di Stati terzi):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Accompagnano o raggiungono il cittadino europeo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Coniuge o partner registrato (diritto permane se divorzio, purché unione durata 3 anni di cui 1 in Stato ospite)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Figli propri o del coniuge/partner, se minori di 21 o dipendenti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/>
              <a:t>Ascendenti diretti propri o del partner se dipendenti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46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3EBF6-69D2-1F91-B4E8-354D23C3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76647-7832-D440-5ADC-BBA6285A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>
                <a:solidFill>
                  <a:srgbClr val="00B050"/>
                </a:solidFill>
              </a:rPr>
              <a:t>Residenza permanente:</a:t>
            </a:r>
          </a:p>
          <a:p>
            <a:pPr marL="0" indent="0">
              <a:buNone/>
            </a:pPr>
            <a:r>
              <a:rPr lang="it-IT" dirty="0"/>
              <a:t>Art. 16</a:t>
            </a:r>
          </a:p>
          <a:p>
            <a:pPr marL="0" indent="0">
              <a:buNone/>
            </a:pPr>
            <a:r>
              <a:rPr lang="it-IT" dirty="0"/>
              <a:t>Presupposto: residenza nello Stato ospite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Legale (ex art. 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In via continuativa (Consentite assenze temporanee – no detenzione)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Per 5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43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0D61A4-03DE-C416-3CDD-CF4B0F99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646178-880E-7B88-44CC-7302E8DBB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Limitazioni previste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Ordine pubblico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Sicurezza pubblica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Sanità pubblica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disciplina è dettagliata negli articoli 28 e seguenti della direttiva 2004/38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920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A54A3-D17D-CD64-F023-1856917E3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2942F-444C-1711-F7D5-36848F648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it-IT" sz="2800" dirty="0"/>
              <a:t>Direttiva 2004/38 – art. 28</a:t>
            </a:r>
            <a:r>
              <a:rPr lang="it-IT" dirty="0"/>
              <a:t>: </a:t>
            </a:r>
            <a:r>
              <a:rPr lang="it-IT" b="1" dirty="0">
                <a:solidFill>
                  <a:srgbClr val="00B050"/>
                </a:solidFill>
              </a:rPr>
              <a:t>ordine pubblico/pubblica sicurezza</a:t>
            </a:r>
          </a:p>
          <a:p>
            <a:pPr marL="457200" lvl="1" indent="0">
              <a:buNone/>
            </a:pPr>
            <a:r>
              <a:rPr lang="it-IT" sz="2800" dirty="0"/>
              <a:t>Tutela crescente a integrazione crescente: più si è integrati nello Stato ospite, maggiore è il pericolo che si deve rappresentare ai fini dell’espulsione:</a:t>
            </a:r>
          </a:p>
          <a:p>
            <a:pPr lvl="2" algn="just">
              <a:buFont typeface="Arial" charset="0"/>
              <a:buChar char="•"/>
            </a:pPr>
            <a:r>
              <a:rPr lang="it-IT" sz="2400" dirty="0"/>
              <a:t>Livello di integrazione valutato caso per caso con i soli parametri di durata residenza, età, salute, situazione economica e familiare, integrazione sociale e culturale, legami con Stato di origine → espulsione possibile se minaccia «ordinaria» per ordine pubblico/pubblica sicurezza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o loro familiari titolari di Residenza permanente → espulsione possibile se «Seria minaccia per ordine pubblico/ pubblica sicurezza»</a:t>
            </a:r>
          </a:p>
          <a:p>
            <a:pPr lvl="2">
              <a:buFont typeface="Arial" charset="0"/>
              <a:buChar char="•"/>
            </a:pPr>
            <a:r>
              <a:rPr lang="it-IT" sz="2400" dirty="0"/>
              <a:t>Cittadini residenti da almeno 10 anni OPPURE cittadini minori → espulsione possibile se «Motivi imperativi di pubblica sicurezza»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3793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F0019-CEF5-1862-B4FC-2590CA5F2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107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511E3-1404-8F24-06D7-F89B8ACD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233"/>
            <a:ext cx="10515600" cy="55427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/>
              <a:t>In tutti i casi la liceità dell’espulsione deve essere bilanciata con il diritto alla vita privata e familiare della persona soggetta ad espulsione (art. 8 Convenzione europea dei diritti dell’uomo – art. 7 Carta dei diritti fondamentali dell’unione europea)</a:t>
            </a:r>
          </a:p>
          <a:p>
            <a:pPr algn="just">
              <a:buFontTx/>
              <a:buChar char="-"/>
            </a:pPr>
            <a:r>
              <a:rPr lang="it-IT" sz="1800" dirty="0"/>
              <a:t>Tsakouridis C-145/09 (2010)</a:t>
            </a:r>
          </a:p>
          <a:p>
            <a:pPr algn="just">
              <a:buFontTx/>
              <a:buChar char="-"/>
            </a:pPr>
            <a:r>
              <a:rPr lang="it-IT" sz="1800" dirty="0"/>
              <a:t>P.I. C-145/09 (2012)</a:t>
            </a:r>
          </a:p>
          <a:p>
            <a:pPr algn="just"/>
            <a:r>
              <a:rPr lang="it-IT" sz="1800" b="1" dirty="0">
                <a:solidFill>
                  <a:srgbClr val="00B0F0"/>
                </a:solidFill>
              </a:rPr>
              <a:t>Criteri «</a:t>
            </a:r>
            <a:r>
              <a:rPr lang="it-IT" sz="1800" b="1" dirty="0" err="1">
                <a:solidFill>
                  <a:srgbClr val="00B0F0"/>
                </a:solidFill>
              </a:rPr>
              <a:t>Boultif</a:t>
            </a:r>
            <a:r>
              <a:rPr lang="it-IT" sz="1800" b="1" dirty="0">
                <a:solidFill>
                  <a:srgbClr val="00B0F0"/>
                </a:solidFill>
              </a:rPr>
              <a:t>» elaborati dalla Corte europea dei diritti dell’uomo:</a:t>
            </a:r>
          </a:p>
          <a:p>
            <a:pPr marL="0" indent="0" algn="just">
              <a:buNone/>
            </a:pPr>
            <a:r>
              <a:rPr lang="en-US" sz="1800" dirty="0"/>
              <a:t>	nature and seriousness of the offence;</a:t>
            </a:r>
          </a:p>
          <a:p>
            <a:pPr marL="0" indent="0" algn="just">
              <a:buNone/>
            </a:pPr>
            <a:r>
              <a:rPr lang="en-US" sz="1800" dirty="0"/>
              <a:t>	 length of stay;</a:t>
            </a:r>
          </a:p>
          <a:p>
            <a:pPr marL="0" indent="0" algn="just">
              <a:buNone/>
            </a:pPr>
            <a:r>
              <a:rPr lang="en-US" sz="1800" dirty="0"/>
              <a:t>	the time elapsed since the offence was committed and the applicant’s</a:t>
            </a:r>
          </a:p>
          <a:p>
            <a:pPr marL="0" indent="0" algn="just">
              <a:buNone/>
            </a:pPr>
            <a:r>
              <a:rPr lang="en-US" sz="1800" dirty="0"/>
              <a:t>	conduct during that period;</a:t>
            </a:r>
          </a:p>
          <a:p>
            <a:pPr marL="0" indent="0" algn="just">
              <a:buNone/>
            </a:pPr>
            <a:r>
              <a:rPr lang="en-US" sz="1800" dirty="0"/>
              <a:t>	the nationalities of the various persons concerned;</a:t>
            </a:r>
          </a:p>
          <a:p>
            <a:pPr marL="0" indent="0" algn="just">
              <a:buNone/>
            </a:pPr>
            <a:r>
              <a:rPr lang="en-US" sz="1800" dirty="0"/>
              <a:t>	the applicant’s family situation (length of the marriage, and other factors expressing the 	effectiveness of a couple’s family life; whether the spouse knew about the offence at the time when 	he or she entered into a family relationship)</a:t>
            </a:r>
          </a:p>
          <a:p>
            <a:pPr marL="0" indent="0" algn="just">
              <a:buNone/>
            </a:pPr>
            <a:r>
              <a:rPr lang="en-US" sz="1800" dirty="0"/>
              <a:t>	whether there are children in the marriage, and if so, their age; the seriousness of the difficulties 	which the spouse is likely to encounter in the applicant’s country of 	origin</a:t>
            </a:r>
          </a:p>
        </p:txBody>
      </p:sp>
    </p:spTree>
    <p:extLst>
      <p:ext uri="{BB962C8B-B14F-4D97-AF65-F5344CB8AC3E}">
        <p14:creationId xmlns:p14="http://schemas.microsoft.com/office/powerpoint/2010/main" val="283480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CBC62-1E75-E039-CB75-BE7BB692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Diritti dei cittadini europei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B58CC-EBBD-519D-B54E-5F63FE5F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u="sng" dirty="0">
                <a:solidFill>
                  <a:srgbClr val="00B050"/>
                </a:solidFill>
              </a:rPr>
              <a:t>Sanità pubblica:</a:t>
            </a:r>
          </a:p>
          <a:p>
            <a:pPr marL="457200" lvl="1" indent="0">
              <a:buNone/>
            </a:pPr>
            <a:r>
              <a:rPr lang="it-IT" sz="3200" dirty="0"/>
              <a:t>Direttiva 2004/38 – art. 29</a:t>
            </a:r>
          </a:p>
          <a:p>
            <a:pPr marL="457200" lvl="1" indent="0">
              <a:buNone/>
            </a:pPr>
            <a:r>
              <a:rPr lang="it-IT" sz="3200" dirty="0"/>
              <a:t>Le sole malattie che possono giustificare misure restrittive della libera circolazione dei lavoratori sono quelle:</a:t>
            </a:r>
          </a:p>
          <a:p>
            <a:pPr lvl="1"/>
            <a:r>
              <a:rPr lang="it-IT" sz="3200" dirty="0"/>
              <a:t> con potenziale epidemico (OMS)</a:t>
            </a:r>
          </a:p>
          <a:p>
            <a:pPr lvl="1"/>
            <a:r>
              <a:rPr lang="it-IT" sz="3200" dirty="0"/>
              <a:t>altre malattie infettive o parassitarie contagiose, se oggetto di protezione anche per cittadini di Stato ospite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014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1487</Words>
  <Application>Microsoft Macintosh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di Office</vt:lpstr>
      <vt:lpstr>Diritto del Mercato Unico Europeo Prof. Dr. Alessandro Nato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Diritti dei cittadini europei</vt:lpstr>
      <vt:lpstr> Cittadini economicamente inattivi e l’assistenza sociale nello Stato ospite 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  <vt:lpstr>Cittadini economicamente inattivi e l’assistenza sociale nello Stato ospite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117</cp:revision>
  <dcterms:created xsi:type="dcterms:W3CDTF">2022-09-09T08:27:37Z</dcterms:created>
  <dcterms:modified xsi:type="dcterms:W3CDTF">2025-07-01T10:32:00Z</dcterms:modified>
</cp:coreProperties>
</file>