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335" r:id="rId2"/>
    <p:sldId id="395" r:id="rId3"/>
    <p:sldId id="417" r:id="rId4"/>
    <p:sldId id="418" r:id="rId5"/>
    <p:sldId id="419" r:id="rId6"/>
    <p:sldId id="390" r:id="rId7"/>
    <p:sldId id="349" r:id="rId8"/>
    <p:sldId id="392" r:id="rId9"/>
    <p:sldId id="422" r:id="rId10"/>
    <p:sldId id="423" r:id="rId11"/>
    <p:sldId id="458" r:id="rId12"/>
    <p:sldId id="459" r:id="rId13"/>
    <p:sldId id="424" r:id="rId14"/>
    <p:sldId id="425" r:id="rId15"/>
    <p:sldId id="426" r:id="rId16"/>
    <p:sldId id="427" r:id="rId17"/>
    <p:sldId id="428" r:id="rId18"/>
    <p:sldId id="445" r:id="rId19"/>
    <p:sldId id="449" r:id="rId20"/>
    <p:sldId id="436" r:id="rId21"/>
    <p:sldId id="438" r:id="rId22"/>
    <p:sldId id="437" r:id="rId23"/>
    <p:sldId id="439" r:id="rId24"/>
    <p:sldId id="440" r:id="rId25"/>
    <p:sldId id="441" r:id="rId26"/>
    <p:sldId id="429" r:id="rId27"/>
    <p:sldId id="430" r:id="rId28"/>
    <p:sldId id="431" r:id="rId29"/>
    <p:sldId id="432" r:id="rId3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A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5781"/>
  </p:normalViewPr>
  <p:slideViewPr>
    <p:cSldViewPr snapToGrid="0">
      <p:cViewPr varScale="1">
        <p:scale>
          <a:sx n="111" d="100"/>
          <a:sy n="111" d="100"/>
        </p:scale>
        <p:origin x="63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CA80CC-20A3-C344-B06D-E9D596BF494B}" type="datetimeFigureOut">
              <a:rPr lang="it-IT" smtClean="0"/>
              <a:t>03/04/25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82D968-9B0B-C141-B041-8A419C610F87}" type="slidenum">
              <a:rPr lang="it-IT" smtClean="0"/>
              <a:t>‹N›</a:t>
            </a:fld>
            <a:endParaRPr lang="it-IT"/>
          </a:p>
        </p:txBody>
      </p:sp>
    </p:spTree>
    <p:extLst>
      <p:ext uri="{BB962C8B-B14F-4D97-AF65-F5344CB8AC3E}">
        <p14:creationId xmlns:p14="http://schemas.microsoft.com/office/powerpoint/2010/main" val="1448158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A168A-61D4-FFA8-8073-8B113514F75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3F24C7C-F9AE-37D4-7916-639B83782FF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8DA0A5D-BAC1-6231-25FF-C79C520B5517}"/>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D0D2ABB0-65E2-83C1-F146-325C1B00B94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04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051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18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780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461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4332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7988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027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733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826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9381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9944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5767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080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4724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904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6199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69331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723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0668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2088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773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273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795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94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436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103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083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92AD-938C-10A9-B6AF-C95D395798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163C498-7931-A46D-6B14-F1182386DE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324016E-BF3A-3B42-EBC3-2AB20311CDD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6F8BD02-E2E0-EC8A-9181-1464A51DF7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C4299-DFA9-814B-AD28-ECDE1FA0A81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669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2ECC72-280E-72C2-E2B3-2F41D58E58B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D44E9CE-69A3-29A1-5AF6-6DD7B66EE4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6F349DE-8CBE-779B-A2B8-725146DDC29D}"/>
              </a:ext>
            </a:extLst>
          </p:cNvPr>
          <p:cNvSpPr>
            <a:spLocks noGrp="1"/>
          </p:cNvSpPr>
          <p:nvPr>
            <p:ph type="dt" sz="half" idx="10"/>
          </p:nvPr>
        </p:nvSpPr>
        <p:spPr/>
        <p:txBody>
          <a:bodyPr/>
          <a:lstStyle/>
          <a:p>
            <a:fld id="{A7F286A0-824A-5942-B62D-2CDCFA938951}" type="datetimeFigureOut">
              <a:rPr lang="it-IT" smtClean="0"/>
              <a:t>03/04/25</a:t>
            </a:fld>
            <a:endParaRPr lang="it-IT"/>
          </a:p>
        </p:txBody>
      </p:sp>
      <p:sp>
        <p:nvSpPr>
          <p:cNvPr id="5" name="Segnaposto piè di pagina 4">
            <a:extLst>
              <a:ext uri="{FF2B5EF4-FFF2-40B4-BE49-F238E27FC236}">
                <a16:creationId xmlns:a16="http://schemas.microsoft.com/office/drawing/2014/main" id="{2165AB88-27BE-6551-CEA1-2E5FD43011C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A126DFB-E67D-104D-E92C-6B481273BF1B}"/>
              </a:ext>
            </a:extLst>
          </p:cNvPr>
          <p:cNvSpPr>
            <a:spLocks noGrp="1"/>
          </p:cNvSpPr>
          <p:nvPr>
            <p:ph type="sldNum" sz="quarter" idx="12"/>
          </p:nvPr>
        </p:nvSpPr>
        <p:spPr/>
        <p:txBody>
          <a:bodyPr/>
          <a:lstStyle/>
          <a:p>
            <a:fld id="{F4BEEC13-CC30-8646-866A-F5E48827E0E2}" type="slidenum">
              <a:rPr lang="it-IT" smtClean="0"/>
              <a:t>‹N›</a:t>
            </a:fld>
            <a:endParaRPr lang="it-IT"/>
          </a:p>
        </p:txBody>
      </p:sp>
    </p:spTree>
    <p:extLst>
      <p:ext uri="{BB962C8B-B14F-4D97-AF65-F5344CB8AC3E}">
        <p14:creationId xmlns:p14="http://schemas.microsoft.com/office/powerpoint/2010/main" val="3303161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A4BCF8-B44D-75F6-05F6-C51F42D766DD}"/>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6950FA2-3CA6-EC55-018D-FC99DCE488B8}"/>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6FA36E9-0A85-B334-9BF5-E95E8FDD2914}"/>
              </a:ext>
            </a:extLst>
          </p:cNvPr>
          <p:cNvSpPr>
            <a:spLocks noGrp="1"/>
          </p:cNvSpPr>
          <p:nvPr>
            <p:ph type="dt" sz="half" idx="10"/>
          </p:nvPr>
        </p:nvSpPr>
        <p:spPr/>
        <p:txBody>
          <a:bodyPr/>
          <a:lstStyle/>
          <a:p>
            <a:fld id="{A7F286A0-824A-5942-B62D-2CDCFA938951}" type="datetimeFigureOut">
              <a:rPr lang="it-IT" smtClean="0"/>
              <a:t>03/04/25</a:t>
            </a:fld>
            <a:endParaRPr lang="it-IT"/>
          </a:p>
        </p:txBody>
      </p:sp>
      <p:sp>
        <p:nvSpPr>
          <p:cNvPr id="5" name="Segnaposto piè di pagina 4">
            <a:extLst>
              <a:ext uri="{FF2B5EF4-FFF2-40B4-BE49-F238E27FC236}">
                <a16:creationId xmlns:a16="http://schemas.microsoft.com/office/drawing/2014/main" id="{12F4449E-A309-30FC-E172-8B6E05F2BDF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3FD431D-B051-D7FD-CF35-A802BBE0D431}"/>
              </a:ext>
            </a:extLst>
          </p:cNvPr>
          <p:cNvSpPr>
            <a:spLocks noGrp="1"/>
          </p:cNvSpPr>
          <p:nvPr>
            <p:ph type="sldNum" sz="quarter" idx="12"/>
          </p:nvPr>
        </p:nvSpPr>
        <p:spPr/>
        <p:txBody>
          <a:bodyPr/>
          <a:lstStyle/>
          <a:p>
            <a:fld id="{F4BEEC13-CC30-8646-866A-F5E48827E0E2}" type="slidenum">
              <a:rPr lang="it-IT" smtClean="0"/>
              <a:t>‹N›</a:t>
            </a:fld>
            <a:endParaRPr lang="it-IT"/>
          </a:p>
        </p:txBody>
      </p:sp>
    </p:spTree>
    <p:extLst>
      <p:ext uri="{BB962C8B-B14F-4D97-AF65-F5344CB8AC3E}">
        <p14:creationId xmlns:p14="http://schemas.microsoft.com/office/powerpoint/2010/main" val="28286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43160DE-C0F2-241D-A089-6DBD3CDD0DB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4C2FF80-ED34-BC9E-9C4A-6EF48C078F6F}"/>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D75C88F-9995-28B1-DB86-B48F4273FFE8}"/>
              </a:ext>
            </a:extLst>
          </p:cNvPr>
          <p:cNvSpPr>
            <a:spLocks noGrp="1"/>
          </p:cNvSpPr>
          <p:nvPr>
            <p:ph type="dt" sz="half" idx="10"/>
          </p:nvPr>
        </p:nvSpPr>
        <p:spPr/>
        <p:txBody>
          <a:bodyPr/>
          <a:lstStyle/>
          <a:p>
            <a:fld id="{A7F286A0-824A-5942-B62D-2CDCFA938951}" type="datetimeFigureOut">
              <a:rPr lang="it-IT" smtClean="0"/>
              <a:t>03/04/25</a:t>
            </a:fld>
            <a:endParaRPr lang="it-IT"/>
          </a:p>
        </p:txBody>
      </p:sp>
      <p:sp>
        <p:nvSpPr>
          <p:cNvPr id="5" name="Segnaposto piè di pagina 4">
            <a:extLst>
              <a:ext uri="{FF2B5EF4-FFF2-40B4-BE49-F238E27FC236}">
                <a16:creationId xmlns:a16="http://schemas.microsoft.com/office/drawing/2014/main" id="{6DCFADBB-B403-A9DF-C4E8-1D2E8FD6E11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23251D9-4DE2-1CB8-5940-ED4B6BB106B9}"/>
              </a:ext>
            </a:extLst>
          </p:cNvPr>
          <p:cNvSpPr>
            <a:spLocks noGrp="1"/>
          </p:cNvSpPr>
          <p:nvPr>
            <p:ph type="sldNum" sz="quarter" idx="12"/>
          </p:nvPr>
        </p:nvSpPr>
        <p:spPr/>
        <p:txBody>
          <a:bodyPr/>
          <a:lstStyle/>
          <a:p>
            <a:fld id="{F4BEEC13-CC30-8646-866A-F5E48827E0E2}" type="slidenum">
              <a:rPr lang="it-IT" smtClean="0"/>
              <a:t>‹N›</a:t>
            </a:fld>
            <a:endParaRPr lang="it-IT"/>
          </a:p>
        </p:txBody>
      </p:sp>
    </p:spTree>
    <p:extLst>
      <p:ext uri="{BB962C8B-B14F-4D97-AF65-F5344CB8AC3E}">
        <p14:creationId xmlns:p14="http://schemas.microsoft.com/office/powerpoint/2010/main" val="510290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BB0A04-BBE7-D343-BF4A-4CC426B845C4}"/>
              </a:ext>
            </a:extLst>
          </p:cNvPr>
          <p:cNvSpPr>
            <a:spLocks noGrp="1"/>
          </p:cNvSpPr>
          <p:nvPr>
            <p:ph type="ctrTitle"/>
          </p:nvPr>
        </p:nvSpPr>
        <p:spPr>
          <a:xfrm>
            <a:off x="506353" y="1672314"/>
            <a:ext cx="11189995" cy="547200"/>
          </a:xfrm>
        </p:spPr>
        <p:txBody>
          <a:bodyPr lIns="0" tIns="0" rIns="0" bIns="0" anchor="t" anchorCtr="0">
            <a:spAutoFit/>
          </a:bodyPr>
          <a:lstStyle>
            <a:lvl1pPr algn="l">
              <a:defRPr sz="3800" b="1" i="0">
                <a:solidFill>
                  <a:srgbClr val="003A70"/>
                </a:solidFill>
                <a:latin typeface="Luiss Sans" pitchFamily="2" charset="0"/>
              </a:defRPr>
            </a:lvl1pPr>
          </a:lstStyle>
          <a:p>
            <a:r>
              <a:rPr lang="it-IT" dirty="0"/>
              <a:t>Fare clic per modificare lo stile del titolo dello schema</a:t>
            </a:r>
          </a:p>
        </p:txBody>
      </p:sp>
      <p:sp>
        <p:nvSpPr>
          <p:cNvPr id="3" name="Sottotitolo 2">
            <a:extLst>
              <a:ext uri="{FF2B5EF4-FFF2-40B4-BE49-F238E27FC236}">
                <a16:creationId xmlns:a16="http://schemas.microsoft.com/office/drawing/2014/main" id="{E0679AF4-40BB-0349-820B-505BF6BB121D}"/>
              </a:ext>
            </a:extLst>
          </p:cNvPr>
          <p:cNvSpPr>
            <a:spLocks noGrp="1"/>
          </p:cNvSpPr>
          <p:nvPr>
            <p:ph type="subTitle" idx="1"/>
          </p:nvPr>
        </p:nvSpPr>
        <p:spPr>
          <a:xfrm>
            <a:off x="498261" y="2243181"/>
            <a:ext cx="11189994" cy="619850"/>
          </a:xfrm>
        </p:spPr>
        <p:txBody>
          <a:bodyPr lIns="0" tIns="0" rIns="0" bIns="0" anchor="t">
            <a:spAutoFit/>
          </a:bodyPr>
          <a:lstStyle>
            <a:lvl1pPr marL="0" indent="0" algn="l">
              <a:buNone/>
              <a:defRPr sz="3800">
                <a:solidFill>
                  <a:srgbClr val="003A70"/>
                </a:solidFill>
                <a:latin typeface="Luiss Sans"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 name="Segnaposto data 3">
            <a:extLst>
              <a:ext uri="{FF2B5EF4-FFF2-40B4-BE49-F238E27FC236}">
                <a16:creationId xmlns:a16="http://schemas.microsoft.com/office/drawing/2014/main" id="{B71A5510-EE32-3446-8828-82083C2039E6}"/>
              </a:ext>
            </a:extLst>
          </p:cNvPr>
          <p:cNvSpPr>
            <a:spLocks noGrp="1"/>
          </p:cNvSpPr>
          <p:nvPr>
            <p:ph type="dt" sz="half" idx="10"/>
          </p:nvPr>
        </p:nvSpPr>
        <p:spPr>
          <a:xfrm>
            <a:off x="522271" y="3891534"/>
            <a:ext cx="5565913" cy="547200"/>
          </a:xfrm>
        </p:spPr>
        <p:txBody>
          <a:bodyPr lIns="0" tIns="0" rIns="0" bIns="0" anchor="b"/>
          <a:lstStyle>
            <a:lvl1pPr algn="l">
              <a:defRPr sz="2200" b="1" i="0">
                <a:solidFill>
                  <a:srgbClr val="003A70"/>
                </a:solidFill>
                <a:latin typeface="Luiss Sans" pitchFamily="2" charset="0"/>
              </a:defRPr>
            </a:lvl1pPr>
          </a:lstStyle>
          <a:p>
            <a:fld id="{90A97C65-1B54-DB47-A604-7DF0E350DE20}" type="datetime4">
              <a:rPr lang="it-IT" smtClean="0"/>
              <a:pPr/>
              <a:t>3 aprile 2025</a:t>
            </a:fld>
            <a:endParaRPr lang="it-IT" dirty="0"/>
          </a:p>
        </p:txBody>
      </p:sp>
      <p:grpSp>
        <p:nvGrpSpPr>
          <p:cNvPr id="82" name="Gruppo 81">
            <a:extLst>
              <a:ext uri="{FF2B5EF4-FFF2-40B4-BE49-F238E27FC236}">
                <a16:creationId xmlns:a16="http://schemas.microsoft.com/office/drawing/2014/main" id="{5540BA0A-A2F8-1E48-AF86-D2449D532D96}"/>
              </a:ext>
            </a:extLst>
          </p:cNvPr>
          <p:cNvGrpSpPr/>
          <p:nvPr userDrawn="1"/>
        </p:nvGrpSpPr>
        <p:grpSpPr>
          <a:xfrm>
            <a:off x="530087" y="6138000"/>
            <a:ext cx="11131826" cy="720000"/>
            <a:chOff x="530087" y="6138000"/>
            <a:chExt cx="11131826" cy="720000"/>
          </a:xfrm>
        </p:grpSpPr>
        <p:sp>
          <p:nvSpPr>
            <p:cNvPr id="54" name="Rettangolo 53">
              <a:extLst>
                <a:ext uri="{FF2B5EF4-FFF2-40B4-BE49-F238E27FC236}">
                  <a16:creationId xmlns:a16="http://schemas.microsoft.com/office/drawing/2014/main" id="{A5FC1A69-9F52-EF47-8F85-0B6FB45ADFC0}"/>
                </a:ext>
              </a:extLst>
            </p:cNvPr>
            <p:cNvSpPr/>
            <p:nvPr userDrawn="1"/>
          </p:nvSpPr>
          <p:spPr>
            <a:xfrm>
              <a:off x="530087"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Rettangolo 54">
              <a:extLst>
                <a:ext uri="{FF2B5EF4-FFF2-40B4-BE49-F238E27FC236}">
                  <a16:creationId xmlns:a16="http://schemas.microsoft.com/office/drawing/2014/main" id="{E7ECF867-CD1F-A544-93A7-59F02B7EB3F9}"/>
                </a:ext>
              </a:extLst>
            </p:cNvPr>
            <p:cNvSpPr/>
            <p:nvPr userDrawn="1"/>
          </p:nvSpPr>
          <p:spPr>
            <a:xfrm>
              <a:off x="1590261"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Rettangolo 56">
              <a:extLst>
                <a:ext uri="{FF2B5EF4-FFF2-40B4-BE49-F238E27FC236}">
                  <a16:creationId xmlns:a16="http://schemas.microsoft.com/office/drawing/2014/main" id="{E112286F-F6FC-FB40-A761-246E00D4D855}"/>
                </a:ext>
              </a:extLst>
            </p:cNvPr>
            <p:cNvSpPr/>
            <p:nvPr userDrawn="1"/>
          </p:nvSpPr>
          <p:spPr>
            <a:xfrm>
              <a:off x="2650435"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Rettangolo 58">
              <a:extLst>
                <a:ext uri="{FF2B5EF4-FFF2-40B4-BE49-F238E27FC236}">
                  <a16:creationId xmlns:a16="http://schemas.microsoft.com/office/drawing/2014/main" id="{61B4BD18-F688-0F4E-93F6-53DE176B107F}"/>
                </a:ext>
              </a:extLst>
            </p:cNvPr>
            <p:cNvSpPr/>
            <p:nvPr userDrawn="1"/>
          </p:nvSpPr>
          <p:spPr>
            <a:xfrm>
              <a:off x="3710609"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Rettangolo 60">
              <a:extLst>
                <a:ext uri="{FF2B5EF4-FFF2-40B4-BE49-F238E27FC236}">
                  <a16:creationId xmlns:a16="http://schemas.microsoft.com/office/drawing/2014/main" id="{35B704C4-AEA3-C647-9999-62D70618425C}"/>
                </a:ext>
              </a:extLst>
            </p:cNvPr>
            <p:cNvSpPr/>
            <p:nvPr userDrawn="1"/>
          </p:nvSpPr>
          <p:spPr>
            <a:xfrm>
              <a:off x="4770783"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Rettangolo 62">
              <a:extLst>
                <a:ext uri="{FF2B5EF4-FFF2-40B4-BE49-F238E27FC236}">
                  <a16:creationId xmlns:a16="http://schemas.microsoft.com/office/drawing/2014/main" id="{B5B290BF-9576-1543-872D-91DDB5937065}"/>
                </a:ext>
              </a:extLst>
            </p:cNvPr>
            <p:cNvSpPr/>
            <p:nvPr userDrawn="1"/>
          </p:nvSpPr>
          <p:spPr>
            <a:xfrm>
              <a:off x="5830957"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Rettangolo 64">
              <a:extLst>
                <a:ext uri="{FF2B5EF4-FFF2-40B4-BE49-F238E27FC236}">
                  <a16:creationId xmlns:a16="http://schemas.microsoft.com/office/drawing/2014/main" id="{0DCA18FE-2923-3B4E-A5C2-85D922F38FD0}"/>
                </a:ext>
              </a:extLst>
            </p:cNvPr>
            <p:cNvSpPr/>
            <p:nvPr userDrawn="1"/>
          </p:nvSpPr>
          <p:spPr>
            <a:xfrm>
              <a:off x="6891130"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Rettangolo 66">
              <a:extLst>
                <a:ext uri="{FF2B5EF4-FFF2-40B4-BE49-F238E27FC236}">
                  <a16:creationId xmlns:a16="http://schemas.microsoft.com/office/drawing/2014/main" id="{1E45AD85-CF93-2846-BC0C-2BA8D4DB418A}"/>
                </a:ext>
              </a:extLst>
            </p:cNvPr>
            <p:cNvSpPr/>
            <p:nvPr userDrawn="1"/>
          </p:nvSpPr>
          <p:spPr>
            <a:xfrm>
              <a:off x="7951304"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9" name="Rettangolo 68">
              <a:extLst>
                <a:ext uri="{FF2B5EF4-FFF2-40B4-BE49-F238E27FC236}">
                  <a16:creationId xmlns:a16="http://schemas.microsoft.com/office/drawing/2014/main" id="{0CF0D82F-31DB-C64B-8A03-2D08FA7E79D9}"/>
                </a:ext>
              </a:extLst>
            </p:cNvPr>
            <p:cNvSpPr/>
            <p:nvPr userDrawn="1"/>
          </p:nvSpPr>
          <p:spPr>
            <a:xfrm>
              <a:off x="9011478"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 name="Rettangolo 70">
              <a:extLst>
                <a:ext uri="{FF2B5EF4-FFF2-40B4-BE49-F238E27FC236}">
                  <a16:creationId xmlns:a16="http://schemas.microsoft.com/office/drawing/2014/main" id="{324BE938-9044-8E47-9BA4-80AF2F19990B}"/>
                </a:ext>
              </a:extLst>
            </p:cNvPr>
            <p:cNvSpPr/>
            <p:nvPr userDrawn="1"/>
          </p:nvSpPr>
          <p:spPr>
            <a:xfrm>
              <a:off x="10071652"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 name="Rettangolo 72">
              <a:extLst>
                <a:ext uri="{FF2B5EF4-FFF2-40B4-BE49-F238E27FC236}">
                  <a16:creationId xmlns:a16="http://schemas.microsoft.com/office/drawing/2014/main" id="{EDAFE086-4A55-2347-8DE3-D7DF548A3C4F}"/>
                </a:ext>
              </a:extLst>
            </p:cNvPr>
            <p:cNvSpPr/>
            <p:nvPr userDrawn="1"/>
          </p:nvSpPr>
          <p:spPr>
            <a:xfrm>
              <a:off x="11131826" y="6138000"/>
              <a:ext cx="530087" cy="720000"/>
            </a:xfrm>
            <a:prstGeom prst="rect">
              <a:avLst/>
            </a:prstGeom>
            <a:solidFill>
              <a:srgbClr val="003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1" name="Gruppo 80">
            <a:extLst>
              <a:ext uri="{FF2B5EF4-FFF2-40B4-BE49-F238E27FC236}">
                <a16:creationId xmlns:a16="http://schemas.microsoft.com/office/drawing/2014/main" id="{A4C5C7EC-083B-CD48-A862-19F4ED944048}"/>
              </a:ext>
            </a:extLst>
          </p:cNvPr>
          <p:cNvGrpSpPr/>
          <p:nvPr userDrawn="1"/>
        </p:nvGrpSpPr>
        <p:grpSpPr>
          <a:xfrm>
            <a:off x="1060174" y="6138000"/>
            <a:ext cx="10071652" cy="720000"/>
            <a:chOff x="1060174" y="6138000"/>
            <a:chExt cx="10071652" cy="720000"/>
          </a:xfrm>
          <a:solidFill>
            <a:srgbClr val="006298"/>
          </a:solidFill>
        </p:grpSpPr>
        <p:sp>
          <p:nvSpPr>
            <p:cNvPr id="56" name="Rettangolo 55">
              <a:extLst>
                <a:ext uri="{FF2B5EF4-FFF2-40B4-BE49-F238E27FC236}">
                  <a16:creationId xmlns:a16="http://schemas.microsoft.com/office/drawing/2014/main" id="{0C028009-61B6-504A-86BF-75FC39DE243E}"/>
                </a:ext>
              </a:extLst>
            </p:cNvPr>
            <p:cNvSpPr/>
            <p:nvPr userDrawn="1"/>
          </p:nvSpPr>
          <p:spPr>
            <a:xfrm>
              <a:off x="1060174"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Rettangolo 57">
              <a:extLst>
                <a:ext uri="{FF2B5EF4-FFF2-40B4-BE49-F238E27FC236}">
                  <a16:creationId xmlns:a16="http://schemas.microsoft.com/office/drawing/2014/main" id="{359FF146-AD7A-8345-996B-F028DF33A537}"/>
                </a:ext>
              </a:extLst>
            </p:cNvPr>
            <p:cNvSpPr/>
            <p:nvPr userDrawn="1"/>
          </p:nvSpPr>
          <p:spPr>
            <a:xfrm>
              <a:off x="2120348"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Rettangolo 59">
              <a:extLst>
                <a:ext uri="{FF2B5EF4-FFF2-40B4-BE49-F238E27FC236}">
                  <a16:creationId xmlns:a16="http://schemas.microsoft.com/office/drawing/2014/main" id="{C3BE867D-189E-E140-90A2-9C373B76323D}"/>
                </a:ext>
              </a:extLst>
            </p:cNvPr>
            <p:cNvSpPr/>
            <p:nvPr userDrawn="1"/>
          </p:nvSpPr>
          <p:spPr>
            <a:xfrm>
              <a:off x="3180522"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 name="Rettangolo 61">
              <a:extLst>
                <a:ext uri="{FF2B5EF4-FFF2-40B4-BE49-F238E27FC236}">
                  <a16:creationId xmlns:a16="http://schemas.microsoft.com/office/drawing/2014/main" id="{B3968CAB-E9C9-C448-BAED-1164B67B83D6}"/>
                </a:ext>
              </a:extLst>
            </p:cNvPr>
            <p:cNvSpPr/>
            <p:nvPr userDrawn="1"/>
          </p:nvSpPr>
          <p:spPr>
            <a:xfrm>
              <a:off x="4240696"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4" name="Rettangolo 63">
              <a:extLst>
                <a:ext uri="{FF2B5EF4-FFF2-40B4-BE49-F238E27FC236}">
                  <a16:creationId xmlns:a16="http://schemas.microsoft.com/office/drawing/2014/main" id="{DD7E810C-6698-4141-AE4D-FED7B888FB8E}"/>
                </a:ext>
              </a:extLst>
            </p:cNvPr>
            <p:cNvSpPr/>
            <p:nvPr userDrawn="1"/>
          </p:nvSpPr>
          <p:spPr>
            <a:xfrm>
              <a:off x="5300870"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6" name="Rettangolo 65">
              <a:extLst>
                <a:ext uri="{FF2B5EF4-FFF2-40B4-BE49-F238E27FC236}">
                  <a16:creationId xmlns:a16="http://schemas.microsoft.com/office/drawing/2014/main" id="{9B0258DC-87FE-6E48-B377-3E2FDBC08326}"/>
                </a:ext>
              </a:extLst>
            </p:cNvPr>
            <p:cNvSpPr/>
            <p:nvPr userDrawn="1"/>
          </p:nvSpPr>
          <p:spPr>
            <a:xfrm>
              <a:off x="6361043"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Rettangolo 67">
              <a:extLst>
                <a:ext uri="{FF2B5EF4-FFF2-40B4-BE49-F238E27FC236}">
                  <a16:creationId xmlns:a16="http://schemas.microsoft.com/office/drawing/2014/main" id="{922BA846-4255-384A-97F0-52FD5A3C3965}"/>
                </a:ext>
              </a:extLst>
            </p:cNvPr>
            <p:cNvSpPr/>
            <p:nvPr userDrawn="1"/>
          </p:nvSpPr>
          <p:spPr>
            <a:xfrm>
              <a:off x="7421217"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0" name="Rettangolo 69">
              <a:extLst>
                <a:ext uri="{FF2B5EF4-FFF2-40B4-BE49-F238E27FC236}">
                  <a16:creationId xmlns:a16="http://schemas.microsoft.com/office/drawing/2014/main" id="{D2E5825D-0B98-D043-890F-554D5B9AF97E}"/>
                </a:ext>
              </a:extLst>
            </p:cNvPr>
            <p:cNvSpPr/>
            <p:nvPr userDrawn="1"/>
          </p:nvSpPr>
          <p:spPr>
            <a:xfrm>
              <a:off x="8481391"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 name="Rettangolo 71">
              <a:extLst>
                <a:ext uri="{FF2B5EF4-FFF2-40B4-BE49-F238E27FC236}">
                  <a16:creationId xmlns:a16="http://schemas.microsoft.com/office/drawing/2014/main" id="{888D3338-3950-944B-84B7-796D95024907}"/>
                </a:ext>
              </a:extLst>
            </p:cNvPr>
            <p:cNvSpPr/>
            <p:nvPr userDrawn="1"/>
          </p:nvSpPr>
          <p:spPr>
            <a:xfrm>
              <a:off x="9541565"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 name="Rettangolo 73">
              <a:extLst>
                <a:ext uri="{FF2B5EF4-FFF2-40B4-BE49-F238E27FC236}">
                  <a16:creationId xmlns:a16="http://schemas.microsoft.com/office/drawing/2014/main" id="{CE370570-6F3F-4D47-9CB5-970BC89BA15D}"/>
                </a:ext>
              </a:extLst>
            </p:cNvPr>
            <p:cNvSpPr/>
            <p:nvPr userDrawn="1"/>
          </p:nvSpPr>
          <p:spPr>
            <a:xfrm>
              <a:off x="10601739"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75" name="Immagine 74">
            <a:extLst>
              <a:ext uri="{FF2B5EF4-FFF2-40B4-BE49-F238E27FC236}">
                <a16:creationId xmlns:a16="http://schemas.microsoft.com/office/drawing/2014/main" id="{F496A682-0F52-234A-8803-BDFAFDE999A5}"/>
              </a:ext>
            </a:extLst>
          </p:cNvPr>
          <p:cNvPicPr>
            <a:picLocks noChangeAspect="1"/>
          </p:cNvPicPr>
          <p:nvPr userDrawn="1"/>
        </p:nvPicPr>
        <p:blipFill>
          <a:blip/>
          <a:stretch>
            <a:fillRect/>
          </a:stretch>
        </p:blipFill>
        <p:spPr>
          <a:xfrm>
            <a:off x="515508" y="5066132"/>
            <a:ext cx="3257143" cy="547200"/>
          </a:xfrm>
          <a:prstGeom prst="rect">
            <a:avLst/>
          </a:prstGeom>
        </p:spPr>
      </p:pic>
      <p:sp>
        <p:nvSpPr>
          <p:cNvPr id="32" name="Segnaposto testo 77">
            <a:extLst>
              <a:ext uri="{FF2B5EF4-FFF2-40B4-BE49-F238E27FC236}">
                <a16:creationId xmlns:a16="http://schemas.microsoft.com/office/drawing/2014/main" id="{11E9754D-4544-094C-90CE-D95DEC303D3D}"/>
              </a:ext>
            </a:extLst>
          </p:cNvPr>
          <p:cNvSpPr>
            <a:spLocks noGrp="1"/>
          </p:cNvSpPr>
          <p:nvPr>
            <p:ph type="body" sz="quarter" idx="11" hasCustomPrompt="1"/>
          </p:nvPr>
        </p:nvSpPr>
        <p:spPr>
          <a:xfrm>
            <a:off x="530225" y="795857"/>
            <a:ext cx="6889750" cy="724967"/>
          </a:xfrm>
        </p:spPr>
        <p:txBody>
          <a:bodyPr lIns="0" tIns="0" rIns="0" bIns="0" anchor="t">
            <a:noAutofit/>
          </a:bodyPr>
          <a:lstStyle>
            <a:lvl1pPr marL="0" indent="0">
              <a:lnSpc>
                <a:spcPct val="90000"/>
              </a:lnSpc>
              <a:spcBef>
                <a:spcPts val="0"/>
              </a:spcBef>
              <a:buNone/>
              <a:defRPr lang="it-IT" sz="2000" b="0" i="0" smtClean="0">
                <a:solidFill>
                  <a:srgbClr val="003A70"/>
                </a:solidFill>
                <a:effectLst/>
                <a:latin typeface="Luiss Sans" pitchFamily="2" charset="0"/>
              </a:defRPr>
            </a:lvl1pPr>
          </a:lstStyle>
          <a:p>
            <a:r>
              <a:rPr lang="it-IT" dirty="0"/>
              <a:t>Specifica, Dipartimento, School</a:t>
            </a:r>
            <a:endParaRPr lang="it-IT" dirty="0">
              <a:solidFill>
                <a:srgbClr val="004274"/>
              </a:solidFill>
              <a:effectLst/>
              <a:latin typeface="Luiss type" pitchFamily="2" charset="77"/>
            </a:endParaRPr>
          </a:p>
        </p:txBody>
      </p:sp>
      <p:sp>
        <p:nvSpPr>
          <p:cNvPr id="7" name="CasellaDiTesto 6">
            <a:extLst>
              <a:ext uri="{FF2B5EF4-FFF2-40B4-BE49-F238E27FC236}">
                <a16:creationId xmlns:a16="http://schemas.microsoft.com/office/drawing/2014/main" id="{4F48BF19-5644-BB43-8AD2-AEB567996144}"/>
              </a:ext>
            </a:extLst>
          </p:cNvPr>
          <p:cNvSpPr txBox="1"/>
          <p:nvPr userDrawn="1"/>
        </p:nvSpPr>
        <p:spPr>
          <a:xfrm>
            <a:off x="527023" y="500698"/>
            <a:ext cx="5553075" cy="264671"/>
          </a:xfrm>
          <a:prstGeom prst="rect">
            <a:avLst/>
          </a:prstGeom>
          <a:noFill/>
        </p:spPr>
        <p:txBody>
          <a:bodyPr wrap="square" lIns="0" tIns="0" rIns="0" bIns="0" rtlCol="0" anchor="t">
            <a:noAutofit/>
          </a:bodyPr>
          <a:lstStyle/>
          <a:p>
            <a:pPr algn="l"/>
            <a:r>
              <a:rPr lang="it-IT" sz="2000" b="1" i="0" dirty="0">
                <a:solidFill>
                  <a:srgbClr val="003A70"/>
                </a:solidFill>
                <a:latin typeface="Luiss Sans" pitchFamily="2" charset="0"/>
              </a:rPr>
              <a:t>Luiss</a:t>
            </a:r>
          </a:p>
        </p:txBody>
      </p:sp>
    </p:spTree>
    <p:extLst>
      <p:ext uri="{BB962C8B-B14F-4D97-AF65-F5344CB8AC3E}">
        <p14:creationId xmlns:p14="http://schemas.microsoft.com/office/powerpoint/2010/main" val="32809441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864">
          <p15:clr>
            <a:srgbClr val="FBAE40"/>
          </p15:clr>
        </p15:guide>
        <p15:guide id="5" orient="horz" pos="3517">
          <p15:clr>
            <a:srgbClr val="FBAE40"/>
          </p15:clr>
        </p15:guide>
        <p15:guide id="7" orient="horz" pos="2742">
          <p15:clr>
            <a:srgbClr val="FBAE40"/>
          </p15:clr>
        </p15:guide>
        <p15:guide id="8" orient="horz" pos="1091">
          <p15:clr>
            <a:srgbClr val="FBAE40"/>
          </p15:clr>
        </p15:guide>
        <p15:guide id="10" pos="5011">
          <p15:clr>
            <a:srgbClr val="FBAE40"/>
          </p15:clr>
        </p15:guide>
        <p15:guide id="11" pos="467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DA9BEF-80A2-2331-DC94-EBB0C2858E8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9D19C77-4BE8-2E96-C0B8-733DE692E463}"/>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F85FAC5-3CEB-E7E8-0C26-134619395CF7}"/>
              </a:ext>
            </a:extLst>
          </p:cNvPr>
          <p:cNvSpPr>
            <a:spLocks noGrp="1"/>
          </p:cNvSpPr>
          <p:nvPr>
            <p:ph type="dt" sz="half" idx="10"/>
          </p:nvPr>
        </p:nvSpPr>
        <p:spPr/>
        <p:txBody>
          <a:bodyPr/>
          <a:lstStyle/>
          <a:p>
            <a:fld id="{A7F286A0-824A-5942-B62D-2CDCFA938951}" type="datetimeFigureOut">
              <a:rPr lang="it-IT" smtClean="0"/>
              <a:t>03/04/25</a:t>
            </a:fld>
            <a:endParaRPr lang="it-IT"/>
          </a:p>
        </p:txBody>
      </p:sp>
      <p:sp>
        <p:nvSpPr>
          <p:cNvPr id="5" name="Segnaposto piè di pagina 4">
            <a:extLst>
              <a:ext uri="{FF2B5EF4-FFF2-40B4-BE49-F238E27FC236}">
                <a16:creationId xmlns:a16="http://schemas.microsoft.com/office/drawing/2014/main" id="{C2A447C6-BBB5-AE5F-213C-A75B55A3197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0170495-A64D-9581-65F3-209633DE8E1B}"/>
              </a:ext>
            </a:extLst>
          </p:cNvPr>
          <p:cNvSpPr>
            <a:spLocks noGrp="1"/>
          </p:cNvSpPr>
          <p:nvPr>
            <p:ph type="sldNum" sz="quarter" idx="12"/>
          </p:nvPr>
        </p:nvSpPr>
        <p:spPr/>
        <p:txBody>
          <a:bodyPr/>
          <a:lstStyle/>
          <a:p>
            <a:fld id="{F4BEEC13-CC30-8646-866A-F5E48827E0E2}" type="slidenum">
              <a:rPr lang="it-IT" smtClean="0"/>
              <a:t>‹N›</a:t>
            </a:fld>
            <a:endParaRPr lang="it-IT"/>
          </a:p>
        </p:txBody>
      </p:sp>
    </p:spTree>
    <p:extLst>
      <p:ext uri="{BB962C8B-B14F-4D97-AF65-F5344CB8AC3E}">
        <p14:creationId xmlns:p14="http://schemas.microsoft.com/office/powerpoint/2010/main" val="3753498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0DBE94-C5A7-7146-5DF9-B7AE84427DE6}"/>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A5495F73-6741-4E8D-C2F4-35124625B3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F75B4F62-E436-DCD4-5D5B-80B9D88F57E9}"/>
              </a:ext>
            </a:extLst>
          </p:cNvPr>
          <p:cNvSpPr>
            <a:spLocks noGrp="1"/>
          </p:cNvSpPr>
          <p:nvPr>
            <p:ph type="dt" sz="half" idx="10"/>
          </p:nvPr>
        </p:nvSpPr>
        <p:spPr/>
        <p:txBody>
          <a:bodyPr/>
          <a:lstStyle/>
          <a:p>
            <a:fld id="{A7F286A0-824A-5942-B62D-2CDCFA938951}" type="datetimeFigureOut">
              <a:rPr lang="it-IT" smtClean="0"/>
              <a:t>03/04/25</a:t>
            </a:fld>
            <a:endParaRPr lang="it-IT"/>
          </a:p>
        </p:txBody>
      </p:sp>
      <p:sp>
        <p:nvSpPr>
          <p:cNvPr id="5" name="Segnaposto piè di pagina 4">
            <a:extLst>
              <a:ext uri="{FF2B5EF4-FFF2-40B4-BE49-F238E27FC236}">
                <a16:creationId xmlns:a16="http://schemas.microsoft.com/office/drawing/2014/main" id="{DE8E0835-B3FC-ED34-1FF8-BF1E940D89C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4662F94-BC73-17CD-5247-355D5A549B3C}"/>
              </a:ext>
            </a:extLst>
          </p:cNvPr>
          <p:cNvSpPr>
            <a:spLocks noGrp="1"/>
          </p:cNvSpPr>
          <p:nvPr>
            <p:ph type="sldNum" sz="quarter" idx="12"/>
          </p:nvPr>
        </p:nvSpPr>
        <p:spPr/>
        <p:txBody>
          <a:bodyPr/>
          <a:lstStyle/>
          <a:p>
            <a:fld id="{F4BEEC13-CC30-8646-866A-F5E48827E0E2}" type="slidenum">
              <a:rPr lang="it-IT" smtClean="0"/>
              <a:t>‹N›</a:t>
            </a:fld>
            <a:endParaRPr lang="it-IT"/>
          </a:p>
        </p:txBody>
      </p:sp>
    </p:spTree>
    <p:extLst>
      <p:ext uri="{BB962C8B-B14F-4D97-AF65-F5344CB8AC3E}">
        <p14:creationId xmlns:p14="http://schemas.microsoft.com/office/powerpoint/2010/main" val="3292982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0D406D-7C0D-5EA4-D71A-8F50383141A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A46FA6B-3F0C-218F-C39C-212A702CC0E6}"/>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A09847B-C27A-8415-A22C-D7457435095D}"/>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0151B669-6778-1071-378A-FCF068101DA7}"/>
              </a:ext>
            </a:extLst>
          </p:cNvPr>
          <p:cNvSpPr>
            <a:spLocks noGrp="1"/>
          </p:cNvSpPr>
          <p:nvPr>
            <p:ph type="dt" sz="half" idx="10"/>
          </p:nvPr>
        </p:nvSpPr>
        <p:spPr/>
        <p:txBody>
          <a:bodyPr/>
          <a:lstStyle/>
          <a:p>
            <a:fld id="{A7F286A0-824A-5942-B62D-2CDCFA938951}" type="datetimeFigureOut">
              <a:rPr lang="it-IT" smtClean="0"/>
              <a:t>03/04/25</a:t>
            </a:fld>
            <a:endParaRPr lang="it-IT"/>
          </a:p>
        </p:txBody>
      </p:sp>
      <p:sp>
        <p:nvSpPr>
          <p:cNvPr id="6" name="Segnaposto piè di pagina 5">
            <a:extLst>
              <a:ext uri="{FF2B5EF4-FFF2-40B4-BE49-F238E27FC236}">
                <a16:creationId xmlns:a16="http://schemas.microsoft.com/office/drawing/2014/main" id="{49866B33-D405-6AA2-04DD-8D1A4A8C707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AC9CED0-7C38-A680-A3E8-79967908D1B3}"/>
              </a:ext>
            </a:extLst>
          </p:cNvPr>
          <p:cNvSpPr>
            <a:spLocks noGrp="1"/>
          </p:cNvSpPr>
          <p:nvPr>
            <p:ph type="sldNum" sz="quarter" idx="12"/>
          </p:nvPr>
        </p:nvSpPr>
        <p:spPr/>
        <p:txBody>
          <a:bodyPr/>
          <a:lstStyle/>
          <a:p>
            <a:fld id="{F4BEEC13-CC30-8646-866A-F5E48827E0E2}" type="slidenum">
              <a:rPr lang="it-IT" smtClean="0"/>
              <a:t>‹N›</a:t>
            </a:fld>
            <a:endParaRPr lang="it-IT"/>
          </a:p>
        </p:txBody>
      </p:sp>
    </p:spTree>
    <p:extLst>
      <p:ext uri="{BB962C8B-B14F-4D97-AF65-F5344CB8AC3E}">
        <p14:creationId xmlns:p14="http://schemas.microsoft.com/office/powerpoint/2010/main" val="1215159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BFFFC2-9497-EE80-67E2-95617E1A936D}"/>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63221A3-3F79-CE47-AF15-BE1883619C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92B4A25-4702-E7AF-1318-918274CAF1C7}"/>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AE371380-C290-51C9-BF6A-DB6754F262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348FF730-5359-B6A8-B12D-A36D5C2F2F1F}"/>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8BFF7F4F-D638-4C9A-8225-D0E96B3A2378}"/>
              </a:ext>
            </a:extLst>
          </p:cNvPr>
          <p:cNvSpPr>
            <a:spLocks noGrp="1"/>
          </p:cNvSpPr>
          <p:nvPr>
            <p:ph type="dt" sz="half" idx="10"/>
          </p:nvPr>
        </p:nvSpPr>
        <p:spPr/>
        <p:txBody>
          <a:bodyPr/>
          <a:lstStyle/>
          <a:p>
            <a:fld id="{A7F286A0-824A-5942-B62D-2CDCFA938951}" type="datetimeFigureOut">
              <a:rPr lang="it-IT" smtClean="0"/>
              <a:t>03/04/25</a:t>
            </a:fld>
            <a:endParaRPr lang="it-IT"/>
          </a:p>
        </p:txBody>
      </p:sp>
      <p:sp>
        <p:nvSpPr>
          <p:cNvPr id="8" name="Segnaposto piè di pagina 7">
            <a:extLst>
              <a:ext uri="{FF2B5EF4-FFF2-40B4-BE49-F238E27FC236}">
                <a16:creationId xmlns:a16="http://schemas.microsoft.com/office/drawing/2014/main" id="{B7A56874-A21B-AD3C-00FA-F73655AEF7BE}"/>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6F0A97E2-611F-6021-6B95-F37F906B9E63}"/>
              </a:ext>
            </a:extLst>
          </p:cNvPr>
          <p:cNvSpPr>
            <a:spLocks noGrp="1"/>
          </p:cNvSpPr>
          <p:nvPr>
            <p:ph type="sldNum" sz="quarter" idx="12"/>
          </p:nvPr>
        </p:nvSpPr>
        <p:spPr/>
        <p:txBody>
          <a:bodyPr/>
          <a:lstStyle/>
          <a:p>
            <a:fld id="{F4BEEC13-CC30-8646-866A-F5E48827E0E2}" type="slidenum">
              <a:rPr lang="it-IT" smtClean="0"/>
              <a:t>‹N›</a:t>
            </a:fld>
            <a:endParaRPr lang="it-IT"/>
          </a:p>
        </p:txBody>
      </p:sp>
    </p:spTree>
    <p:extLst>
      <p:ext uri="{BB962C8B-B14F-4D97-AF65-F5344CB8AC3E}">
        <p14:creationId xmlns:p14="http://schemas.microsoft.com/office/powerpoint/2010/main" val="1347136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654111-F026-CDC0-4656-B719E1D1ACA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A752540F-E4FE-8F35-FFC5-574203D846BF}"/>
              </a:ext>
            </a:extLst>
          </p:cNvPr>
          <p:cNvSpPr>
            <a:spLocks noGrp="1"/>
          </p:cNvSpPr>
          <p:nvPr>
            <p:ph type="dt" sz="half" idx="10"/>
          </p:nvPr>
        </p:nvSpPr>
        <p:spPr/>
        <p:txBody>
          <a:bodyPr/>
          <a:lstStyle/>
          <a:p>
            <a:fld id="{A7F286A0-824A-5942-B62D-2CDCFA938951}" type="datetimeFigureOut">
              <a:rPr lang="it-IT" smtClean="0"/>
              <a:t>03/04/25</a:t>
            </a:fld>
            <a:endParaRPr lang="it-IT"/>
          </a:p>
        </p:txBody>
      </p:sp>
      <p:sp>
        <p:nvSpPr>
          <p:cNvPr id="4" name="Segnaposto piè di pagina 3">
            <a:extLst>
              <a:ext uri="{FF2B5EF4-FFF2-40B4-BE49-F238E27FC236}">
                <a16:creationId xmlns:a16="http://schemas.microsoft.com/office/drawing/2014/main" id="{B6D46E13-2E96-77A9-462A-3E8D64C38D7A}"/>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3BCDD7D3-6592-93E6-0D4D-2BDD17C36AC2}"/>
              </a:ext>
            </a:extLst>
          </p:cNvPr>
          <p:cNvSpPr>
            <a:spLocks noGrp="1"/>
          </p:cNvSpPr>
          <p:nvPr>
            <p:ph type="sldNum" sz="quarter" idx="12"/>
          </p:nvPr>
        </p:nvSpPr>
        <p:spPr/>
        <p:txBody>
          <a:bodyPr/>
          <a:lstStyle/>
          <a:p>
            <a:fld id="{F4BEEC13-CC30-8646-866A-F5E48827E0E2}" type="slidenum">
              <a:rPr lang="it-IT" smtClean="0"/>
              <a:t>‹N›</a:t>
            </a:fld>
            <a:endParaRPr lang="it-IT"/>
          </a:p>
        </p:txBody>
      </p:sp>
    </p:spTree>
    <p:extLst>
      <p:ext uri="{BB962C8B-B14F-4D97-AF65-F5344CB8AC3E}">
        <p14:creationId xmlns:p14="http://schemas.microsoft.com/office/powerpoint/2010/main" val="535439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94E561C-1D2F-5C79-09C0-3D8544DF8F93}"/>
              </a:ext>
            </a:extLst>
          </p:cNvPr>
          <p:cNvSpPr>
            <a:spLocks noGrp="1"/>
          </p:cNvSpPr>
          <p:nvPr>
            <p:ph type="dt" sz="half" idx="10"/>
          </p:nvPr>
        </p:nvSpPr>
        <p:spPr/>
        <p:txBody>
          <a:bodyPr/>
          <a:lstStyle/>
          <a:p>
            <a:fld id="{A7F286A0-824A-5942-B62D-2CDCFA938951}" type="datetimeFigureOut">
              <a:rPr lang="it-IT" smtClean="0"/>
              <a:t>03/04/25</a:t>
            </a:fld>
            <a:endParaRPr lang="it-IT"/>
          </a:p>
        </p:txBody>
      </p:sp>
      <p:sp>
        <p:nvSpPr>
          <p:cNvPr id="3" name="Segnaposto piè di pagina 2">
            <a:extLst>
              <a:ext uri="{FF2B5EF4-FFF2-40B4-BE49-F238E27FC236}">
                <a16:creationId xmlns:a16="http://schemas.microsoft.com/office/drawing/2014/main" id="{0F675F10-CBB4-3D3F-3CBF-6B255BB4E40D}"/>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AE2CDB5B-B609-4500-47F1-2A34113DD037}"/>
              </a:ext>
            </a:extLst>
          </p:cNvPr>
          <p:cNvSpPr>
            <a:spLocks noGrp="1"/>
          </p:cNvSpPr>
          <p:nvPr>
            <p:ph type="sldNum" sz="quarter" idx="12"/>
          </p:nvPr>
        </p:nvSpPr>
        <p:spPr/>
        <p:txBody>
          <a:bodyPr/>
          <a:lstStyle/>
          <a:p>
            <a:fld id="{F4BEEC13-CC30-8646-866A-F5E48827E0E2}" type="slidenum">
              <a:rPr lang="it-IT" smtClean="0"/>
              <a:t>‹N›</a:t>
            </a:fld>
            <a:endParaRPr lang="it-IT"/>
          </a:p>
        </p:txBody>
      </p:sp>
    </p:spTree>
    <p:extLst>
      <p:ext uri="{BB962C8B-B14F-4D97-AF65-F5344CB8AC3E}">
        <p14:creationId xmlns:p14="http://schemas.microsoft.com/office/powerpoint/2010/main" val="2554005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6ECC02-1330-B1DC-C297-5E4569F69A4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7EBE631-1F5E-974F-F0D9-B1BB4012C8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F6E9B07D-A11A-F80A-0F10-BFB1AD2746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DC8AF56-3003-6CD2-099B-C437A1B9292F}"/>
              </a:ext>
            </a:extLst>
          </p:cNvPr>
          <p:cNvSpPr>
            <a:spLocks noGrp="1"/>
          </p:cNvSpPr>
          <p:nvPr>
            <p:ph type="dt" sz="half" idx="10"/>
          </p:nvPr>
        </p:nvSpPr>
        <p:spPr/>
        <p:txBody>
          <a:bodyPr/>
          <a:lstStyle/>
          <a:p>
            <a:fld id="{A7F286A0-824A-5942-B62D-2CDCFA938951}" type="datetimeFigureOut">
              <a:rPr lang="it-IT" smtClean="0"/>
              <a:t>03/04/25</a:t>
            </a:fld>
            <a:endParaRPr lang="it-IT"/>
          </a:p>
        </p:txBody>
      </p:sp>
      <p:sp>
        <p:nvSpPr>
          <p:cNvPr id="6" name="Segnaposto piè di pagina 5">
            <a:extLst>
              <a:ext uri="{FF2B5EF4-FFF2-40B4-BE49-F238E27FC236}">
                <a16:creationId xmlns:a16="http://schemas.microsoft.com/office/drawing/2014/main" id="{6A64C94F-F4C9-4E16-C2CC-06D44F647CF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858C6C2-503B-F1F4-C5B7-CE60FD4EDA12}"/>
              </a:ext>
            </a:extLst>
          </p:cNvPr>
          <p:cNvSpPr>
            <a:spLocks noGrp="1"/>
          </p:cNvSpPr>
          <p:nvPr>
            <p:ph type="sldNum" sz="quarter" idx="12"/>
          </p:nvPr>
        </p:nvSpPr>
        <p:spPr/>
        <p:txBody>
          <a:bodyPr/>
          <a:lstStyle/>
          <a:p>
            <a:fld id="{F4BEEC13-CC30-8646-866A-F5E48827E0E2}" type="slidenum">
              <a:rPr lang="it-IT" smtClean="0"/>
              <a:t>‹N›</a:t>
            </a:fld>
            <a:endParaRPr lang="it-IT"/>
          </a:p>
        </p:txBody>
      </p:sp>
    </p:spTree>
    <p:extLst>
      <p:ext uri="{BB962C8B-B14F-4D97-AF65-F5344CB8AC3E}">
        <p14:creationId xmlns:p14="http://schemas.microsoft.com/office/powerpoint/2010/main" val="1067424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D4A6A7-397A-029E-4F1F-518C7DD2E8D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87C1659A-5181-3716-91F0-E512EC0385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104660F-3444-29CE-0022-A347C1BB8E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CDFF5B3-9EA7-28FC-8CB4-8EE9CB903D32}"/>
              </a:ext>
            </a:extLst>
          </p:cNvPr>
          <p:cNvSpPr>
            <a:spLocks noGrp="1"/>
          </p:cNvSpPr>
          <p:nvPr>
            <p:ph type="dt" sz="half" idx="10"/>
          </p:nvPr>
        </p:nvSpPr>
        <p:spPr/>
        <p:txBody>
          <a:bodyPr/>
          <a:lstStyle/>
          <a:p>
            <a:fld id="{A7F286A0-824A-5942-B62D-2CDCFA938951}" type="datetimeFigureOut">
              <a:rPr lang="it-IT" smtClean="0"/>
              <a:t>03/04/25</a:t>
            </a:fld>
            <a:endParaRPr lang="it-IT"/>
          </a:p>
        </p:txBody>
      </p:sp>
      <p:sp>
        <p:nvSpPr>
          <p:cNvPr id="6" name="Segnaposto piè di pagina 5">
            <a:extLst>
              <a:ext uri="{FF2B5EF4-FFF2-40B4-BE49-F238E27FC236}">
                <a16:creationId xmlns:a16="http://schemas.microsoft.com/office/drawing/2014/main" id="{0A5424BD-8406-7085-3A44-2B6AC1F0491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AC46EAB-6271-89BD-988F-1683B8088F5C}"/>
              </a:ext>
            </a:extLst>
          </p:cNvPr>
          <p:cNvSpPr>
            <a:spLocks noGrp="1"/>
          </p:cNvSpPr>
          <p:nvPr>
            <p:ph type="sldNum" sz="quarter" idx="12"/>
          </p:nvPr>
        </p:nvSpPr>
        <p:spPr/>
        <p:txBody>
          <a:bodyPr/>
          <a:lstStyle/>
          <a:p>
            <a:fld id="{F4BEEC13-CC30-8646-866A-F5E48827E0E2}" type="slidenum">
              <a:rPr lang="it-IT" smtClean="0"/>
              <a:t>‹N›</a:t>
            </a:fld>
            <a:endParaRPr lang="it-IT"/>
          </a:p>
        </p:txBody>
      </p:sp>
    </p:spTree>
    <p:extLst>
      <p:ext uri="{BB962C8B-B14F-4D97-AF65-F5344CB8AC3E}">
        <p14:creationId xmlns:p14="http://schemas.microsoft.com/office/powerpoint/2010/main" val="487732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5F06D29-4895-B3EE-1718-BD95BD40DB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5E5F458-6B28-8315-C74D-7DB77A5A33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92741B5-7DDD-D058-E233-735285CD5B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F286A0-824A-5942-B62D-2CDCFA938951}" type="datetimeFigureOut">
              <a:rPr lang="it-IT" smtClean="0"/>
              <a:t>03/04/25</a:t>
            </a:fld>
            <a:endParaRPr lang="it-IT"/>
          </a:p>
        </p:txBody>
      </p:sp>
      <p:sp>
        <p:nvSpPr>
          <p:cNvPr id="5" name="Segnaposto piè di pagina 4">
            <a:extLst>
              <a:ext uri="{FF2B5EF4-FFF2-40B4-BE49-F238E27FC236}">
                <a16:creationId xmlns:a16="http://schemas.microsoft.com/office/drawing/2014/main" id="{A61DB45D-58C4-C289-B768-AE08237F66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BCC36594-999E-2C84-4402-3F6FB517C7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EEC13-CC30-8646-866A-F5E48827E0E2}" type="slidenum">
              <a:rPr lang="it-IT" smtClean="0"/>
              <a:t>‹N›</a:t>
            </a:fld>
            <a:endParaRPr lang="it-IT"/>
          </a:p>
        </p:txBody>
      </p:sp>
    </p:spTree>
    <p:extLst>
      <p:ext uri="{BB962C8B-B14F-4D97-AF65-F5344CB8AC3E}">
        <p14:creationId xmlns:p14="http://schemas.microsoft.com/office/powerpoint/2010/main" val="3523341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0.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4E4BF2-12BC-D68B-DB54-3E906979179F}"/>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D06A8F5F-E5AD-743A-2736-31A5C5BE102C}"/>
              </a:ext>
            </a:extLst>
          </p:cNvPr>
          <p:cNvSpPr>
            <a:spLocks noGrp="1"/>
          </p:cNvSpPr>
          <p:nvPr>
            <p:ph sz="half" idx="1"/>
          </p:nvPr>
        </p:nvSpPr>
        <p:spPr>
          <a:xfrm>
            <a:off x="838200" y="1929384"/>
            <a:ext cx="10515600" cy="4251960"/>
          </a:xfrm>
        </p:spPr>
        <p:txBody>
          <a:bodyPr vert="horz" lIns="91440" tIns="45720" rIns="91440" bIns="45720" rtlCol="0">
            <a:normAutofit/>
          </a:bodyPr>
          <a:lstStyle/>
          <a:p>
            <a:pPr marL="0" indent="0">
              <a:buNone/>
            </a:pPr>
            <a:r>
              <a:rPr lang="it-IT" sz="6000" dirty="0"/>
              <a:t>Statualità</a:t>
            </a:r>
            <a:r>
              <a:rPr lang="it-IT" sz="5800" b="1" dirty="0"/>
              <a:t>
</a:t>
            </a:r>
            <a:endParaRPr lang="en-US" sz="5800" b="1" dirty="0"/>
          </a:p>
        </p:txBody>
      </p:sp>
      <p:sp>
        <p:nvSpPr>
          <p:cNvPr id="7" name="Segnaposto numero diapositiva 6">
            <a:extLst>
              <a:ext uri="{FF2B5EF4-FFF2-40B4-BE49-F238E27FC236}">
                <a16:creationId xmlns:a16="http://schemas.microsoft.com/office/drawing/2014/main" id="{E85D1090-A6BF-477D-00A1-C98788112C7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1814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87CFE86-1A18-C021-33B4-072E826F8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E11DDE44-DF33-C647-2DF3-C9962BBCF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EE777B1A-0277-3630-2AAB-0298A5B15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1564D8DE-84ED-FDD2-7048-1C0864FC6C60}"/>
              </a:ext>
            </a:extLst>
          </p:cNvPr>
          <p:cNvSpPr>
            <a:spLocks noGrp="1"/>
          </p:cNvSpPr>
          <p:nvPr>
            <p:ph sz="half" idx="1"/>
          </p:nvPr>
        </p:nvSpPr>
        <p:spPr>
          <a:xfrm>
            <a:off x="838200" y="1719973"/>
            <a:ext cx="10515600" cy="4636376"/>
          </a:xfrm>
        </p:spPr>
        <p:txBody>
          <a:bodyPr vert="horz" lIns="91440" tIns="45720" rIns="91440" bIns="45720" rtlCol="0">
            <a:normAutofit/>
          </a:bodyPr>
          <a:lstStyle/>
          <a:p>
            <a:pPr marL="514350" indent="-514350" algn="just">
              <a:buFont typeface="Arial" panose="020B0604020202020204" pitchFamily="34" charset="0"/>
              <a:buAutoNum type="arabicPeriod"/>
            </a:pPr>
            <a:endParaRPr lang="it-IT" sz="3600" dirty="0"/>
          </a:p>
          <a:p>
            <a:pPr marL="0" indent="0" algn="just">
              <a:buNone/>
            </a:pPr>
            <a:endParaRPr lang="it-IT" sz="4400" dirty="0"/>
          </a:p>
          <a:p>
            <a:pPr marL="0" indent="0" algn="just">
              <a:buNone/>
            </a:pPr>
            <a:r>
              <a:rPr lang="it-IT" sz="4400" dirty="0"/>
              <a:t>Lo Stato federale costituisce una persona unica agli occhi del diritto internazionale.</a:t>
            </a:r>
          </a:p>
        </p:txBody>
      </p:sp>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D538D800-3DBB-5250-3949-462FF7E05B59}"/>
              </a:ext>
            </a:extLst>
          </p:cNvPr>
          <p:cNvSpPr txBox="1"/>
          <p:nvPr/>
        </p:nvSpPr>
        <p:spPr>
          <a:xfrm>
            <a:off x="1154243" y="396534"/>
            <a:ext cx="9923488" cy="1323439"/>
          </a:xfrm>
          <a:prstGeom prst="rect">
            <a:avLst/>
          </a:prstGeom>
          <a:noFill/>
        </p:spPr>
        <p:txBody>
          <a:bodyPr wrap="square">
            <a:spAutoFit/>
          </a:bodyPr>
          <a:lstStyle/>
          <a:p>
            <a:pPr lvl="0" algn="ctr">
              <a:defRPr/>
            </a:pPr>
            <a:r>
              <a:rPr lang="it-IT" sz="4000" dirty="0"/>
              <a:t>Convenzione di Montevideo del 1933</a:t>
            </a:r>
          </a:p>
          <a:p>
            <a:pPr lvl="0" algn="ctr">
              <a:defRPr/>
            </a:pPr>
            <a:r>
              <a:rPr lang="it-IT" sz="4000" dirty="0"/>
              <a:t>Articolo 2</a:t>
            </a:r>
            <a:endParaRPr kumimoji="0" lang="it-IT"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424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87CFE86-1A18-C021-33B4-072E826F8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E11DDE44-DF33-C647-2DF3-C9962BBCF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EE777B1A-0277-3630-2AAB-0298A5B15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1564D8DE-84ED-FDD2-7048-1C0864FC6C60}"/>
              </a:ext>
            </a:extLst>
          </p:cNvPr>
          <p:cNvSpPr>
            <a:spLocks noGrp="1"/>
          </p:cNvSpPr>
          <p:nvPr>
            <p:ph sz="half" idx="1"/>
          </p:nvPr>
        </p:nvSpPr>
        <p:spPr>
          <a:xfrm>
            <a:off x="838200" y="1948721"/>
            <a:ext cx="10515600" cy="4407628"/>
          </a:xfrm>
        </p:spPr>
        <p:txBody>
          <a:bodyPr vert="horz" lIns="91440" tIns="45720" rIns="91440" bIns="45720" rtlCol="0">
            <a:normAutofit fontScale="92500" lnSpcReduction="20000"/>
          </a:bodyPr>
          <a:lstStyle/>
          <a:p>
            <a:pPr marL="0" indent="0" algn="just">
              <a:buNone/>
            </a:pPr>
            <a:r>
              <a:rPr lang="it-IT" dirty="0"/>
              <a:t>non può condividersi l’opinione espressa […] dalle due citate decisioni di questa Suprema Corte […] secondo cui affinché uno Stato possa considerarsi sovrano ai fini della immunità penale nel nostro ordinamento per i suoi vertici istituzionali occorrerebbe che esso fosse riconosciuto come sovrano dallo Stato italiano e dagli altri Stati. Secondo le norme di diritto internazionale generale – che fanno parte dell’ordinamento italiano in forza dell’art. 10, primo comma, Cost., e sulla cui esistenza concorda la dottrina internazionalistica – infatti, l’organizzazione di governo che eserciti effettivamente ed indipendentemente il proprio potere su una comunità territoriale diviene soggetto di diritto internazionale in modo automatico. Uno Stato sovrano, quindi, sussiste come soggetto autonomo di diritto internazionale in presenza della triade territorio-popolo-governo ed in presenza dei requisiti della effettività ed indipendenza. </a:t>
            </a:r>
            <a:r>
              <a:rPr lang="it-IT" b="1" dirty="0"/>
              <a:t>Non è invece necessario che la detta organizzazione di governo sia riconosciuta dagli altri Stati</a:t>
            </a:r>
            <a:r>
              <a:rPr lang="it-IT" dirty="0"/>
              <a:t>.</a:t>
            </a:r>
          </a:p>
        </p:txBody>
      </p:sp>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D538D800-3DBB-5250-3949-462FF7E05B59}"/>
              </a:ext>
            </a:extLst>
          </p:cNvPr>
          <p:cNvSpPr txBox="1"/>
          <p:nvPr/>
        </p:nvSpPr>
        <p:spPr>
          <a:xfrm>
            <a:off x="838200" y="396534"/>
            <a:ext cx="10515600" cy="1323439"/>
          </a:xfrm>
          <a:prstGeom prst="rect">
            <a:avLst/>
          </a:prstGeom>
          <a:noFill/>
        </p:spPr>
        <p:txBody>
          <a:bodyPr wrap="square">
            <a:spAutoFit/>
          </a:bodyPr>
          <a:lstStyle/>
          <a:p>
            <a:pPr lvl="0" algn="ctr">
              <a:defRPr/>
            </a:pPr>
            <a:r>
              <a:rPr lang="it-IT" sz="4000" dirty="0"/>
              <a:t>Caso Milo </a:t>
            </a:r>
            <a:r>
              <a:rPr lang="it-IT" sz="4000" dirty="0" err="1"/>
              <a:t>Djukanović</a:t>
            </a:r>
            <a:endParaRPr lang="it-IT" sz="4000" dirty="0"/>
          </a:p>
          <a:p>
            <a:pPr lvl="0" algn="ctr">
              <a:defRPr/>
            </a:pPr>
            <a:r>
              <a:rPr lang="it-IT" sz="4000" dirty="0"/>
              <a:t>Corte di Cassazione, 49666/2006</a:t>
            </a:r>
            <a:endParaRPr kumimoji="0" lang="it-IT"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494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87CFE86-1A18-C021-33B4-072E826F8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E11DDE44-DF33-C647-2DF3-C9962BBCF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EE777B1A-0277-3630-2AAB-0298A5B15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1564D8DE-84ED-FDD2-7048-1C0864FC6C60}"/>
              </a:ext>
            </a:extLst>
          </p:cNvPr>
          <p:cNvSpPr>
            <a:spLocks noGrp="1"/>
          </p:cNvSpPr>
          <p:nvPr>
            <p:ph sz="half" idx="1"/>
          </p:nvPr>
        </p:nvSpPr>
        <p:spPr>
          <a:xfrm>
            <a:off x="838200" y="1948721"/>
            <a:ext cx="10515600" cy="4407628"/>
          </a:xfrm>
        </p:spPr>
        <p:txBody>
          <a:bodyPr vert="horz" lIns="91440" tIns="45720" rIns="91440" bIns="45720" rtlCol="0">
            <a:normAutofit fontScale="92500"/>
          </a:bodyPr>
          <a:lstStyle/>
          <a:p>
            <a:pPr marL="0" indent="0" algn="just">
              <a:buNone/>
            </a:pPr>
            <a:r>
              <a:rPr lang="it-IT" dirty="0"/>
              <a:t>Il riconoscimento di uno Stato da parte di un altro Stato, infatti, è un atto privo di conseguenze giuridiche (al pari del non-riconoscimento) ed appartiene alla sfera della politica, in quanto rivela null’altro che l’intenzione di stringere rapporti amichevoli, di scambiare rappresentanze diplomatiche e di avviare forme più o meno intense di collaborazione mediante la conclusione di accordi. Esso pertanto non ha valore costitutivo della personalità di diritto internazionale. Come osserva la dottrina internazionalistica, </a:t>
            </a:r>
            <a:r>
              <a:rPr lang="it-IT" b="1" dirty="0"/>
              <a:t>altrimenti opinando si verrebbe ad ammettere che</a:t>
            </a:r>
            <a:r>
              <a:rPr lang="it-IT" dirty="0"/>
              <a:t>, una volta affermatasi una nuova organizzazione di governo con i caratteri della effettività e della indipendenza, </a:t>
            </a:r>
            <a:r>
              <a:rPr lang="it-IT" b="1" dirty="0"/>
              <a:t>gli Stati preesistenti possano esercitare nei suoi confronti, mediante il riconoscimento, una sorta di potere di ammissione nella comunità internazionale</a:t>
            </a:r>
            <a:r>
              <a:rPr lang="it-IT" dirty="0"/>
              <a:t>.</a:t>
            </a:r>
          </a:p>
        </p:txBody>
      </p:sp>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D538D800-3DBB-5250-3949-462FF7E05B59}"/>
              </a:ext>
            </a:extLst>
          </p:cNvPr>
          <p:cNvSpPr txBox="1"/>
          <p:nvPr/>
        </p:nvSpPr>
        <p:spPr>
          <a:xfrm>
            <a:off x="838200" y="396534"/>
            <a:ext cx="10515600" cy="1323439"/>
          </a:xfrm>
          <a:prstGeom prst="rect">
            <a:avLst/>
          </a:prstGeom>
          <a:noFill/>
        </p:spPr>
        <p:txBody>
          <a:bodyPr wrap="square">
            <a:spAutoFit/>
          </a:bodyPr>
          <a:lstStyle/>
          <a:p>
            <a:pPr lvl="0" algn="ctr">
              <a:defRPr/>
            </a:pPr>
            <a:r>
              <a:rPr lang="it-IT" sz="4000" dirty="0"/>
              <a:t>Caso Milo </a:t>
            </a:r>
            <a:r>
              <a:rPr lang="it-IT" sz="4000" dirty="0" err="1"/>
              <a:t>Djukanović</a:t>
            </a:r>
            <a:endParaRPr lang="it-IT" sz="4000" dirty="0"/>
          </a:p>
          <a:p>
            <a:pPr lvl="0" algn="ctr">
              <a:defRPr/>
            </a:pPr>
            <a:r>
              <a:rPr lang="it-IT" sz="4000" dirty="0"/>
              <a:t>Corte di Cassazione, 49666/2006</a:t>
            </a:r>
            <a:endParaRPr kumimoji="0" lang="it-IT"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5573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pic>
        <p:nvPicPr>
          <p:cNvPr id="2" name="Immagine 1">
            <a:extLst>
              <a:ext uri="{FF2B5EF4-FFF2-40B4-BE49-F238E27FC236}">
                <a16:creationId xmlns:a16="http://schemas.microsoft.com/office/drawing/2014/main" id="{EFE1D064-5A4C-3195-B384-E93CAD8C8E6C}"/>
              </a:ext>
            </a:extLst>
          </p:cNvPr>
          <p:cNvPicPr>
            <a:picLocks noChangeAspect="1"/>
          </p:cNvPicPr>
          <p:nvPr/>
        </p:nvPicPr>
        <p:blipFill>
          <a:blip r:embed="rId3"/>
          <a:stretch>
            <a:fillRect/>
          </a:stretch>
        </p:blipFill>
        <p:spPr>
          <a:xfrm>
            <a:off x="3589021" y="643466"/>
            <a:ext cx="5013958" cy="5571067"/>
          </a:xfrm>
          <a:prstGeom prst="rect">
            <a:avLst/>
          </a:prstGeom>
        </p:spPr>
      </p:pic>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D589A36-170F-7348-BCDB-23CF9D860473}" type="slidenum">
              <a:rPr lang="en-US"/>
              <a:pPr>
                <a:spcAft>
                  <a:spcPts val="600"/>
                </a:spcAft>
                <a:defRPr/>
              </a:pPr>
              <a:t>13</a:t>
            </a:fld>
            <a:endParaRPr lang="en-US"/>
          </a:p>
        </p:txBody>
      </p:sp>
    </p:spTree>
    <p:extLst>
      <p:ext uri="{BB962C8B-B14F-4D97-AF65-F5344CB8AC3E}">
        <p14:creationId xmlns:p14="http://schemas.microsoft.com/office/powerpoint/2010/main" val="2742370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magine 2">
            <a:extLst>
              <a:ext uri="{FF2B5EF4-FFF2-40B4-BE49-F238E27FC236}">
                <a16:creationId xmlns:a16="http://schemas.microsoft.com/office/drawing/2014/main" id="{903F5807-6EF9-08E5-ED0F-66F34D7AD127}"/>
              </a:ext>
            </a:extLst>
          </p:cNvPr>
          <p:cNvPicPr>
            <a:picLocks noChangeAspect="1"/>
          </p:cNvPicPr>
          <p:nvPr/>
        </p:nvPicPr>
        <p:blipFill>
          <a:blip r:embed="rId3"/>
          <a:srcRect t="19"/>
          <a:stretch/>
        </p:blipFill>
        <p:spPr>
          <a:xfrm>
            <a:off x="20" y="1282"/>
            <a:ext cx="12191980" cy="6856718"/>
          </a:xfrm>
          <a:prstGeom prst="rect">
            <a:avLst/>
          </a:prstGeom>
        </p:spPr>
      </p:pic>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D589A36-170F-7348-BCDB-23CF9D860473}" type="slidenum">
              <a:rPr lang="en-US">
                <a:solidFill>
                  <a:srgbClr val="FFFFFF"/>
                </a:solidFill>
              </a:rPr>
              <a:pPr>
                <a:spcAft>
                  <a:spcPts val="600"/>
                </a:spcAft>
                <a:defRPr/>
              </a:pPr>
              <a:t>14</a:t>
            </a:fld>
            <a:endParaRPr lang="en-US">
              <a:solidFill>
                <a:srgbClr val="FFFFFF"/>
              </a:solidFill>
            </a:endParaRPr>
          </a:p>
        </p:txBody>
      </p:sp>
    </p:spTree>
    <p:extLst>
      <p:ext uri="{BB962C8B-B14F-4D97-AF65-F5344CB8AC3E}">
        <p14:creationId xmlns:p14="http://schemas.microsoft.com/office/powerpoint/2010/main" val="2158668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magine 1">
            <a:extLst>
              <a:ext uri="{FF2B5EF4-FFF2-40B4-BE49-F238E27FC236}">
                <a16:creationId xmlns:a16="http://schemas.microsoft.com/office/drawing/2014/main" id="{835E9C06-EEB6-F132-8893-7E0543A91C10}"/>
              </a:ext>
            </a:extLst>
          </p:cNvPr>
          <p:cNvPicPr>
            <a:picLocks noChangeAspect="1"/>
          </p:cNvPicPr>
          <p:nvPr/>
        </p:nvPicPr>
        <p:blipFill>
          <a:blip r:embed="rId3"/>
          <a:srcRect b="19"/>
          <a:stretch/>
        </p:blipFill>
        <p:spPr>
          <a:xfrm>
            <a:off x="20" y="1282"/>
            <a:ext cx="12191980" cy="6856718"/>
          </a:xfrm>
          <a:prstGeom prst="rect">
            <a:avLst/>
          </a:prstGeom>
        </p:spPr>
      </p:pic>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D589A36-170F-7348-BCDB-23CF9D860473}" type="slidenum">
              <a:rPr lang="en-US">
                <a:solidFill>
                  <a:srgbClr val="FFFFFF"/>
                </a:solidFill>
              </a:rPr>
              <a:pPr>
                <a:spcAft>
                  <a:spcPts val="600"/>
                </a:spcAft>
                <a:defRPr/>
              </a:pPr>
              <a:t>15</a:t>
            </a:fld>
            <a:endParaRPr lang="en-US">
              <a:solidFill>
                <a:srgbClr val="FFFFFF"/>
              </a:solidFill>
            </a:endParaRPr>
          </a:p>
        </p:txBody>
      </p:sp>
    </p:spTree>
    <p:extLst>
      <p:ext uri="{BB962C8B-B14F-4D97-AF65-F5344CB8AC3E}">
        <p14:creationId xmlns:p14="http://schemas.microsoft.com/office/powerpoint/2010/main" val="2938091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7BC1AD01-2124-709F-BB26-8F6666403928}"/>
              </a:ext>
            </a:extLst>
          </p:cNvPr>
          <p:cNvPicPr>
            <a:picLocks noChangeAspect="1"/>
          </p:cNvPicPr>
          <p:nvPr/>
        </p:nvPicPr>
        <p:blipFill>
          <a:blip r:embed="rId3"/>
          <a:stretch>
            <a:fillRect/>
          </a:stretch>
        </p:blipFill>
        <p:spPr>
          <a:xfrm>
            <a:off x="3612630" y="295410"/>
            <a:ext cx="4997969" cy="6306588"/>
          </a:xfrm>
          <a:prstGeom prst="rect">
            <a:avLst/>
          </a:prstGeom>
        </p:spPr>
      </p:pic>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D589A36-170F-7348-BCDB-23CF9D860473}" type="slidenum">
              <a:rPr lang="en-US"/>
              <a:pPr>
                <a:spcAft>
                  <a:spcPts val="600"/>
                </a:spcAft>
                <a:defRPr/>
              </a:pPr>
              <a:t>16</a:t>
            </a:fld>
            <a:endParaRPr lang="en-US"/>
          </a:p>
        </p:txBody>
      </p:sp>
    </p:spTree>
    <p:extLst>
      <p:ext uri="{BB962C8B-B14F-4D97-AF65-F5344CB8AC3E}">
        <p14:creationId xmlns:p14="http://schemas.microsoft.com/office/powerpoint/2010/main" val="593562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A5D83C38-8A64-0DB5-92F9-89F44472F590}"/>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a:xfrm>
            <a:off x="1229193" y="251350"/>
            <a:ext cx="9743607" cy="6361826"/>
          </a:xfrm>
          <a:prstGeom prst="rect">
            <a:avLst/>
          </a:prstGeom>
        </p:spPr>
      </p:pic>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D589A36-170F-7348-BCDB-23CF9D860473}" type="slidenum">
              <a:rPr lang="en-US"/>
              <a:pPr>
                <a:spcAft>
                  <a:spcPts val="600"/>
                </a:spcAft>
                <a:defRPr/>
              </a:pPr>
              <a:t>17</a:t>
            </a:fld>
            <a:endParaRPr lang="en-US"/>
          </a:p>
        </p:txBody>
      </p:sp>
    </p:spTree>
    <p:extLst>
      <p:ext uri="{BB962C8B-B14F-4D97-AF65-F5344CB8AC3E}">
        <p14:creationId xmlns:p14="http://schemas.microsoft.com/office/powerpoint/2010/main" val="573010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87CFE86-1A18-C021-33B4-072E826F8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E11DDE44-DF33-C647-2DF3-C9962BBCF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EE777B1A-0277-3630-2AAB-0298A5B15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1564D8DE-84ED-FDD2-7048-1C0864FC6C60}"/>
              </a:ext>
            </a:extLst>
          </p:cNvPr>
          <p:cNvSpPr>
            <a:spLocks noGrp="1"/>
          </p:cNvSpPr>
          <p:nvPr>
            <p:ph sz="half" idx="1"/>
          </p:nvPr>
        </p:nvSpPr>
        <p:spPr>
          <a:xfrm>
            <a:off x="838200" y="891252"/>
            <a:ext cx="10515600" cy="5285712"/>
          </a:xfrm>
        </p:spPr>
        <p:txBody>
          <a:bodyPr vert="horz" lIns="91440" tIns="45720" rIns="91440" bIns="45720" rtlCol="0">
            <a:normAutofit/>
          </a:bodyPr>
          <a:lstStyle/>
          <a:p>
            <a:pPr marL="0" indent="0" algn="just">
              <a:buNone/>
            </a:pPr>
            <a:r>
              <a:rPr lang="en-US" sz="3400" dirty="0"/>
              <a:t>
</a:t>
            </a:r>
            <a:endParaRPr lang="it-IT" sz="4400" i="1" dirty="0"/>
          </a:p>
          <a:p>
            <a:pPr marL="0" indent="0" algn="ctr">
              <a:buNone/>
            </a:pPr>
            <a:endParaRPr lang="it-IT" sz="4800" b="1" dirty="0"/>
          </a:p>
          <a:p>
            <a:pPr marL="0" indent="0" algn="ctr">
              <a:buNone/>
            </a:pPr>
            <a:r>
              <a:rPr lang="it-IT" sz="4800" b="1" dirty="0"/>
              <a:t>teoria del riconoscimento</a:t>
            </a:r>
            <a:endParaRPr lang="it-IT" sz="4400" i="1" dirty="0"/>
          </a:p>
        </p:txBody>
      </p:sp>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849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87CFE86-1A18-C021-33B4-072E826F8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E11DDE44-DF33-C647-2DF3-C9962BBCF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EE777B1A-0277-3630-2AAB-0298A5B15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1564D8DE-84ED-FDD2-7048-1C0864FC6C60}"/>
              </a:ext>
            </a:extLst>
          </p:cNvPr>
          <p:cNvSpPr>
            <a:spLocks noGrp="1"/>
          </p:cNvSpPr>
          <p:nvPr>
            <p:ph sz="half" idx="1"/>
          </p:nvPr>
        </p:nvSpPr>
        <p:spPr>
          <a:xfrm>
            <a:off x="838200" y="1719973"/>
            <a:ext cx="10515600" cy="4636376"/>
          </a:xfrm>
        </p:spPr>
        <p:txBody>
          <a:bodyPr vert="horz" lIns="91440" tIns="45720" rIns="91440" bIns="45720" rtlCol="0">
            <a:normAutofit fontScale="85000" lnSpcReduction="20000"/>
          </a:bodyPr>
          <a:lstStyle/>
          <a:p>
            <a:pPr marL="0" indent="0" algn="just">
              <a:buNone/>
            </a:pPr>
            <a:endParaRPr lang="it-IT" sz="4400" dirty="0"/>
          </a:p>
          <a:p>
            <a:pPr marL="742950" indent="-742950" algn="just">
              <a:buFont typeface="+mj-lt"/>
              <a:buAutoNum type="arabicPeriod"/>
            </a:pPr>
            <a:r>
              <a:rPr lang="it-IT" sz="4400" dirty="0"/>
              <a:t>L’adesione alle Nazioni Unite è aperta a tutti gli altri Stati amanti della pace che accettino gli obblighi contenuti nel presente Statuto e, a giudizio dell'Organizzazione, siano in grado e disposti ad adempiere a tali obblighi.
L’ammissione di tale Stato alla partecipazione alle Nazioni Unite sarà effettuata con una decisione dell’Assemblea Generale su raccomandazione del Consiglio di Sicurezza.</a:t>
            </a:r>
          </a:p>
        </p:txBody>
      </p:sp>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D538D800-3DBB-5250-3949-462FF7E05B59}"/>
              </a:ext>
            </a:extLst>
          </p:cNvPr>
          <p:cNvSpPr txBox="1"/>
          <p:nvPr/>
        </p:nvSpPr>
        <p:spPr>
          <a:xfrm>
            <a:off x="1154243" y="396534"/>
            <a:ext cx="9923488" cy="1323439"/>
          </a:xfrm>
          <a:prstGeom prst="rect">
            <a:avLst/>
          </a:prstGeom>
          <a:noFill/>
        </p:spPr>
        <p:txBody>
          <a:bodyPr wrap="square">
            <a:spAutoFit/>
          </a:bodyPr>
          <a:lstStyle/>
          <a:p>
            <a:pPr lvl="0" algn="ctr">
              <a:defRPr/>
            </a:pPr>
            <a:r>
              <a:rPr lang="it-IT" sz="4000" dirty="0"/>
              <a:t>Carta delle Nazioni Unite</a:t>
            </a:r>
          </a:p>
          <a:p>
            <a:pPr lvl="0" algn="ctr">
              <a:defRPr/>
            </a:pPr>
            <a:r>
              <a:rPr lang="it-IT" sz="4000" dirty="0"/>
              <a:t>Articolo 4</a:t>
            </a:r>
            <a:endParaRPr kumimoji="0" lang="it-IT"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47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magine 1">
            <a:extLst>
              <a:ext uri="{FF2B5EF4-FFF2-40B4-BE49-F238E27FC236}">
                <a16:creationId xmlns:a16="http://schemas.microsoft.com/office/drawing/2014/main" id="{34BAE235-A6AB-B9A4-D4B8-25683C3FB2BF}"/>
              </a:ext>
            </a:extLst>
          </p:cNvPr>
          <p:cNvPicPr>
            <a:picLocks noChangeAspect="1"/>
          </p:cNvPicPr>
          <p:nvPr/>
        </p:nvPicPr>
        <p:blipFill>
          <a:blip r:embed="rId3"/>
          <a:srcRect b="25014"/>
          <a:stretch/>
        </p:blipFill>
        <p:spPr>
          <a:xfrm>
            <a:off x="20" y="1282"/>
            <a:ext cx="12191980" cy="6856718"/>
          </a:xfrm>
          <a:prstGeom prst="rect">
            <a:avLst/>
          </a:prstGeom>
        </p:spPr>
      </p:pic>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D589A36-170F-7348-BCDB-23CF9D860473}" type="slidenum">
              <a:rPr lang="en-US">
                <a:solidFill>
                  <a:srgbClr val="FFFFFF"/>
                </a:solidFill>
              </a:rPr>
              <a:pPr>
                <a:spcAft>
                  <a:spcPts val="600"/>
                </a:spcAft>
                <a:defRPr/>
              </a:pPr>
              <a:t>2</a:t>
            </a:fld>
            <a:endParaRPr lang="en-US">
              <a:solidFill>
                <a:srgbClr val="FFFFFF"/>
              </a:solidFill>
            </a:endParaRPr>
          </a:p>
        </p:txBody>
      </p:sp>
    </p:spTree>
    <p:extLst>
      <p:ext uri="{BB962C8B-B14F-4D97-AF65-F5344CB8AC3E}">
        <p14:creationId xmlns:p14="http://schemas.microsoft.com/office/powerpoint/2010/main" val="3939052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magine 1" descr="Immagine che contiene mappa&#10;&#10;Descrizione generata automaticamente">
            <a:extLst>
              <a:ext uri="{FF2B5EF4-FFF2-40B4-BE49-F238E27FC236}">
                <a16:creationId xmlns:a16="http://schemas.microsoft.com/office/drawing/2014/main" id="{F5585D3A-BF83-B9F9-CFED-DE43EA783996}"/>
              </a:ext>
            </a:extLst>
          </p:cNvPr>
          <p:cNvPicPr>
            <a:picLocks noChangeAspect="1"/>
          </p:cNvPicPr>
          <p:nvPr/>
        </p:nvPicPr>
        <p:blipFill rotWithShape="1">
          <a:blip r:embed="rId3"/>
          <a:srcRect t="12857" b="23774"/>
          <a:stretch/>
        </p:blipFill>
        <p:spPr>
          <a:xfrm>
            <a:off x="20" y="1282"/>
            <a:ext cx="12191980" cy="6856718"/>
          </a:xfrm>
          <a:prstGeom prst="rect">
            <a:avLst/>
          </a:prstGeom>
        </p:spPr>
      </p:pic>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D589A36-170F-7348-BCDB-23CF9D860473}" type="slidenum">
              <a:rPr lang="en-US">
                <a:solidFill>
                  <a:srgbClr val="FFFFFF"/>
                </a:solidFill>
              </a:rPr>
              <a:pPr>
                <a:spcAft>
                  <a:spcPts val="600"/>
                </a:spcAft>
                <a:defRPr/>
              </a:pPr>
              <a:t>20</a:t>
            </a:fld>
            <a:endParaRPr lang="en-US">
              <a:solidFill>
                <a:srgbClr val="FFFFFF"/>
              </a:solidFill>
            </a:endParaRPr>
          </a:p>
        </p:txBody>
      </p:sp>
    </p:spTree>
    <p:extLst>
      <p:ext uri="{BB962C8B-B14F-4D97-AF65-F5344CB8AC3E}">
        <p14:creationId xmlns:p14="http://schemas.microsoft.com/office/powerpoint/2010/main" val="3830008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undefined">
            <a:extLst>
              <a:ext uri="{FF2B5EF4-FFF2-40B4-BE49-F238E27FC236}">
                <a16:creationId xmlns:a16="http://schemas.microsoft.com/office/drawing/2014/main" id="{E83B0112-F6FC-6F10-F46F-5EBE3257E5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76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D589A36-170F-7348-BCDB-23CF9D860473}" type="slidenum">
              <a:rPr lang="en-US">
                <a:solidFill>
                  <a:srgbClr val="FFFFFF"/>
                </a:solidFill>
              </a:rPr>
              <a:pPr>
                <a:spcAft>
                  <a:spcPts val="600"/>
                </a:spcAft>
                <a:defRPr/>
              </a:pPr>
              <a:t>21</a:t>
            </a:fld>
            <a:endParaRPr lang="en-US">
              <a:solidFill>
                <a:srgbClr val="FFFFFF"/>
              </a:solidFill>
            </a:endParaRPr>
          </a:p>
        </p:txBody>
      </p:sp>
    </p:spTree>
    <p:extLst>
      <p:ext uri="{BB962C8B-B14F-4D97-AF65-F5344CB8AC3E}">
        <p14:creationId xmlns:p14="http://schemas.microsoft.com/office/powerpoint/2010/main" val="276016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magine 2" descr="Immagine che contiene mappa&#10;&#10;Descrizione generata automaticamente">
            <a:extLst>
              <a:ext uri="{FF2B5EF4-FFF2-40B4-BE49-F238E27FC236}">
                <a16:creationId xmlns:a16="http://schemas.microsoft.com/office/drawing/2014/main" id="{FEBEECBE-1FDE-8399-F150-870CDF0BD221}"/>
              </a:ext>
            </a:extLst>
          </p:cNvPr>
          <p:cNvPicPr>
            <a:picLocks noChangeAspect="1"/>
          </p:cNvPicPr>
          <p:nvPr/>
        </p:nvPicPr>
        <p:blipFill rotWithShape="1">
          <a:blip r:embed="rId3"/>
          <a:srcRect t="34223"/>
          <a:stretch/>
        </p:blipFill>
        <p:spPr>
          <a:xfrm>
            <a:off x="20" y="1282"/>
            <a:ext cx="12191980" cy="6856718"/>
          </a:xfrm>
          <a:prstGeom prst="rect">
            <a:avLst/>
          </a:prstGeom>
        </p:spPr>
      </p:pic>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D589A36-170F-7348-BCDB-23CF9D860473}" type="slidenum">
              <a:rPr lang="en-US">
                <a:solidFill>
                  <a:srgbClr val="FFFFFF"/>
                </a:solidFill>
              </a:rPr>
              <a:pPr>
                <a:spcAft>
                  <a:spcPts val="600"/>
                </a:spcAft>
                <a:defRPr/>
              </a:pPr>
              <a:t>22</a:t>
            </a:fld>
            <a:endParaRPr lang="en-US">
              <a:solidFill>
                <a:srgbClr val="FFFFFF"/>
              </a:solidFill>
            </a:endParaRPr>
          </a:p>
        </p:txBody>
      </p:sp>
    </p:spTree>
    <p:extLst>
      <p:ext uri="{BB962C8B-B14F-4D97-AF65-F5344CB8AC3E}">
        <p14:creationId xmlns:p14="http://schemas.microsoft.com/office/powerpoint/2010/main" val="236459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a:extLst>
              <a:ext uri="{FF2B5EF4-FFF2-40B4-BE49-F238E27FC236}">
                <a16:creationId xmlns:a16="http://schemas.microsoft.com/office/drawing/2014/main" id="{55A0DDF3-C000-F4D9-8331-111692E1FA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570" r="8082"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D589A36-170F-7348-BCDB-23CF9D860473}" type="slidenum">
              <a:rPr lang="en-US">
                <a:solidFill>
                  <a:srgbClr val="FFFFFF"/>
                </a:solidFill>
              </a:rPr>
              <a:pPr>
                <a:spcAft>
                  <a:spcPts val="600"/>
                </a:spcAft>
                <a:defRPr/>
              </a:pPr>
              <a:t>23</a:t>
            </a:fld>
            <a:endParaRPr lang="en-US">
              <a:solidFill>
                <a:srgbClr val="FFFFFF"/>
              </a:solidFill>
            </a:endParaRPr>
          </a:p>
        </p:txBody>
      </p:sp>
    </p:spTree>
    <p:extLst>
      <p:ext uri="{BB962C8B-B14F-4D97-AF65-F5344CB8AC3E}">
        <p14:creationId xmlns:p14="http://schemas.microsoft.com/office/powerpoint/2010/main" val="2550266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87CFE86-1A18-C021-33B4-072E826F8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E11DDE44-DF33-C647-2DF3-C9962BBCF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EE777B1A-0277-3630-2AAB-0298A5B15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1564D8DE-84ED-FDD2-7048-1C0864FC6C60}"/>
              </a:ext>
            </a:extLst>
          </p:cNvPr>
          <p:cNvSpPr>
            <a:spLocks noGrp="1"/>
          </p:cNvSpPr>
          <p:nvPr>
            <p:ph sz="half" idx="1"/>
          </p:nvPr>
        </p:nvSpPr>
        <p:spPr>
          <a:xfrm>
            <a:off x="838200" y="1719973"/>
            <a:ext cx="10515600" cy="4636376"/>
          </a:xfrm>
        </p:spPr>
        <p:txBody>
          <a:bodyPr vert="horz" lIns="91440" tIns="45720" rIns="91440" bIns="45720" rtlCol="0">
            <a:normAutofit/>
          </a:bodyPr>
          <a:lstStyle/>
          <a:p>
            <a:pPr marL="0" indent="0" algn="just">
              <a:buNone/>
            </a:pPr>
            <a:endParaRPr lang="it-IT" sz="4400" dirty="0"/>
          </a:p>
          <a:p>
            <a:pPr marL="0" indent="0" algn="just">
              <a:buNone/>
            </a:pPr>
            <a:r>
              <a:rPr lang="it-IT" sz="4800" dirty="0"/>
              <a:t>L’adesione alla UEFA è aperta alle federazioni calcistiche nazionali situate nel continente europeo, con sede in un paese riconosciuto dalle Nazioni Unite come stato indipendente.</a:t>
            </a:r>
          </a:p>
        </p:txBody>
      </p:sp>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D538D800-3DBB-5250-3949-462FF7E05B59}"/>
              </a:ext>
            </a:extLst>
          </p:cNvPr>
          <p:cNvSpPr txBox="1"/>
          <p:nvPr/>
        </p:nvSpPr>
        <p:spPr>
          <a:xfrm>
            <a:off x="1154243" y="396534"/>
            <a:ext cx="9923488" cy="1323439"/>
          </a:xfrm>
          <a:prstGeom prst="rect">
            <a:avLst/>
          </a:prstGeom>
          <a:noFill/>
        </p:spPr>
        <p:txBody>
          <a:bodyPr wrap="square">
            <a:spAutoFit/>
          </a:bodyPr>
          <a:lstStyle/>
          <a:p>
            <a:pPr lvl="0" algn="ctr">
              <a:defRPr/>
            </a:pPr>
            <a:r>
              <a:rPr lang="it-IT" sz="4000" dirty="0"/>
              <a:t>Statuti della UEFA</a:t>
            </a:r>
          </a:p>
          <a:p>
            <a:pPr lvl="0" algn="ctr">
              <a:defRPr/>
            </a:pPr>
            <a:r>
              <a:rPr lang="it-IT" sz="4000" dirty="0"/>
              <a:t>Articolo 5, par. 1</a:t>
            </a:r>
            <a:endParaRPr kumimoji="0" lang="it-IT"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57849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87CFE86-1A18-C021-33B4-072E826F8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E11DDE44-DF33-C647-2DF3-C9962BBCF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EE777B1A-0277-3630-2AAB-0298A5B15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1564D8DE-84ED-FDD2-7048-1C0864FC6C60}"/>
              </a:ext>
            </a:extLst>
          </p:cNvPr>
          <p:cNvSpPr>
            <a:spLocks noGrp="1"/>
          </p:cNvSpPr>
          <p:nvPr>
            <p:ph sz="half" idx="1"/>
          </p:nvPr>
        </p:nvSpPr>
        <p:spPr>
          <a:xfrm>
            <a:off x="838200" y="1719973"/>
            <a:ext cx="10515600" cy="4636376"/>
          </a:xfrm>
        </p:spPr>
        <p:txBody>
          <a:bodyPr vert="horz" lIns="91440" tIns="45720" rIns="91440" bIns="45720" rtlCol="0">
            <a:normAutofit fontScale="62500" lnSpcReduction="20000"/>
          </a:bodyPr>
          <a:lstStyle/>
          <a:p>
            <a:pPr marL="0" indent="0" algn="just">
              <a:buNone/>
            </a:pPr>
            <a:endParaRPr lang="it-IT" sz="4400" dirty="0"/>
          </a:p>
          <a:p>
            <a:pPr marL="0" indent="0" algn="just">
              <a:buNone/>
            </a:pPr>
            <a:r>
              <a:rPr lang="it-IT" sz="4800" dirty="0"/>
              <a:t>La disposizione – se applicata alla lettera – ha poco senso, perché è indiscusso che le Nazioni Unite non riconoscono gli Stati. Solo gli Stati possono riconoscere altri Stati. […]
Il riferimento alle Nazioni Unite nell'articolo 5, paragrafo 1, degli Statuti UEFA non è concepito o inteso a limitare la nozione di «Stato indipendente» oltre la soglia del diritto internazionale pubblico. Di conseguenza, [...] L'articolo 5, paragrafo 1, dello Statuto UEFA deve essere interpretato nel senso che il territorio in cui si trova la federazione deve essere riconosciuto dalla maggioranza degli Stati membri dell'ONU come «Stato indipendente». Il gruppo di esperti scientifici ritiene che questo prerequisito sia soddisfatto per quanto riguarda [il Kosovo].</a:t>
            </a:r>
          </a:p>
        </p:txBody>
      </p:sp>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D538D800-3DBB-5250-3949-462FF7E05B59}"/>
              </a:ext>
            </a:extLst>
          </p:cNvPr>
          <p:cNvSpPr txBox="1"/>
          <p:nvPr/>
        </p:nvSpPr>
        <p:spPr>
          <a:xfrm>
            <a:off x="1154243" y="396534"/>
            <a:ext cx="9923488" cy="1323439"/>
          </a:xfrm>
          <a:prstGeom prst="rect">
            <a:avLst/>
          </a:prstGeom>
          <a:noFill/>
        </p:spPr>
        <p:txBody>
          <a:bodyPr wrap="square">
            <a:spAutoFit/>
          </a:bodyPr>
          <a:lstStyle/>
          <a:p>
            <a:pPr lvl="0" algn="ctr">
              <a:defRPr/>
            </a:pPr>
            <a:r>
              <a:rPr lang="it-IT" sz="4000" i="1" dirty="0"/>
              <a:t>Federcalcio della Serbia c. UEFA</a:t>
            </a:r>
            <a:br>
              <a:rPr lang="it-IT" sz="4000" i="1" dirty="0"/>
            </a:br>
            <a:r>
              <a:rPr lang="it-IT" sz="4000" i="1" dirty="0"/>
              <a:t>Lodo CAS del 24 gennaio 2017</a:t>
            </a:r>
            <a:endParaRPr kumimoji="0" lang="it-IT"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9772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87CFE86-1A18-C021-33B4-072E826F8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E11DDE44-DF33-C647-2DF3-C9962BBCF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EE777B1A-0277-3630-2AAB-0298A5B15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1564D8DE-84ED-FDD2-7048-1C0864FC6C60}"/>
              </a:ext>
            </a:extLst>
          </p:cNvPr>
          <p:cNvSpPr>
            <a:spLocks noGrp="1"/>
          </p:cNvSpPr>
          <p:nvPr>
            <p:ph sz="half" idx="1"/>
          </p:nvPr>
        </p:nvSpPr>
        <p:spPr>
          <a:xfrm>
            <a:off x="838200" y="891252"/>
            <a:ext cx="10515600" cy="5285712"/>
          </a:xfrm>
        </p:spPr>
        <p:txBody>
          <a:bodyPr vert="horz" lIns="91440" tIns="45720" rIns="91440" bIns="45720" rtlCol="0">
            <a:normAutofit/>
          </a:bodyPr>
          <a:lstStyle/>
          <a:p>
            <a:pPr marL="0" indent="0" algn="just">
              <a:buNone/>
            </a:pPr>
            <a:r>
              <a:rPr lang="en-US" sz="3400" dirty="0"/>
              <a:t>
</a:t>
            </a:r>
            <a:endParaRPr lang="it-IT" sz="4400" i="1" dirty="0"/>
          </a:p>
          <a:p>
            <a:pPr marL="0" indent="0" algn="ctr">
              <a:buNone/>
            </a:pPr>
            <a:endParaRPr lang="it-IT" sz="4800" b="1" dirty="0"/>
          </a:p>
          <a:p>
            <a:pPr marL="0" indent="0" algn="ctr">
              <a:buNone/>
            </a:pPr>
            <a:r>
              <a:rPr lang="it-IT" sz="4800" b="1" dirty="0"/>
              <a:t>teoria legalistica</a:t>
            </a:r>
            <a:endParaRPr lang="it-IT" sz="4400" i="1" dirty="0"/>
          </a:p>
        </p:txBody>
      </p:sp>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66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87CFE86-1A18-C021-33B4-072E826F8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E11DDE44-DF33-C647-2DF3-C9962BBCF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EE777B1A-0277-3630-2AAB-0298A5B15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1564D8DE-84ED-FDD2-7048-1C0864FC6C60}"/>
              </a:ext>
            </a:extLst>
          </p:cNvPr>
          <p:cNvSpPr>
            <a:spLocks noGrp="1"/>
          </p:cNvSpPr>
          <p:nvPr>
            <p:ph sz="half" idx="1"/>
          </p:nvPr>
        </p:nvSpPr>
        <p:spPr>
          <a:xfrm>
            <a:off x="838200" y="891252"/>
            <a:ext cx="10515600" cy="5285712"/>
          </a:xfrm>
        </p:spPr>
        <p:txBody>
          <a:bodyPr vert="horz" lIns="91440" tIns="45720" rIns="91440" bIns="45720" rtlCol="0">
            <a:normAutofit/>
          </a:bodyPr>
          <a:lstStyle/>
          <a:p>
            <a:pPr marL="0" indent="0" algn="just">
              <a:buNone/>
            </a:pPr>
            <a:r>
              <a:rPr lang="en-US" sz="3400" dirty="0"/>
              <a:t>
</a:t>
            </a:r>
            <a:endParaRPr lang="it-IT" sz="4400" i="1" dirty="0"/>
          </a:p>
          <a:p>
            <a:pPr marL="0" indent="0" algn="ctr">
              <a:buNone/>
            </a:pPr>
            <a:endParaRPr lang="it-IT" sz="4800" b="1" dirty="0"/>
          </a:p>
          <a:p>
            <a:pPr marL="0" indent="0" algn="ctr">
              <a:buNone/>
            </a:pPr>
            <a:r>
              <a:rPr lang="it-IT" sz="4800" dirty="0"/>
              <a:t>principio di integrità territoriale</a:t>
            </a:r>
            <a:endParaRPr lang="it-IT" sz="4400" i="1" dirty="0"/>
          </a:p>
        </p:txBody>
      </p:sp>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328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pic>
        <p:nvPicPr>
          <p:cNvPr id="2" name="Immagine 1">
            <a:extLst>
              <a:ext uri="{FF2B5EF4-FFF2-40B4-BE49-F238E27FC236}">
                <a16:creationId xmlns:a16="http://schemas.microsoft.com/office/drawing/2014/main" id="{E12EF531-0741-0FE0-9F88-B51867BD126A}"/>
              </a:ext>
            </a:extLst>
          </p:cNvPr>
          <p:cNvPicPr>
            <a:picLocks noChangeAspect="1"/>
          </p:cNvPicPr>
          <p:nvPr/>
        </p:nvPicPr>
        <p:blipFill>
          <a:blip r:embed="rId3"/>
          <a:stretch>
            <a:fillRect/>
          </a:stretch>
        </p:blipFill>
        <p:spPr>
          <a:xfrm>
            <a:off x="1922916" y="643466"/>
            <a:ext cx="8346167" cy="5571067"/>
          </a:xfrm>
          <a:prstGeom prst="rect">
            <a:avLst/>
          </a:prstGeom>
        </p:spPr>
      </p:pic>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D589A36-170F-7348-BCDB-23CF9D860473}" type="slidenum">
              <a:rPr lang="en-US" smtClean="0"/>
              <a:pPr>
                <a:spcAft>
                  <a:spcPts val="600"/>
                </a:spcAft>
                <a:defRPr/>
              </a:pPr>
              <a:t>28</a:t>
            </a:fld>
            <a:endParaRPr lang="en-US"/>
          </a:p>
        </p:txBody>
      </p:sp>
    </p:spTree>
    <p:extLst>
      <p:ext uri="{BB962C8B-B14F-4D97-AF65-F5344CB8AC3E}">
        <p14:creationId xmlns:p14="http://schemas.microsoft.com/office/powerpoint/2010/main" val="583173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CC19BC11-2EED-DDFC-C915-66F85F90034B}"/>
              </a:ext>
            </a:extLst>
          </p:cNvPr>
          <p:cNvPicPr>
            <a:picLocks noChangeAspect="1"/>
          </p:cNvPicPr>
          <p:nvPr/>
        </p:nvPicPr>
        <p:blipFill>
          <a:blip r:embed="rId3"/>
          <a:stretch>
            <a:fillRect/>
          </a:stretch>
        </p:blipFill>
        <p:spPr>
          <a:xfrm>
            <a:off x="2218543" y="152550"/>
            <a:ext cx="7749915" cy="6548677"/>
          </a:xfrm>
          <a:prstGeom prst="rect">
            <a:avLst/>
          </a:prstGeom>
        </p:spPr>
      </p:pic>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D589A36-170F-7348-BCDB-23CF9D860473}" type="slidenum">
              <a:rPr lang="en-US" smtClean="0"/>
              <a:pPr>
                <a:spcAft>
                  <a:spcPts val="600"/>
                </a:spcAft>
                <a:defRPr/>
              </a:pPr>
              <a:t>29</a:t>
            </a:fld>
            <a:endParaRPr lang="en-US"/>
          </a:p>
        </p:txBody>
      </p:sp>
    </p:spTree>
    <p:extLst>
      <p:ext uri="{BB962C8B-B14F-4D97-AF65-F5344CB8AC3E}">
        <p14:creationId xmlns:p14="http://schemas.microsoft.com/office/powerpoint/2010/main" val="3320360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magine 2" descr="Immagine che contiene esterni, acqua, ponte, barca&#10;&#10;Descrizione generata automaticamente">
            <a:extLst>
              <a:ext uri="{FF2B5EF4-FFF2-40B4-BE49-F238E27FC236}">
                <a16:creationId xmlns:a16="http://schemas.microsoft.com/office/drawing/2014/main" id="{449B5A64-F5AC-A073-0C64-A94E038EABF9}"/>
              </a:ext>
            </a:extLst>
          </p:cNvPr>
          <p:cNvPicPr>
            <a:picLocks noChangeAspect="1"/>
          </p:cNvPicPr>
          <p:nvPr/>
        </p:nvPicPr>
        <p:blipFill>
          <a:blip r:embed="rId3"/>
          <a:srcRect t="21100" b="3914"/>
          <a:stretch/>
        </p:blipFill>
        <p:spPr>
          <a:xfrm>
            <a:off x="20" y="1282"/>
            <a:ext cx="12191980" cy="6856718"/>
          </a:xfrm>
          <a:prstGeom prst="rect">
            <a:avLst/>
          </a:prstGeom>
        </p:spPr>
      </p:pic>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D589A36-170F-7348-BCDB-23CF9D860473}" type="slidenum">
              <a:rPr lang="en-US">
                <a:solidFill>
                  <a:srgbClr val="FFFFFF"/>
                </a:solidFill>
              </a:rPr>
              <a:pPr>
                <a:spcAft>
                  <a:spcPts val="600"/>
                </a:spcAft>
                <a:defRPr/>
              </a:pPr>
              <a:t>3</a:t>
            </a:fld>
            <a:endParaRPr lang="en-US">
              <a:solidFill>
                <a:srgbClr val="FFFFFF"/>
              </a:solidFill>
            </a:endParaRPr>
          </a:p>
        </p:txBody>
      </p:sp>
    </p:spTree>
    <p:extLst>
      <p:ext uri="{BB962C8B-B14F-4D97-AF65-F5344CB8AC3E}">
        <p14:creationId xmlns:p14="http://schemas.microsoft.com/office/powerpoint/2010/main" val="4175034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pic>
        <p:nvPicPr>
          <p:cNvPr id="2" name="Immagine 1" descr="Immagine che contiene testo&#10;&#10;Descrizione generata automaticamente">
            <a:extLst>
              <a:ext uri="{FF2B5EF4-FFF2-40B4-BE49-F238E27FC236}">
                <a16:creationId xmlns:a16="http://schemas.microsoft.com/office/drawing/2014/main" id="{AC4C9BDB-5D3A-55D5-C718-E36AC65B6042}"/>
              </a:ext>
            </a:extLst>
          </p:cNvPr>
          <p:cNvPicPr>
            <a:picLocks noChangeAspect="1"/>
          </p:cNvPicPr>
          <p:nvPr/>
        </p:nvPicPr>
        <p:blipFill>
          <a:blip r:embed="rId3"/>
          <a:stretch>
            <a:fillRect/>
          </a:stretch>
        </p:blipFill>
        <p:spPr>
          <a:xfrm>
            <a:off x="13203" y="357189"/>
            <a:ext cx="12165596" cy="6143624"/>
          </a:xfrm>
          <a:prstGeom prst="rect">
            <a:avLst/>
          </a:prstGeom>
        </p:spPr>
      </p:pic>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D589A36-170F-7348-BCDB-23CF9D860473}" type="slidenum">
              <a:rPr lang="en-US" smtClean="0"/>
              <a:pPr>
                <a:spcAft>
                  <a:spcPts val="600"/>
                </a:spcAft>
                <a:defRPr/>
              </a:pPr>
              <a:t>4</a:t>
            </a:fld>
            <a:endParaRPr lang="en-US"/>
          </a:p>
        </p:txBody>
      </p:sp>
    </p:spTree>
    <p:extLst>
      <p:ext uri="{BB962C8B-B14F-4D97-AF65-F5344CB8AC3E}">
        <p14:creationId xmlns:p14="http://schemas.microsoft.com/office/powerpoint/2010/main" val="3084955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magine 2">
            <a:extLst>
              <a:ext uri="{FF2B5EF4-FFF2-40B4-BE49-F238E27FC236}">
                <a16:creationId xmlns:a16="http://schemas.microsoft.com/office/drawing/2014/main" id="{A8324722-B448-52AC-ED53-FE11E40A4E37}"/>
              </a:ext>
            </a:extLst>
          </p:cNvPr>
          <p:cNvPicPr>
            <a:picLocks noChangeAspect="1"/>
          </p:cNvPicPr>
          <p:nvPr/>
        </p:nvPicPr>
        <p:blipFill>
          <a:blip r:embed="rId3"/>
          <a:srcRect l="3093" r="1" b="1"/>
          <a:stretch/>
        </p:blipFill>
        <p:spPr>
          <a:xfrm>
            <a:off x="20" y="1282"/>
            <a:ext cx="12191980" cy="6856718"/>
          </a:xfrm>
          <a:prstGeom prst="rect">
            <a:avLst/>
          </a:prstGeom>
        </p:spPr>
      </p:pic>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D589A36-170F-7348-BCDB-23CF9D860473}" type="slidenum">
              <a:rPr lang="en-US">
                <a:solidFill>
                  <a:srgbClr val="FFFFFF"/>
                </a:solidFill>
              </a:rPr>
              <a:pPr>
                <a:spcAft>
                  <a:spcPts val="600"/>
                </a:spcAft>
                <a:defRPr/>
              </a:pPr>
              <a:t>5</a:t>
            </a:fld>
            <a:endParaRPr lang="en-US">
              <a:solidFill>
                <a:srgbClr val="FFFFFF"/>
              </a:solidFill>
            </a:endParaRPr>
          </a:p>
        </p:txBody>
      </p:sp>
    </p:spTree>
    <p:extLst>
      <p:ext uri="{BB962C8B-B14F-4D97-AF65-F5344CB8AC3E}">
        <p14:creationId xmlns:p14="http://schemas.microsoft.com/office/powerpoint/2010/main" val="4214473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87CFE86-1A18-C021-33B4-072E826F8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E11DDE44-DF33-C647-2DF3-C9962BBCF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EE777B1A-0277-3630-2AAB-0298A5B15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1564D8DE-84ED-FDD2-7048-1C0864FC6C60}"/>
              </a:ext>
            </a:extLst>
          </p:cNvPr>
          <p:cNvSpPr>
            <a:spLocks noGrp="1"/>
          </p:cNvSpPr>
          <p:nvPr>
            <p:ph sz="half" idx="1"/>
          </p:nvPr>
        </p:nvSpPr>
        <p:spPr>
          <a:xfrm>
            <a:off x="838200" y="891252"/>
            <a:ext cx="10515600" cy="5285712"/>
          </a:xfrm>
        </p:spPr>
        <p:txBody>
          <a:bodyPr vert="horz" lIns="91440" tIns="45720" rIns="91440" bIns="45720" rtlCol="0">
            <a:normAutofit/>
          </a:bodyPr>
          <a:lstStyle/>
          <a:p>
            <a:pPr marL="0" indent="0" algn="ctr">
              <a:buNone/>
            </a:pPr>
            <a:r>
              <a:rPr lang="en-US" sz="3400" dirty="0"/>
              <a:t>
</a:t>
            </a:r>
            <a:r>
              <a:rPr lang="it-IT" sz="4400" dirty="0"/>
              <a:t>teoria del riconoscimento («costitutiva»)
</a:t>
            </a:r>
          </a:p>
          <a:p>
            <a:pPr marL="0" indent="0" algn="ctr">
              <a:buNone/>
            </a:pPr>
            <a:r>
              <a:rPr lang="it-IT" sz="4400" dirty="0"/>
              <a:t> teoria fattuale («dichiarativa»)
</a:t>
            </a:r>
          </a:p>
          <a:p>
            <a:pPr marL="0" indent="0" algn="ctr">
              <a:buNone/>
            </a:pPr>
            <a:r>
              <a:rPr lang="it-IT" sz="4400" dirty="0"/>
              <a:t>teoria «legalistica»</a:t>
            </a:r>
          </a:p>
        </p:txBody>
      </p:sp>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190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87CFE86-1A18-C021-33B4-072E826F8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E11DDE44-DF33-C647-2DF3-C9962BBCF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EE777B1A-0277-3630-2AAB-0298A5B15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1564D8DE-84ED-FDD2-7048-1C0864FC6C60}"/>
              </a:ext>
            </a:extLst>
          </p:cNvPr>
          <p:cNvSpPr>
            <a:spLocks noGrp="1"/>
          </p:cNvSpPr>
          <p:nvPr>
            <p:ph sz="half" idx="1"/>
          </p:nvPr>
        </p:nvSpPr>
        <p:spPr>
          <a:xfrm>
            <a:off x="838200" y="891252"/>
            <a:ext cx="10515600" cy="5285712"/>
          </a:xfrm>
        </p:spPr>
        <p:txBody>
          <a:bodyPr vert="horz" lIns="91440" tIns="45720" rIns="91440" bIns="45720" rtlCol="0">
            <a:normAutofit/>
          </a:bodyPr>
          <a:lstStyle/>
          <a:p>
            <a:pPr marL="0" indent="0" algn="just">
              <a:buNone/>
            </a:pPr>
            <a:r>
              <a:rPr lang="en-US" sz="3400" dirty="0"/>
              <a:t>
</a:t>
            </a:r>
            <a:endParaRPr lang="it-IT" sz="4400" i="1" dirty="0"/>
          </a:p>
          <a:p>
            <a:pPr marL="0" indent="0" algn="ctr">
              <a:buNone/>
            </a:pPr>
            <a:r>
              <a:rPr lang="it-IT" sz="4800" b="1" dirty="0"/>
              <a:t>teoria fattuale</a:t>
            </a:r>
            <a:br>
              <a:rPr lang="it-IT" sz="4800" dirty="0"/>
            </a:br>
            <a:br>
              <a:rPr lang="it-IT" sz="4800" dirty="0"/>
            </a:br>
            <a:r>
              <a:rPr lang="it-IT" sz="4400" dirty="0"/>
              <a:t>effettività e indipendenza</a:t>
            </a:r>
            <a:endParaRPr lang="it-IT" sz="4400" i="1" dirty="0"/>
          </a:p>
        </p:txBody>
      </p:sp>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3244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87CFE86-1A18-C021-33B4-072E826F8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E11DDE44-DF33-C647-2DF3-C9962BBCF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EE777B1A-0277-3630-2AAB-0298A5B15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1564D8DE-84ED-FDD2-7048-1C0864FC6C60}"/>
              </a:ext>
            </a:extLst>
          </p:cNvPr>
          <p:cNvSpPr>
            <a:spLocks noGrp="1"/>
          </p:cNvSpPr>
          <p:nvPr>
            <p:ph sz="half" idx="1"/>
          </p:nvPr>
        </p:nvSpPr>
        <p:spPr>
          <a:xfrm>
            <a:off x="838200" y="1719973"/>
            <a:ext cx="10515600" cy="4636376"/>
          </a:xfrm>
        </p:spPr>
        <p:txBody>
          <a:bodyPr vert="horz" lIns="91440" tIns="45720" rIns="91440" bIns="45720" rtlCol="0">
            <a:normAutofit fontScale="92500" lnSpcReduction="20000"/>
          </a:bodyPr>
          <a:lstStyle/>
          <a:p>
            <a:pPr marL="514350" indent="-514350" algn="just">
              <a:buFont typeface="Arial" panose="020B0604020202020204" pitchFamily="34" charset="0"/>
              <a:buAutoNum type="arabicPeriod"/>
            </a:pPr>
            <a:endParaRPr lang="it-IT" sz="3600" dirty="0"/>
          </a:p>
          <a:p>
            <a:pPr marL="0" indent="0" algn="just">
              <a:buNone/>
            </a:pPr>
            <a:r>
              <a:rPr lang="it-IT" sz="4400" dirty="0"/>
              <a:t>Lo Stato, in quanto persona di diritto internazionale, dovrebbe possedere le seguenti caratteristiche:</a:t>
            </a:r>
          </a:p>
          <a:p>
            <a:pPr marL="742950" indent="-742950" algn="just">
              <a:buFont typeface="+mj-lt"/>
              <a:buAutoNum type="alphaLcParenR"/>
            </a:pPr>
            <a:r>
              <a:rPr lang="it-IT" sz="4400" dirty="0"/>
              <a:t>una popolazione permanente;
un territorio definito;
governo; e
capacità di entrare in relazione con gli altri Stati.</a:t>
            </a:r>
          </a:p>
        </p:txBody>
      </p:sp>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D538D800-3DBB-5250-3949-462FF7E05B59}"/>
              </a:ext>
            </a:extLst>
          </p:cNvPr>
          <p:cNvSpPr txBox="1"/>
          <p:nvPr/>
        </p:nvSpPr>
        <p:spPr>
          <a:xfrm>
            <a:off x="1154243" y="396534"/>
            <a:ext cx="9923488" cy="1323439"/>
          </a:xfrm>
          <a:prstGeom prst="rect">
            <a:avLst/>
          </a:prstGeom>
          <a:noFill/>
        </p:spPr>
        <p:txBody>
          <a:bodyPr wrap="square">
            <a:spAutoFit/>
          </a:bodyPr>
          <a:lstStyle/>
          <a:p>
            <a:pPr lvl="0" algn="ctr">
              <a:defRPr/>
            </a:pPr>
            <a:r>
              <a:rPr lang="it-IT" sz="4000" dirty="0"/>
              <a:t>Convenzione di Montevideo del 1933 sui diritti e i doveri degli Stati – Articolo 1</a:t>
            </a:r>
            <a:endParaRPr kumimoji="0" lang="it-IT"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929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5F804-C8FC-6844-2981-BA62942D62C5}"/>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87CFE86-1A18-C021-33B4-072E826F8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E11DDE44-DF33-C647-2DF3-C9962BBCF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EE777B1A-0277-3630-2AAB-0298A5B15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1564D8DE-84ED-FDD2-7048-1C0864FC6C60}"/>
              </a:ext>
            </a:extLst>
          </p:cNvPr>
          <p:cNvSpPr>
            <a:spLocks noGrp="1"/>
          </p:cNvSpPr>
          <p:nvPr>
            <p:ph sz="half" idx="1"/>
          </p:nvPr>
        </p:nvSpPr>
        <p:spPr>
          <a:xfrm>
            <a:off x="838200" y="1500953"/>
            <a:ext cx="10515600" cy="4855396"/>
          </a:xfrm>
        </p:spPr>
        <p:txBody>
          <a:bodyPr vert="horz" lIns="91440" tIns="45720" rIns="91440" bIns="45720" rtlCol="0">
            <a:normAutofit fontScale="92500" lnSpcReduction="10000"/>
          </a:bodyPr>
          <a:lstStyle/>
          <a:p>
            <a:pPr marL="0" indent="0" algn="ctr">
              <a:buNone/>
            </a:pPr>
            <a:r>
              <a:rPr lang="it-IT" sz="4000" dirty="0"/>
              <a:t>Articolo 3</a:t>
            </a:r>
          </a:p>
          <a:p>
            <a:pPr marL="0" indent="0" algn="just">
              <a:buNone/>
            </a:pPr>
            <a:r>
              <a:rPr lang="it-IT" sz="4000" b="1" dirty="0"/>
              <a:t>L’esistenza politica dello Stato è indipendente dal riconoscimento </a:t>
            </a:r>
            <a:r>
              <a:rPr lang="it-IT" sz="4000" dirty="0"/>
              <a:t>da parte degli altri Stati.</a:t>
            </a:r>
          </a:p>
          <a:p>
            <a:pPr marL="0" indent="0" algn="ctr">
              <a:buNone/>
            </a:pPr>
            <a:r>
              <a:rPr lang="it-IT" sz="4000" dirty="0"/>
              <a:t>Articolo 6</a:t>
            </a:r>
          </a:p>
          <a:p>
            <a:pPr marL="0" indent="0" algn="just">
              <a:buNone/>
            </a:pPr>
            <a:r>
              <a:rPr lang="it-IT" sz="4000" dirty="0"/>
              <a:t>Il riconoscimento di uno Stato significa semplicemente che lo Stato che lo riconosce accetta la personalità dell’altro con tutti i diritti e i doveri discendenti dal diritto internazionale. Il riconoscimento è incondizionato e irrevocabile.</a:t>
            </a:r>
          </a:p>
          <a:p>
            <a:pPr marL="0" indent="0" algn="just">
              <a:buNone/>
            </a:pPr>
            <a:endParaRPr lang="it-IT" sz="3600" dirty="0"/>
          </a:p>
        </p:txBody>
      </p:sp>
      <p:sp>
        <p:nvSpPr>
          <p:cNvPr id="7" name="Segnaposto numero diapositiva 6">
            <a:extLst>
              <a:ext uri="{FF2B5EF4-FFF2-40B4-BE49-F238E27FC236}">
                <a16:creationId xmlns:a16="http://schemas.microsoft.com/office/drawing/2014/main" id="{607DA68F-DA80-F80F-534D-4A1C28198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D589A36-170F-7348-BCDB-23CF9D86047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D538D800-3DBB-5250-3949-462FF7E05B59}"/>
              </a:ext>
            </a:extLst>
          </p:cNvPr>
          <p:cNvSpPr txBox="1"/>
          <p:nvPr/>
        </p:nvSpPr>
        <p:spPr>
          <a:xfrm>
            <a:off x="1154243" y="396534"/>
            <a:ext cx="9923488" cy="707886"/>
          </a:xfrm>
          <a:prstGeom prst="rect">
            <a:avLst/>
          </a:prstGeom>
          <a:noFill/>
        </p:spPr>
        <p:txBody>
          <a:bodyPr wrap="square">
            <a:spAutoFit/>
          </a:bodyPr>
          <a:lstStyle/>
          <a:p>
            <a:pPr lvl="0" algn="ctr">
              <a:defRPr/>
            </a:pPr>
            <a:r>
              <a:rPr lang="it-IT" sz="4000" dirty="0"/>
              <a:t>Convenzione di Montevideo del 1933</a:t>
            </a:r>
            <a:endParaRPr kumimoji="0" lang="it-IT"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981994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8855</TotalTime>
  <Words>781</Words>
  <Application>Microsoft Macintosh PowerPoint</Application>
  <PresentationFormat>Widescreen</PresentationFormat>
  <Paragraphs>104</Paragraphs>
  <Slides>29</Slides>
  <Notes>29</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29</vt:i4>
      </vt:variant>
    </vt:vector>
  </HeadingPairs>
  <TitlesOfParts>
    <vt:vector size="35" baseType="lpstr">
      <vt:lpstr>Arial</vt:lpstr>
      <vt:lpstr>Calibri</vt:lpstr>
      <vt:lpstr>Calibri Light</vt:lpstr>
      <vt:lpstr>Luiss Sans</vt:lpstr>
      <vt:lpstr>Luiss type</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State in International Law</dc:title>
  <dc:creator>Pierfrancesco Rossi</dc:creator>
  <cp:lastModifiedBy>Pierfrancesco Rossi</cp:lastModifiedBy>
  <cp:revision>285</cp:revision>
  <dcterms:created xsi:type="dcterms:W3CDTF">2023-02-07T10:10:48Z</dcterms:created>
  <dcterms:modified xsi:type="dcterms:W3CDTF">2025-04-03T13:50:11Z</dcterms:modified>
</cp:coreProperties>
</file>