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359" r:id="rId3"/>
    <p:sldId id="363" r:id="rId4"/>
    <p:sldId id="364" r:id="rId5"/>
    <p:sldId id="365" r:id="rId6"/>
    <p:sldId id="372" r:id="rId7"/>
    <p:sldId id="373" r:id="rId8"/>
    <p:sldId id="366" r:id="rId9"/>
    <p:sldId id="369" r:id="rId10"/>
    <p:sldId id="370" r:id="rId11"/>
    <p:sldId id="371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9FF"/>
    <a:srgbClr val="521B93"/>
    <a:srgbClr val="424242"/>
    <a:srgbClr val="712178"/>
    <a:srgbClr val="2E3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4146"/>
  </p:normalViewPr>
  <p:slideViewPr>
    <p:cSldViewPr snapToGrid="0">
      <p:cViewPr varScale="1">
        <p:scale>
          <a:sx n="93" d="100"/>
          <a:sy n="93" d="100"/>
        </p:scale>
        <p:origin x="216" y="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10/11/25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9402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38874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487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10/11/25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10/11/25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10/11/25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10/11/25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10/11/25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10/11/25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10/11/25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10/11/25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10/11/25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10/11/25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10/11/25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10/11/25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l"/>
            <a:br>
              <a:rPr lang="it-IT" sz="4000" dirty="0">
                <a:solidFill>
                  <a:srgbClr val="521B93"/>
                </a:solidFill>
              </a:rPr>
            </a:br>
            <a:br>
              <a:rPr lang="it-IT" sz="4000" dirty="0">
                <a:solidFill>
                  <a:srgbClr val="521B93"/>
                </a:solidFill>
              </a:rPr>
            </a:br>
            <a:br>
              <a:rPr lang="it-IT" sz="4000" dirty="0">
                <a:solidFill>
                  <a:srgbClr val="521B93"/>
                </a:solidFill>
              </a:rPr>
            </a:br>
            <a:br>
              <a:rPr lang="it-IT" sz="4000" dirty="0">
                <a:solidFill>
                  <a:srgbClr val="521B93"/>
                </a:solidFill>
              </a:rPr>
            </a:br>
            <a:r>
              <a:rPr lang="it-IT" sz="4000" b="1" dirty="0">
                <a:solidFill>
                  <a:srgbClr val="521B93"/>
                </a:solidFill>
              </a:rPr>
              <a:t>1.3. </a:t>
            </a:r>
            <a:r>
              <a:rPr lang="it-IT" sz="4000" b="1" kern="0" dirty="0">
                <a:solidFill>
                  <a:srgbClr val="521B93"/>
                </a:solidFill>
                <a:effectLst/>
                <a:ea typeface="Times New Roman" panose="02020603050405020304" pitchFamily="18" charset="0"/>
              </a:rPr>
              <a:t>Regimi di storicità: </a:t>
            </a:r>
            <a:r>
              <a:rPr lang="it-IT" sz="4000" b="1" kern="0" dirty="0" err="1">
                <a:solidFill>
                  <a:srgbClr val="521B93"/>
                </a:solidFill>
                <a:effectLst/>
                <a:ea typeface="Times New Roman" panose="02020603050405020304" pitchFamily="18" charset="0"/>
              </a:rPr>
              <a:t>historia</a:t>
            </a:r>
            <a:r>
              <a:rPr lang="it-IT" sz="4000" b="1" kern="0" dirty="0">
                <a:solidFill>
                  <a:srgbClr val="521B93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t-IT" sz="4000" b="1" kern="0" dirty="0" err="1">
                <a:solidFill>
                  <a:srgbClr val="521B93"/>
                </a:solidFill>
                <a:effectLst/>
                <a:ea typeface="Times New Roman" panose="02020603050405020304" pitchFamily="18" charset="0"/>
              </a:rPr>
              <a:t>magistra</a:t>
            </a:r>
            <a:r>
              <a:rPr lang="it-IT" sz="4000" b="1" kern="0" dirty="0">
                <a:solidFill>
                  <a:srgbClr val="521B93"/>
                </a:solidFill>
                <a:effectLst/>
                <a:ea typeface="Times New Roman" panose="02020603050405020304" pitchFamily="18" charset="0"/>
              </a:rPr>
              <a:t> vitae, futurismo, presentismo, antropocene </a:t>
            </a:r>
            <a:endParaRPr lang="it-IT" sz="4000" b="1" dirty="0">
              <a:solidFill>
                <a:srgbClr val="521B93"/>
              </a:solidFill>
              <a:cs typeface="Calibri" panose="020F050202020403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500" dirty="0"/>
              <a:t>Storia del tempo presente</a:t>
            </a:r>
          </a:p>
          <a:p>
            <a:pPr algn="r"/>
            <a:r>
              <a:rPr lang="it-IT" sz="15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2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  <a:solidFill>
            <a:schemeClr val="accent2"/>
          </a:solidFill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“L’era del testimone” (1980-)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dirty="0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Fase della memoria come valore morale e culturale dominante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600" dirty="0">
              <a:solidFill>
                <a:srgbClr val="521B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testimonianza diventa 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categoria etica, pedagogica e politica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testimone è percepito come 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portatore di verità e autenticità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più credibile dello storico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Nascono musei, memoriali, archivi orali (es. lo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Shoah Visual History Project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Spielberg)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Shoah diventa paradigma della memoria del Novecento, modello interpretativo per altri traumi storici (genocidi, deportazioni, guerre civili)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“culto della memoria”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rischio di 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sacralizzare la testimonianza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trasformandola in retorica o rituale</a:t>
            </a:r>
          </a:p>
          <a:p>
            <a:pPr marL="0" lvl="0" indent="0" algn="just">
              <a:buClr>
                <a:srgbClr val="521B93"/>
              </a:buClr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753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E1843C4E-33A5-C614-717F-ED5DD5A7E3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4813520"/>
              </p:ext>
            </p:extLst>
          </p:nvPr>
        </p:nvGraphicFramePr>
        <p:xfrm>
          <a:off x="838200" y="2721134"/>
          <a:ext cx="10515600" cy="2560320"/>
        </p:xfrm>
        <a:graphic>
          <a:graphicData uri="http://schemas.openxmlformats.org/drawingml/2006/table">
            <a:tbl>
              <a:tblPr/>
              <a:tblGrid>
                <a:gridCol w="2103120">
                  <a:extLst>
                    <a:ext uri="{9D8B030D-6E8A-4147-A177-3AD203B41FA5}">
                      <a16:colId xmlns:a16="http://schemas.microsoft.com/office/drawing/2014/main" val="1816071128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24869618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177239448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16171432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6054445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it-IT"/>
                        <a:t>Fase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8089FF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/>
                        <a:t>Periodo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8089FF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/>
                        <a:t>Tipo di testimonianza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8089FF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Funzione principale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8089FF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/>
                        <a:t>Figura dominante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8089FF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28710959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dirty="0"/>
                        <a:t>1. Giudiziaria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8089FF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/>
                        <a:t>1945–fine ’50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8089FF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/>
                        <a:t>Legale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8089FF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/>
                        <a:t>Prova nei processi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8089FF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/>
                        <a:t>Il testimone come attore di giustizia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8089FF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1114128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dirty="0"/>
                        <a:t>2. Pubblica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8089FF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/>
                        <a:t>Anni ’60–’70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8089FF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/>
                        <a:t>Politica e culturale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8089FF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Ricostruzione della memoria collettiva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8089FF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/>
                        <a:t>Il testimone come portavoce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8089FF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50836152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/>
                        <a:t>3. Memoriale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8089FF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/>
                        <a:t>Anni ’80–oggi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8089FF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/>
                        <a:t>Morale e pedagogica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8089FF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Trasmissione e sacralizzazione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8089FF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Il testimone come figura etica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8089FF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2526004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403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 marL="342900" indent="-342900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regime «passatista» (</a:t>
            </a:r>
            <a:r>
              <a:rPr lang="it-IT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historia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magistra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vitae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* In </a:t>
            </a:r>
            <a:r>
              <a:rPr lang="it-IT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Chronos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il regime passatista viene suddiviso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in: a. Antichità; b. Cristianesimo (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salvezza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AutoNum type="arabicPeriod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2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regime «futurista» (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magnifiche sorti e progressive &gt; il tempo del progresso/progetto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AutoNum type="arabicPeriod" startAt="2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AutoNum type="arabicPeriod" startAt="2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regime «presentista» 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(crisi del futuro, dominio del presente)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8089FF"/>
            </a:solidFill>
          </a:ln>
        </p:spPr>
        <p:txBody>
          <a:bodyPr>
            <a:normAutofit/>
          </a:bodyPr>
          <a:lstStyle/>
          <a:p>
            <a:pPr marL="514350" indent="-514350">
              <a:buAutoNum type="alphaLcPeriod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lphaLcPeriod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lphaLcPeriod"/>
            </a:pP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Chronos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Kairos,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Krisis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lphaLcPeriod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funzionamento del regime di storicità</a:t>
            </a:r>
          </a:p>
          <a:p>
            <a:pPr marL="514350" indent="-514350">
              <a:buAutoNum type="alphaLcPeriod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«tempo storico» (gli eventi) in cui «funziona»</a:t>
            </a:r>
          </a:p>
          <a:p>
            <a:pPr marL="514350" indent="-514350">
              <a:buAutoNum type="alphaLcPeriod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passaggio tra i differenti regimi di storicità (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crisi/le brecce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 tempo)</a:t>
            </a:r>
          </a:p>
        </p:txBody>
      </p:sp>
    </p:spTree>
    <p:extLst>
      <p:ext uri="{BB962C8B-B14F-4D97-AF65-F5344CB8AC3E}">
        <p14:creationId xmlns:p14="http://schemas.microsoft.com/office/powerpoint/2010/main" val="3548945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it-IT" sz="18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regime «passatista»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(</a:t>
            </a:r>
            <a:r>
              <a:rPr lang="it-IT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historia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magistra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vitae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Osaka"/>
                <a:cs typeface="Times New Roman" panose="02020603050405020304" pitchFamily="18" charset="0"/>
              </a:rPr>
              <a:t>- il passaggio dall’epica (ogni giorno è un nuovo giorno) alla storia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Osaka"/>
                <a:cs typeface="Times New Roman" panose="02020603050405020304" pitchFamily="18" charset="0"/>
              </a:rPr>
              <a:t>[dall’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Osaka"/>
                <a:cs typeface="Times New Roman" panose="02020603050405020304" pitchFamily="18" charset="0"/>
              </a:rPr>
              <a:t>Iliade</a:t>
            </a:r>
            <a:r>
              <a:rPr lang="it-IT" sz="1800" dirty="0">
                <a:effectLst/>
                <a:latin typeface="Times New Roman" panose="02020603050405020304" pitchFamily="18" charset="0"/>
                <a:ea typeface="Osaka"/>
                <a:cs typeface="Times New Roman" panose="02020603050405020304" pitchFamily="18" charset="0"/>
              </a:rPr>
              <a:t> all’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Osaka"/>
                <a:cs typeface="Times New Roman" panose="02020603050405020304" pitchFamily="18" charset="0"/>
              </a:rPr>
              <a:t>Odissea</a:t>
            </a:r>
            <a:r>
              <a:rPr lang="it-IT" sz="1800" dirty="0">
                <a:effectLst/>
                <a:latin typeface="Times New Roman" panose="02020603050405020304" pitchFamily="18" charset="0"/>
                <a:ea typeface="Osaka"/>
                <a:cs typeface="Times New Roman" panose="02020603050405020304" pitchFamily="18" charset="0"/>
              </a:rPr>
              <a:t>]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effectLst/>
              <a:latin typeface="Times New Roman" panose="02020603050405020304" pitchFamily="18" charset="0"/>
              <a:ea typeface="Osaka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la nascita di </a:t>
            </a:r>
            <a:r>
              <a:rPr lang="it-IT" sz="1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Chronos</a:t>
            </a:r>
            <a:r>
              <a:rPr lang="it-IT" sz="1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Kairos e </a:t>
            </a:r>
            <a:r>
              <a:rPr lang="it-IT" sz="1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Krisis</a:t>
            </a:r>
            <a:endParaRPr lang="it-IT" sz="18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1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1800" dirty="0"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8089FF"/>
            </a:solidFill>
          </a:ln>
        </p:spPr>
        <p:txBody>
          <a:bodyPr>
            <a:normAutofit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 startAt="2"/>
            </a:pPr>
            <a:r>
              <a:rPr lang="it-IT" sz="18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regime «futurista»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(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magnifiche sorti e progressive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lvl="0" indent="0" algn="just">
              <a:spcBef>
                <a:spcPts val="0"/>
              </a:spcBef>
              <a:buNone/>
              <a:tabLst>
                <a:tab pos="457200" algn="l"/>
              </a:tabLst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endParaRPr lang="it-IT" sz="1800" dirty="0">
              <a:effectLst/>
              <a:latin typeface="Times New Roman" panose="02020603050405020304" pitchFamily="18" charset="0"/>
              <a:ea typeface="Osaka"/>
              <a:cs typeface="Times New Roman" panose="02020603050405020304" pitchFamily="18" charset="0"/>
            </a:endParaRPr>
          </a:p>
          <a:p>
            <a:pPr marL="0" lvl="0" indent="0" algn="just">
              <a:spcBef>
                <a:spcPts val="0"/>
              </a:spcBef>
              <a:buNone/>
              <a:tabLst>
                <a:tab pos="457200" algn="l"/>
              </a:tabLst>
            </a:pPr>
            <a:r>
              <a:rPr lang="it-IT" sz="1800" dirty="0">
                <a:latin typeface="Times New Roman" panose="02020603050405020304" pitchFamily="18" charset="0"/>
                <a:ea typeface="Osaka"/>
                <a:cs typeface="Times New Roman" panose="02020603050405020304" pitchFamily="18" charset="0"/>
              </a:rPr>
              <a:t>- </a:t>
            </a:r>
            <a:r>
              <a:rPr lang="it-IT" sz="1800" dirty="0">
                <a:effectLst/>
                <a:latin typeface="Times New Roman" panose="02020603050405020304" pitchFamily="18" charset="0"/>
                <a:ea typeface="Osaka"/>
                <a:cs typeface="Times New Roman" panose="02020603050405020304" pitchFamily="18" charset="0"/>
              </a:rPr>
              <a:t>il 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Osaka"/>
                <a:cs typeface="Times New Roman" panose="02020603050405020304" pitchFamily="18" charset="0"/>
              </a:rPr>
              <a:t>futuro</a:t>
            </a:r>
            <a:r>
              <a:rPr lang="it-IT" sz="1800" dirty="0">
                <a:effectLst/>
                <a:latin typeface="Times New Roman" panose="02020603050405020304" pitchFamily="18" charset="0"/>
                <a:ea typeface="Osaka"/>
                <a:cs typeface="Times New Roman" panose="02020603050405020304" pitchFamily="18" charset="0"/>
              </a:rPr>
              <a:t> come terreno di “esempi” e di possibile intellegibilità del presente </a:t>
            </a:r>
          </a:p>
          <a:p>
            <a:pPr marL="0" lvl="0" indent="0" algn="just">
              <a:spcBef>
                <a:spcPts val="0"/>
              </a:spcBef>
              <a:buNone/>
              <a:tabLst>
                <a:tab pos="457200" algn="l"/>
              </a:tabLst>
            </a:pPr>
            <a:endParaRPr lang="it-IT" sz="1800" dirty="0">
              <a:latin typeface="Times New Roman" panose="02020603050405020304" pitchFamily="18" charset="0"/>
              <a:ea typeface="Osaka"/>
              <a:cs typeface="Times New Roman" panose="02020603050405020304" pitchFamily="18" charset="0"/>
            </a:endParaRPr>
          </a:p>
          <a:p>
            <a:pPr lvl="0" algn="just">
              <a:spcBef>
                <a:spcPts val="0"/>
              </a:spcBef>
              <a:buFont typeface="Wingdings" pitchFamily="2" charset="2"/>
              <a:buChar char="Ø"/>
              <a:tabLst>
                <a:tab pos="457200" algn="l"/>
              </a:tabLst>
            </a:pPr>
            <a:r>
              <a:rPr lang="it-IT" sz="1800" dirty="0">
                <a:effectLst/>
                <a:latin typeface="Times New Roman" panose="02020603050405020304" pitchFamily="18" charset="0"/>
                <a:ea typeface="Osaka"/>
                <a:cs typeface="Times New Roman" panose="02020603050405020304" pitchFamily="18" charset="0"/>
              </a:rPr>
              <a:t>il tempo della Rivoluzione</a:t>
            </a:r>
          </a:p>
          <a:p>
            <a:pPr lvl="0" algn="just">
              <a:spcBef>
                <a:spcPts val="0"/>
              </a:spcBef>
              <a:buFont typeface="Wingdings" pitchFamily="2" charset="2"/>
              <a:buChar char="Ø"/>
              <a:tabLst>
                <a:tab pos="457200" algn="l"/>
              </a:tabLst>
            </a:pPr>
            <a:r>
              <a:rPr lang="it-IT" sz="1800" dirty="0">
                <a:effectLst/>
                <a:latin typeface="Times New Roman" panose="02020603050405020304" pitchFamily="18" charset="0"/>
                <a:ea typeface="Osaka"/>
                <a:cs typeface="Times New Roman" panose="02020603050405020304" pitchFamily="18" charset="0"/>
              </a:rPr>
              <a:t>il viaggio in America di Chateaubriand (1791) e di Tocqueville  (1831-1832) </a:t>
            </a:r>
          </a:p>
          <a:p>
            <a:pPr lvl="0" algn="just">
              <a:spcBef>
                <a:spcPts val="0"/>
              </a:spcBef>
              <a:buFont typeface="Wingdings" pitchFamily="2" charset="2"/>
              <a:buChar char="Ø"/>
              <a:tabLst>
                <a:tab pos="457200" algn="l"/>
              </a:tabLst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prima metà del Novecento</a:t>
            </a:r>
          </a:p>
          <a:p>
            <a:pPr lvl="0" algn="just">
              <a:spcBef>
                <a:spcPts val="0"/>
              </a:spcBef>
              <a:buFont typeface="Wingdings" pitchFamily="2" charset="2"/>
              <a:buChar char="Ø"/>
              <a:tabLst>
                <a:tab pos="457200" algn="l"/>
              </a:tabLst>
            </a:pPr>
            <a: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una crisi progressiva che si conclude negli anni ‘80 del Novecento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2800" dirty="0">
              <a:solidFill>
                <a:srgbClr val="521B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220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 marL="342900" indent="-342900">
              <a:lnSpc>
                <a:spcPct val="120000"/>
              </a:lnSpc>
              <a:spcBef>
                <a:spcPts val="0"/>
              </a:spcBef>
              <a:buClr>
                <a:srgbClr val="8089FF"/>
              </a:buClr>
              <a:buFont typeface="+mj-lt"/>
              <a:buAutoNum type="arabicPeriod" startAt="3"/>
            </a:pPr>
            <a:r>
              <a:rPr lang="it-IT" sz="18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«regime «presentista»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F. </a:t>
            </a:r>
            <a:r>
              <a:rPr lang="it-IT" sz="1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Hartog</a:t>
            </a:r>
            <a:r>
              <a:rPr lang="it-IT" sz="1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(intervista, «Il Manifesto», 23 marzo 2023)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nostro presente è emerso dal crollo di quello che chiamo il «moderno regime della storicità».</a:t>
            </a:r>
            <a: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Quando il futuro ha perso la sua forza di attrazione e ogni ritorno al passato, inteso come modello e portatore di lezioni, è diventato impossibile, è rimasto solo il presente. </a:t>
            </a:r>
            <a:r>
              <a:rPr lang="it-IT" sz="1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 presente che, pur non essendo quasi nulla, tendeva a diventare perpetuo, tentava di essere il proprio orizzonte.</a:t>
            </a:r>
            <a:r>
              <a:rPr lang="it-I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Era necessario non solo vivere con i tempi, ma vivere nel presente. Sono così fioriti slogan come «il futuro comincia adesso». Un modo per dire che in realtà conta solo il presente.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8089FF"/>
            </a:solidFill>
          </a:ln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 mano che il presentismo ha guadagnato terreno, si è diversificato. Non esiste un solo presentismo, e non è affatto uguale per tutti. C’è </a:t>
            </a:r>
            <a:r>
              <a:rPr lang="it-IT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 presentismo sofferto o forzato</a:t>
            </a:r>
            <a:r>
              <a:rPr lang="it-IT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quello di tutti coloro per i quali il progetto è vietato, cioè i disoccupati, i migranti, spesso giovani che vivono, a volte realmente, alla giornata. All’altra estremità dello spettro, c’è </a:t>
            </a:r>
            <a:r>
              <a:rPr lang="it-IT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 presentismo scelto e valorizzato</a:t>
            </a:r>
            <a:r>
              <a:rPr lang="it-IT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quello di coloro che sono stati chiamati i vincitori della globalizzazione, cioè gli agili, i mobili, i flessibili, i connessi. Quello dei bei tempi andati della globalizzazione e del neoliberismo. Senza contare il fatto che oggi siamo passati all’immediatezza dei social network, a un </a:t>
            </a:r>
            <a:r>
              <a:rPr lang="it-IT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presentismo dell’istante </a:t>
            </a:r>
            <a:r>
              <a:rPr lang="it-IT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e, al limite, del nanosecondo, quello dei computer e della finanza.</a:t>
            </a:r>
            <a:endParaRPr lang="it-IT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it-IT" sz="2800" dirty="0">
              <a:solidFill>
                <a:srgbClr val="521B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513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Clr>
                <a:srgbClr val="521B93"/>
              </a:buClr>
              <a:buFont typeface="Courier New" panose="02070309020205020404" pitchFamily="49" charset="0"/>
              <a:buChar char="o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seconda metà del Novecento: periodo di crisi del regime «modernista» e della progressiva affermazione del regime «presentista»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521B93"/>
              </a:buClr>
              <a:buFont typeface="Courier New" panose="02070309020205020404" pitchFamily="49" charset="0"/>
              <a:buChar char="o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«punti di rottura», «le faglie temporali»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521B93"/>
              </a:buClr>
              <a:buFont typeface="Courier New" panose="02070309020205020404" pitchFamily="49" charset="0"/>
              <a:buChar char="o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funzionamento del regime presentista: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521B93"/>
              </a:buClr>
              <a:buFont typeface="Wingdings" pitchFamily="2" charset="2"/>
              <a:buChar char="§"/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allungamento e invasività del presente</a:t>
            </a:r>
          </a:p>
          <a:p>
            <a:pPr lvl="0" algn="just">
              <a:buClr>
                <a:srgbClr val="521B93"/>
              </a:buClr>
              <a:buFont typeface="Wingdings" pitchFamily="2" charset="2"/>
              <a:buChar char="§"/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trasformazione del presente in attualità /istantaneità</a:t>
            </a:r>
          </a:p>
          <a:p>
            <a:pPr lvl="0" algn="just">
              <a:buClr>
                <a:srgbClr val="521B93"/>
              </a:buClr>
              <a:buFont typeface="Wingdings" pitchFamily="2" charset="2"/>
              <a:buChar char="§"/>
            </a:pPr>
            <a: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svalutazione del passato (passato è ciò che non riguarda il presente)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Clr>
                <a:srgbClr val="521B93"/>
              </a:buClr>
              <a:buFont typeface="Wingdings" pitchFamily="2" charset="2"/>
              <a:buChar char="§"/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impossibilità del futuro (ex. precarietà; </a:t>
            </a:r>
            <a:r>
              <a:rPr lang="it-IT" sz="1800" b="1" dirty="0">
                <a:solidFill>
                  <a:srgbClr val="8089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distopie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 algn="just">
              <a:buClr>
                <a:srgbClr val="521B93"/>
              </a:buClr>
              <a:buFont typeface="Courier New" panose="02070309020205020404" pitchFamily="49" charset="0"/>
              <a:buChar char="o"/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diversi tipi di presentismo</a:t>
            </a:r>
          </a:p>
          <a:p>
            <a:pPr marL="342900" lvl="0" indent="-342900" algn="just">
              <a:buClr>
                <a:srgbClr val="521B93"/>
              </a:buClr>
              <a:buFont typeface="Georgia" panose="02040502050405020303" pitchFamily="18" charset="0"/>
              <a:buChar char="-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8089FF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2800" dirty="0">
              <a:solidFill>
                <a:srgbClr val="521B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8089FF"/>
              </a:buClr>
              <a:buFont typeface="Wingdings" pitchFamily="2" charset="2"/>
              <a:buChar char="ü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patrimonio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8089FF"/>
              </a:buClr>
              <a:buFont typeface="Wingdings" pitchFamily="2" charset="2"/>
              <a:buChar char="ü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8089FF"/>
              </a:buClr>
              <a:buFont typeface="Wingdings" pitchFamily="2" charset="2"/>
              <a:buChar char="ü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memoria/</a:t>
            </a:r>
            <a:r>
              <a:rPr lang="it-IT" dirty="0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l’era del testimone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8089FF"/>
              </a:buClr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8089FF"/>
              </a:buClr>
              <a:buFont typeface="Wingdings" pitchFamily="2" charset="2"/>
              <a:buChar char="ü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commemorazione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8089FF"/>
              </a:buClr>
              <a:buNone/>
            </a:pPr>
            <a:endParaRPr lang="it-IT" dirty="0">
              <a:solidFill>
                <a:srgbClr val="521B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739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 corso del Novecento, soprattutto dopo la Seconda guerra mondiale, la nozione di patrimonio ha conosciuto una forte </a:t>
            </a:r>
            <a:r>
              <a:rPr lang="it-IT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istituzionalizzazione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attraverso organismi internazionali come l’UNESCO, che ne ha promosso una definizione più ampia e inclusiva. Da allora, il patrimonio non riguarda più solo oggetti e monumenti (</a:t>
            </a:r>
            <a:r>
              <a:rPr lang="it-IT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patrimonio materiale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ma anche </a:t>
            </a:r>
            <a:r>
              <a:rPr lang="it-IT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pratiche, saperi, lingue, rituali e tradizioni orali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patrimonio immateriale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ambito teorico, il patrimonio è oggi inteso </a:t>
            </a:r>
            <a:r>
              <a:rPr lang="it-IT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come una realtà fissa o data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 come </a:t>
            </a:r>
            <a:r>
              <a:rPr lang="it-IT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costruzione sociale e culturale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ciò che una comunità decide di riconoscere e valorizzare come eredità significativa. Questo implica che il patrimonio è sempre </a:t>
            </a:r>
            <a:r>
              <a:rPr lang="it-IT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selettivo e politico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frutto di scelte, esclusioni, negoziazioni e processi di legittimazione.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riflessione contemporanea, influenzata dagli studi postcoloniali e dalla public history, mette in luce anche la dimensione dinamica del patrimonio: esso </a:t>
            </a:r>
            <a:r>
              <a:rPr lang="it-IT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vive attraverso gli usi, i riusi e i revival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che ne fanno le comunità, i media e le industrie culturali. In questo senso, parlare di patrimonio oggi significa considerare </a:t>
            </a:r>
            <a:r>
              <a:rPr lang="it-IT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memoria, identità, conflitto e partecipazione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più che semplice conservazione di oggetti del passato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Convenzione </a:t>
            </a: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UNESCO </a:t>
            </a:r>
            <a:r>
              <a:rPr lang="it-I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 1972</a:t>
            </a: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sulla protezione del patrimonio mondiale culturale e naturale definiva il patrimonio soprattutto in termini </a:t>
            </a:r>
            <a:r>
              <a:rPr lang="it-I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materiali</a:t>
            </a: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comprendendo monumenti, complessi architettonici e siti di valore “universale eccezionale”. Tale impostazione rispecchiava una concezione ereditata dall’Ottocento, legata alla </a:t>
            </a:r>
            <a:r>
              <a:rPr lang="it-I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tutela dei beni tangibili</a:t>
            </a: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come testimonianze eminenti della civiltà e della nazione.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la </a:t>
            </a:r>
            <a:r>
              <a:rPr lang="it-I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Convenzione del 2003</a:t>
            </a: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sul patrimonio culturale immateriale, l’UNESCO ha introdotto una svolta concettuale: il patrimonio non è più soltanto ciò che si conserva, ma </a:t>
            </a:r>
            <a:r>
              <a:rPr lang="it-I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ciò che si pratica, si trasmette e si riconosce</a:t>
            </a: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collettivamente come eredità culturale. Pratiche, rituali, feste, saperi artigianali, tradizioni orali e performative diventano così forme di patrimonio “vivente”, costantemente ricreate dalle comunità.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Ridefinizione del patrimonio come </a:t>
            </a:r>
            <a:r>
              <a:rPr lang="it-I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processo sociale</a:t>
            </a: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esso è </a:t>
            </a:r>
            <a:r>
              <a:rPr lang="it-I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selettivo, negoziato e identitario</a:t>
            </a: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dipendente dal riconoscimento da parte delle comunità che lo producono e lo mantengono. Ne emerge un paradigma </a:t>
            </a:r>
            <a:r>
              <a:rPr lang="it-I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partecipativo e inclusivo</a:t>
            </a: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fondato sul valore della diversità culturale e sulla responsabilità condivisa della trasmissione.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E79080F-CBCA-CD3D-4B95-4CF4012166C8}"/>
              </a:ext>
            </a:extLst>
          </p:cNvPr>
          <p:cNvSpPr txBox="1"/>
          <p:nvPr/>
        </p:nvSpPr>
        <p:spPr>
          <a:xfrm>
            <a:off x="838200" y="1456293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patrimonio</a:t>
            </a:r>
          </a:p>
        </p:txBody>
      </p:sp>
    </p:spTree>
    <p:extLst>
      <p:ext uri="{BB962C8B-B14F-4D97-AF65-F5344CB8AC3E}">
        <p14:creationId xmlns:p14="http://schemas.microsoft.com/office/powerpoint/2010/main" val="3001246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'era del testimone - Annette Wieviorka - copertina">
            <a:extLst>
              <a:ext uri="{FF2B5EF4-FFF2-40B4-BE49-F238E27FC236}">
                <a16:creationId xmlns:a16="http://schemas.microsoft.com/office/drawing/2014/main" id="{840842E8-26BA-9C36-4C4D-244A938BF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1529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462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1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testimoni ‘svalutati’ sia nel regime di storicità </a:t>
            </a:r>
            <a:r>
              <a:rPr lang="it-IT" sz="14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passatista</a:t>
            </a:r>
            <a:r>
              <a:rPr lang="it-IT" sz="1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(prevalgono gli </a:t>
            </a:r>
            <a:r>
              <a:rPr lang="it-IT" sz="1400" b="1" kern="100" dirty="0">
                <a:solidFill>
                  <a:srgbClr val="521B9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antenati</a:t>
            </a:r>
            <a:r>
              <a:rPr lang="it-IT" sz="1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che in quello </a:t>
            </a:r>
            <a:r>
              <a:rPr lang="it-IT" sz="14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futurista</a:t>
            </a:r>
            <a:r>
              <a:rPr lang="it-IT" sz="1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(si guarda ai </a:t>
            </a:r>
            <a:r>
              <a:rPr lang="it-IT" sz="1400" b="1" kern="100" dirty="0">
                <a:solidFill>
                  <a:srgbClr val="521B9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discendenti</a:t>
            </a:r>
            <a:r>
              <a:rPr lang="it-IT" sz="1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1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1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dagli anni ‘80 del Novecento: l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it-IT" sz="1400" b="1" dirty="0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testimonianza diretta</a:t>
            </a:r>
            <a:r>
              <a:rPr lang="it-IT" sz="1400" dirty="0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diventa la forma principale, e spesso dominante, di racconto e di trasmissione del passato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8089FF"/>
              </a:buClr>
              <a:buFont typeface="Wingdings" pitchFamily="2" charset="2"/>
              <a:buChar char="ü"/>
            </a:pPr>
            <a:r>
              <a:rPr lang="it-IT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dalla storia alla memoria</a:t>
            </a:r>
            <a:endParaRPr lang="it-I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8089FF"/>
              </a:buClr>
              <a:buFont typeface="Wingdings" pitchFamily="2" charset="2"/>
              <a:buChar char="ü"/>
            </a:pPr>
            <a:r>
              <a:rPr lang="it-IT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 documento alla voce</a:t>
            </a:r>
            <a:endParaRPr lang="it-I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8089FF"/>
              </a:buClr>
              <a:buFont typeface="Wingdings" pitchFamily="2" charset="2"/>
              <a:buChar char="ü"/>
            </a:pPr>
            <a:r>
              <a:rPr lang="it-IT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dallo storico al testimone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8089FF"/>
              </a:buClr>
              <a:buFont typeface="Wingdings" pitchFamily="2" charset="2"/>
              <a:buChar char="ü"/>
            </a:pPr>
            <a:endParaRPr lang="it-I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8089FF"/>
              </a:buClr>
              <a:buFont typeface="Courier New" panose="02070309020205020404" pitchFamily="49" charset="0"/>
              <a:buChar char="o"/>
            </a:pPr>
            <a:r>
              <a:rPr lang="it-IT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ruolo crescente dei media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8089FF"/>
              </a:buClr>
              <a:buFont typeface="Courier New" panose="02070309020205020404" pitchFamily="49" charset="0"/>
              <a:buChar char="o"/>
            </a:pPr>
            <a:r>
              <a:rPr lang="it-IT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crisi della fiducia nella storia ufficiale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8089FF"/>
              </a:buClr>
              <a:buFont typeface="Courier New" panose="02070309020205020404" pitchFamily="49" charset="0"/>
              <a:buChar char="o"/>
            </a:pPr>
            <a:r>
              <a:rPr lang="it-IT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ricerca di un rapporto più emotivo e diretto con il passato</a:t>
            </a:r>
            <a:endParaRPr lang="it-IT" sz="1400" b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8089FF"/>
              </a:buClr>
              <a:buFont typeface="Wingdings" pitchFamily="2" charset="2"/>
              <a:buChar char="ü"/>
            </a:pPr>
            <a:endParaRPr lang="it-IT" sz="1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1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it-IT" sz="1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 ruolo dei testimoni nel </a:t>
            </a:r>
            <a:r>
              <a:rPr lang="it-IT" sz="14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presentismo</a:t>
            </a:r>
            <a:r>
              <a:rPr lang="it-IT" sz="1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si modella su uno degli eventi paradigmatici del XX secolo (della costruzione di memoria del XX secolo)</a:t>
            </a:r>
            <a:r>
              <a:rPr lang="it-IT" sz="1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&gt; </a:t>
            </a:r>
            <a:r>
              <a:rPr lang="it-IT" sz="1400" b="1" kern="100" dirty="0">
                <a:solidFill>
                  <a:srgbClr val="521B9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it-IT" sz="1400" b="1" kern="100" dirty="0">
                <a:solidFill>
                  <a:srgbClr val="521B9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Shoah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1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Clr>
                <a:srgbClr val="521B93"/>
              </a:buClr>
              <a:buFont typeface="Georgia" panose="02040502050405020303" pitchFamily="18" charset="0"/>
              <a:buChar char="-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0018" y="1813935"/>
            <a:ext cx="5181600" cy="4351338"/>
          </a:xfrm>
          <a:ln>
            <a:solidFill>
              <a:srgbClr val="8089FF"/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1800" b="1" kern="100" dirty="0">
                <a:solidFill>
                  <a:srgbClr val="521B9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Annette </a:t>
            </a:r>
            <a:r>
              <a:rPr lang="it-IT" sz="1800" b="1" kern="100" dirty="0" err="1">
                <a:solidFill>
                  <a:srgbClr val="521B9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Wieviorka</a:t>
            </a:r>
            <a:r>
              <a:rPr lang="it-IT" sz="1800" b="1" kern="100" dirty="0">
                <a:solidFill>
                  <a:srgbClr val="521B9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b="1" i="1" kern="100" dirty="0">
                <a:solidFill>
                  <a:srgbClr val="521B9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L’</a:t>
            </a:r>
            <a:r>
              <a:rPr lang="it-IT" sz="1800" b="1" i="1" kern="100" dirty="0" err="1">
                <a:solidFill>
                  <a:srgbClr val="521B9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ère</a:t>
            </a:r>
            <a:r>
              <a:rPr lang="it-IT" sz="1800" b="1" i="1" kern="100" dirty="0">
                <a:solidFill>
                  <a:srgbClr val="521B9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i="1" kern="100" dirty="0" err="1">
                <a:solidFill>
                  <a:srgbClr val="521B9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</a:t>
            </a:r>
            <a:r>
              <a:rPr lang="it-IT" sz="1800" b="1" i="1" kern="100" dirty="0">
                <a:solidFill>
                  <a:srgbClr val="521B9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i="1" kern="100" dirty="0" err="1">
                <a:solidFill>
                  <a:srgbClr val="521B9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témoin</a:t>
            </a:r>
            <a:r>
              <a:rPr lang="it-IT" sz="1800" b="1" i="1" kern="100" dirty="0">
                <a:solidFill>
                  <a:srgbClr val="521B9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kern="100" dirty="0">
                <a:solidFill>
                  <a:srgbClr val="521B9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(1998)</a:t>
            </a:r>
          </a:p>
          <a:p>
            <a:pPr marL="0" indent="0" algn="just">
              <a:buNone/>
            </a:pPr>
            <a:endParaRPr lang="it-IT" sz="1800" b="1" kern="100" dirty="0">
              <a:solidFill>
                <a:srgbClr val="521B9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necessità di preservare traccia (non ancora memoria) della Shoah nasce durante la Shoah stessa</a:t>
            </a:r>
            <a:endParaRPr lang="it-IT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negazionismo implicito a ogni genocidio</a:t>
            </a:r>
            <a:endParaRPr lang="it-IT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prende la forma, nei ghetti e nei campi di sterminio, di preservazione delle fonti e di scritti autobiografici [seppelliti, nascosti, fatti uscire dai recinti] </a:t>
            </a:r>
          </a:p>
          <a:p>
            <a:pPr algn="just">
              <a:buFont typeface="Wingdings" pitchFamily="2" charset="2"/>
              <a:buChar char="Ø"/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 destinatario è la posterità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A951641-508E-A44C-EC16-0EE168D6A817}"/>
              </a:ext>
            </a:extLst>
          </p:cNvPr>
          <p:cNvSpPr txBox="1"/>
          <p:nvPr/>
        </p:nvSpPr>
        <p:spPr>
          <a:xfrm>
            <a:off x="838200" y="1456293"/>
            <a:ext cx="1082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testimone</a:t>
            </a:r>
          </a:p>
        </p:txBody>
      </p:sp>
    </p:spTree>
    <p:extLst>
      <p:ext uri="{BB962C8B-B14F-4D97-AF65-F5344CB8AC3E}">
        <p14:creationId xmlns:p14="http://schemas.microsoft.com/office/powerpoint/2010/main" val="1208661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Dopoguerra (1945–fine anni ’50)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Fase della </a:t>
            </a:r>
            <a:r>
              <a:rPr lang="it-IT" sz="1600" dirty="0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testimonianza giudiziaria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del </a:t>
            </a:r>
            <a:r>
              <a:rPr lang="it-IT" sz="1600" dirty="0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silenzio pubblico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600" dirty="0">
              <a:solidFill>
                <a:srgbClr val="521B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testimoni parlano quasi esclusivamente 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nei tribunali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come parte dei processi ai criminali nazisti (es. processo di Norimberga, 1945–46)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loro parola è 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strumentale alla giustizia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non ancora considerata “memoria collettiva”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memoria interna alla comunità ebraica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società preferisce dimenticare o ricomporre l’unità nazionale, evitando di distinguere il destino specifico degli ebrei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discorso pubblico è dominato dai 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resistenti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dai 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combattenti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non dalle vittime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Clr>
                <a:srgbClr val="521B93"/>
              </a:buClr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L’emergere della memoria ebraica (1960-1980)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dirty="0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Fase della politicizzazione e della memoria collettiva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partire dal 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processo Eichmann (Gerusalemme, 1961)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la voce dei sopravvissuti entra per la prima volta 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nello spazio pubblico internazionale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testimonianza diventa 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centrale per la comprensione del genocidio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emergono le prime opere di memorialistica, la diffusione del diario di Anne Frank, e le narrazioni di Primo Levi raggiungono un pubblico più vasto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società inizia a riconoscere che la Shoah ha una 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specificità storica e morale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ricadute sull’identità di Israele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it-IT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sz="16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it-IT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iberazione della parola dei testimoni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che diventano parte integrante della ricostruzione storica</a:t>
            </a:r>
            <a:endParaRPr lang="it-IT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2800" dirty="0">
              <a:solidFill>
                <a:srgbClr val="521B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197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6700</TotalTime>
  <Words>1526</Words>
  <Application>Microsoft Macintosh PowerPoint</Application>
  <PresentationFormat>Widescreen</PresentationFormat>
  <Paragraphs>140</Paragraphs>
  <Slides>11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Courier New</vt:lpstr>
      <vt:lpstr>Georgia</vt:lpstr>
      <vt:lpstr>Times New Roman</vt:lpstr>
      <vt:lpstr>Wingdings</vt:lpstr>
      <vt:lpstr>Tema di Office</vt:lpstr>
      <vt:lpstr>    1.3. Regimi di storicità: historia magistra vitae, futurismo, presentismo, antropocene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107</cp:revision>
  <dcterms:created xsi:type="dcterms:W3CDTF">2025-05-28T06:59:09Z</dcterms:created>
  <dcterms:modified xsi:type="dcterms:W3CDTF">2025-11-10T06:03:21Z</dcterms:modified>
</cp:coreProperties>
</file>