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7"/>
  </p:notesMasterIdLst>
  <p:sldIdLst>
    <p:sldId id="256" r:id="rId2"/>
    <p:sldId id="258" r:id="rId3"/>
    <p:sldId id="259" r:id="rId4"/>
    <p:sldId id="261" r:id="rId5"/>
    <p:sldId id="266" r:id="rId6"/>
    <p:sldId id="267" r:id="rId7"/>
    <p:sldId id="269" r:id="rId8"/>
    <p:sldId id="270" r:id="rId9"/>
    <p:sldId id="271" r:id="rId10"/>
    <p:sldId id="273" r:id="rId11"/>
    <p:sldId id="275" r:id="rId12"/>
    <p:sldId id="277" r:id="rId13"/>
    <p:sldId id="279" r:id="rId14"/>
    <p:sldId id="280" r:id="rId15"/>
    <p:sldId id="281" r:id="rId16"/>
    <p:sldId id="282" r:id="rId17"/>
    <p:sldId id="283" r:id="rId18"/>
    <p:sldId id="292" r:id="rId19"/>
    <p:sldId id="294" r:id="rId20"/>
    <p:sldId id="300" r:id="rId21"/>
    <p:sldId id="301" r:id="rId22"/>
    <p:sldId id="302" r:id="rId23"/>
    <p:sldId id="303" r:id="rId24"/>
    <p:sldId id="304" r:id="rId25"/>
    <p:sldId id="308" r:id="rId26"/>
    <p:sldId id="305" r:id="rId27"/>
    <p:sldId id="307" r:id="rId28"/>
    <p:sldId id="311" r:id="rId29"/>
    <p:sldId id="315" r:id="rId30"/>
    <p:sldId id="331" r:id="rId31"/>
    <p:sldId id="332" r:id="rId32"/>
    <p:sldId id="336" r:id="rId33"/>
    <p:sldId id="337" r:id="rId34"/>
    <p:sldId id="339" r:id="rId35"/>
    <p:sldId id="34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80419-6C1E-4077-BE4E-08E1C243C51F}"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00F8ED2F-FC47-471D-81B8-3E80184E4614}">
      <dgm:prSet/>
      <dgm:spPr/>
      <dgm:t>
        <a:bodyPr/>
        <a:lstStyle/>
        <a:p>
          <a:r>
            <a:rPr lang="it-IT"/>
            <a:t>La segmentazione secondo lo stile di vita categorizza le persone in base al modo in cui vivono, che si riflette nelle loro attività, nei loro interessi e nelle loro opinioni. Lo stile di vita orienta profondamente il comportamento dei consumatori, e i marketer hanno identificato diverse tipologie di stili di vita. </a:t>
          </a:r>
          <a:endParaRPr lang="en-US"/>
        </a:p>
      </dgm:t>
    </dgm:pt>
    <dgm:pt modelId="{C2E89187-7106-4332-8BDF-AAAAB1E05D3F}" type="parTrans" cxnId="{E7B475F4-1200-48B7-8578-D2C8327E54D9}">
      <dgm:prSet/>
      <dgm:spPr/>
      <dgm:t>
        <a:bodyPr/>
        <a:lstStyle/>
        <a:p>
          <a:endParaRPr lang="en-US"/>
        </a:p>
      </dgm:t>
    </dgm:pt>
    <dgm:pt modelId="{413E4F01-4BCF-4EFC-BF6A-3DBE2FABB6D0}" type="sibTrans" cxnId="{E7B475F4-1200-48B7-8578-D2C8327E54D9}">
      <dgm:prSet/>
      <dgm:spPr/>
      <dgm:t>
        <a:bodyPr/>
        <a:lstStyle/>
        <a:p>
          <a:endParaRPr lang="en-US"/>
        </a:p>
      </dgm:t>
    </dgm:pt>
    <dgm:pt modelId="{1AAEED49-064A-4E78-8608-1D5832111E5D}">
      <dgm:prSet/>
      <dgm:spPr/>
      <dgm:t>
        <a:bodyPr/>
        <a:lstStyle/>
        <a:p>
          <a:r>
            <a:rPr lang="it-IT"/>
            <a:t>Lo stile di vita rappresenta quindi anche un potente metodo di segmentazione; </a:t>
          </a:r>
          <a:r>
            <a:rPr lang="it-IT" i="1"/>
            <a:t>per esempio</a:t>
          </a:r>
          <a:r>
            <a:rPr lang="it-IT"/>
            <a:t>, particolari gruppi di stili di vita hanno abitudini ragionevolmente prevedibili sui media. </a:t>
          </a:r>
          <a:endParaRPr lang="en-US"/>
        </a:p>
      </dgm:t>
    </dgm:pt>
    <dgm:pt modelId="{D281F995-98EB-43CC-888D-E5B343D695A4}" type="parTrans" cxnId="{EFD7B345-EF54-4F18-B32A-6DD68600DC91}">
      <dgm:prSet/>
      <dgm:spPr/>
      <dgm:t>
        <a:bodyPr/>
        <a:lstStyle/>
        <a:p>
          <a:endParaRPr lang="en-US"/>
        </a:p>
      </dgm:t>
    </dgm:pt>
    <dgm:pt modelId="{3F22C5CA-E7ED-47AA-862E-FAC4B9896C2C}" type="sibTrans" cxnId="{EFD7B345-EF54-4F18-B32A-6DD68600DC91}">
      <dgm:prSet/>
      <dgm:spPr/>
      <dgm:t>
        <a:bodyPr/>
        <a:lstStyle/>
        <a:p>
          <a:endParaRPr lang="en-US"/>
        </a:p>
      </dgm:t>
    </dgm:pt>
    <dgm:pt modelId="{7D581D27-0152-47DC-AB41-C77650A866E5}">
      <dgm:prSet/>
      <dgm:spPr/>
      <dgm:t>
        <a:bodyPr/>
        <a:lstStyle/>
        <a:p>
          <a:r>
            <a:rPr lang="it-IT"/>
            <a:t>Le persone che amano le attività all'aria aperta come l'escursionismo e gli sport acquatici probabilmente leggeranno riviste, guarderanno programmi televisivi, visiteranno siti e saranno attive sui social network che trattano questi argomenti. Gli operatori di marketing possono, quindi, utilizzare questi media per raggiungere i segmenti prescelti.</a:t>
          </a:r>
          <a:endParaRPr lang="en-US"/>
        </a:p>
      </dgm:t>
    </dgm:pt>
    <dgm:pt modelId="{7A678D67-F9A8-43C1-A94E-683450A922DB}" type="parTrans" cxnId="{6ADBCA4F-80C3-4A58-8B8F-D50E0FA3778D}">
      <dgm:prSet/>
      <dgm:spPr/>
      <dgm:t>
        <a:bodyPr/>
        <a:lstStyle/>
        <a:p>
          <a:endParaRPr lang="en-US"/>
        </a:p>
      </dgm:t>
    </dgm:pt>
    <dgm:pt modelId="{1415AD05-E332-4D69-9FD0-2F49792F8792}" type="sibTrans" cxnId="{6ADBCA4F-80C3-4A58-8B8F-D50E0FA3778D}">
      <dgm:prSet/>
      <dgm:spPr/>
      <dgm:t>
        <a:bodyPr/>
        <a:lstStyle/>
        <a:p>
          <a:endParaRPr lang="en-US"/>
        </a:p>
      </dgm:t>
    </dgm:pt>
    <dgm:pt modelId="{EA0AA5BE-D583-4BEB-93C6-B5FDAB598340}" type="pres">
      <dgm:prSet presAssocID="{2BA80419-6C1E-4077-BE4E-08E1C243C51F}" presName="Name0" presStyleCnt="0">
        <dgm:presLayoutVars>
          <dgm:dir/>
          <dgm:animLvl val="lvl"/>
          <dgm:resizeHandles val="exact"/>
        </dgm:presLayoutVars>
      </dgm:prSet>
      <dgm:spPr/>
    </dgm:pt>
    <dgm:pt modelId="{F2D43654-5855-48D6-8777-C804BDAA5B20}" type="pres">
      <dgm:prSet presAssocID="{7D581D27-0152-47DC-AB41-C77650A866E5}" presName="boxAndChildren" presStyleCnt="0"/>
      <dgm:spPr/>
    </dgm:pt>
    <dgm:pt modelId="{0C2BEE76-AAF6-42FF-9728-EDEA184BA887}" type="pres">
      <dgm:prSet presAssocID="{7D581D27-0152-47DC-AB41-C77650A866E5}" presName="parentTextBox" presStyleLbl="node1" presStyleIdx="0" presStyleCnt="3"/>
      <dgm:spPr/>
    </dgm:pt>
    <dgm:pt modelId="{4520D724-27F7-41D2-9846-B7880BD5C530}" type="pres">
      <dgm:prSet presAssocID="{3F22C5CA-E7ED-47AA-862E-FAC4B9896C2C}" presName="sp" presStyleCnt="0"/>
      <dgm:spPr/>
    </dgm:pt>
    <dgm:pt modelId="{1D85CB36-3608-4B4A-B7B8-011733F2CC07}" type="pres">
      <dgm:prSet presAssocID="{1AAEED49-064A-4E78-8608-1D5832111E5D}" presName="arrowAndChildren" presStyleCnt="0"/>
      <dgm:spPr/>
    </dgm:pt>
    <dgm:pt modelId="{B22B8857-7077-445A-869F-EEC334E39041}" type="pres">
      <dgm:prSet presAssocID="{1AAEED49-064A-4E78-8608-1D5832111E5D}" presName="parentTextArrow" presStyleLbl="node1" presStyleIdx="1" presStyleCnt="3"/>
      <dgm:spPr/>
    </dgm:pt>
    <dgm:pt modelId="{1547670E-FE4B-4ED0-98B3-8D775ED8A5EB}" type="pres">
      <dgm:prSet presAssocID="{413E4F01-4BCF-4EFC-BF6A-3DBE2FABB6D0}" presName="sp" presStyleCnt="0"/>
      <dgm:spPr/>
    </dgm:pt>
    <dgm:pt modelId="{6756EF3E-DAA7-4D3D-BEBF-099EA6C59189}" type="pres">
      <dgm:prSet presAssocID="{00F8ED2F-FC47-471D-81B8-3E80184E4614}" presName="arrowAndChildren" presStyleCnt="0"/>
      <dgm:spPr/>
    </dgm:pt>
    <dgm:pt modelId="{42A820FA-704A-4B7B-833A-1D6B0D79D593}" type="pres">
      <dgm:prSet presAssocID="{00F8ED2F-FC47-471D-81B8-3E80184E4614}" presName="parentTextArrow" presStyleLbl="node1" presStyleIdx="2" presStyleCnt="3"/>
      <dgm:spPr/>
    </dgm:pt>
  </dgm:ptLst>
  <dgm:cxnLst>
    <dgm:cxn modelId="{A5D9081E-9859-4B2C-91FB-D714D196B971}" type="presOf" srcId="{1AAEED49-064A-4E78-8608-1D5832111E5D}" destId="{B22B8857-7077-445A-869F-EEC334E39041}" srcOrd="0" destOrd="0" presId="urn:microsoft.com/office/officeart/2005/8/layout/process4"/>
    <dgm:cxn modelId="{07E96721-987C-4350-B349-35E88CF302CD}" type="presOf" srcId="{2BA80419-6C1E-4077-BE4E-08E1C243C51F}" destId="{EA0AA5BE-D583-4BEB-93C6-B5FDAB598340}" srcOrd="0" destOrd="0" presId="urn:microsoft.com/office/officeart/2005/8/layout/process4"/>
    <dgm:cxn modelId="{EFD7B345-EF54-4F18-B32A-6DD68600DC91}" srcId="{2BA80419-6C1E-4077-BE4E-08E1C243C51F}" destId="{1AAEED49-064A-4E78-8608-1D5832111E5D}" srcOrd="1" destOrd="0" parTransId="{D281F995-98EB-43CC-888D-E5B343D695A4}" sibTransId="{3F22C5CA-E7ED-47AA-862E-FAC4B9896C2C}"/>
    <dgm:cxn modelId="{6ADBCA4F-80C3-4A58-8B8F-D50E0FA3778D}" srcId="{2BA80419-6C1E-4077-BE4E-08E1C243C51F}" destId="{7D581D27-0152-47DC-AB41-C77650A866E5}" srcOrd="2" destOrd="0" parTransId="{7A678D67-F9A8-43C1-A94E-683450A922DB}" sibTransId="{1415AD05-E332-4D69-9FD0-2F49792F8792}"/>
    <dgm:cxn modelId="{10D8875A-9D41-4013-9E89-630EF257E96C}" type="presOf" srcId="{00F8ED2F-FC47-471D-81B8-3E80184E4614}" destId="{42A820FA-704A-4B7B-833A-1D6B0D79D593}" srcOrd="0" destOrd="0" presId="urn:microsoft.com/office/officeart/2005/8/layout/process4"/>
    <dgm:cxn modelId="{E7B475F4-1200-48B7-8578-D2C8327E54D9}" srcId="{2BA80419-6C1E-4077-BE4E-08E1C243C51F}" destId="{00F8ED2F-FC47-471D-81B8-3E80184E4614}" srcOrd="0" destOrd="0" parTransId="{C2E89187-7106-4332-8BDF-AAAAB1E05D3F}" sibTransId="{413E4F01-4BCF-4EFC-BF6A-3DBE2FABB6D0}"/>
    <dgm:cxn modelId="{60F7CEF7-7F1E-44F5-8FFE-0825A900AC8C}" type="presOf" srcId="{7D581D27-0152-47DC-AB41-C77650A866E5}" destId="{0C2BEE76-AAF6-42FF-9728-EDEA184BA887}" srcOrd="0" destOrd="0" presId="urn:microsoft.com/office/officeart/2005/8/layout/process4"/>
    <dgm:cxn modelId="{16A28658-648F-4F57-9B34-AC2255C6F1FC}" type="presParOf" srcId="{EA0AA5BE-D583-4BEB-93C6-B5FDAB598340}" destId="{F2D43654-5855-48D6-8777-C804BDAA5B20}" srcOrd="0" destOrd="0" presId="urn:microsoft.com/office/officeart/2005/8/layout/process4"/>
    <dgm:cxn modelId="{A3FA94F9-F89E-4153-97EF-7887EE7793F8}" type="presParOf" srcId="{F2D43654-5855-48D6-8777-C804BDAA5B20}" destId="{0C2BEE76-AAF6-42FF-9728-EDEA184BA887}" srcOrd="0" destOrd="0" presId="urn:microsoft.com/office/officeart/2005/8/layout/process4"/>
    <dgm:cxn modelId="{0230D773-58E7-4807-9DE6-F302B433929B}" type="presParOf" srcId="{EA0AA5BE-D583-4BEB-93C6-B5FDAB598340}" destId="{4520D724-27F7-41D2-9846-B7880BD5C530}" srcOrd="1" destOrd="0" presId="urn:microsoft.com/office/officeart/2005/8/layout/process4"/>
    <dgm:cxn modelId="{36292A02-48AB-4468-B9AB-ACE112F4BDE0}" type="presParOf" srcId="{EA0AA5BE-D583-4BEB-93C6-B5FDAB598340}" destId="{1D85CB36-3608-4B4A-B7B8-011733F2CC07}" srcOrd="2" destOrd="0" presId="urn:microsoft.com/office/officeart/2005/8/layout/process4"/>
    <dgm:cxn modelId="{15CB1446-37B5-4D29-BC2F-9D84BB2004C4}" type="presParOf" srcId="{1D85CB36-3608-4B4A-B7B8-011733F2CC07}" destId="{B22B8857-7077-445A-869F-EEC334E39041}" srcOrd="0" destOrd="0" presId="urn:microsoft.com/office/officeart/2005/8/layout/process4"/>
    <dgm:cxn modelId="{7EF2D8D1-1C38-4EFD-A9E5-180890B19B8F}" type="presParOf" srcId="{EA0AA5BE-D583-4BEB-93C6-B5FDAB598340}" destId="{1547670E-FE4B-4ED0-98B3-8D775ED8A5EB}" srcOrd="3" destOrd="0" presId="urn:microsoft.com/office/officeart/2005/8/layout/process4"/>
    <dgm:cxn modelId="{CE75152B-53C6-4A59-9F62-AC90F05A21B9}" type="presParOf" srcId="{EA0AA5BE-D583-4BEB-93C6-B5FDAB598340}" destId="{6756EF3E-DAA7-4D3D-BEBF-099EA6C59189}" srcOrd="4" destOrd="0" presId="urn:microsoft.com/office/officeart/2005/8/layout/process4"/>
    <dgm:cxn modelId="{D017B222-7B8E-433D-B5F2-079FD578BCD5}" type="presParOf" srcId="{6756EF3E-DAA7-4D3D-BEBF-099EA6C59189}" destId="{42A820FA-704A-4B7B-833A-1D6B0D79D59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B093BD-2311-40D2-B548-70CD866D64B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DD934D0-044A-4CB1-9757-E34A4738B579}">
      <dgm:prSet phldrT="[Text]"/>
      <dgm:spPr>
        <a:ln>
          <a:solidFill>
            <a:schemeClr val="accent1"/>
          </a:solidFill>
        </a:ln>
      </dgm:spPr>
      <dgm:t>
        <a:bodyPr/>
        <a:lstStyle/>
        <a:p>
          <a:r>
            <a:rPr lang="en-GB" dirty="0" err="1"/>
            <a:t>Segmentazione</a:t>
          </a:r>
          <a:r>
            <a:rPr lang="en-GB" dirty="0"/>
            <a:t> </a:t>
          </a:r>
          <a:r>
            <a:rPr lang="en-GB" dirty="0" err="1"/>
            <a:t>aziendale</a:t>
          </a:r>
          <a:endParaRPr lang="en-US" dirty="0"/>
        </a:p>
      </dgm:t>
    </dgm:pt>
    <dgm:pt modelId="{AFA607D1-D15C-46B2-BF18-903F7EB9E1E5}" type="parTrans" cxnId="{1144B5D7-C153-4E09-83DF-1479611C2B4F}">
      <dgm:prSet/>
      <dgm:spPr/>
      <dgm:t>
        <a:bodyPr/>
        <a:lstStyle/>
        <a:p>
          <a:endParaRPr lang="en-US"/>
        </a:p>
      </dgm:t>
    </dgm:pt>
    <dgm:pt modelId="{A7EEBC49-4A4B-4779-B0E0-A2951033BFF6}" type="sibTrans" cxnId="{1144B5D7-C153-4E09-83DF-1479611C2B4F}">
      <dgm:prSet/>
      <dgm:spPr/>
      <dgm:t>
        <a:bodyPr/>
        <a:lstStyle/>
        <a:p>
          <a:endParaRPr lang="en-US"/>
        </a:p>
      </dgm:t>
    </dgm:pt>
    <dgm:pt modelId="{26082D20-0864-4FB0-97FC-1060FC766650}">
      <dgm:prSet phldrT="[Text]"/>
      <dgm:spPr>
        <a:ln>
          <a:solidFill>
            <a:schemeClr val="accent1"/>
          </a:solidFill>
        </a:ln>
      </dgm:spPr>
      <dgm:t>
        <a:bodyPr/>
        <a:lstStyle/>
        <a:p>
          <a:r>
            <a:rPr lang="en-GB" dirty="0" err="1"/>
            <a:t>Dimensione</a:t>
          </a:r>
          <a:r>
            <a:rPr lang="en-GB" dirty="0"/>
            <a:t> </a:t>
          </a:r>
          <a:r>
            <a:rPr lang="en-GB" dirty="0" err="1"/>
            <a:t>dell’azienda</a:t>
          </a:r>
          <a:endParaRPr lang="en-US" dirty="0"/>
        </a:p>
      </dgm:t>
    </dgm:pt>
    <dgm:pt modelId="{B9B9CAF4-662B-4195-949D-E25E1184E4BC}" type="parTrans" cxnId="{F2F9B3F2-DC06-45D5-A33D-B04D51B1AD21}">
      <dgm:prSet/>
      <dgm:spPr/>
      <dgm:t>
        <a:bodyPr/>
        <a:lstStyle/>
        <a:p>
          <a:endParaRPr lang="en-US"/>
        </a:p>
      </dgm:t>
    </dgm:pt>
    <dgm:pt modelId="{32E7ED39-1931-4809-B93C-BE98FC4CAD6D}" type="sibTrans" cxnId="{F2F9B3F2-DC06-45D5-A33D-B04D51B1AD21}">
      <dgm:prSet/>
      <dgm:spPr/>
      <dgm:t>
        <a:bodyPr/>
        <a:lstStyle/>
        <a:p>
          <a:endParaRPr lang="en-US"/>
        </a:p>
      </dgm:t>
    </dgm:pt>
    <dgm:pt modelId="{04B1FC30-C344-4790-8FF5-F9877B42C63B}">
      <dgm:prSet phldrT="[Text]"/>
      <dgm:spPr>
        <a:ln>
          <a:solidFill>
            <a:schemeClr val="accent1"/>
          </a:solidFill>
        </a:ln>
      </dgm:spPr>
      <dgm:t>
        <a:bodyPr/>
        <a:lstStyle/>
        <a:p>
          <a:r>
            <a:rPr lang="en-GB" dirty="0" err="1"/>
            <a:t>Settore</a:t>
          </a:r>
          <a:endParaRPr lang="en-US" dirty="0"/>
        </a:p>
      </dgm:t>
    </dgm:pt>
    <dgm:pt modelId="{D3A3EB30-3B39-48EB-AF56-62681C9FAFA2}" type="parTrans" cxnId="{0FAB7968-80C6-41E4-85B0-70663C83BAE1}">
      <dgm:prSet/>
      <dgm:spPr/>
      <dgm:t>
        <a:bodyPr/>
        <a:lstStyle/>
        <a:p>
          <a:endParaRPr lang="en-US"/>
        </a:p>
      </dgm:t>
    </dgm:pt>
    <dgm:pt modelId="{1EAC9211-7775-41B1-8821-3C3F15308CD4}" type="sibTrans" cxnId="{0FAB7968-80C6-41E4-85B0-70663C83BAE1}">
      <dgm:prSet/>
      <dgm:spPr/>
      <dgm:t>
        <a:bodyPr/>
        <a:lstStyle/>
        <a:p>
          <a:endParaRPr lang="en-US"/>
        </a:p>
      </dgm:t>
    </dgm:pt>
    <dgm:pt modelId="{B9A1CC67-F82C-4953-ACD0-05F212036C11}">
      <dgm:prSet phldrT="[Text]"/>
      <dgm:spPr>
        <a:ln>
          <a:solidFill>
            <a:schemeClr val="accent1"/>
          </a:solidFill>
        </a:ln>
      </dgm:spPr>
      <dgm:t>
        <a:bodyPr/>
        <a:lstStyle/>
        <a:p>
          <a:r>
            <a:rPr lang="en-GB" dirty="0" err="1"/>
            <a:t>Criteri</a:t>
          </a:r>
          <a:r>
            <a:rPr lang="en-GB" dirty="0"/>
            <a:t> di </a:t>
          </a:r>
          <a:r>
            <a:rPr lang="en-GB" dirty="0" err="1"/>
            <a:t>scelta</a:t>
          </a:r>
          <a:endParaRPr lang="en-US" dirty="0"/>
        </a:p>
      </dgm:t>
    </dgm:pt>
    <dgm:pt modelId="{B95E9251-D6E6-404B-940C-3CEF5C95FD81}" type="parTrans" cxnId="{672AC4F5-2A80-4954-A50E-771B210B2BE3}">
      <dgm:prSet/>
      <dgm:spPr/>
      <dgm:t>
        <a:bodyPr/>
        <a:lstStyle/>
        <a:p>
          <a:endParaRPr lang="en-US"/>
        </a:p>
      </dgm:t>
    </dgm:pt>
    <dgm:pt modelId="{A87443D4-EB2C-4566-B77F-30D138A0206E}" type="sibTrans" cxnId="{672AC4F5-2A80-4954-A50E-771B210B2BE3}">
      <dgm:prSet/>
      <dgm:spPr/>
      <dgm:t>
        <a:bodyPr/>
        <a:lstStyle/>
        <a:p>
          <a:endParaRPr lang="en-US"/>
        </a:p>
      </dgm:t>
    </dgm:pt>
    <dgm:pt modelId="{8CC9B7B1-3F7E-4631-900A-E136E0AD6B5F}">
      <dgm:prSet/>
      <dgm:spPr>
        <a:ln>
          <a:solidFill>
            <a:schemeClr val="accent1"/>
          </a:solidFill>
        </a:ln>
      </dgm:spPr>
      <dgm:t>
        <a:bodyPr/>
        <a:lstStyle/>
        <a:p>
          <a:r>
            <a:rPr lang="en-GB" dirty="0" err="1"/>
            <a:t>Localizzazione</a:t>
          </a:r>
          <a:r>
            <a:rPr lang="en-GB" dirty="0"/>
            <a:t> </a:t>
          </a:r>
          <a:r>
            <a:rPr lang="en-GB" dirty="0" err="1"/>
            <a:t>geografica</a:t>
          </a:r>
          <a:endParaRPr lang="en-US" dirty="0"/>
        </a:p>
      </dgm:t>
    </dgm:pt>
    <dgm:pt modelId="{F1B8798E-34F8-43D8-AADB-6CC10B1B63BF}" type="parTrans" cxnId="{17111F99-9B7D-4FBC-8D02-1A88A687E25B}">
      <dgm:prSet/>
      <dgm:spPr/>
      <dgm:t>
        <a:bodyPr/>
        <a:lstStyle/>
        <a:p>
          <a:endParaRPr lang="en-US"/>
        </a:p>
      </dgm:t>
    </dgm:pt>
    <dgm:pt modelId="{2FC100C5-9DBB-472F-BFAC-41633C210FBA}" type="sibTrans" cxnId="{17111F99-9B7D-4FBC-8D02-1A88A687E25B}">
      <dgm:prSet/>
      <dgm:spPr/>
      <dgm:t>
        <a:bodyPr/>
        <a:lstStyle/>
        <a:p>
          <a:endParaRPr lang="en-US"/>
        </a:p>
      </dgm:t>
    </dgm:pt>
    <dgm:pt modelId="{51D8718E-47C8-43D3-93A7-F5FC11B1F54D}">
      <dgm:prSet/>
      <dgm:spPr>
        <a:ln>
          <a:solidFill>
            <a:schemeClr val="accent1"/>
          </a:solidFill>
        </a:ln>
      </dgm:spPr>
      <dgm:t>
        <a:bodyPr/>
        <a:lstStyle/>
        <a:p>
          <a:r>
            <a:rPr lang="en-GB" dirty="0" err="1"/>
            <a:t>Azienda</a:t>
          </a:r>
          <a:r>
            <a:rPr lang="en-GB" dirty="0"/>
            <a:t> </a:t>
          </a:r>
          <a:r>
            <a:rPr lang="en-GB" dirty="0" err="1"/>
            <a:t>acquirente</a:t>
          </a:r>
          <a:endParaRPr lang="en-US" dirty="0"/>
        </a:p>
      </dgm:t>
    </dgm:pt>
    <dgm:pt modelId="{F9982B6C-6BC2-4275-ABB6-FA953D619D04}" type="parTrans" cxnId="{B961191A-526E-42A5-AE87-99F4B7B886D4}">
      <dgm:prSet/>
      <dgm:spPr/>
      <dgm:t>
        <a:bodyPr/>
        <a:lstStyle/>
        <a:p>
          <a:endParaRPr lang="en-US"/>
        </a:p>
      </dgm:t>
    </dgm:pt>
    <dgm:pt modelId="{6F352F43-7F6D-4BB9-8901-9830F14CC303}" type="sibTrans" cxnId="{B961191A-526E-42A5-AE87-99F4B7B886D4}">
      <dgm:prSet/>
      <dgm:spPr/>
      <dgm:t>
        <a:bodyPr/>
        <a:lstStyle/>
        <a:p>
          <a:endParaRPr lang="en-US"/>
        </a:p>
      </dgm:t>
    </dgm:pt>
    <dgm:pt modelId="{4D6F04E5-52EB-4AD0-8868-D010060F5E59}" type="pres">
      <dgm:prSet presAssocID="{EBB093BD-2311-40D2-B548-70CD866D64B5}" presName="hierChild1" presStyleCnt="0">
        <dgm:presLayoutVars>
          <dgm:orgChart val="1"/>
          <dgm:chPref val="1"/>
          <dgm:dir/>
          <dgm:animOne val="branch"/>
          <dgm:animLvl val="lvl"/>
          <dgm:resizeHandles/>
        </dgm:presLayoutVars>
      </dgm:prSet>
      <dgm:spPr/>
    </dgm:pt>
    <dgm:pt modelId="{84ABA4DE-FBDC-44D3-B0A3-D65BF803F0B4}" type="pres">
      <dgm:prSet presAssocID="{CDD934D0-044A-4CB1-9757-E34A4738B579}" presName="hierRoot1" presStyleCnt="0">
        <dgm:presLayoutVars>
          <dgm:hierBranch val="init"/>
        </dgm:presLayoutVars>
      </dgm:prSet>
      <dgm:spPr/>
    </dgm:pt>
    <dgm:pt modelId="{7B289F3A-9079-4832-A8B0-FC97FA544A82}" type="pres">
      <dgm:prSet presAssocID="{CDD934D0-044A-4CB1-9757-E34A4738B579}" presName="rootComposite1" presStyleCnt="0"/>
      <dgm:spPr/>
    </dgm:pt>
    <dgm:pt modelId="{7C1A4637-BA50-4D8F-93E3-85046D13FE94}" type="pres">
      <dgm:prSet presAssocID="{CDD934D0-044A-4CB1-9757-E34A4738B579}" presName="rootText1" presStyleLbl="node0" presStyleIdx="0" presStyleCnt="1">
        <dgm:presLayoutVars>
          <dgm:chPref val="3"/>
        </dgm:presLayoutVars>
      </dgm:prSet>
      <dgm:spPr/>
    </dgm:pt>
    <dgm:pt modelId="{40A66A22-4324-4565-83D7-6514408A7B79}" type="pres">
      <dgm:prSet presAssocID="{CDD934D0-044A-4CB1-9757-E34A4738B579}" presName="rootConnector1" presStyleLbl="node1" presStyleIdx="0" presStyleCnt="0"/>
      <dgm:spPr/>
    </dgm:pt>
    <dgm:pt modelId="{B7B6B22D-7E12-4125-8718-F74D9605702F}" type="pres">
      <dgm:prSet presAssocID="{CDD934D0-044A-4CB1-9757-E34A4738B579}" presName="hierChild2" presStyleCnt="0"/>
      <dgm:spPr/>
    </dgm:pt>
    <dgm:pt modelId="{B351B4CA-BDFB-4D67-9E19-A7FAB91AF723}" type="pres">
      <dgm:prSet presAssocID="{B9B9CAF4-662B-4195-949D-E25E1184E4BC}" presName="Name37" presStyleLbl="parChTrans1D2" presStyleIdx="0" presStyleCnt="5"/>
      <dgm:spPr/>
    </dgm:pt>
    <dgm:pt modelId="{D981ABA3-3F0E-4E86-92D8-4F4BA8C5A309}" type="pres">
      <dgm:prSet presAssocID="{26082D20-0864-4FB0-97FC-1060FC766650}" presName="hierRoot2" presStyleCnt="0">
        <dgm:presLayoutVars>
          <dgm:hierBranch val="init"/>
        </dgm:presLayoutVars>
      </dgm:prSet>
      <dgm:spPr/>
    </dgm:pt>
    <dgm:pt modelId="{D7BD0875-7BB9-4BE1-B759-382472520A1B}" type="pres">
      <dgm:prSet presAssocID="{26082D20-0864-4FB0-97FC-1060FC766650}" presName="rootComposite" presStyleCnt="0"/>
      <dgm:spPr/>
    </dgm:pt>
    <dgm:pt modelId="{A96D36C1-76E8-4F4B-8171-14216CDF6627}" type="pres">
      <dgm:prSet presAssocID="{26082D20-0864-4FB0-97FC-1060FC766650}" presName="rootText" presStyleLbl="node2" presStyleIdx="0" presStyleCnt="5">
        <dgm:presLayoutVars>
          <dgm:chPref val="3"/>
        </dgm:presLayoutVars>
      </dgm:prSet>
      <dgm:spPr/>
    </dgm:pt>
    <dgm:pt modelId="{F70C604E-1B24-4E49-814B-9C2049D89702}" type="pres">
      <dgm:prSet presAssocID="{26082D20-0864-4FB0-97FC-1060FC766650}" presName="rootConnector" presStyleLbl="node2" presStyleIdx="0" presStyleCnt="5"/>
      <dgm:spPr/>
    </dgm:pt>
    <dgm:pt modelId="{81A81868-85F5-4118-B155-2B894C226460}" type="pres">
      <dgm:prSet presAssocID="{26082D20-0864-4FB0-97FC-1060FC766650}" presName="hierChild4" presStyleCnt="0"/>
      <dgm:spPr/>
    </dgm:pt>
    <dgm:pt modelId="{D5FF5D50-677B-4A0E-BA28-4FA83B7CBB1C}" type="pres">
      <dgm:prSet presAssocID="{26082D20-0864-4FB0-97FC-1060FC766650}" presName="hierChild5" presStyleCnt="0"/>
      <dgm:spPr/>
    </dgm:pt>
    <dgm:pt modelId="{2DFC525D-A364-431F-B676-1311AF9AD50D}" type="pres">
      <dgm:prSet presAssocID="{D3A3EB30-3B39-48EB-AF56-62681C9FAFA2}" presName="Name37" presStyleLbl="parChTrans1D2" presStyleIdx="1" presStyleCnt="5"/>
      <dgm:spPr/>
    </dgm:pt>
    <dgm:pt modelId="{1170E188-397F-4C0C-B0D8-417A7188EB4E}" type="pres">
      <dgm:prSet presAssocID="{04B1FC30-C344-4790-8FF5-F9877B42C63B}" presName="hierRoot2" presStyleCnt="0">
        <dgm:presLayoutVars>
          <dgm:hierBranch val="init"/>
        </dgm:presLayoutVars>
      </dgm:prSet>
      <dgm:spPr/>
    </dgm:pt>
    <dgm:pt modelId="{0CFE6E39-2CF7-4C1A-A811-157DFD61B480}" type="pres">
      <dgm:prSet presAssocID="{04B1FC30-C344-4790-8FF5-F9877B42C63B}" presName="rootComposite" presStyleCnt="0"/>
      <dgm:spPr/>
    </dgm:pt>
    <dgm:pt modelId="{603626B0-4F36-4CFA-8713-4A52241C0B62}" type="pres">
      <dgm:prSet presAssocID="{04B1FC30-C344-4790-8FF5-F9877B42C63B}" presName="rootText" presStyleLbl="node2" presStyleIdx="1" presStyleCnt="5">
        <dgm:presLayoutVars>
          <dgm:chPref val="3"/>
        </dgm:presLayoutVars>
      </dgm:prSet>
      <dgm:spPr/>
    </dgm:pt>
    <dgm:pt modelId="{EBEFC378-9C80-42BB-B0B7-4F0B5D59A255}" type="pres">
      <dgm:prSet presAssocID="{04B1FC30-C344-4790-8FF5-F9877B42C63B}" presName="rootConnector" presStyleLbl="node2" presStyleIdx="1" presStyleCnt="5"/>
      <dgm:spPr/>
    </dgm:pt>
    <dgm:pt modelId="{7557FD2F-0B20-4EFB-84C5-5577E5A56321}" type="pres">
      <dgm:prSet presAssocID="{04B1FC30-C344-4790-8FF5-F9877B42C63B}" presName="hierChild4" presStyleCnt="0"/>
      <dgm:spPr/>
    </dgm:pt>
    <dgm:pt modelId="{66F2BD7A-3323-4D20-83A5-401BDF8717A8}" type="pres">
      <dgm:prSet presAssocID="{04B1FC30-C344-4790-8FF5-F9877B42C63B}" presName="hierChild5" presStyleCnt="0"/>
      <dgm:spPr/>
    </dgm:pt>
    <dgm:pt modelId="{2CA80DC7-AA59-45A9-B52F-EF96740E97C0}" type="pres">
      <dgm:prSet presAssocID="{F1B8798E-34F8-43D8-AADB-6CC10B1B63BF}" presName="Name37" presStyleLbl="parChTrans1D2" presStyleIdx="2" presStyleCnt="5"/>
      <dgm:spPr/>
    </dgm:pt>
    <dgm:pt modelId="{A50D312D-222D-4565-95A0-B63AD6B33DD5}" type="pres">
      <dgm:prSet presAssocID="{8CC9B7B1-3F7E-4631-900A-E136E0AD6B5F}" presName="hierRoot2" presStyleCnt="0">
        <dgm:presLayoutVars>
          <dgm:hierBranch val="init"/>
        </dgm:presLayoutVars>
      </dgm:prSet>
      <dgm:spPr/>
    </dgm:pt>
    <dgm:pt modelId="{BC448D6E-A950-481A-B563-158ABE910D97}" type="pres">
      <dgm:prSet presAssocID="{8CC9B7B1-3F7E-4631-900A-E136E0AD6B5F}" presName="rootComposite" presStyleCnt="0"/>
      <dgm:spPr/>
    </dgm:pt>
    <dgm:pt modelId="{51E25662-B9B2-43FB-942E-CD6DB767B7A9}" type="pres">
      <dgm:prSet presAssocID="{8CC9B7B1-3F7E-4631-900A-E136E0AD6B5F}" presName="rootText" presStyleLbl="node2" presStyleIdx="2" presStyleCnt="5">
        <dgm:presLayoutVars>
          <dgm:chPref val="3"/>
        </dgm:presLayoutVars>
      </dgm:prSet>
      <dgm:spPr/>
    </dgm:pt>
    <dgm:pt modelId="{10EADF6B-ADF5-41CB-B865-CCB94BA36F59}" type="pres">
      <dgm:prSet presAssocID="{8CC9B7B1-3F7E-4631-900A-E136E0AD6B5F}" presName="rootConnector" presStyleLbl="node2" presStyleIdx="2" presStyleCnt="5"/>
      <dgm:spPr/>
    </dgm:pt>
    <dgm:pt modelId="{31DD4601-16FC-41CE-B492-46E579211F6A}" type="pres">
      <dgm:prSet presAssocID="{8CC9B7B1-3F7E-4631-900A-E136E0AD6B5F}" presName="hierChild4" presStyleCnt="0"/>
      <dgm:spPr/>
    </dgm:pt>
    <dgm:pt modelId="{3CCA5DB1-0073-4C51-926B-E8FADA34D6A5}" type="pres">
      <dgm:prSet presAssocID="{8CC9B7B1-3F7E-4631-900A-E136E0AD6B5F}" presName="hierChild5" presStyleCnt="0"/>
      <dgm:spPr/>
    </dgm:pt>
    <dgm:pt modelId="{BEC6996F-8807-4B67-9FA6-A30CB6430A94}" type="pres">
      <dgm:prSet presAssocID="{B95E9251-D6E6-404B-940C-3CEF5C95FD81}" presName="Name37" presStyleLbl="parChTrans1D2" presStyleIdx="3" presStyleCnt="5"/>
      <dgm:spPr/>
    </dgm:pt>
    <dgm:pt modelId="{83A35262-EA0D-4332-8660-52C1806F424D}" type="pres">
      <dgm:prSet presAssocID="{B9A1CC67-F82C-4953-ACD0-05F212036C11}" presName="hierRoot2" presStyleCnt="0">
        <dgm:presLayoutVars>
          <dgm:hierBranch val="init"/>
        </dgm:presLayoutVars>
      </dgm:prSet>
      <dgm:spPr/>
    </dgm:pt>
    <dgm:pt modelId="{D0B79697-5258-4014-B1A3-11A316A15C77}" type="pres">
      <dgm:prSet presAssocID="{B9A1CC67-F82C-4953-ACD0-05F212036C11}" presName="rootComposite" presStyleCnt="0"/>
      <dgm:spPr/>
    </dgm:pt>
    <dgm:pt modelId="{D71CC611-0520-44EB-98C7-E1603A67B0B6}" type="pres">
      <dgm:prSet presAssocID="{B9A1CC67-F82C-4953-ACD0-05F212036C11}" presName="rootText" presStyleLbl="node2" presStyleIdx="3" presStyleCnt="5">
        <dgm:presLayoutVars>
          <dgm:chPref val="3"/>
        </dgm:presLayoutVars>
      </dgm:prSet>
      <dgm:spPr/>
    </dgm:pt>
    <dgm:pt modelId="{60E1A58B-BF68-4F06-BE8E-B4A751AEE6A9}" type="pres">
      <dgm:prSet presAssocID="{B9A1CC67-F82C-4953-ACD0-05F212036C11}" presName="rootConnector" presStyleLbl="node2" presStyleIdx="3" presStyleCnt="5"/>
      <dgm:spPr/>
    </dgm:pt>
    <dgm:pt modelId="{CE1347DB-005C-4505-8DED-8A9B6ED4C5B9}" type="pres">
      <dgm:prSet presAssocID="{B9A1CC67-F82C-4953-ACD0-05F212036C11}" presName="hierChild4" presStyleCnt="0"/>
      <dgm:spPr/>
    </dgm:pt>
    <dgm:pt modelId="{948CF81C-4279-457D-92E4-B315E3B414F3}" type="pres">
      <dgm:prSet presAssocID="{B9A1CC67-F82C-4953-ACD0-05F212036C11}" presName="hierChild5" presStyleCnt="0"/>
      <dgm:spPr/>
    </dgm:pt>
    <dgm:pt modelId="{DB58653F-EFE1-46F6-BDB2-E3CC648C68CE}" type="pres">
      <dgm:prSet presAssocID="{F9982B6C-6BC2-4275-ABB6-FA953D619D04}" presName="Name37" presStyleLbl="parChTrans1D2" presStyleIdx="4" presStyleCnt="5"/>
      <dgm:spPr/>
    </dgm:pt>
    <dgm:pt modelId="{77B5F8EE-7475-49F7-BFF0-6F5EA182275B}" type="pres">
      <dgm:prSet presAssocID="{51D8718E-47C8-43D3-93A7-F5FC11B1F54D}" presName="hierRoot2" presStyleCnt="0">
        <dgm:presLayoutVars>
          <dgm:hierBranch val="init"/>
        </dgm:presLayoutVars>
      </dgm:prSet>
      <dgm:spPr/>
    </dgm:pt>
    <dgm:pt modelId="{5DC960DF-C57C-4936-B7EB-5CF273461EC6}" type="pres">
      <dgm:prSet presAssocID="{51D8718E-47C8-43D3-93A7-F5FC11B1F54D}" presName="rootComposite" presStyleCnt="0"/>
      <dgm:spPr/>
    </dgm:pt>
    <dgm:pt modelId="{9FFB011C-14CF-410B-95C9-FFA7FF4446E8}" type="pres">
      <dgm:prSet presAssocID="{51D8718E-47C8-43D3-93A7-F5FC11B1F54D}" presName="rootText" presStyleLbl="node2" presStyleIdx="4" presStyleCnt="5">
        <dgm:presLayoutVars>
          <dgm:chPref val="3"/>
        </dgm:presLayoutVars>
      </dgm:prSet>
      <dgm:spPr/>
    </dgm:pt>
    <dgm:pt modelId="{61A068DF-F113-4253-BA73-F9B5FBCCA8E9}" type="pres">
      <dgm:prSet presAssocID="{51D8718E-47C8-43D3-93A7-F5FC11B1F54D}" presName="rootConnector" presStyleLbl="node2" presStyleIdx="4" presStyleCnt="5"/>
      <dgm:spPr/>
    </dgm:pt>
    <dgm:pt modelId="{D65A6D14-2683-44AC-8C4C-832FAF21A33C}" type="pres">
      <dgm:prSet presAssocID="{51D8718E-47C8-43D3-93A7-F5FC11B1F54D}" presName="hierChild4" presStyleCnt="0"/>
      <dgm:spPr/>
    </dgm:pt>
    <dgm:pt modelId="{48A87528-C121-4A00-884C-27165CA2C635}" type="pres">
      <dgm:prSet presAssocID="{51D8718E-47C8-43D3-93A7-F5FC11B1F54D}" presName="hierChild5" presStyleCnt="0"/>
      <dgm:spPr/>
    </dgm:pt>
    <dgm:pt modelId="{54C37C39-6B83-4287-8B3A-D737872A50C0}" type="pres">
      <dgm:prSet presAssocID="{CDD934D0-044A-4CB1-9757-E34A4738B579}" presName="hierChild3" presStyleCnt="0"/>
      <dgm:spPr/>
    </dgm:pt>
  </dgm:ptLst>
  <dgm:cxnLst>
    <dgm:cxn modelId="{B961191A-526E-42A5-AE87-99F4B7B886D4}" srcId="{CDD934D0-044A-4CB1-9757-E34A4738B579}" destId="{51D8718E-47C8-43D3-93A7-F5FC11B1F54D}" srcOrd="4" destOrd="0" parTransId="{F9982B6C-6BC2-4275-ABB6-FA953D619D04}" sibTransId="{6F352F43-7F6D-4BB9-8901-9830F14CC303}"/>
    <dgm:cxn modelId="{796D5F2B-E53B-4DEC-9D4D-A498FABB6CC2}" type="presOf" srcId="{04B1FC30-C344-4790-8FF5-F9877B42C63B}" destId="{EBEFC378-9C80-42BB-B0B7-4F0B5D59A255}" srcOrd="1" destOrd="0" presId="urn:microsoft.com/office/officeart/2005/8/layout/orgChart1"/>
    <dgm:cxn modelId="{C456B533-D31D-476E-B151-A43F44D25386}" type="presOf" srcId="{B9B9CAF4-662B-4195-949D-E25E1184E4BC}" destId="{B351B4CA-BDFB-4D67-9E19-A7FAB91AF723}" srcOrd="0" destOrd="0" presId="urn:microsoft.com/office/officeart/2005/8/layout/orgChart1"/>
    <dgm:cxn modelId="{D1AE8F34-2F00-488D-8329-80662B9FB5CD}" type="presOf" srcId="{CDD934D0-044A-4CB1-9757-E34A4738B579}" destId="{40A66A22-4324-4565-83D7-6514408A7B79}" srcOrd="1" destOrd="0" presId="urn:microsoft.com/office/officeart/2005/8/layout/orgChart1"/>
    <dgm:cxn modelId="{2E8E7935-87E8-4BC8-B3E8-75899B497DC3}" type="presOf" srcId="{51D8718E-47C8-43D3-93A7-F5FC11B1F54D}" destId="{9FFB011C-14CF-410B-95C9-FFA7FF4446E8}" srcOrd="0" destOrd="0" presId="urn:microsoft.com/office/officeart/2005/8/layout/orgChart1"/>
    <dgm:cxn modelId="{0FAB7968-80C6-41E4-85B0-70663C83BAE1}" srcId="{CDD934D0-044A-4CB1-9757-E34A4738B579}" destId="{04B1FC30-C344-4790-8FF5-F9877B42C63B}" srcOrd="1" destOrd="0" parTransId="{D3A3EB30-3B39-48EB-AF56-62681C9FAFA2}" sibTransId="{1EAC9211-7775-41B1-8821-3C3F15308CD4}"/>
    <dgm:cxn modelId="{30F8086F-9C82-412D-BA0D-492826040DDE}" type="presOf" srcId="{51D8718E-47C8-43D3-93A7-F5FC11B1F54D}" destId="{61A068DF-F113-4253-BA73-F9B5FBCCA8E9}" srcOrd="1" destOrd="0" presId="urn:microsoft.com/office/officeart/2005/8/layout/orgChart1"/>
    <dgm:cxn modelId="{51C95986-0148-4675-8662-05C43B6D68EE}" type="presOf" srcId="{26082D20-0864-4FB0-97FC-1060FC766650}" destId="{A96D36C1-76E8-4F4B-8171-14216CDF6627}" srcOrd="0" destOrd="0" presId="urn:microsoft.com/office/officeart/2005/8/layout/orgChart1"/>
    <dgm:cxn modelId="{E3329394-58DE-462F-88F0-FB4FCD9D5F89}" type="presOf" srcId="{B9A1CC67-F82C-4953-ACD0-05F212036C11}" destId="{60E1A58B-BF68-4F06-BE8E-B4A751AEE6A9}" srcOrd="1" destOrd="0" presId="urn:microsoft.com/office/officeart/2005/8/layout/orgChart1"/>
    <dgm:cxn modelId="{D0D5BE94-7366-42F4-81A3-6E3FAC01A94C}" type="presOf" srcId="{B95E9251-D6E6-404B-940C-3CEF5C95FD81}" destId="{BEC6996F-8807-4B67-9FA6-A30CB6430A94}" srcOrd="0" destOrd="0" presId="urn:microsoft.com/office/officeart/2005/8/layout/orgChart1"/>
    <dgm:cxn modelId="{62767398-655A-4222-851F-61A45315959F}" type="presOf" srcId="{B9A1CC67-F82C-4953-ACD0-05F212036C11}" destId="{D71CC611-0520-44EB-98C7-E1603A67B0B6}" srcOrd="0" destOrd="0" presId="urn:microsoft.com/office/officeart/2005/8/layout/orgChart1"/>
    <dgm:cxn modelId="{17111F99-9B7D-4FBC-8D02-1A88A687E25B}" srcId="{CDD934D0-044A-4CB1-9757-E34A4738B579}" destId="{8CC9B7B1-3F7E-4631-900A-E136E0AD6B5F}" srcOrd="2" destOrd="0" parTransId="{F1B8798E-34F8-43D8-AADB-6CC10B1B63BF}" sibTransId="{2FC100C5-9DBB-472F-BFAC-41633C210FBA}"/>
    <dgm:cxn modelId="{E34850A6-8F92-4C66-BFA6-FA99BD62F6ED}" type="presOf" srcId="{8CC9B7B1-3F7E-4631-900A-E136E0AD6B5F}" destId="{51E25662-B9B2-43FB-942E-CD6DB767B7A9}" srcOrd="0" destOrd="0" presId="urn:microsoft.com/office/officeart/2005/8/layout/orgChart1"/>
    <dgm:cxn modelId="{F77389A6-2BEB-4EC3-8042-0E3F2A4D54F4}" type="presOf" srcId="{D3A3EB30-3B39-48EB-AF56-62681C9FAFA2}" destId="{2DFC525D-A364-431F-B676-1311AF9AD50D}" srcOrd="0" destOrd="0" presId="urn:microsoft.com/office/officeart/2005/8/layout/orgChart1"/>
    <dgm:cxn modelId="{A66915BE-93B2-49B6-8CB3-72DFB54A125C}" type="presOf" srcId="{F9982B6C-6BC2-4275-ABB6-FA953D619D04}" destId="{DB58653F-EFE1-46F6-BDB2-E3CC648C68CE}" srcOrd="0" destOrd="0" presId="urn:microsoft.com/office/officeart/2005/8/layout/orgChart1"/>
    <dgm:cxn modelId="{D4B382BF-A0C6-473F-9559-AC9CF1C3D644}" type="presOf" srcId="{26082D20-0864-4FB0-97FC-1060FC766650}" destId="{F70C604E-1B24-4E49-814B-9C2049D89702}" srcOrd="1" destOrd="0" presId="urn:microsoft.com/office/officeart/2005/8/layout/orgChart1"/>
    <dgm:cxn modelId="{BCD4CAC5-5367-4464-B916-0BDF221D8269}" type="presOf" srcId="{F1B8798E-34F8-43D8-AADB-6CC10B1B63BF}" destId="{2CA80DC7-AA59-45A9-B52F-EF96740E97C0}" srcOrd="0" destOrd="0" presId="urn:microsoft.com/office/officeart/2005/8/layout/orgChart1"/>
    <dgm:cxn modelId="{95EA66D6-645F-4672-A05C-402382A98565}" type="presOf" srcId="{8CC9B7B1-3F7E-4631-900A-E136E0AD6B5F}" destId="{10EADF6B-ADF5-41CB-B865-CCB94BA36F59}" srcOrd="1" destOrd="0" presId="urn:microsoft.com/office/officeart/2005/8/layout/orgChart1"/>
    <dgm:cxn modelId="{1144B5D7-C153-4E09-83DF-1479611C2B4F}" srcId="{EBB093BD-2311-40D2-B548-70CD866D64B5}" destId="{CDD934D0-044A-4CB1-9757-E34A4738B579}" srcOrd="0" destOrd="0" parTransId="{AFA607D1-D15C-46B2-BF18-903F7EB9E1E5}" sibTransId="{A7EEBC49-4A4B-4779-B0E0-A2951033BFF6}"/>
    <dgm:cxn modelId="{D9255CDB-1092-4ABC-967C-99EE5B47DCDC}" type="presOf" srcId="{EBB093BD-2311-40D2-B548-70CD866D64B5}" destId="{4D6F04E5-52EB-4AD0-8868-D010060F5E59}" srcOrd="0" destOrd="0" presId="urn:microsoft.com/office/officeart/2005/8/layout/orgChart1"/>
    <dgm:cxn modelId="{F2F9B3F2-DC06-45D5-A33D-B04D51B1AD21}" srcId="{CDD934D0-044A-4CB1-9757-E34A4738B579}" destId="{26082D20-0864-4FB0-97FC-1060FC766650}" srcOrd="0" destOrd="0" parTransId="{B9B9CAF4-662B-4195-949D-E25E1184E4BC}" sibTransId="{32E7ED39-1931-4809-B93C-BE98FC4CAD6D}"/>
    <dgm:cxn modelId="{672AC4F5-2A80-4954-A50E-771B210B2BE3}" srcId="{CDD934D0-044A-4CB1-9757-E34A4738B579}" destId="{B9A1CC67-F82C-4953-ACD0-05F212036C11}" srcOrd="3" destOrd="0" parTransId="{B95E9251-D6E6-404B-940C-3CEF5C95FD81}" sibTransId="{A87443D4-EB2C-4566-B77F-30D138A0206E}"/>
    <dgm:cxn modelId="{89D2DAFA-24E2-4816-BED3-0056E20BF7D3}" type="presOf" srcId="{04B1FC30-C344-4790-8FF5-F9877B42C63B}" destId="{603626B0-4F36-4CFA-8713-4A52241C0B62}" srcOrd="0" destOrd="0" presId="urn:microsoft.com/office/officeart/2005/8/layout/orgChart1"/>
    <dgm:cxn modelId="{BE0E35FB-4C93-4374-9A14-4F8A055E3BC3}" type="presOf" srcId="{CDD934D0-044A-4CB1-9757-E34A4738B579}" destId="{7C1A4637-BA50-4D8F-93E3-85046D13FE94}" srcOrd="0" destOrd="0" presId="urn:microsoft.com/office/officeart/2005/8/layout/orgChart1"/>
    <dgm:cxn modelId="{CE8E5364-7468-4BA5-9219-0DA6A11E4F49}" type="presParOf" srcId="{4D6F04E5-52EB-4AD0-8868-D010060F5E59}" destId="{84ABA4DE-FBDC-44D3-B0A3-D65BF803F0B4}" srcOrd="0" destOrd="0" presId="urn:microsoft.com/office/officeart/2005/8/layout/orgChart1"/>
    <dgm:cxn modelId="{6290BE6D-C8C4-48AA-B2CD-1AFB6BC5E2B8}" type="presParOf" srcId="{84ABA4DE-FBDC-44D3-B0A3-D65BF803F0B4}" destId="{7B289F3A-9079-4832-A8B0-FC97FA544A82}" srcOrd="0" destOrd="0" presId="urn:microsoft.com/office/officeart/2005/8/layout/orgChart1"/>
    <dgm:cxn modelId="{13DFFFDD-1BE0-43A4-ADBC-120B6ADF4D3F}" type="presParOf" srcId="{7B289F3A-9079-4832-A8B0-FC97FA544A82}" destId="{7C1A4637-BA50-4D8F-93E3-85046D13FE94}" srcOrd="0" destOrd="0" presId="urn:microsoft.com/office/officeart/2005/8/layout/orgChart1"/>
    <dgm:cxn modelId="{9B030AC5-4FC0-46FB-8131-7E40F8D7115A}" type="presParOf" srcId="{7B289F3A-9079-4832-A8B0-FC97FA544A82}" destId="{40A66A22-4324-4565-83D7-6514408A7B79}" srcOrd="1" destOrd="0" presId="urn:microsoft.com/office/officeart/2005/8/layout/orgChart1"/>
    <dgm:cxn modelId="{A4830A80-5C16-4E61-8F1D-6C41D44826FC}" type="presParOf" srcId="{84ABA4DE-FBDC-44D3-B0A3-D65BF803F0B4}" destId="{B7B6B22D-7E12-4125-8718-F74D9605702F}" srcOrd="1" destOrd="0" presId="urn:microsoft.com/office/officeart/2005/8/layout/orgChart1"/>
    <dgm:cxn modelId="{55345840-385D-400D-AAA9-99ECE60A3121}" type="presParOf" srcId="{B7B6B22D-7E12-4125-8718-F74D9605702F}" destId="{B351B4CA-BDFB-4D67-9E19-A7FAB91AF723}" srcOrd="0" destOrd="0" presId="urn:microsoft.com/office/officeart/2005/8/layout/orgChart1"/>
    <dgm:cxn modelId="{B3AF5D63-4AD3-4A3F-BB2C-20F46E0634D7}" type="presParOf" srcId="{B7B6B22D-7E12-4125-8718-F74D9605702F}" destId="{D981ABA3-3F0E-4E86-92D8-4F4BA8C5A309}" srcOrd="1" destOrd="0" presId="urn:microsoft.com/office/officeart/2005/8/layout/orgChart1"/>
    <dgm:cxn modelId="{1E4C1CD1-8864-4A96-B7F3-D0C54C4E6EB4}" type="presParOf" srcId="{D981ABA3-3F0E-4E86-92D8-4F4BA8C5A309}" destId="{D7BD0875-7BB9-4BE1-B759-382472520A1B}" srcOrd="0" destOrd="0" presId="urn:microsoft.com/office/officeart/2005/8/layout/orgChart1"/>
    <dgm:cxn modelId="{344996AB-CD98-420B-9F2C-235FF45AE3F4}" type="presParOf" srcId="{D7BD0875-7BB9-4BE1-B759-382472520A1B}" destId="{A96D36C1-76E8-4F4B-8171-14216CDF6627}" srcOrd="0" destOrd="0" presId="urn:microsoft.com/office/officeart/2005/8/layout/orgChart1"/>
    <dgm:cxn modelId="{35050E7C-9570-4188-B83F-55F04701DCB7}" type="presParOf" srcId="{D7BD0875-7BB9-4BE1-B759-382472520A1B}" destId="{F70C604E-1B24-4E49-814B-9C2049D89702}" srcOrd="1" destOrd="0" presId="urn:microsoft.com/office/officeart/2005/8/layout/orgChart1"/>
    <dgm:cxn modelId="{94D7C744-B777-48ED-B362-DBD31DCE0EFF}" type="presParOf" srcId="{D981ABA3-3F0E-4E86-92D8-4F4BA8C5A309}" destId="{81A81868-85F5-4118-B155-2B894C226460}" srcOrd="1" destOrd="0" presId="urn:microsoft.com/office/officeart/2005/8/layout/orgChart1"/>
    <dgm:cxn modelId="{0B1D0A64-9BD9-4135-8D77-8437EE3526F3}" type="presParOf" srcId="{D981ABA3-3F0E-4E86-92D8-4F4BA8C5A309}" destId="{D5FF5D50-677B-4A0E-BA28-4FA83B7CBB1C}" srcOrd="2" destOrd="0" presId="urn:microsoft.com/office/officeart/2005/8/layout/orgChart1"/>
    <dgm:cxn modelId="{555CD57B-60B6-45B1-B5CC-F44251F745DC}" type="presParOf" srcId="{B7B6B22D-7E12-4125-8718-F74D9605702F}" destId="{2DFC525D-A364-431F-B676-1311AF9AD50D}" srcOrd="2" destOrd="0" presId="urn:microsoft.com/office/officeart/2005/8/layout/orgChart1"/>
    <dgm:cxn modelId="{872A0082-BF20-4691-8B93-2A46D2D7BCAE}" type="presParOf" srcId="{B7B6B22D-7E12-4125-8718-F74D9605702F}" destId="{1170E188-397F-4C0C-B0D8-417A7188EB4E}" srcOrd="3" destOrd="0" presId="urn:microsoft.com/office/officeart/2005/8/layout/orgChart1"/>
    <dgm:cxn modelId="{E71D42AC-6A70-4172-B5C5-F58EF2183D5A}" type="presParOf" srcId="{1170E188-397F-4C0C-B0D8-417A7188EB4E}" destId="{0CFE6E39-2CF7-4C1A-A811-157DFD61B480}" srcOrd="0" destOrd="0" presId="urn:microsoft.com/office/officeart/2005/8/layout/orgChart1"/>
    <dgm:cxn modelId="{2777B19E-826B-425C-B425-95E5F60AF398}" type="presParOf" srcId="{0CFE6E39-2CF7-4C1A-A811-157DFD61B480}" destId="{603626B0-4F36-4CFA-8713-4A52241C0B62}" srcOrd="0" destOrd="0" presId="urn:microsoft.com/office/officeart/2005/8/layout/orgChart1"/>
    <dgm:cxn modelId="{336D3C62-B2F5-4890-94AF-8E98172DB6CE}" type="presParOf" srcId="{0CFE6E39-2CF7-4C1A-A811-157DFD61B480}" destId="{EBEFC378-9C80-42BB-B0B7-4F0B5D59A255}" srcOrd="1" destOrd="0" presId="urn:microsoft.com/office/officeart/2005/8/layout/orgChart1"/>
    <dgm:cxn modelId="{AEE63F66-5B52-45A7-9D0E-2DBF3FCAEB0D}" type="presParOf" srcId="{1170E188-397F-4C0C-B0D8-417A7188EB4E}" destId="{7557FD2F-0B20-4EFB-84C5-5577E5A56321}" srcOrd="1" destOrd="0" presId="urn:microsoft.com/office/officeart/2005/8/layout/orgChart1"/>
    <dgm:cxn modelId="{F2D3EE9B-9FFB-418D-A96E-18F974BB3C20}" type="presParOf" srcId="{1170E188-397F-4C0C-B0D8-417A7188EB4E}" destId="{66F2BD7A-3323-4D20-83A5-401BDF8717A8}" srcOrd="2" destOrd="0" presId="urn:microsoft.com/office/officeart/2005/8/layout/orgChart1"/>
    <dgm:cxn modelId="{B1966389-CBA1-41F3-BC11-4C8F61837D12}" type="presParOf" srcId="{B7B6B22D-7E12-4125-8718-F74D9605702F}" destId="{2CA80DC7-AA59-45A9-B52F-EF96740E97C0}" srcOrd="4" destOrd="0" presId="urn:microsoft.com/office/officeart/2005/8/layout/orgChart1"/>
    <dgm:cxn modelId="{612CE5EB-DC4B-419F-9F1B-8963CEF4D839}" type="presParOf" srcId="{B7B6B22D-7E12-4125-8718-F74D9605702F}" destId="{A50D312D-222D-4565-95A0-B63AD6B33DD5}" srcOrd="5" destOrd="0" presId="urn:microsoft.com/office/officeart/2005/8/layout/orgChart1"/>
    <dgm:cxn modelId="{7360887A-EDF1-413B-A3E0-696EFC1F8D5E}" type="presParOf" srcId="{A50D312D-222D-4565-95A0-B63AD6B33DD5}" destId="{BC448D6E-A950-481A-B563-158ABE910D97}" srcOrd="0" destOrd="0" presId="urn:microsoft.com/office/officeart/2005/8/layout/orgChart1"/>
    <dgm:cxn modelId="{F4F940E9-3D37-44CA-B38F-FCC0D74A4880}" type="presParOf" srcId="{BC448D6E-A950-481A-B563-158ABE910D97}" destId="{51E25662-B9B2-43FB-942E-CD6DB767B7A9}" srcOrd="0" destOrd="0" presId="urn:microsoft.com/office/officeart/2005/8/layout/orgChart1"/>
    <dgm:cxn modelId="{706EA863-4704-4187-88D1-F8CD6E57ED15}" type="presParOf" srcId="{BC448D6E-A950-481A-B563-158ABE910D97}" destId="{10EADF6B-ADF5-41CB-B865-CCB94BA36F59}" srcOrd="1" destOrd="0" presId="urn:microsoft.com/office/officeart/2005/8/layout/orgChart1"/>
    <dgm:cxn modelId="{D5625D34-4CF1-4CB3-9B86-EE7B99551ADB}" type="presParOf" srcId="{A50D312D-222D-4565-95A0-B63AD6B33DD5}" destId="{31DD4601-16FC-41CE-B492-46E579211F6A}" srcOrd="1" destOrd="0" presId="urn:microsoft.com/office/officeart/2005/8/layout/orgChart1"/>
    <dgm:cxn modelId="{BCF44383-B09C-4828-BC03-92363D4C9355}" type="presParOf" srcId="{A50D312D-222D-4565-95A0-B63AD6B33DD5}" destId="{3CCA5DB1-0073-4C51-926B-E8FADA34D6A5}" srcOrd="2" destOrd="0" presId="urn:microsoft.com/office/officeart/2005/8/layout/orgChart1"/>
    <dgm:cxn modelId="{0A0654ED-FBB8-4B11-AC5F-8EA44FFE9180}" type="presParOf" srcId="{B7B6B22D-7E12-4125-8718-F74D9605702F}" destId="{BEC6996F-8807-4B67-9FA6-A30CB6430A94}" srcOrd="6" destOrd="0" presId="urn:microsoft.com/office/officeart/2005/8/layout/orgChart1"/>
    <dgm:cxn modelId="{FD0C784C-8B6C-4E2D-B0FA-6CFB734B90B6}" type="presParOf" srcId="{B7B6B22D-7E12-4125-8718-F74D9605702F}" destId="{83A35262-EA0D-4332-8660-52C1806F424D}" srcOrd="7" destOrd="0" presId="urn:microsoft.com/office/officeart/2005/8/layout/orgChart1"/>
    <dgm:cxn modelId="{FAA77477-8138-44EC-A975-CB172F51D6F0}" type="presParOf" srcId="{83A35262-EA0D-4332-8660-52C1806F424D}" destId="{D0B79697-5258-4014-B1A3-11A316A15C77}" srcOrd="0" destOrd="0" presId="urn:microsoft.com/office/officeart/2005/8/layout/orgChart1"/>
    <dgm:cxn modelId="{0E441B2A-E2E9-441E-A0A9-71A73CC70499}" type="presParOf" srcId="{D0B79697-5258-4014-B1A3-11A316A15C77}" destId="{D71CC611-0520-44EB-98C7-E1603A67B0B6}" srcOrd="0" destOrd="0" presId="urn:microsoft.com/office/officeart/2005/8/layout/orgChart1"/>
    <dgm:cxn modelId="{0533B488-F213-458B-85F6-3F3D204B92C4}" type="presParOf" srcId="{D0B79697-5258-4014-B1A3-11A316A15C77}" destId="{60E1A58B-BF68-4F06-BE8E-B4A751AEE6A9}" srcOrd="1" destOrd="0" presId="urn:microsoft.com/office/officeart/2005/8/layout/orgChart1"/>
    <dgm:cxn modelId="{959A751B-B847-40E5-9429-195629690AAC}" type="presParOf" srcId="{83A35262-EA0D-4332-8660-52C1806F424D}" destId="{CE1347DB-005C-4505-8DED-8A9B6ED4C5B9}" srcOrd="1" destOrd="0" presId="urn:microsoft.com/office/officeart/2005/8/layout/orgChart1"/>
    <dgm:cxn modelId="{F9D9A0EC-51FB-4A3F-AEDA-2BDBE217486B}" type="presParOf" srcId="{83A35262-EA0D-4332-8660-52C1806F424D}" destId="{948CF81C-4279-457D-92E4-B315E3B414F3}" srcOrd="2" destOrd="0" presId="urn:microsoft.com/office/officeart/2005/8/layout/orgChart1"/>
    <dgm:cxn modelId="{6F7B482F-3D2A-4471-9A03-A655842C3008}" type="presParOf" srcId="{B7B6B22D-7E12-4125-8718-F74D9605702F}" destId="{DB58653F-EFE1-46F6-BDB2-E3CC648C68CE}" srcOrd="8" destOrd="0" presId="urn:microsoft.com/office/officeart/2005/8/layout/orgChart1"/>
    <dgm:cxn modelId="{DACDAA9B-69BB-4771-BF51-8DB27B93D6AC}" type="presParOf" srcId="{B7B6B22D-7E12-4125-8718-F74D9605702F}" destId="{77B5F8EE-7475-49F7-BFF0-6F5EA182275B}" srcOrd="9" destOrd="0" presId="urn:microsoft.com/office/officeart/2005/8/layout/orgChart1"/>
    <dgm:cxn modelId="{A1F60523-4DB6-47DE-A851-F4D741402DCE}" type="presParOf" srcId="{77B5F8EE-7475-49F7-BFF0-6F5EA182275B}" destId="{5DC960DF-C57C-4936-B7EB-5CF273461EC6}" srcOrd="0" destOrd="0" presId="urn:microsoft.com/office/officeart/2005/8/layout/orgChart1"/>
    <dgm:cxn modelId="{55FCFB2D-9FAC-4722-B754-D6DC54EBB037}" type="presParOf" srcId="{5DC960DF-C57C-4936-B7EB-5CF273461EC6}" destId="{9FFB011C-14CF-410B-95C9-FFA7FF4446E8}" srcOrd="0" destOrd="0" presId="urn:microsoft.com/office/officeart/2005/8/layout/orgChart1"/>
    <dgm:cxn modelId="{D8D88151-8334-4983-9CC4-608264B2F670}" type="presParOf" srcId="{5DC960DF-C57C-4936-B7EB-5CF273461EC6}" destId="{61A068DF-F113-4253-BA73-F9B5FBCCA8E9}" srcOrd="1" destOrd="0" presId="urn:microsoft.com/office/officeart/2005/8/layout/orgChart1"/>
    <dgm:cxn modelId="{90BFE1C1-9BA7-4E49-98EC-9FE6028F385D}" type="presParOf" srcId="{77B5F8EE-7475-49F7-BFF0-6F5EA182275B}" destId="{D65A6D14-2683-44AC-8C4C-832FAF21A33C}" srcOrd="1" destOrd="0" presId="urn:microsoft.com/office/officeart/2005/8/layout/orgChart1"/>
    <dgm:cxn modelId="{44613595-DEE4-4F49-A4A6-5B81A505F468}" type="presParOf" srcId="{77B5F8EE-7475-49F7-BFF0-6F5EA182275B}" destId="{48A87528-C121-4A00-884C-27165CA2C635}" srcOrd="2" destOrd="0" presId="urn:microsoft.com/office/officeart/2005/8/layout/orgChart1"/>
    <dgm:cxn modelId="{F63EE4BC-A10B-484A-850A-CEA36CCF4A0C}" type="presParOf" srcId="{84ABA4DE-FBDC-44D3-B0A3-D65BF803F0B4}" destId="{54C37C39-6B83-4287-8B3A-D737872A50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15C569-6871-4210-A502-E7437287316E}" type="doc">
      <dgm:prSet loTypeId="urn:microsoft.com/office/officeart/2005/8/layout/cycle3" loCatId="cycle" qsTypeId="urn:microsoft.com/office/officeart/2005/8/quickstyle/simple1" qsCatId="simple" csTypeId="urn:microsoft.com/office/officeart/2005/8/colors/colorful5" csCatId="colorful"/>
      <dgm:spPr/>
      <dgm:t>
        <a:bodyPr/>
        <a:lstStyle/>
        <a:p>
          <a:endParaRPr lang="en-US"/>
        </a:p>
      </dgm:t>
    </dgm:pt>
    <dgm:pt modelId="{2EDF2A84-BC94-43F3-92F5-88AA91F81202}">
      <dgm:prSet/>
      <dgm:spPr/>
      <dgm:t>
        <a:bodyPr/>
        <a:lstStyle/>
        <a:p>
          <a:r>
            <a:rPr lang="it-IT" dirty="0"/>
            <a:t>Per determinare se un'impresa ha segmentato efficacemente il proprio mercato, in genere si prendono in considerazione cinque criteri:</a:t>
          </a:r>
          <a:endParaRPr lang="en-US" dirty="0"/>
        </a:p>
      </dgm:t>
    </dgm:pt>
    <dgm:pt modelId="{474C8EB7-84A2-4EF9-88BC-A95A3042B1BC}" type="parTrans" cxnId="{6C1846E2-A26F-462D-BFD0-BDDBAF89FE3B}">
      <dgm:prSet/>
      <dgm:spPr/>
      <dgm:t>
        <a:bodyPr/>
        <a:lstStyle/>
        <a:p>
          <a:endParaRPr lang="en-US"/>
        </a:p>
      </dgm:t>
    </dgm:pt>
    <dgm:pt modelId="{F1B1E013-1BB6-4C24-A59C-93FE24523332}" type="sibTrans" cxnId="{6C1846E2-A26F-462D-BFD0-BDDBAF89FE3B}">
      <dgm:prSet/>
      <dgm:spPr/>
      <dgm:t>
        <a:bodyPr/>
        <a:lstStyle/>
        <a:p>
          <a:endParaRPr lang="en-US"/>
        </a:p>
      </dgm:t>
    </dgm:pt>
    <dgm:pt modelId="{0D2FC9B6-24CB-4759-8832-E2BDBBE3358B}">
      <dgm:prSet custT="1"/>
      <dgm:spPr/>
      <dgm:t>
        <a:bodyPr/>
        <a:lstStyle/>
        <a:p>
          <a:r>
            <a:rPr lang="it-IT" sz="1800" b="1" i="1" dirty="0"/>
            <a:t>1. Significatività</a:t>
          </a:r>
          <a:endParaRPr lang="en-US" sz="1800" dirty="0"/>
        </a:p>
      </dgm:t>
    </dgm:pt>
    <dgm:pt modelId="{6532C1CC-CB96-48DA-971B-17850C4D77F0}" type="parTrans" cxnId="{7258FDA8-0902-467B-A29E-245DEF294D2D}">
      <dgm:prSet/>
      <dgm:spPr/>
      <dgm:t>
        <a:bodyPr/>
        <a:lstStyle/>
        <a:p>
          <a:endParaRPr lang="en-US"/>
        </a:p>
      </dgm:t>
    </dgm:pt>
    <dgm:pt modelId="{270DCDE2-46D1-4778-87AE-B321FD0B049C}" type="sibTrans" cxnId="{7258FDA8-0902-467B-A29E-245DEF294D2D}">
      <dgm:prSet/>
      <dgm:spPr/>
      <dgm:t>
        <a:bodyPr/>
        <a:lstStyle/>
        <a:p>
          <a:endParaRPr lang="en-US"/>
        </a:p>
      </dgm:t>
    </dgm:pt>
    <dgm:pt modelId="{8D2BD8EE-DCF3-4416-B968-68257F2CF1EB}">
      <dgm:prSet custT="1"/>
      <dgm:spPr/>
      <dgm:t>
        <a:bodyPr/>
        <a:lstStyle/>
        <a:p>
          <a:r>
            <a:rPr lang="it-IT" sz="1800" b="1" i="1" dirty="0"/>
            <a:t>2. Misurabilità</a:t>
          </a:r>
          <a:endParaRPr lang="en-US" sz="1800" dirty="0"/>
        </a:p>
      </dgm:t>
    </dgm:pt>
    <dgm:pt modelId="{7A9B0458-74C6-4450-B216-253EEAE89A8E}" type="parTrans" cxnId="{409223A9-3318-4620-B1D0-6EF07278DF2A}">
      <dgm:prSet/>
      <dgm:spPr/>
      <dgm:t>
        <a:bodyPr/>
        <a:lstStyle/>
        <a:p>
          <a:endParaRPr lang="en-US"/>
        </a:p>
      </dgm:t>
    </dgm:pt>
    <dgm:pt modelId="{36DAA660-A754-4F8D-B6C4-5D8F4544ACED}" type="sibTrans" cxnId="{409223A9-3318-4620-B1D0-6EF07278DF2A}">
      <dgm:prSet/>
      <dgm:spPr/>
      <dgm:t>
        <a:bodyPr/>
        <a:lstStyle/>
        <a:p>
          <a:endParaRPr lang="en-US"/>
        </a:p>
      </dgm:t>
    </dgm:pt>
    <dgm:pt modelId="{CDE2E70D-8F88-40D7-9FF5-694C85D84B2B}">
      <dgm:prSet custT="1"/>
      <dgm:spPr/>
      <dgm:t>
        <a:bodyPr/>
        <a:lstStyle/>
        <a:p>
          <a:r>
            <a:rPr lang="it-IT" sz="1800" b="1" i="1" dirty="0"/>
            <a:t>3. Accessibilità</a:t>
          </a:r>
          <a:endParaRPr lang="en-US" sz="1800" dirty="0"/>
        </a:p>
      </dgm:t>
    </dgm:pt>
    <dgm:pt modelId="{2DF1F6E7-7751-443C-854E-63D88F758CF0}" type="parTrans" cxnId="{2D7A5051-4A16-434D-9C57-3F5F9EDE5549}">
      <dgm:prSet/>
      <dgm:spPr/>
      <dgm:t>
        <a:bodyPr/>
        <a:lstStyle/>
        <a:p>
          <a:endParaRPr lang="en-US"/>
        </a:p>
      </dgm:t>
    </dgm:pt>
    <dgm:pt modelId="{DADDC1F9-E85A-4B99-BB97-4AC227A7FE89}" type="sibTrans" cxnId="{2D7A5051-4A16-434D-9C57-3F5F9EDE5549}">
      <dgm:prSet/>
      <dgm:spPr/>
      <dgm:t>
        <a:bodyPr/>
        <a:lstStyle/>
        <a:p>
          <a:endParaRPr lang="en-US"/>
        </a:p>
      </dgm:t>
    </dgm:pt>
    <dgm:pt modelId="{9D641FFE-D350-4658-87A2-319397DA7E52}">
      <dgm:prSet custT="1"/>
      <dgm:spPr/>
      <dgm:t>
        <a:bodyPr/>
        <a:lstStyle/>
        <a:p>
          <a:r>
            <a:rPr lang="it-IT" sz="1800" b="1" i="1" dirty="0"/>
            <a:t>4. Attuabilità</a:t>
          </a:r>
          <a:endParaRPr lang="en-US" sz="1800" dirty="0"/>
        </a:p>
      </dgm:t>
    </dgm:pt>
    <dgm:pt modelId="{5ED8B61B-6521-455E-908E-DCA1237A5DA1}" type="parTrans" cxnId="{728AE331-E5C8-4ABF-AF37-6F6AFC3F7404}">
      <dgm:prSet/>
      <dgm:spPr/>
      <dgm:t>
        <a:bodyPr/>
        <a:lstStyle/>
        <a:p>
          <a:endParaRPr lang="en-US"/>
        </a:p>
      </dgm:t>
    </dgm:pt>
    <dgm:pt modelId="{BBE4D745-4A93-46F6-9E76-B26485732A13}" type="sibTrans" cxnId="{728AE331-E5C8-4ABF-AF37-6F6AFC3F7404}">
      <dgm:prSet/>
      <dgm:spPr/>
      <dgm:t>
        <a:bodyPr/>
        <a:lstStyle/>
        <a:p>
          <a:endParaRPr lang="en-US"/>
        </a:p>
      </dgm:t>
    </dgm:pt>
    <dgm:pt modelId="{33A489F6-611C-4A93-A5DA-8465CFE8259B}">
      <dgm:prSet custT="1"/>
      <dgm:spPr/>
      <dgm:t>
        <a:bodyPr/>
        <a:lstStyle/>
        <a:p>
          <a:r>
            <a:rPr lang="it-IT" sz="1800" b="1" i="1" dirty="0"/>
            <a:t>5. Redditività</a:t>
          </a:r>
          <a:endParaRPr lang="en-US" sz="1800" dirty="0"/>
        </a:p>
      </dgm:t>
    </dgm:pt>
    <dgm:pt modelId="{935F588C-6696-4700-AB84-B64E97CD7377}" type="parTrans" cxnId="{3F9188CC-A1B8-440D-BC42-9430947FD1FB}">
      <dgm:prSet/>
      <dgm:spPr/>
      <dgm:t>
        <a:bodyPr/>
        <a:lstStyle/>
        <a:p>
          <a:endParaRPr lang="en-US"/>
        </a:p>
      </dgm:t>
    </dgm:pt>
    <dgm:pt modelId="{ED3D3868-A77A-47C1-B49E-5EF2145BF4B0}" type="sibTrans" cxnId="{3F9188CC-A1B8-440D-BC42-9430947FD1FB}">
      <dgm:prSet/>
      <dgm:spPr/>
      <dgm:t>
        <a:bodyPr/>
        <a:lstStyle/>
        <a:p>
          <a:endParaRPr lang="en-US"/>
        </a:p>
      </dgm:t>
    </dgm:pt>
    <dgm:pt modelId="{9C4A8A83-40D7-4A26-85FA-79333F9A475C}" type="pres">
      <dgm:prSet presAssocID="{1B15C569-6871-4210-A502-E7437287316E}" presName="Name0" presStyleCnt="0">
        <dgm:presLayoutVars>
          <dgm:dir/>
          <dgm:resizeHandles val="exact"/>
        </dgm:presLayoutVars>
      </dgm:prSet>
      <dgm:spPr/>
    </dgm:pt>
    <dgm:pt modelId="{EE0D499C-D598-49BE-913A-D4279C36E5FD}" type="pres">
      <dgm:prSet presAssocID="{1B15C569-6871-4210-A502-E7437287316E}" presName="cycle" presStyleCnt="0"/>
      <dgm:spPr/>
    </dgm:pt>
    <dgm:pt modelId="{032F39B8-7553-411D-985B-A99E8738A63A}" type="pres">
      <dgm:prSet presAssocID="{2EDF2A84-BC94-43F3-92F5-88AA91F81202}" presName="nodeFirstNode" presStyleLbl="node1" presStyleIdx="0" presStyleCnt="6">
        <dgm:presLayoutVars>
          <dgm:bulletEnabled val="1"/>
        </dgm:presLayoutVars>
      </dgm:prSet>
      <dgm:spPr/>
    </dgm:pt>
    <dgm:pt modelId="{F9EADB02-1190-4132-B1B8-065E34CF8D02}" type="pres">
      <dgm:prSet presAssocID="{F1B1E013-1BB6-4C24-A59C-93FE24523332}" presName="sibTransFirstNode" presStyleLbl="bgShp" presStyleIdx="0" presStyleCnt="1"/>
      <dgm:spPr/>
    </dgm:pt>
    <dgm:pt modelId="{CEBC1F72-EBA9-4A78-BFF2-633CC6BBE54B}" type="pres">
      <dgm:prSet presAssocID="{0D2FC9B6-24CB-4759-8832-E2BDBBE3358B}" presName="nodeFollowingNodes" presStyleLbl="node1" presStyleIdx="1" presStyleCnt="6">
        <dgm:presLayoutVars>
          <dgm:bulletEnabled val="1"/>
        </dgm:presLayoutVars>
      </dgm:prSet>
      <dgm:spPr/>
    </dgm:pt>
    <dgm:pt modelId="{FA805ABF-2155-4133-B297-B97F9CD05E32}" type="pres">
      <dgm:prSet presAssocID="{8D2BD8EE-DCF3-4416-B968-68257F2CF1EB}" presName="nodeFollowingNodes" presStyleLbl="node1" presStyleIdx="2" presStyleCnt="6">
        <dgm:presLayoutVars>
          <dgm:bulletEnabled val="1"/>
        </dgm:presLayoutVars>
      </dgm:prSet>
      <dgm:spPr/>
    </dgm:pt>
    <dgm:pt modelId="{6812368C-F55C-457E-B997-E930B3A2C120}" type="pres">
      <dgm:prSet presAssocID="{CDE2E70D-8F88-40D7-9FF5-694C85D84B2B}" presName="nodeFollowingNodes" presStyleLbl="node1" presStyleIdx="3" presStyleCnt="6">
        <dgm:presLayoutVars>
          <dgm:bulletEnabled val="1"/>
        </dgm:presLayoutVars>
      </dgm:prSet>
      <dgm:spPr/>
    </dgm:pt>
    <dgm:pt modelId="{47D82E0F-19AA-4EDC-B09E-76533F9596BF}" type="pres">
      <dgm:prSet presAssocID="{9D641FFE-D350-4658-87A2-319397DA7E52}" presName="nodeFollowingNodes" presStyleLbl="node1" presStyleIdx="4" presStyleCnt="6">
        <dgm:presLayoutVars>
          <dgm:bulletEnabled val="1"/>
        </dgm:presLayoutVars>
      </dgm:prSet>
      <dgm:spPr/>
    </dgm:pt>
    <dgm:pt modelId="{07EFCA94-8AA4-42DE-8130-21002402E739}" type="pres">
      <dgm:prSet presAssocID="{33A489F6-611C-4A93-A5DA-8465CFE8259B}" presName="nodeFollowingNodes" presStyleLbl="node1" presStyleIdx="5" presStyleCnt="6">
        <dgm:presLayoutVars>
          <dgm:bulletEnabled val="1"/>
        </dgm:presLayoutVars>
      </dgm:prSet>
      <dgm:spPr/>
    </dgm:pt>
  </dgm:ptLst>
  <dgm:cxnLst>
    <dgm:cxn modelId="{728AE331-E5C8-4ABF-AF37-6F6AFC3F7404}" srcId="{1B15C569-6871-4210-A502-E7437287316E}" destId="{9D641FFE-D350-4658-87A2-319397DA7E52}" srcOrd="4" destOrd="0" parTransId="{5ED8B61B-6521-455E-908E-DCA1237A5DA1}" sibTransId="{BBE4D745-4A93-46F6-9E76-B26485732A13}"/>
    <dgm:cxn modelId="{40249C37-43A5-4E51-9955-B0941ED5E04D}" type="presOf" srcId="{9D641FFE-D350-4658-87A2-319397DA7E52}" destId="{47D82E0F-19AA-4EDC-B09E-76533F9596BF}" srcOrd="0" destOrd="0" presId="urn:microsoft.com/office/officeart/2005/8/layout/cycle3"/>
    <dgm:cxn modelId="{700E7344-7EAA-44E5-882B-CD0776C95534}" type="presOf" srcId="{33A489F6-611C-4A93-A5DA-8465CFE8259B}" destId="{07EFCA94-8AA4-42DE-8130-21002402E739}" srcOrd="0" destOrd="0" presId="urn:microsoft.com/office/officeart/2005/8/layout/cycle3"/>
    <dgm:cxn modelId="{350A9245-81AB-45CD-B2F6-401BCDB6223E}" type="presOf" srcId="{2EDF2A84-BC94-43F3-92F5-88AA91F81202}" destId="{032F39B8-7553-411D-985B-A99E8738A63A}" srcOrd="0" destOrd="0" presId="urn:microsoft.com/office/officeart/2005/8/layout/cycle3"/>
    <dgm:cxn modelId="{868A156E-29C1-4FD0-A16D-6EBC23F1760F}" type="presOf" srcId="{F1B1E013-1BB6-4C24-A59C-93FE24523332}" destId="{F9EADB02-1190-4132-B1B8-065E34CF8D02}" srcOrd="0" destOrd="0" presId="urn:microsoft.com/office/officeart/2005/8/layout/cycle3"/>
    <dgm:cxn modelId="{2D7A5051-4A16-434D-9C57-3F5F9EDE5549}" srcId="{1B15C569-6871-4210-A502-E7437287316E}" destId="{CDE2E70D-8F88-40D7-9FF5-694C85D84B2B}" srcOrd="3" destOrd="0" parTransId="{2DF1F6E7-7751-443C-854E-63D88F758CF0}" sibTransId="{DADDC1F9-E85A-4B99-BB97-4AC227A7FE89}"/>
    <dgm:cxn modelId="{F3B7327E-D415-47EB-A304-A85646D32A44}" type="presOf" srcId="{0D2FC9B6-24CB-4759-8832-E2BDBBE3358B}" destId="{CEBC1F72-EBA9-4A78-BFF2-633CC6BBE54B}" srcOrd="0" destOrd="0" presId="urn:microsoft.com/office/officeart/2005/8/layout/cycle3"/>
    <dgm:cxn modelId="{7258FDA8-0902-467B-A29E-245DEF294D2D}" srcId="{1B15C569-6871-4210-A502-E7437287316E}" destId="{0D2FC9B6-24CB-4759-8832-E2BDBBE3358B}" srcOrd="1" destOrd="0" parTransId="{6532C1CC-CB96-48DA-971B-17850C4D77F0}" sibTransId="{270DCDE2-46D1-4778-87AE-B321FD0B049C}"/>
    <dgm:cxn modelId="{409223A9-3318-4620-B1D0-6EF07278DF2A}" srcId="{1B15C569-6871-4210-A502-E7437287316E}" destId="{8D2BD8EE-DCF3-4416-B968-68257F2CF1EB}" srcOrd="2" destOrd="0" parTransId="{7A9B0458-74C6-4450-B216-253EEAE89A8E}" sibTransId="{36DAA660-A754-4F8D-B6C4-5D8F4544ACED}"/>
    <dgm:cxn modelId="{DE8E0EB5-895D-49D1-BDF4-24447D9753B4}" type="presOf" srcId="{1B15C569-6871-4210-A502-E7437287316E}" destId="{9C4A8A83-40D7-4A26-85FA-79333F9A475C}" srcOrd="0" destOrd="0" presId="urn:microsoft.com/office/officeart/2005/8/layout/cycle3"/>
    <dgm:cxn modelId="{3F9188CC-A1B8-440D-BC42-9430947FD1FB}" srcId="{1B15C569-6871-4210-A502-E7437287316E}" destId="{33A489F6-611C-4A93-A5DA-8465CFE8259B}" srcOrd="5" destOrd="0" parTransId="{935F588C-6696-4700-AB84-B64E97CD7377}" sibTransId="{ED3D3868-A77A-47C1-B49E-5EF2145BF4B0}"/>
    <dgm:cxn modelId="{6C1846E2-A26F-462D-BFD0-BDDBAF89FE3B}" srcId="{1B15C569-6871-4210-A502-E7437287316E}" destId="{2EDF2A84-BC94-43F3-92F5-88AA91F81202}" srcOrd="0" destOrd="0" parTransId="{474C8EB7-84A2-4EF9-88BC-A95A3042B1BC}" sibTransId="{F1B1E013-1BB6-4C24-A59C-93FE24523332}"/>
    <dgm:cxn modelId="{DC68BBEF-C51B-40AE-A2C8-1ABC095567D4}" type="presOf" srcId="{CDE2E70D-8F88-40D7-9FF5-694C85D84B2B}" destId="{6812368C-F55C-457E-B997-E930B3A2C120}" srcOrd="0" destOrd="0" presId="urn:microsoft.com/office/officeart/2005/8/layout/cycle3"/>
    <dgm:cxn modelId="{C81000FD-BECB-4360-946B-129CE73DA18A}" type="presOf" srcId="{8D2BD8EE-DCF3-4416-B968-68257F2CF1EB}" destId="{FA805ABF-2155-4133-B297-B97F9CD05E32}" srcOrd="0" destOrd="0" presId="urn:microsoft.com/office/officeart/2005/8/layout/cycle3"/>
    <dgm:cxn modelId="{65147A2C-CACC-4908-8C92-ABCFDDEE4923}" type="presParOf" srcId="{9C4A8A83-40D7-4A26-85FA-79333F9A475C}" destId="{EE0D499C-D598-49BE-913A-D4279C36E5FD}" srcOrd="0" destOrd="0" presId="urn:microsoft.com/office/officeart/2005/8/layout/cycle3"/>
    <dgm:cxn modelId="{FFE6D0A2-0DA8-48E2-B9FF-874782905266}" type="presParOf" srcId="{EE0D499C-D598-49BE-913A-D4279C36E5FD}" destId="{032F39B8-7553-411D-985B-A99E8738A63A}" srcOrd="0" destOrd="0" presId="urn:microsoft.com/office/officeart/2005/8/layout/cycle3"/>
    <dgm:cxn modelId="{6DD98D94-ABCC-46D8-83F3-7BE120786173}" type="presParOf" srcId="{EE0D499C-D598-49BE-913A-D4279C36E5FD}" destId="{F9EADB02-1190-4132-B1B8-065E34CF8D02}" srcOrd="1" destOrd="0" presId="urn:microsoft.com/office/officeart/2005/8/layout/cycle3"/>
    <dgm:cxn modelId="{B36EA30F-02A6-49BA-AFE3-5459B1186A37}" type="presParOf" srcId="{EE0D499C-D598-49BE-913A-D4279C36E5FD}" destId="{CEBC1F72-EBA9-4A78-BFF2-633CC6BBE54B}" srcOrd="2" destOrd="0" presId="urn:microsoft.com/office/officeart/2005/8/layout/cycle3"/>
    <dgm:cxn modelId="{AFF69A8E-A41D-4093-AD77-8ECD7ECF932B}" type="presParOf" srcId="{EE0D499C-D598-49BE-913A-D4279C36E5FD}" destId="{FA805ABF-2155-4133-B297-B97F9CD05E32}" srcOrd="3" destOrd="0" presId="urn:microsoft.com/office/officeart/2005/8/layout/cycle3"/>
    <dgm:cxn modelId="{BA5831D5-8EF0-4025-B05B-BB6100DFBC19}" type="presParOf" srcId="{EE0D499C-D598-49BE-913A-D4279C36E5FD}" destId="{6812368C-F55C-457E-B997-E930B3A2C120}" srcOrd="4" destOrd="0" presId="urn:microsoft.com/office/officeart/2005/8/layout/cycle3"/>
    <dgm:cxn modelId="{BF2FF586-2B48-476A-9B2E-17AFC37D10F1}" type="presParOf" srcId="{EE0D499C-D598-49BE-913A-D4279C36E5FD}" destId="{47D82E0F-19AA-4EDC-B09E-76533F9596BF}" srcOrd="5" destOrd="0" presId="urn:microsoft.com/office/officeart/2005/8/layout/cycle3"/>
    <dgm:cxn modelId="{E9DAF0C6-978C-4339-9545-CFE639A5066F}" type="presParOf" srcId="{EE0D499C-D598-49BE-913A-D4279C36E5FD}" destId="{07EFCA94-8AA4-42DE-8130-21002402E739}"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CF0856-0C6C-4F0E-87FB-9DD72003D149}"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A5A27720-5635-488A-9D6E-231F97CFF62C}">
      <dgm:prSet custT="1"/>
      <dgm:spPr/>
      <dgm:t>
        <a:bodyPr/>
        <a:lstStyle/>
        <a:p>
          <a:r>
            <a:rPr lang="it-IT" sz="1400" dirty="0"/>
            <a:t>1) Significatività: ogni segmento identificato deve essere costituito da clienti con esigenze relativamente omogenee ma significativamente diverse da quelle di altri segmenti. Se le esigenze degli acquirenti di segmenti diversi sono simili, la strategia di segmentazione deve essere rivista.</a:t>
          </a:r>
          <a:endParaRPr lang="en-US" sz="1400" dirty="0"/>
        </a:p>
      </dgm:t>
    </dgm:pt>
    <dgm:pt modelId="{3BB9D71E-E91F-47C7-86A3-E84FBF475153}" type="parTrans" cxnId="{F61E2102-EF99-4087-BB83-A42469482D26}">
      <dgm:prSet/>
      <dgm:spPr/>
      <dgm:t>
        <a:bodyPr/>
        <a:lstStyle/>
        <a:p>
          <a:endParaRPr lang="en-US"/>
        </a:p>
      </dgm:t>
    </dgm:pt>
    <dgm:pt modelId="{0A6B1922-0A9E-4AC5-A8AC-749363FC9B61}" type="sibTrans" cxnId="{F61E2102-EF99-4087-BB83-A42469482D26}">
      <dgm:prSet/>
      <dgm:spPr/>
      <dgm:t>
        <a:bodyPr/>
        <a:lstStyle/>
        <a:p>
          <a:endParaRPr lang="en-US"/>
        </a:p>
      </dgm:t>
    </dgm:pt>
    <dgm:pt modelId="{3EDCF2B2-DC9A-4DB9-BCD9-36E94B5AD8AC}">
      <dgm:prSet custT="1"/>
      <dgm:spPr/>
      <dgm:t>
        <a:bodyPr/>
        <a:lstStyle/>
        <a:p>
          <a:r>
            <a:rPr lang="it-IT" sz="1400" dirty="0"/>
            <a:t>2) Misurabilità: deve essere possibile identificare i clienti del segmento proposto e comprenderne le caratteristiche e i modelli di comportamento. Per esempio, alcuni tratti della personalità, come "estroverso" o "coscienzioso", possono essere difficili da definire, mentre variabili come l'età o la professione sono più chiare e certamente misurabili.</a:t>
          </a:r>
          <a:endParaRPr lang="en-US" sz="1400" dirty="0"/>
        </a:p>
      </dgm:t>
    </dgm:pt>
    <dgm:pt modelId="{FCF7AA2F-F7F4-40C0-AA4C-44D1E3D5E7FE}" type="parTrans" cxnId="{79244F00-E7E4-4500-8D16-8DE877B55104}">
      <dgm:prSet/>
      <dgm:spPr/>
      <dgm:t>
        <a:bodyPr/>
        <a:lstStyle/>
        <a:p>
          <a:endParaRPr lang="en-US"/>
        </a:p>
      </dgm:t>
    </dgm:pt>
    <dgm:pt modelId="{EC32485F-D1A6-4276-A9E3-4B1D734C5396}" type="sibTrans" cxnId="{79244F00-E7E4-4500-8D16-8DE877B55104}">
      <dgm:prSet/>
      <dgm:spPr/>
      <dgm:t>
        <a:bodyPr/>
        <a:lstStyle/>
        <a:p>
          <a:endParaRPr lang="en-US"/>
        </a:p>
      </dgm:t>
    </dgm:pt>
    <dgm:pt modelId="{C96402CA-EB94-42F2-87A5-99120C2004A0}">
      <dgm:prSet custT="1"/>
      <dgm:spPr/>
      <dgm:t>
        <a:bodyPr/>
        <a:lstStyle/>
        <a:p>
          <a:r>
            <a:rPr lang="it-IT" sz="1400" dirty="0"/>
            <a:t>3) Accessibilità: l'azienda deve essere in grado di formulare dei programmi di marketing efficaci per i segmenti che identifica. Per esempio, un'azienda deve sapere quali tipologie di campagne promozionali sono da orientare verso un certo segmento, in che modo i prodotti possono essere distribuiti al meglio per raggiungere il segmento selezionato. Per esempio, una banca che voglia segmentare le nuove generazioni dovrà riconoscere che, per accedere al segmento Generazione Z, non potrà evitare di offrire servizi </a:t>
          </a:r>
          <a:r>
            <a:rPr lang="it-IT" sz="1400" i="1" dirty="0"/>
            <a:t>mobile-</a:t>
          </a:r>
          <a:r>
            <a:rPr lang="it-IT" sz="1400" i="1" dirty="0" err="1"/>
            <a:t>based</a:t>
          </a:r>
          <a:r>
            <a:rPr lang="it-IT" sz="1200" i="1" dirty="0"/>
            <a:t>.</a:t>
          </a:r>
          <a:endParaRPr lang="en-US" sz="1200" dirty="0"/>
        </a:p>
      </dgm:t>
    </dgm:pt>
    <dgm:pt modelId="{550E647A-23ED-4B47-B9C7-038373BF79F0}" type="parTrans" cxnId="{C14C6AAA-744A-4892-AB67-62F745D224CE}">
      <dgm:prSet/>
      <dgm:spPr/>
      <dgm:t>
        <a:bodyPr/>
        <a:lstStyle/>
        <a:p>
          <a:endParaRPr lang="en-US"/>
        </a:p>
      </dgm:t>
    </dgm:pt>
    <dgm:pt modelId="{67DE33FA-FAB5-4C54-BC88-4AA5E344F70D}" type="sibTrans" cxnId="{C14C6AAA-744A-4892-AB67-62F745D224CE}">
      <dgm:prSet/>
      <dgm:spPr/>
      <dgm:t>
        <a:bodyPr/>
        <a:lstStyle/>
        <a:p>
          <a:endParaRPr lang="en-US"/>
        </a:p>
      </dgm:t>
    </dgm:pt>
    <dgm:pt modelId="{58C172A2-E3F8-43CD-8BF8-0FC2AAEB4322}" type="pres">
      <dgm:prSet presAssocID="{F8CF0856-0C6C-4F0E-87FB-9DD72003D149}" presName="linearFlow" presStyleCnt="0">
        <dgm:presLayoutVars>
          <dgm:resizeHandles val="exact"/>
        </dgm:presLayoutVars>
      </dgm:prSet>
      <dgm:spPr/>
    </dgm:pt>
    <dgm:pt modelId="{4A317812-1681-443C-B3C3-E1E8489568C2}" type="pres">
      <dgm:prSet presAssocID="{A5A27720-5635-488A-9D6E-231F97CFF62C}" presName="node" presStyleLbl="node1" presStyleIdx="0" presStyleCnt="3" custScaleX="111122" custScaleY="118706">
        <dgm:presLayoutVars>
          <dgm:bulletEnabled val="1"/>
        </dgm:presLayoutVars>
      </dgm:prSet>
      <dgm:spPr/>
    </dgm:pt>
    <dgm:pt modelId="{D26EF17B-2A74-45E7-B0BA-525D2B4D97EA}" type="pres">
      <dgm:prSet presAssocID="{0A6B1922-0A9E-4AC5-A8AC-749363FC9B61}" presName="sibTrans" presStyleLbl="sibTrans2D1" presStyleIdx="0" presStyleCnt="2"/>
      <dgm:spPr/>
    </dgm:pt>
    <dgm:pt modelId="{7A9BB5E6-A319-4897-9977-36F24F315222}" type="pres">
      <dgm:prSet presAssocID="{0A6B1922-0A9E-4AC5-A8AC-749363FC9B61}" presName="connectorText" presStyleLbl="sibTrans2D1" presStyleIdx="0" presStyleCnt="2"/>
      <dgm:spPr/>
    </dgm:pt>
    <dgm:pt modelId="{B8A12362-77D4-439D-A7E9-4F976D7A5032}" type="pres">
      <dgm:prSet presAssocID="{3EDCF2B2-DC9A-4DB9-BCD9-36E94B5AD8AC}" presName="node" presStyleLbl="node1" presStyleIdx="1" presStyleCnt="3" custScaleX="113107" custScaleY="133844">
        <dgm:presLayoutVars>
          <dgm:bulletEnabled val="1"/>
        </dgm:presLayoutVars>
      </dgm:prSet>
      <dgm:spPr/>
    </dgm:pt>
    <dgm:pt modelId="{0EB14598-BD8F-499D-A120-1B1BF987A24C}" type="pres">
      <dgm:prSet presAssocID="{EC32485F-D1A6-4276-A9E3-4B1D734C5396}" presName="sibTrans" presStyleLbl="sibTrans2D1" presStyleIdx="1" presStyleCnt="2"/>
      <dgm:spPr/>
    </dgm:pt>
    <dgm:pt modelId="{F4185D34-D5EE-44B5-9B8D-B2D7FA907228}" type="pres">
      <dgm:prSet presAssocID="{EC32485F-D1A6-4276-A9E3-4B1D734C5396}" presName="connectorText" presStyleLbl="sibTrans2D1" presStyleIdx="1" presStyleCnt="2"/>
      <dgm:spPr/>
    </dgm:pt>
    <dgm:pt modelId="{334310CD-B656-4C1F-B07B-C6CBE1888B04}" type="pres">
      <dgm:prSet presAssocID="{C96402CA-EB94-42F2-87A5-99120C2004A0}" presName="node" presStyleLbl="node1" presStyleIdx="2" presStyleCnt="3" custScaleX="114906" custScaleY="145044">
        <dgm:presLayoutVars>
          <dgm:bulletEnabled val="1"/>
        </dgm:presLayoutVars>
      </dgm:prSet>
      <dgm:spPr/>
    </dgm:pt>
  </dgm:ptLst>
  <dgm:cxnLst>
    <dgm:cxn modelId="{79244F00-E7E4-4500-8D16-8DE877B55104}" srcId="{F8CF0856-0C6C-4F0E-87FB-9DD72003D149}" destId="{3EDCF2B2-DC9A-4DB9-BCD9-36E94B5AD8AC}" srcOrd="1" destOrd="0" parTransId="{FCF7AA2F-F7F4-40C0-AA4C-44D1E3D5E7FE}" sibTransId="{EC32485F-D1A6-4276-A9E3-4B1D734C5396}"/>
    <dgm:cxn modelId="{0945B900-BBFE-49A7-96A3-EAE3BECA2C4C}" type="presOf" srcId="{F8CF0856-0C6C-4F0E-87FB-9DD72003D149}" destId="{58C172A2-E3F8-43CD-8BF8-0FC2AAEB4322}" srcOrd="0" destOrd="0" presId="urn:microsoft.com/office/officeart/2005/8/layout/process2"/>
    <dgm:cxn modelId="{F61E2102-EF99-4087-BB83-A42469482D26}" srcId="{F8CF0856-0C6C-4F0E-87FB-9DD72003D149}" destId="{A5A27720-5635-488A-9D6E-231F97CFF62C}" srcOrd="0" destOrd="0" parTransId="{3BB9D71E-E91F-47C7-86A3-E84FBF475153}" sibTransId="{0A6B1922-0A9E-4AC5-A8AC-749363FC9B61}"/>
    <dgm:cxn modelId="{85DC1408-C13D-4DC7-9C77-122FEEE36B0F}" type="presOf" srcId="{3EDCF2B2-DC9A-4DB9-BCD9-36E94B5AD8AC}" destId="{B8A12362-77D4-439D-A7E9-4F976D7A5032}" srcOrd="0" destOrd="0" presId="urn:microsoft.com/office/officeart/2005/8/layout/process2"/>
    <dgm:cxn modelId="{D372EF16-C39B-4439-AC50-CA930DB97358}" type="presOf" srcId="{EC32485F-D1A6-4276-A9E3-4B1D734C5396}" destId="{0EB14598-BD8F-499D-A120-1B1BF987A24C}" srcOrd="0" destOrd="0" presId="urn:microsoft.com/office/officeart/2005/8/layout/process2"/>
    <dgm:cxn modelId="{0B753C2C-232A-4F67-8E98-F4B539A2638F}" type="presOf" srcId="{A5A27720-5635-488A-9D6E-231F97CFF62C}" destId="{4A317812-1681-443C-B3C3-E1E8489568C2}" srcOrd="0" destOrd="0" presId="urn:microsoft.com/office/officeart/2005/8/layout/process2"/>
    <dgm:cxn modelId="{0184037B-BD41-4915-A830-F0F6DD7BDD80}" type="presOf" srcId="{0A6B1922-0A9E-4AC5-A8AC-749363FC9B61}" destId="{D26EF17B-2A74-45E7-B0BA-525D2B4D97EA}" srcOrd="0" destOrd="0" presId="urn:microsoft.com/office/officeart/2005/8/layout/process2"/>
    <dgm:cxn modelId="{DE8ECC87-904E-4CD7-890C-0135DB4D7BEC}" type="presOf" srcId="{C96402CA-EB94-42F2-87A5-99120C2004A0}" destId="{334310CD-B656-4C1F-B07B-C6CBE1888B04}" srcOrd="0" destOrd="0" presId="urn:microsoft.com/office/officeart/2005/8/layout/process2"/>
    <dgm:cxn modelId="{92B0298B-907B-46E7-9C69-ED94DB7C3EA0}" type="presOf" srcId="{0A6B1922-0A9E-4AC5-A8AC-749363FC9B61}" destId="{7A9BB5E6-A319-4897-9977-36F24F315222}" srcOrd="1" destOrd="0" presId="urn:microsoft.com/office/officeart/2005/8/layout/process2"/>
    <dgm:cxn modelId="{03CD1AA0-9CC7-4064-8EC5-C9A32800601E}" type="presOf" srcId="{EC32485F-D1A6-4276-A9E3-4B1D734C5396}" destId="{F4185D34-D5EE-44B5-9B8D-B2D7FA907228}" srcOrd="1" destOrd="0" presId="urn:microsoft.com/office/officeart/2005/8/layout/process2"/>
    <dgm:cxn modelId="{C14C6AAA-744A-4892-AB67-62F745D224CE}" srcId="{F8CF0856-0C6C-4F0E-87FB-9DD72003D149}" destId="{C96402CA-EB94-42F2-87A5-99120C2004A0}" srcOrd="2" destOrd="0" parTransId="{550E647A-23ED-4B47-B9C7-038373BF79F0}" sibTransId="{67DE33FA-FAB5-4C54-BC88-4AA5E344F70D}"/>
    <dgm:cxn modelId="{73D8585B-AB2C-4702-8499-730AA7CFA5D9}" type="presParOf" srcId="{58C172A2-E3F8-43CD-8BF8-0FC2AAEB4322}" destId="{4A317812-1681-443C-B3C3-E1E8489568C2}" srcOrd="0" destOrd="0" presId="urn:microsoft.com/office/officeart/2005/8/layout/process2"/>
    <dgm:cxn modelId="{DB354197-7DAA-4ABF-9482-FF3E6864B0D1}" type="presParOf" srcId="{58C172A2-E3F8-43CD-8BF8-0FC2AAEB4322}" destId="{D26EF17B-2A74-45E7-B0BA-525D2B4D97EA}" srcOrd="1" destOrd="0" presId="urn:microsoft.com/office/officeart/2005/8/layout/process2"/>
    <dgm:cxn modelId="{32A5C180-7E20-4B03-B321-69A5AF261FAD}" type="presParOf" srcId="{D26EF17B-2A74-45E7-B0BA-525D2B4D97EA}" destId="{7A9BB5E6-A319-4897-9977-36F24F315222}" srcOrd="0" destOrd="0" presId="urn:microsoft.com/office/officeart/2005/8/layout/process2"/>
    <dgm:cxn modelId="{137D9DFB-98C9-4F77-B767-E61BAEEDC0AC}" type="presParOf" srcId="{58C172A2-E3F8-43CD-8BF8-0FC2AAEB4322}" destId="{B8A12362-77D4-439D-A7E9-4F976D7A5032}" srcOrd="2" destOrd="0" presId="urn:microsoft.com/office/officeart/2005/8/layout/process2"/>
    <dgm:cxn modelId="{6F106403-F9AD-4EDC-9549-9488B4EB4237}" type="presParOf" srcId="{58C172A2-E3F8-43CD-8BF8-0FC2AAEB4322}" destId="{0EB14598-BD8F-499D-A120-1B1BF987A24C}" srcOrd="3" destOrd="0" presId="urn:microsoft.com/office/officeart/2005/8/layout/process2"/>
    <dgm:cxn modelId="{7C434E32-4312-48C6-B099-A709076E3D14}" type="presParOf" srcId="{0EB14598-BD8F-499D-A120-1B1BF987A24C}" destId="{F4185D34-D5EE-44B5-9B8D-B2D7FA907228}" srcOrd="0" destOrd="0" presId="urn:microsoft.com/office/officeart/2005/8/layout/process2"/>
    <dgm:cxn modelId="{5330A42D-1098-475A-9553-A68BA6293323}" type="presParOf" srcId="{58C172A2-E3F8-43CD-8BF8-0FC2AAEB4322}" destId="{334310CD-B656-4C1F-B07B-C6CBE1888B04}"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468741-023D-4337-86E1-510BD6E765E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6C46E9E-BBD1-41AF-819A-C14FB47E3450}">
      <dgm:prSet custT="1"/>
      <dgm:spPr/>
      <dgm:t>
        <a:bodyPr/>
        <a:lstStyle/>
        <a:p>
          <a:pPr algn="ctr">
            <a:lnSpc>
              <a:spcPct val="100000"/>
            </a:lnSpc>
          </a:pPr>
          <a:r>
            <a:rPr lang="it-IT" sz="1600" dirty="0"/>
            <a:t>4) Attuabilità: l'impresa deve avere le risorse per sfruttare le opportunità identificate attraverso lo schema di segmentazione. Alcuni segmenti, per esempio nei mercati internazionali, possono essere considerati molto attraenti, ma l'impresa potrebbe non disporre delle risorse o delle conoscenze necessarie per servirli.</a:t>
          </a:r>
          <a:endParaRPr lang="en-US" sz="1600" dirty="0"/>
        </a:p>
      </dgm:t>
    </dgm:pt>
    <dgm:pt modelId="{A0B154DF-2AB0-47DA-81DB-95211C492E37}" type="parTrans" cxnId="{9628698B-D91A-4BF3-B2A5-05124ECF5472}">
      <dgm:prSet/>
      <dgm:spPr/>
      <dgm:t>
        <a:bodyPr/>
        <a:lstStyle/>
        <a:p>
          <a:endParaRPr lang="en-US"/>
        </a:p>
      </dgm:t>
    </dgm:pt>
    <dgm:pt modelId="{C3DAAF78-6B96-4A04-A877-9173D1D3DABE}" type="sibTrans" cxnId="{9628698B-D91A-4BF3-B2A5-05124ECF5472}">
      <dgm:prSet/>
      <dgm:spPr/>
      <dgm:t>
        <a:bodyPr/>
        <a:lstStyle/>
        <a:p>
          <a:endParaRPr lang="en-US"/>
        </a:p>
      </dgm:t>
    </dgm:pt>
    <dgm:pt modelId="{9AB25C8B-19D9-458A-8472-0B0E66AF9A9A}">
      <dgm:prSet custT="1"/>
      <dgm:spPr/>
      <dgm:t>
        <a:bodyPr/>
        <a:lstStyle/>
        <a:p>
          <a:pPr algn="ctr">
            <a:lnSpc>
              <a:spcPct val="100000"/>
            </a:lnSpc>
          </a:pPr>
          <a:r>
            <a:rPr lang="it-IT" sz="1600" dirty="0"/>
            <a:t>5) Redditività: l'elemento più importante è che i segmenti devono essere abbastanza grandi da rendere redditizio il fatto di servirli. Questo è ciò che s'intende con l'espressione tipica di marketing: "C'è un mercato nello spazio lasciato vuoto!". Segmenti molto piccoli possono non sembrare redditizi. Ciononostante, i progressi nelle tecnologie di produzione e di distribuzione, e soprattutto una competizione agguerrita tra aziende concorrenti che offrono lo stesso prodotto, hanno rivelato l'importanza strategica di servire micro-segmenti, che possono dunque rivelarsi particolarmente redditizi.</a:t>
          </a:r>
          <a:endParaRPr lang="en-US" sz="1600" dirty="0"/>
        </a:p>
      </dgm:t>
    </dgm:pt>
    <dgm:pt modelId="{2F708376-8762-4700-935E-87EE0F7D30E0}" type="parTrans" cxnId="{0B3B5752-346E-4975-A579-DE5819BEB76F}">
      <dgm:prSet/>
      <dgm:spPr/>
      <dgm:t>
        <a:bodyPr/>
        <a:lstStyle/>
        <a:p>
          <a:endParaRPr lang="en-US"/>
        </a:p>
      </dgm:t>
    </dgm:pt>
    <dgm:pt modelId="{C9CA9C7E-793C-4B91-9DAB-116E43065ED1}" type="sibTrans" cxnId="{0B3B5752-346E-4975-A579-DE5819BEB76F}">
      <dgm:prSet/>
      <dgm:spPr/>
      <dgm:t>
        <a:bodyPr/>
        <a:lstStyle/>
        <a:p>
          <a:endParaRPr lang="en-US"/>
        </a:p>
      </dgm:t>
    </dgm:pt>
    <dgm:pt modelId="{ACF5DEBE-CA34-4EED-8609-0283D8F31FD3}" type="pres">
      <dgm:prSet presAssocID="{98468741-023D-4337-86E1-510BD6E765EA}" presName="root" presStyleCnt="0">
        <dgm:presLayoutVars>
          <dgm:dir/>
          <dgm:resizeHandles val="exact"/>
        </dgm:presLayoutVars>
      </dgm:prSet>
      <dgm:spPr/>
    </dgm:pt>
    <dgm:pt modelId="{2173409E-E547-471A-9EB1-B1034E4D581F}" type="pres">
      <dgm:prSet presAssocID="{E6C46E9E-BBD1-41AF-819A-C14FB47E3450}" presName="compNode" presStyleCnt="0"/>
      <dgm:spPr/>
    </dgm:pt>
    <dgm:pt modelId="{C5DEF0E6-3A03-4B65-B073-547000F3862F}" type="pres">
      <dgm:prSet presAssocID="{E6C46E9E-BBD1-41AF-819A-C14FB47E3450}" presName="bgRect" presStyleLbl="bgShp" presStyleIdx="0" presStyleCnt="2"/>
      <dgm:spPr/>
    </dgm:pt>
    <dgm:pt modelId="{02F077FB-CE64-48B8-A7A2-154DBA3FADBD}" type="pres">
      <dgm:prSet presAssocID="{E6C46E9E-BBD1-41AF-819A-C14FB47E345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sso"/>
        </a:ext>
      </dgm:extLst>
    </dgm:pt>
    <dgm:pt modelId="{459EEF19-4121-4802-A661-A21566C15BDA}" type="pres">
      <dgm:prSet presAssocID="{E6C46E9E-BBD1-41AF-819A-C14FB47E3450}" presName="spaceRect" presStyleCnt="0"/>
      <dgm:spPr/>
    </dgm:pt>
    <dgm:pt modelId="{8495968B-4EDC-4D5B-B594-4482D182EFC6}" type="pres">
      <dgm:prSet presAssocID="{E6C46E9E-BBD1-41AF-819A-C14FB47E3450}" presName="parTx" presStyleLbl="revTx" presStyleIdx="0" presStyleCnt="2" custLinFactNeighborX="-5332" custLinFactNeighborY="1253">
        <dgm:presLayoutVars>
          <dgm:chMax val="0"/>
          <dgm:chPref val="0"/>
        </dgm:presLayoutVars>
      </dgm:prSet>
      <dgm:spPr/>
    </dgm:pt>
    <dgm:pt modelId="{4FD5FC00-D044-496E-A838-1A7CC5C9E652}" type="pres">
      <dgm:prSet presAssocID="{C3DAAF78-6B96-4A04-A877-9173D1D3DABE}" presName="sibTrans" presStyleCnt="0"/>
      <dgm:spPr/>
    </dgm:pt>
    <dgm:pt modelId="{B7BD0C01-4406-433D-8692-CC8ACD55E58F}" type="pres">
      <dgm:prSet presAssocID="{9AB25C8B-19D9-458A-8472-0B0E66AF9A9A}" presName="compNode" presStyleCnt="0"/>
      <dgm:spPr/>
    </dgm:pt>
    <dgm:pt modelId="{7CD2EFDE-3687-4484-AD74-344C6202525B}" type="pres">
      <dgm:prSet presAssocID="{9AB25C8B-19D9-458A-8472-0B0E66AF9A9A}" presName="bgRect" presStyleLbl="bgShp" presStyleIdx="1" presStyleCnt="2"/>
      <dgm:spPr/>
    </dgm:pt>
    <dgm:pt modelId="{4A153EA2-97A9-438C-9D6E-08488742FCC5}" type="pres">
      <dgm:prSet presAssocID="{9AB25C8B-19D9-458A-8472-0B0E66AF9A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o"/>
        </a:ext>
      </dgm:extLst>
    </dgm:pt>
    <dgm:pt modelId="{388C493F-948E-44E8-83DD-1B49B17B3B3C}" type="pres">
      <dgm:prSet presAssocID="{9AB25C8B-19D9-458A-8472-0B0E66AF9A9A}" presName="spaceRect" presStyleCnt="0"/>
      <dgm:spPr/>
    </dgm:pt>
    <dgm:pt modelId="{79648172-2246-441A-B04C-7ED9072CE01D}" type="pres">
      <dgm:prSet presAssocID="{9AB25C8B-19D9-458A-8472-0B0E66AF9A9A}" presName="parTx" presStyleLbl="revTx" presStyleIdx="1" presStyleCnt="2" custLinFactNeighborX="-3199" custLinFactNeighborY="1558">
        <dgm:presLayoutVars>
          <dgm:chMax val="0"/>
          <dgm:chPref val="0"/>
        </dgm:presLayoutVars>
      </dgm:prSet>
      <dgm:spPr/>
    </dgm:pt>
  </dgm:ptLst>
  <dgm:cxnLst>
    <dgm:cxn modelId="{849E9437-12A7-49B1-8252-901144417387}" type="presOf" srcId="{9AB25C8B-19D9-458A-8472-0B0E66AF9A9A}" destId="{79648172-2246-441A-B04C-7ED9072CE01D}" srcOrd="0" destOrd="0" presId="urn:microsoft.com/office/officeart/2018/2/layout/IconVerticalSolidList"/>
    <dgm:cxn modelId="{0B3B5752-346E-4975-A579-DE5819BEB76F}" srcId="{98468741-023D-4337-86E1-510BD6E765EA}" destId="{9AB25C8B-19D9-458A-8472-0B0E66AF9A9A}" srcOrd="1" destOrd="0" parTransId="{2F708376-8762-4700-935E-87EE0F7D30E0}" sibTransId="{C9CA9C7E-793C-4B91-9DAB-116E43065ED1}"/>
    <dgm:cxn modelId="{9628698B-D91A-4BF3-B2A5-05124ECF5472}" srcId="{98468741-023D-4337-86E1-510BD6E765EA}" destId="{E6C46E9E-BBD1-41AF-819A-C14FB47E3450}" srcOrd="0" destOrd="0" parTransId="{A0B154DF-2AB0-47DA-81DB-95211C492E37}" sibTransId="{C3DAAF78-6B96-4A04-A877-9173D1D3DABE}"/>
    <dgm:cxn modelId="{2390978F-B5EC-43FC-BBEF-EE9465E3D9B2}" type="presOf" srcId="{98468741-023D-4337-86E1-510BD6E765EA}" destId="{ACF5DEBE-CA34-4EED-8609-0283D8F31FD3}" srcOrd="0" destOrd="0" presId="urn:microsoft.com/office/officeart/2018/2/layout/IconVerticalSolidList"/>
    <dgm:cxn modelId="{5A6B4CC3-758B-44D2-8420-B4A52220F6C5}" type="presOf" srcId="{E6C46E9E-BBD1-41AF-819A-C14FB47E3450}" destId="{8495968B-4EDC-4D5B-B594-4482D182EFC6}" srcOrd="0" destOrd="0" presId="urn:microsoft.com/office/officeart/2018/2/layout/IconVerticalSolidList"/>
    <dgm:cxn modelId="{A330439F-1954-4D19-BB22-E77111F7AE0F}" type="presParOf" srcId="{ACF5DEBE-CA34-4EED-8609-0283D8F31FD3}" destId="{2173409E-E547-471A-9EB1-B1034E4D581F}" srcOrd="0" destOrd="0" presId="urn:microsoft.com/office/officeart/2018/2/layout/IconVerticalSolidList"/>
    <dgm:cxn modelId="{5A69EC45-AA5E-4EBC-9A15-2656A677EE09}" type="presParOf" srcId="{2173409E-E547-471A-9EB1-B1034E4D581F}" destId="{C5DEF0E6-3A03-4B65-B073-547000F3862F}" srcOrd="0" destOrd="0" presId="urn:microsoft.com/office/officeart/2018/2/layout/IconVerticalSolidList"/>
    <dgm:cxn modelId="{72E762BF-5BAA-45F5-B3D1-7AB27EDF3D8C}" type="presParOf" srcId="{2173409E-E547-471A-9EB1-B1034E4D581F}" destId="{02F077FB-CE64-48B8-A7A2-154DBA3FADBD}" srcOrd="1" destOrd="0" presId="urn:microsoft.com/office/officeart/2018/2/layout/IconVerticalSolidList"/>
    <dgm:cxn modelId="{359F6C05-FBFC-4865-BFBD-31EC66F26152}" type="presParOf" srcId="{2173409E-E547-471A-9EB1-B1034E4D581F}" destId="{459EEF19-4121-4802-A661-A21566C15BDA}" srcOrd="2" destOrd="0" presId="urn:microsoft.com/office/officeart/2018/2/layout/IconVerticalSolidList"/>
    <dgm:cxn modelId="{BBAC5C4F-6DC0-4A39-8124-8CF6C11D06BD}" type="presParOf" srcId="{2173409E-E547-471A-9EB1-B1034E4D581F}" destId="{8495968B-4EDC-4D5B-B594-4482D182EFC6}" srcOrd="3" destOrd="0" presId="urn:microsoft.com/office/officeart/2018/2/layout/IconVerticalSolidList"/>
    <dgm:cxn modelId="{4D73B2BD-114B-4871-A6F3-B2AEF390624C}" type="presParOf" srcId="{ACF5DEBE-CA34-4EED-8609-0283D8F31FD3}" destId="{4FD5FC00-D044-496E-A838-1A7CC5C9E652}" srcOrd="1" destOrd="0" presId="urn:microsoft.com/office/officeart/2018/2/layout/IconVerticalSolidList"/>
    <dgm:cxn modelId="{213FC4F5-2CF5-4288-979D-CBD05FB25773}" type="presParOf" srcId="{ACF5DEBE-CA34-4EED-8609-0283D8F31FD3}" destId="{B7BD0C01-4406-433D-8692-CC8ACD55E58F}" srcOrd="2" destOrd="0" presId="urn:microsoft.com/office/officeart/2018/2/layout/IconVerticalSolidList"/>
    <dgm:cxn modelId="{AC3DD92A-9FB2-4F85-BDA5-358B37B7669D}" type="presParOf" srcId="{B7BD0C01-4406-433D-8692-CC8ACD55E58F}" destId="{7CD2EFDE-3687-4484-AD74-344C6202525B}" srcOrd="0" destOrd="0" presId="urn:microsoft.com/office/officeart/2018/2/layout/IconVerticalSolidList"/>
    <dgm:cxn modelId="{9912A2D3-BEC1-4C26-B456-298E08F08C2C}" type="presParOf" srcId="{B7BD0C01-4406-433D-8692-CC8ACD55E58F}" destId="{4A153EA2-97A9-438C-9D6E-08488742FCC5}" srcOrd="1" destOrd="0" presId="urn:microsoft.com/office/officeart/2018/2/layout/IconVerticalSolidList"/>
    <dgm:cxn modelId="{394118E5-E52D-4A94-83AE-3F17587BF4E1}" type="presParOf" srcId="{B7BD0C01-4406-433D-8692-CC8ACD55E58F}" destId="{388C493F-948E-44E8-83DD-1B49B17B3B3C}" srcOrd="2" destOrd="0" presId="urn:microsoft.com/office/officeart/2018/2/layout/IconVerticalSolidList"/>
    <dgm:cxn modelId="{514999CA-9C77-4C9D-A6F4-C2CE69F19D5E}" type="presParOf" srcId="{B7BD0C01-4406-433D-8692-CC8ACD55E58F}" destId="{79648172-2246-441A-B04C-7ED9072CE0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B44A7E-60CD-403F-9D03-87DC84A63C68}"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4E004B0D-D4EA-49C0-8D04-3D635F8BE47A}">
      <dgm:prSet/>
      <dgm:spPr/>
      <dgm:t>
        <a:bodyPr/>
        <a:lstStyle/>
        <a:p>
          <a:r>
            <a:rPr lang="en-US" b="1" dirty="0"/>
            <a:t>Marketing </a:t>
          </a:r>
          <a:r>
            <a:rPr lang="en-US" b="1" dirty="0" err="1"/>
            <a:t>indifferenziato</a:t>
          </a:r>
          <a:r>
            <a:rPr lang="en-US" b="1" dirty="0"/>
            <a:t>: </a:t>
          </a:r>
          <a:r>
            <a:rPr lang="it-IT" dirty="0"/>
            <a:t>un'azienda sviluppa un unico marketing mix per l'intero mercato</a:t>
          </a:r>
          <a:r>
            <a:rPr lang="fr-FR" dirty="0"/>
            <a:t> </a:t>
          </a:r>
          <a:endParaRPr lang="en-US" dirty="0"/>
        </a:p>
      </dgm:t>
    </dgm:pt>
    <dgm:pt modelId="{0624D08F-81FE-4CFF-A6B6-24B21AD7CC1F}" type="parTrans" cxnId="{1BDE15C2-68B6-4039-83F4-DFF24A3817B4}">
      <dgm:prSet/>
      <dgm:spPr/>
      <dgm:t>
        <a:bodyPr/>
        <a:lstStyle/>
        <a:p>
          <a:endParaRPr lang="en-US"/>
        </a:p>
      </dgm:t>
    </dgm:pt>
    <dgm:pt modelId="{476D4B80-2F80-4D45-BDB5-DBA4EFD563FA}" type="sibTrans" cxnId="{1BDE15C2-68B6-4039-83F4-DFF24A3817B4}">
      <dgm:prSet/>
      <dgm:spPr/>
      <dgm:t>
        <a:bodyPr/>
        <a:lstStyle/>
        <a:p>
          <a:endParaRPr lang="en-US"/>
        </a:p>
      </dgm:t>
    </dgm:pt>
    <dgm:pt modelId="{2B3F8BAE-692A-4737-98BA-A0A5690BB4B2}">
      <dgm:prSet/>
      <dgm:spPr/>
      <dgm:t>
        <a:bodyPr/>
        <a:lstStyle/>
        <a:p>
          <a:r>
            <a:rPr lang="en-US" b="1" dirty="0"/>
            <a:t>Marketing </a:t>
          </a:r>
          <a:r>
            <a:rPr lang="en-US" b="1" dirty="0" err="1"/>
            <a:t>differenziato</a:t>
          </a:r>
          <a:r>
            <a:rPr lang="en-US" b="1" dirty="0"/>
            <a:t>:</a:t>
          </a:r>
          <a:r>
            <a:rPr lang="en-US" dirty="0"/>
            <a:t> </a:t>
          </a:r>
          <a:r>
            <a:rPr lang="en-US" dirty="0" err="1"/>
            <a:t>un’azienda</a:t>
          </a:r>
          <a:r>
            <a:rPr lang="en-US" dirty="0"/>
            <a:t> </a:t>
          </a:r>
          <a:r>
            <a:rPr lang="it-IT" dirty="0"/>
            <a:t>sviluppa dei marketing mix specifici per attrarre tutti o alcuni segmenti</a:t>
          </a:r>
          <a:endParaRPr lang="en-US" dirty="0"/>
        </a:p>
      </dgm:t>
    </dgm:pt>
    <dgm:pt modelId="{1B51F5AE-2D42-4F00-AB7C-C4E4CC9038D3}" type="parTrans" cxnId="{CE22E29F-F27F-42E4-8AE6-A0D2BF0C28CD}">
      <dgm:prSet/>
      <dgm:spPr/>
      <dgm:t>
        <a:bodyPr/>
        <a:lstStyle/>
        <a:p>
          <a:endParaRPr lang="en-US"/>
        </a:p>
      </dgm:t>
    </dgm:pt>
    <dgm:pt modelId="{CECDB6B5-5938-4A4B-B18B-1BE5C95397AE}" type="sibTrans" cxnId="{CE22E29F-F27F-42E4-8AE6-A0D2BF0C28CD}">
      <dgm:prSet/>
      <dgm:spPr/>
      <dgm:t>
        <a:bodyPr/>
        <a:lstStyle/>
        <a:p>
          <a:endParaRPr lang="en-US"/>
        </a:p>
      </dgm:t>
    </dgm:pt>
    <dgm:pt modelId="{BE196D3A-9BB6-4516-8E29-C0F562E5E408}">
      <dgm:prSet/>
      <dgm:spPr/>
      <dgm:t>
        <a:bodyPr/>
        <a:lstStyle/>
        <a:p>
          <a:r>
            <a:rPr lang="en-US" b="1"/>
            <a:t>Marketing mirato: </a:t>
          </a:r>
          <a:r>
            <a:rPr lang="it-IT"/>
            <a:t>un’azienda sviluppa un solo marketing mix rivolto a un mercato target (di nicchia)</a:t>
          </a:r>
          <a:endParaRPr lang="en-US"/>
        </a:p>
      </dgm:t>
    </dgm:pt>
    <dgm:pt modelId="{CA5AD32B-1ED9-42CB-AD61-EE6D780872BC}" type="parTrans" cxnId="{1A5E08CD-B6EC-4E80-86E4-24A360AC2D2A}">
      <dgm:prSet/>
      <dgm:spPr/>
      <dgm:t>
        <a:bodyPr/>
        <a:lstStyle/>
        <a:p>
          <a:endParaRPr lang="en-US"/>
        </a:p>
      </dgm:t>
    </dgm:pt>
    <dgm:pt modelId="{24A58DA7-6597-4486-B0FA-2A7CFB812E45}" type="sibTrans" cxnId="{1A5E08CD-B6EC-4E80-86E4-24A360AC2D2A}">
      <dgm:prSet/>
      <dgm:spPr/>
      <dgm:t>
        <a:bodyPr/>
        <a:lstStyle/>
        <a:p>
          <a:endParaRPr lang="en-US"/>
        </a:p>
      </dgm:t>
    </dgm:pt>
    <dgm:pt modelId="{8CB8D05D-9FB4-47AB-9710-F15D0386F9B1}">
      <dgm:prSet/>
      <dgm:spPr/>
      <dgm:t>
        <a:bodyPr/>
        <a:lstStyle/>
        <a:p>
          <a:r>
            <a:rPr lang="en-US" b="1"/>
            <a:t>Marketing personalizzato: </a:t>
          </a:r>
          <a:r>
            <a:rPr lang="en-US"/>
            <a:t>un’azienda sviluppa u</a:t>
          </a:r>
          <a:r>
            <a:rPr lang="it-IT"/>
            <a:t>n marketing mix specifico </a:t>
          </a:r>
          <a:r>
            <a:rPr lang="fr-FR"/>
            <a:t>per ogni cliente</a:t>
          </a:r>
          <a:endParaRPr lang="en-US"/>
        </a:p>
      </dgm:t>
    </dgm:pt>
    <dgm:pt modelId="{67F956A1-9A37-421C-9214-CA2C02DCEF9C}" type="parTrans" cxnId="{D98846A7-E63E-4ECD-A3A0-85D2DC4819BB}">
      <dgm:prSet/>
      <dgm:spPr/>
      <dgm:t>
        <a:bodyPr/>
        <a:lstStyle/>
        <a:p>
          <a:endParaRPr lang="en-US"/>
        </a:p>
      </dgm:t>
    </dgm:pt>
    <dgm:pt modelId="{CC063CD8-5A2C-47B1-B21F-F201CD09D3E0}" type="sibTrans" cxnId="{D98846A7-E63E-4ECD-A3A0-85D2DC4819BB}">
      <dgm:prSet/>
      <dgm:spPr/>
      <dgm:t>
        <a:bodyPr/>
        <a:lstStyle/>
        <a:p>
          <a:endParaRPr lang="en-US"/>
        </a:p>
      </dgm:t>
    </dgm:pt>
    <dgm:pt modelId="{60FD1272-B470-4BA4-B564-7EE51DD97C04}" type="pres">
      <dgm:prSet presAssocID="{E4B44A7E-60CD-403F-9D03-87DC84A63C68}" presName="diagram" presStyleCnt="0">
        <dgm:presLayoutVars>
          <dgm:dir/>
          <dgm:resizeHandles val="exact"/>
        </dgm:presLayoutVars>
      </dgm:prSet>
      <dgm:spPr/>
    </dgm:pt>
    <dgm:pt modelId="{2DD03B68-543F-4F8E-A3A9-D5428EF412E2}" type="pres">
      <dgm:prSet presAssocID="{4E004B0D-D4EA-49C0-8D04-3D635F8BE47A}" presName="node" presStyleLbl="node1" presStyleIdx="0" presStyleCnt="4">
        <dgm:presLayoutVars>
          <dgm:bulletEnabled val="1"/>
        </dgm:presLayoutVars>
      </dgm:prSet>
      <dgm:spPr/>
    </dgm:pt>
    <dgm:pt modelId="{C9AB0AF3-5BE6-4D1E-8B29-320404343727}" type="pres">
      <dgm:prSet presAssocID="{476D4B80-2F80-4D45-BDB5-DBA4EFD563FA}" presName="sibTrans" presStyleLbl="sibTrans2D1" presStyleIdx="0" presStyleCnt="3"/>
      <dgm:spPr/>
    </dgm:pt>
    <dgm:pt modelId="{59EC47EF-99D4-44BA-8FAE-7F825CF03B3A}" type="pres">
      <dgm:prSet presAssocID="{476D4B80-2F80-4D45-BDB5-DBA4EFD563FA}" presName="connectorText" presStyleLbl="sibTrans2D1" presStyleIdx="0" presStyleCnt="3"/>
      <dgm:spPr/>
    </dgm:pt>
    <dgm:pt modelId="{AA863C34-905A-4189-8940-75BB879059CC}" type="pres">
      <dgm:prSet presAssocID="{2B3F8BAE-692A-4737-98BA-A0A5690BB4B2}" presName="node" presStyleLbl="node1" presStyleIdx="1" presStyleCnt="4">
        <dgm:presLayoutVars>
          <dgm:bulletEnabled val="1"/>
        </dgm:presLayoutVars>
      </dgm:prSet>
      <dgm:spPr/>
    </dgm:pt>
    <dgm:pt modelId="{2D68C6BB-B454-4B24-B5B6-9202054FC579}" type="pres">
      <dgm:prSet presAssocID="{CECDB6B5-5938-4A4B-B18B-1BE5C95397AE}" presName="sibTrans" presStyleLbl="sibTrans2D1" presStyleIdx="1" presStyleCnt="3"/>
      <dgm:spPr/>
    </dgm:pt>
    <dgm:pt modelId="{4F92CA81-25C5-46DF-8BD4-290BF4883456}" type="pres">
      <dgm:prSet presAssocID="{CECDB6B5-5938-4A4B-B18B-1BE5C95397AE}" presName="connectorText" presStyleLbl="sibTrans2D1" presStyleIdx="1" presStyleCnt="3"/>
      <dgm:spPr/>
    </dgm:pt>
    <dgm:pt modelId="{C6205609-1449-42F7-9693-8496862649A7}" type="pres">
      <dgm:prSet presAssocID="{BE196D3A-9BB6-4516-8E29-C0F562E5E408}" presName="node" presStyleLbl="node1" presStyleIdx="2" presStyleCnt="4">
        <dgm:presLayoutVars>
          <dgm:bulletEnabled val="1"/>
        </dgm:presLayoutVars>
      </dgm:prSet>
      <dgm:spPr/>
    </dgm:pt>
    <dgm:pt modelId="{14590C01-625E-4EB6-AC1E-59A1D3742A02}" type="pres">
      <dgm:prSet presAssocID="{24A58DA7-6597-4486-B0FA-2A7CFB812E45}" presName="sibTrans" presStyleLbl="sibTrans2D1" presStyleIdx="2" presStyleCnt="3"/>
      <dgm:spPr/>
    </dgm:pt>
    <dgm:pt modelId="{F4097806-C0B2-4351-8121-FF7454BEED5B}" type="pres">
      <dgm:prSet presAssocID="{24A58DA7-6597-4486-B0FA-2A7CFB812E45}" presName="connectorText" presStyleLbl="sibTrans2D1" presStyleIdx="2" presStyleCnt="3"/>
      <dgm:spPr/>
    </dgm:pt>
    <dgm:pt modelId="{880849B8-8B0E-437F-92AE-5D0BDD6A4A0B}" type="pres">
      <dgm:prSet presAssocID="{8CB8D05D-9FB4-47AB-9710-F15D0386F9B1}" presName="node" presStyleLbl="node1" presStyleIdx="3" presStyleCnt="4">
        <dgm:presLayoutVars>
          <dgm:bulletEnabled val="1"/>
        </dgm:presLayoutVars>
      </dgm:prSet>
      <dgm:spPr/>
    </dgm:pt>
  </dgm:ptLst>
  <dgm:cxnLst>
    <dgm:cxn modelId="{8AD45E23-1BC4-4F93-929D-88633D3CA7DA}" type="presOf" srcId="{4E004B0D-D4EA-49C0-8D04-3D635F8BE47A}" destId="{2DD03B68-543F-4F8E-A3A9-D5428EF412E2}" srcOrd="0" destOrd="0" presId="urn:microsoft.com/office/officeart/2005/8/layout/process5"/>
    <dgm:cxn modelId="{AB0CB258-1314-412F-B080-D8BC413E788E}" type="presOf" srcId="{CECDB6B5-5938-4A4B-B18B-1BE5C95397AE}" destId="{4F92CA81-25C5-46DF-8BD4-290BF4883456}" srcOrd="1" destOrd="0" presId="urn:microsoft.com/office/officeart/2005/8/layout/process5"/>
    <dgm:cxn modelId="{D66EB683-E6F9-4DF1-99D8-84BC1AE48279}" type="presOf" srcId="{24A58DA7-6597-4486-B0FA-2A7CFB812E45}" destId="{F4097806-C0B2-4351-8121-FF7454BEED5B}" srcOrd="1" destOrd="0" presId="urn:microsoft.com/office/officeart/2005/8/layout/process5"/>
    <dgm:cxn modelId="{03871A88-7C0F-4E4B-AA1B-F32C7BD50F19}" type="presOf" srcId="{24A58DA7-6597-4486-B0FA-2A7CFB812E45}" destId="{14590C01-625E-4EB6-AC1E-59A1D3742A02}" srcOrd="0" destOrd="0" presId="urn:microsoft.com/office/officeart/2005/8/layout/process5"/>
    <dgm:cxn modelId="{B05C2E8F-7A7A-48D6-9EE2-2EF737C381E5}" type="presOf" srcId="{2B3F8BAE-692A-4737-98BA-A0A5690BB4B2}" destId="{AA863C34-905A-4189-8940-75BB879059CC}" srcOrd="0" destOrd="0" presId="urn:microsoft.com/office/officeart/2005/8/layout/process5"/>
    <dgm:cxn modelId="{CE22E29F-F27F-42E4-8AE6-A0D2BF0C28CD}" srcId="{E4B44A7E-60CD-403F-9D03-87DC84A63C68}" destId="{2B3F8BAE-692A-4737-98BA-A0A5690BB4B2}" srcOrd="1" destOrd="0" parTransId="{1B51F5AE-2D42-4F00-AB7C-C4E4CC9038D3}" sibTransId="{CECDB6B5-5938-4A4B-B18B-1BE5C95397AE}"/>
    <dgm:cxn modelId="{D98846A7-E63E-4ECD-A3A0-85D2DC4819BB}" srcId="{E4B44A7E-60CD-403F-9D03-87DC84A63C68}" destId="{8CB8D05D-9FB4-47AB-9710-F15D0386F9B1}" srcOrd="3" destOrd="0" parTransId="{67F956A1-9A37-421C-9214-CA2C02DCEF9C}" sibTransId="{CC063CD8-5A2C-47B1-B21F-F201CD09D3E0}"/>
    <dgm:cxn modelId="{78E85CA9-1CA3-4798-B1CE-97EB4636EABC}" type="presOf" srcId="{CECDB6B5-5938-4A4B-B18B-1BE5C95397AE}" destId="{2D68C6BB-B454-4B24-B5B6-9202054FC579}" srcOrd="0" destOrd="0" presId="urn:microsoft.com/office/officeart/2005/8/layout/process5"/>
    <dgm:cxn modelId="{E713B8BD-73C5-4D97-9678-31459455D381}" type="presOf" srcId="{476D4B80-2F80-4D45-BDB5-DBA4EFD563FA}" destId="{59EC47EF-99D4-44BA-8FAE-7F825CF03B3A}" srcOrd="1" destOrd="0" presId="urn:microsoft.com/office/officeart/2005/8/layout/process5"/>
    <dgm:cxn modelId="{1BDE15C2-68B6-4039-83F4-DFF24A3817B4}" srcId="{E4B44A7E-60CD-403F-9D03-87DC84A63C68}" destId="{4E004B0D-D4EA-49C0-8D04-3D635F8BE47A}" srcOrd="0" destOrd="0" parTransId="{0624D08F-81FE-4CFF-A6B6-24B21AD7CC1F}" sibTransId="{476D4B80-2F80-4D45-BDB5-DBA4EFD563FA}"/>
    <dgm:cxn modelId="{1A5E08CD-B6EC-4E80-86E4-24A360AC2D2A}" srcId="{E4B44A7E-60CD-403F-9D03-87DC84A63C68}" destId="{BE196D3A-9BB6-4516-8E29-C0F562E5E408}" srcOrd="2" destOrd="0" parTransId="{CA5AD32B-1ED9-42CB-AD61-EE6D780872BC}" sibTransId="{24A58DA7-6597-4486-B0FA-2A7CFB812E45}"/>
    <dgm:cxn modelId="{6B2214D1-E273-4B5D-A106-12122637364E}" type="presOf" srcId="{8CB8D05D-9FB4-47AB-9710-F15D0386F9B1}" destId="{880849B8-8B0E-437F-92AE-5D0BDD6A4A0B}" srcOrd="0" destOrd="0" presId="urn:microsoft.com/office/officeart/2005/8/layout/process5"/>
    <dgm:cxn modelId="{A32A94D3-6DB1-48A7-80FF-4BE2EC365FFB}" type="presOf" srcId="{BE196D3A-9BB6-4516-8E29-C0F562E5E408}" destId="{C6205609-1449-42F7-9693-8496862649A7}" srcOrd="0" destOrd="0" presId="urn:microsoft.com/office/officeart/2005/8/layout/process5"/>
    <dgm:cxn modelId="{B411A9DD-786C-4243-9145-F987C2B26B89}" type="presOf" srcId="{E4B44A7E-60CD-403F-9D03-87DC84A63C68}" destId="{60FD1272-B470-4BA4-B564-7EE51DD97C04}" srcOrd="0" destOrd="0" presId="urn:microsoft.com/office/officeart/2005/8/layout/process5"/>
    <dgm:cxn modelId="{A7B43BF0-AF5B-4E6C-857C-6A60F0B5EAE1}" type="presOf" srcId="{476D4B80-2F80-4D45-BDB5-DBA4EFD563FA}" destId="{C9AB0AF3-5BE6-4D1E-8B29-320404343727}" srcOrd="0" destOrd="0" presId="urn:microsoft.com/office/officeart/2005/8/layout/process5"/>
    <dgm:cxn modelId="{108F141D-13BC-45AF-B8ED-B83A642DA4AE}" type="presParOf" srcId="{60FD1272-B470-4BA4-B564-7EE51DD97C04}" destId="{2DD03B68-543F-4F8E-A3A9-D5428EF412E2}" srcOrd="0" destOrd="0" presId="urn:microsoft.com/office/officeart/2005/8/layout/process5"/>
    <dgm:cxn modelId="{BD4C4B0C-5CE6-44CA-AAFC-06EF7F75F9FF}" type="presParOf" srcId="{60FD1272-B470-4BA4-B564-7EE51DD97C04}" destId="{C9AB0AF3-5BE6-4D1E-8B29-320404343727}" srcOrd="1" destOrd="0" presId="urn:microsoft.com/office/officeart/2005/8/layout/process5"/>
    <dgm:cxn modelId="{8A703B00-9B20-4164-B5ED-57A7B4DFB9C2}" type="presParOf" srcId="{C9AB0AF3-5BE6-4D1E-8B29-320404343727}" destId="{59EC47EF-99D4-44BA-8FAE-7F825CF03B3A}" srcOrd="0" destOrd="0" presId="urn:microsoft.com/office/officeart/2005/8/layout/process5"/>
    <dgm:cxn modelId="{8602540A-BE17-4BEB-A24C-76A9496CE02E}" type="presParOf" srcId="{60FD1272-B470-4BA4-B564-7EE51DD97C04}" destId="{AA863C34-905A-4189-8940-75BB879059CC}" srcOrd="2" destOrd="0" presId="urn:microsoft.com/office/officeart/2005/8/layout/process5"/>
    <dgm:cxn modelId="{03C586A3-FCBB-4441-9FAA-D77165CDB79D}" type="presParOf" srcId="{60FD1272-B470-4BA4-B564-7EE51DD97C04}" destId="{2D68C6BB-B454-4B24-B5B6-9202054FC579}" srcOrd="3" destOrd="0" presId="urn:microsoft.com/office/officeart/2005/8/layout/process5"/>
    <dgm:cxn modelId="{F91348DB-8DFA-4BF0-ABF9-0099282F16ED}" type="presParOf" srcId="{2D68C6BB-B454-4B24-B5B6-9202054FC579}" destId="{4F92CA81-25C5-46DF-8BD4-290BF4883456}" srcOrd="0" destOrd="0" presId="urn:microsoft.com/office/officeart/2005/8/layout/process5"/>
    <dgm:cxn modelId="{B0629F91-9C71-4EE5-A72E-2F884BCC5E72}" type="presParOf" srcId="{60FD1272-B470-4BA4-B564-7EE51DD97C04}" destId="{C6205609-1449-42F7-9693-8496862649A7}" srcOrd="4" destOrd="0" presId="urn:microsoft.com/office/officeart/2005/8/layout/process5"/>
    <dgm:cxn modelId="{ABA9C066-96B2-4D28-A110-D3D25D062E8B}" type="presParOf" srcId="{60FD1272-B470-4BA4-B564-7EE51DD97C04}" destId="{14590C01-625E-4EB6-AC1E-59A1D3742A02}" srcOrd="5" destOrd="0" presId="urn:microsoft.com/office/officeart/2005/8/layout/process5"/>
    <dgm:cxn modelId="{5F573392-798A-424C-9A11-7636AC86BE89}" type="presParOf" srcId="{14590C01-625E-4EB6-AC1E-59A1D3742A02}" destId="{F4097806-C0B2-4351-8121-FF7454BEED5B}" srcOrd="0" destOrd="0" presId="urn:microsoft.com/office/officeart/2005/8/layout/process5"/>
    <dgm:cxn modelId="{54F9FD3A-0529-4309-BE65-63EC2AC2B36C}" type="presParOf" srcId="{60FD1272-B470-4BA4-B564-7EE51DD97C04}" destId="{880849B8-8B0E-437F-92AE-5D0BDD6A4A0B}"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B8BEC1-067E-4048-B0FF-25EF154A0404}"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FD0BABA2-0558-4AF5-BD32-037F2C5D22CB}">
      <dgm:prSet custT="1"/>
      <dgm:spPr/>
      <dgm:t>
        <a:bodyPr/>
        <a:lstStyle/>
        <a:p>
          <a:pPr algn="ctr"/>
          <a:r>
            <a:rPr lang="it-IT" sz="1600" dirty="0" err="1"/>
            <a:t>BrewDog</a:t>
          </a:r>
          <a:r>
            <a:rPr lang="it-IT" sz="1600" dirty="0"/>
            <a:t> è un brand aperto ed estremamente trasparente. Gli aggiornamenti sulla produzione e sulla vendita al dettaglio vengono distribuiti settimanalmente ai suoi team e la newsletter aziendale settimanale</a:t>
          </a:r>
          <a:r>
            <a:rPr lang="it-IT" sz="1600" i="1" u="sng" dirty="0"/>
            <a:t>, </a:t>
          </a:r>
          <a:r>
            <a:rPr lang="it-IT" sz="1600" i="1" u="sng" dirty="0" err="1"/>
            <a:t>DogTales</a:t>
          </a:r>
          <a:r>
            <a:rPr lang="it-IT" sz="1600" dirty="0"/>
            <a:t>, viene resa disponibile anche all'esterno. </a:t>
          </a:r>
          <a:endParaRPr lang="en-US" sz="1600" dirty="0"/>
        </a:p>
      </dgm:t>
    </dgm:pt>
    <dgm:pt modelId="{31E86F91-BCF0-4B7C-826F-CD01BE152C24}" type="parTrans" cxnId="{B35678A8-8714-4741-A569-4F67006E2B3A}">
      <dgm:prSet/>
      <dgm:spPr/>
      <dgm:t>
        <a:bodyPr/>
        <a:lstStyle/>
        <a:p>
          <a:endParaRPr lang="en-US"/>
        </a:p>
      </dgm:t>
    </dgm:pt>
    <dgm:pt modelId="{F97E5FDD-7B8B-4C8A-AF62-301E31C93D9F}" type="sibTrans" cxnId="{B35678A8-8714-4741-A569-4F67006E2B3A}">
      <dgm:prSet/>
      <dgm:spPr/>
      <dgm:t>
        <a:bodyPr/>
        <a:lstStyle/>
        <a:p>
          <a:endParaRPr lang="en-US"/>
        </a:p>
      </dgm:t>
    </dgm:pt>
    <dgm:pt modelId="{1516CEC8-A41E-4F64-A703-B3148B94BA1A}">
      <dgm:prSet custT="1"/>
      <dgm:spPr/>
      <dgm:t>
        <a:bodyPr/>
        <a:lstStyle/>
        <a:p>
          <a:pPr algn="ctr"/>
          <a:r>
            <a:rPr lang="it-IT" sz="1600" dirty="0"/>
            <a:t>I "membri dell'equipaggio" a tutti i livelli hanno piena libertà di contestare i colleghi, i manager e i processi, hanno accesso ai dati mensili sui profitti e sulle perdite dell'organizzazione e sono pienamente coinvolti nel reclutamento dei loro colleghi. </a:t>
          </a:r>
          <a:endParaRPr lang="en-US" sz="1600" dirty="0"/>
        </a:p>
      </dgm:t>
    </dgm:pt>
    <dgm:pt modelId="{776EDE10-55E1-426A-85F2-F69474A2E4B9}" type="parTrans" cxnId="{9108D8AC-2811-4A6A-8E78-9A57C8019F7E}">
      <dgm:prSet/>
      <dgm:spPr/>
      <dgm:t>
        <a:bodyPr/>
        <a:lstStyle/>
        <a:p>
          <a:endParaRPr lang="en-US"/>
        </a:p>
      </dgm:t>
    </dgm:pt>
    <dgm:pt modelId="{7EAFE27E-2B39-403C-8626-EFEA137208A9}" type="sibTrans" cxnId="{9108D8AC-2811-4A6A-8E78-9A57C8019F7E}">
      <dgm:prSet/>
      <dgm:spPr/>
      <dgm:t>
        <a:bodyPr/>
        <a:lstStyle/>
        <a:p>
          <a:endParaRPr lang="en-US"/>
        </a:p>
      </dgm:t>
    </dgm:pt>
    <dgm:pt modelId="{43681A67-CD5B-4583-97A1-0C849209C694}">
      <dgm:prSet custT="1"/>
      <dgm:spPr/>
      <dgm:t>
        <a:bodyPr/>
        <a:lstStyle/>
        <a:p>
          <a:pPr algn="ctr"/>
          <a:r>
            <a:rPr lang="it-IT" sz="1600" dirty="0"/>
            <a:t>Nelle sue comunicazioni di marketing esterne, </a:t>
          </a:r>
          <a:r>
            <a:rPr lang="it-IT" sz="1600" dirty="0" err="1"/>
            <a:t>BrewDog</a:t>
          </a:r>
          <a:r>
            <a:rPr lang="it-IT" sz="1600" dirty="0"/>
            <a:t> vuole essere diretta, onesta, fresca e senza compromessi. È sufficientemente trasparente da pubblicare le sue ricette, consentendo ai fan di preparare le proprie. </a:t>
          </a:r>
          <a:r>
            <a:rPr lang="it-IT" sz="1600" dirty="0" err="1"/>
            <a:t>BrewDog</a:t>
          </a:r>
          <a:r>
            <a:rPr lang="it-IT" sz="1600" dirty="0"/>
            <a:t> utilizza molteplici strategie per attrarre, coinvolgere e fidelizzare i clienti e la sua fan base. Per esempio, nel 2018 ha regalato un milione di birre, spingendo i clienti a diffondere la notizia tra gli amici.</a:t>
          </a:r>
          <a:endParaRPr lang="en-US" sz="1600" dirty="0"/>
        </a:p>
      </dgm:t>
    </dgm:pt>
    <dgm:pt modelId="{87C8E5A6-9968-4659-8458-57781BCE5ADD}" type="parTrans" cxnId="{B7CE4091-646E-4332-8972-3E619EF8A063}">
      <dgm:prSet/>
      <dgm:spPr/>
      <dgm:t>
        <a:bodyPr/>
        <a:lstStyle/>
        <a:p>
          <a:endParaRPr lang="en-US"/>
        </a:p>
      </dgm:t>
    </dgm:pt>
    <dgm:pt modelId="{C227C3C1-CBAE-4F9E-8FBB-CC7A82018E5F}" type="sibTrans" cxnId="{B7CE4091-646E-4332-8972-3E619EF8A063}">
      <dgm:prSet/>
      <dgm:spPr/>
      <dgm:t>
        <a:bodyPr/>
        <a:lstStyle/>
        <a:p>
          <a:endParaRPr lang="en-US"/>
        </a:p>
      </dgm:t>
    </dgm:pt>
    <dgm:pt modelId="{12D97881-4251-4691-BCCB-5AA2C9E7A06E}" type="pres">
      <dgm:prSet presAssocID="{0CB8BEC1-067E-4048-B0FF-25EF154A0404}" presName="outerComposite" presStyleCnt="0">
        <dgm:presLayoutVars>
          <dgm:chMax val="5"/>
          <dgm:dir/>
          <dgm:resizeHandles val="exact"/>
        </dgm:presLayoutVars>
      </dgm:prSet>
      <dgm:spPr/>
    </dgm:pt>
    <dgm:pt modelId="{E790D1E8-7714-4BC4-9A02-3DAB8CA79476}" type="pres">
      <dgm:prSet presAssocID="{0CB8BEC1-067E-4048-B0FF-25EF154A0404}" presName="dummyMaxCanvas" presStyleCnt="0">
        <dgm:presLayoutVars/>
      </dgm:prSet>
      <dgm:spPr/>
    </dgm:pt>
    <dgm:pt modelId="{0D0D3013-181D-4F57-9A7F-FFBAF18CF33A}" type="pres">
      <dgm:prSet presAssocID="{0CB8BEC1-067E-4048-B0FF-25EF154A0404}" presName="ThreeNodes_1" presStyleLbl="node1" presStyleIdx="0" presStyleCnt="3">
        <dgm:presLayoutVars>
          <dgm:bulletEnabled val="1"/>
        </dgm:presLayoutVars>
      </dgm:prSet>
      <dgm:spPr/>
    </dgm:pt>
    <dgm:pt modelId="{626A4E51-818B-4ED5-AEE8-17F496B22BC2}" type="pres">
      <dgm:prSet presAssocID="{0CB8BEC1-067E-4048-B0FF-25EF154A0404}" presName="ThreeNodes_2" presStyleLbl="node1" presStyleIdx="1" presStyleCnt="3">
        <dgm:presLayoutVars>
          <dgm:bulletEnabled val="1"/>
        </dgm:presLayoutVars>
      </dgm:prSet>
      <dgm:spPr/>
    </dgm:pt>
    <dgm:pt modelId="{0CE37510-D954-4E63-93A7-C4ABA89734E1}" type="pres">
      <dgm:prSet presAssocID="{0CB8BEC1-067E-4048-B0FF-25EF154A0404}" presName="ThreeNodes_3" presStyleLbl="node1" presStyleIdx="2" presStyleCnt="3">
        <dgm:presLayoutVars>
          <dgm:bulletEnabled val="1"/>
        </dgm:presLayoutVars>
      </dgm:prSet>
      <dgm:spPr/>
    </dgm:pt>
    <dgm:pt modelId="{E00B9449-CDC4-48ED-9C46-D416AB2381E2}" type="pres">
      <dgm:prSet presAssocID="{0CB8BEC1-067E-4048-B0FF-25EF154A0404}" presName="ThreeConn_1-2" presStyleLbl="fgAccFollowNode1" presStyleIdx="0" presStyleCnt="2">
        <dgm:presLayoutVars>
          <dgm:bulletEnabled val="1"/>
        </dgm:presLayoutVars>
      </dgm:prSet>
      <dgm:spPr/>
    </dgm:pt>
    <dgm:pt modelId="{C0222A48-050B-4290-86C3-CA8AAE30A013}" type="pres">
      <dgm:prSet presAssocID="{0CB8BEC1-067E-4048-B0FF-25EF154A0404}" presName="ThreeConn_2-3" presStyleLbl="fgAccFollowNode1" presStyleIdx="1" presStyleCnt="2">
        <dgm:presLayoutVars>
          <dgm:bulletEnabled val="1"/>
        </dgm:presLayoutVars>
      </dgm:prSet>
      <dgm:spPr/>
    </dgm:pt>
    <dgm:pt modelId="{3ECB92E2-0A34-4CDB-9C2A-22F6707942E4}" type="pres">
      <dgm:prSet presAssocID="{0CB8BEC1-067E-4048-B0FF-25EF154A0404}" presName="ThreeNodes_1_text" presStyleLbl="node1" presStyleIdx="2" presStyleCnt="3">
        <dgm:presLayoutVars>
          <dgm:bulletEnabled val="1"/>
        </dgm:presLayoutVars>
      </dgm:prSet>
      <dgm:spPr/>
    </dgm:pt>
    <dgm:pt modelId="{6BE0FE8F-29EF-4582-8A0D-A581CD2C789A}" type="pres">
      <dgm:prSet presAssocID="{0CB8BEC1-067E-4048-B0FF-25EF154A0404}" presName="ThreeNodes_2_text" presStyleLbl="node1" presStyleIdx="2" presStyleCnt="3">
        <dgm:presLayoutVars>
          <dgm:bulletEnabled val="1"/>
        </dgm:presLayoutVars>
      </dgm:prSet>
      <dgm:spPr/>
    </dgm:pt>
    <dgm:pt modelId="{54F4CB25-8E12-473F-89AD-92CB7324C760}" type="pres">
      <dgm:prSet presAssocID="{0CB8BEC1-067E-4048-B0FF-25EF154A0404}" presName="ThreeNodes_3_text" presStyleLbl="node1" presStyleIdx="2" presStyleCnt="3">
        <dgm:presLayoutVars>
          <dgm:bulletEnabled val="1"/>
        </dgm:presLayoutVars>
      </dgm:prSet>
      <dgm:spPr/>
    </dgm:pt>
  </dgm:ptLst>
  <dgm:cxnLst>
    <dgm:cxn modelId="{91B94F0C-6FF4-435F-9F3E-C54B75D305F4}" type="presOf" srcId="{7EAFE27E-2B39-403C-8626-EFEA137208A9}" destId="{C0222A48-050B-4290-86C3-CA8AAE30A013}" srcOrd="0" destOrd="0" presId="urn:microsoft.com/office/officeart/2005/8/layout/vProcess5"/>
    <dgm:cxn modelId="{9037E91D-6D29-44F7-ABB7-F384F7258E80}" type="presOf" srcId="{43681A67-CD5B-4583-97A1-0C849209C694}" destId="{54F4CB25-8E12-473F-89AD-92CB7324C760}" srcOrd="1" destOrd="0" presId="urn:microsoft.com/office/officeart/2005/8/layout/vProcess5"/>
    <dgm:cxn modelId="{D21F6320-A26B-40BC-ADB8-5EAD816E0861}" type="presOf" srcId="{F97E5FDD-7B8B-4C8A-AF62-301E31C93D9F}" destId="{E00B9449-CDC4-48ED-9C46-D416AB2381E2}" srcOrd="0" destOrd="0" presId="urn:microsoft.com/office/officeart/2005/8/layout/vProcess5"/>
    <dgm:cxn modelId="{BC5FE25E-4CFC-4B7C-B3C4-7C42F9C4CAEF}" type="presOf" srcId="{43681A67-CD5B-4583-97A1-0C849209C694}" destId="{0CE37510-D954-4E63-93A7-C4ABA89734E1}" srcOrd="0" destOrd="0" presId="urn:microsoft.com/office/officeart/2005/8/layout/vProcess5"/>
    <dgm:cxn modelId="{408C1163-F1FA-4D82-8A5F-91828371BF11}" type="presOf" srcId="{1516CEC8-A41E-4F64-A703-B3148B94BA1A}" destId="{6BE0FE8F-29EF-4582-8A0D-A581CD2C789A}" srcOrd="1" destOrd="0" presId="urn:microsoft.com/office/officeart/2005/8/layout/vProcess5"/>
    <dgm:cxn modelId="{554A6748-13A3-433C-A8F1-3B837EFF751C}" type="presOf" srcId="{0CB8BEC1-067E-4048-B0FF-25EF154A0404}" destId="{12D97881-4251-4691-BCCB-5AA2C9E7A06E}" srcOrd="0" destOrd="0" presId="urn:microsoft.com/office/officeart/2005/8/layout/vProcess5"/>
    <dgm:cxn modelId="{B7CE4091-646E-4332-8972-3E619EF8A063}" srcId="{0CB8BEC1-067E-4048-B0FF-25EF154A0404}" destId="{43681A67-CD5B-4583-97A1-0C849209C694}" srcOrd="2" destOrd="0" parTransId="{87C8E5A6-9968-4659-8458-57781BCE5ADD}" sibTransId="{C227C3C1-CBAE-4F9E-8FBB-CC7A82018E5F}"/>
    <dgm:cxn modelId="{B35678A8-8714-4741-A569-4F67006E2B3A}" srcId="{0CB8BEC1-067E-4048-B0FF-25EF154A0404}" destId="{FD0BABA2-0558-4AF5-BD32-037F2C5D22CB}" srcOrd="0" destOrd="0" parTransId="{31E86F91-BCF0-4B7C-826F-CD01BE152C24}" sibTransId="{F97E5FDD-7B8B-4C8A-AF62-301E31C93D9F}"/>
    <dgm:cxn modelId="{9108D8AC-2811-4A6A-8E78-9A57C8019F7E}" srcId="{0CB8BEC1-067E-4048-B0FF-25EF154A0404}" destId="{1516CEC8-A41E-4F64-A703-B3148B94BA1A}" srcOrd="1" destOrd="0" parTransId="{776EDE10-55E1-426A-85F2-F69474A2E4B9}" sibTransId="{7EAFE27E-2B39-403C-8626-EFEA137208A9}"/>
    <dgm:cxn modelId="{D9721BB2-1B40-4EBF-9FE4-0A4D0D2939BB}" type="presOf" srcId="{1516CEC8-A41E-4F64-A703-B3148B94BA1A}" destId="{626A4E51-818B-4ED5-AEE8-17F496B22BC2}" srcOrd="0" destOrd="0" presId="urn:microsoft.com/office/officeart/2005/8/layout/vProcess5"/>
    <dgm:cxn modelId="{FF7C01E4-522F-4A87-8332-03A4781F6390}" type="presOf" srcId="{FD0BABA2-0558-4AF5-BD32-037F2C5D22CB}" destId="{0D0D3013-181D-4F57-9A7F-FFBAF18CF33A}" srcOrd="0" destOrd="0" presId="urn:microsoft.com/office/officeart/2005/8/layout/vProcess5"/>
    <dgm:cxn modelId="{9FB77BFC-5CA2-4E39-9387-D98FF2E5B50E}" type="presOf" srcId="{FD0BABA2-0558-4AF5-BD32-037F2C5D22CB}" destId="{3ECB92E2-0A34-4CDB-9C2A-22F6707942E4}" srcOrd="1" destOrd="0" presId="urn:microsoft.com/office/officeart/2005/8/layout/vProcess5"/>
    <dgm:cxn modelId="{040E37C6-4B1F-4898-8E31-84053A5FD5B2}" type="presParOf" srcId="{12D97881-4251-4691-BCCB-5AA2C9E7A06E}" destId="{E790D1E8-7714-4BC4-9A02-3DAB8CA79476}" srcOrd="0" destOrd="0" presId="urn:microsoft.com/office/officeart/2005/8/layout/vProcess5"/>
    <dgm:cxn modelId="{2EE8F38F-FE14-441A-8490-FD76A7907623}" type="presParOf" srcId="{12D97881-4251-4691-BCCB-5AA2C9E7A06E}" destId="{0D0D3013-181D-4F57-9A7F-FFBAF18CF33A}" srcOrd="1" destOrd="0" presId="urn:microsoft.com/office/officeart/2005/8/layout/vProcess5"/>
    <dgm:cxn modelId="{1CFAE618-9070-45E9-AE5D-414BAE583611}" type="presParOf" srcId="{12D97881-4251-4691-BCCB-5AA2C9E7A06E}" destId="{626A4E51-818B-4ED5-AEE8-17F496B22BC2}" srcOrd="2" destOrd="0" presId="urn:microsoft.com/office/officeart/2005/8/layout/vProcess5"/>
    <dgm:cxn modelId="{3E653620-B21B-4F9C-A506-57A4704ED1F5}" type="presParOf" srcId="{12D97881-4251-4691-BCCB-5AA2C9E7A06E}" destId="{0CE37510-D954-4E63-93A7-C4ABA89734E1}" srcOrd="3" destOrd="0" presId="urn:microsoft.com/office/officeart/2005/8/layout/vProcess5"/>
    <dgm:cxn modelId="{BA3E2F46-8EAC-40D2-BB34-2FD4C6D30110}" type="presParOf" srcId="{12D97881-4251-4691-BCCB-5AA2C9E7A06E}" destId="{E00B9449-CDC4-48ED-9C46-D416AB2381E2}" srcOrd="4" destOrd="0" presId="urn:microsoft.com/office/officeart/2005/8/layout/vProcess5"/>
    <dgm:cxn modelId="{A063874B-373D-4BA3-A980-31F8AF8FC5F1}" type="presParOf" srcId="{12D97881-4251-4691-BCCB-5AA2C9E7A06E}" destId="{C0222A48-050B-4290-86C3-CA8AAE30A013}" srcOrd="5" destOrd="0" presId="urn:microsoft.com/office/officeart/2005/8/layout/vProcess5"/>
    <dgm:cxn modelId="{1DF63B38-05C2-418F-B271-1A605449C5C2}" type="presParOf" srcId="{12D97881-4251-4691-BCCB-5AA2C9E7A06E}" destId="{3ECB92E2-0A34-4CDB-9C2A-22F6707942E4}" srcOrd="6" destOrd="0" presId="urn:microsoft.com/office/officeart/2005/8/layout/vProcess5"/>
    <dgm:cxn modelId="{8C3595BF-98EB-4272-95D3-71BF128D4171}" type="presParOf" srcId="{12D97881-4251-4691-BCCB-5AA2C9E7A06E}" destId="{6BE0FE8F-29EF-4582-8A0D-A581CD2C789A}" srcOrd="7" destOrd="0" presId="urn:microsoft.com/office/officeart/2005/8/layout/vProcess5"/>
    <dgm:cxn modelId="{0ABF1611-F348-4558-A0A7-A68DD230DAAD}" type="presParOf" srcId="{12D97881-4251-4691-BCCB-5AA2C9E7A06E}" destId="{54F4CB25-8E12-473F-89AD-92CB7324C76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F4546A-7BF3-42C6-B4B6-4E339A932E77}"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CA7C8041-DAAE-4B86-B460-B97D03C2AB04}">
      <dgm:prSet/>
      <dgm:spPr/>
      <dgm:t>
        <a:bodyPr/>
        <a:lstStyle/>
        <a:p>
          <a:r>
            <a:rPr lang="it-IT"/>
            <a:t>Per stare al passo con i suoi giovani clienti, BrewDog aggiunge spesso nuove piattaforme, come Dropbox, OneDrive, Wrike e Slack. Inoltre, adatta la comunicazione, per esempio adottando WeChat per il mercato cinese. Secondo la piattaforma Crunchbase, che offre analisi delle operazioni e delle prestazioni delle aziende, BrewDog raggiunge circa 1,5 milioni di visite mensili sul sito e il numero cresce di circa lo 0,5% ogni mese. </a:t>
          </a:r>
          <a:endParaRPr lang="en-US"/>
        </a:p>
      </dgm:t>
    </dgm:pt>
    <dgm:pt modelId="{A682F446-3C4C-4962-86D9-8D18ACC991F7}" type="parTrans" cxnId="{63C57158-C265-441C-8644-BF03615B7047}">
      <dgm:prSet/>
      <dgm:spPr/>
      <dgm:t>
        <a:bodyPr/>
        <a:lstStyle/>
        <a:p>
          <a:endParaRPr lang="en-US"/>
        </a:p>
      </dgm:t>
    </dgm:pt>
    <dgm:pt modelId="{EDB5D547-4B26-4F25-9FB4-ACDEB8F48844}" type="sibTrans" cxnId="{63C57158-C265-441C-8644-BF03615B7047}">
      <dgm:prSet/>
      <dgm:spPr/>
      <dgm:t>
        <a:bodyPr/>
        <a:lstStyle/>
        <a:p>
          <a:endParaRPr lang="en-US"/>
        </a:p>
      </dgm:t>
    </dgm:pt>
    <dgm:pt modelId="{18522DBF-C1C9-401F-84F1-810C27D9FC60}">
      <dgm:prSet/>
      <dgm:spPr/>
      <dgm:t>
        <a:bodyPr/>
        <a:lstStyle/>
        <a:p>
          <a:r>
            <a:rPr lang="it-IT"/>
            <a:t>La frequenza di rimbalzo - la percentuale di visite in cui l'utente vede una sola pagina e poi abbandona il sito web di BrewDog senza passare a un'altra pagina o interagire in qualche altro modo- è un buon 41%. Questo dato indica che la maggior parte dei visitatori del sito è già affezionata al brand, oppure che il sito stesso è particolarmente invitante e ben progettato per incoraggiare l'interazione e il coinvolgimento. </a:t>
          </a:r>
          <a:endParaRPr lang="en-US"/>
        </a:p>
      </dgm:t>
    </dgm:pt>
    <dgm:pt modelId="{D330DFFA-6686-42C7-BD46-0802643EB383}" type="parTrans" cxnId="{3F13C640-9F12-4152-A78D-DFC391326C4F}">
      <dgm:prSet/>
      <dgm:spPr/>
      <dgm:t>
        <a:bodyPr/>
        <a:lstStyle/>
        <a:p>
          <a:endParaRPr lang="en-US"/>
        </a:p>
      </dgm:t>
    </dgm:pt>
    <dgm:pt modelId="{F08EF6CC-6329-441F-AE33-E765EC426699}" type="sibTrans" cxnId="{3F13C640-9F12-4152-A78D-DFC391326C4F}">
      <dgm:prSet/>
      <dgm:spPr/>
      <dgm:t>
        <a:bodyPr/>
        <a:lstStyle/>
        <a:p>
          <a:endParaRPr lang="en-US"/>
        </a:p>
      </dgm:t>
    </dgm:pt>
    <dgm:pt modelId="{100A8292-B608-4CBE-B0DA-818440D8FF5C}" type="pres">
      <dgm:prSet presAssocID="{FAF4546A-7BF3-42C6-B4B6-4E339A932E77}" presName="Name0" presStyleCnt="0">
        <dgm:presLayoutVars>
          <dgm:dir/>
          <dgm:resizeHandles val="exact"/>
        </dgm:presLayoutVars>
      </dgm:prSet>
      <dgm:spPr/>
    </dgm:pt>
    <dgm:pt modelId="{526D3832-C067-4759-B6C0-86FBE0253164}" type="pres">
      <dgm:prSet presAssocID="{CA7C8041-DAAE-4B86-B460-B97D03C2AB04}" presName="node" presStyleLbl="node1" presStyleIdx="0" presStyleCnt="2">
        <dgm:presLayoutVars>
          <dgm:bulletEnabled val="1"/>
        </dgm:presLayoutVars>
      </dgm:prSet>
      <dgm:spPr/>
    </dgm:pt>
    <dgm:pt modelId="{40CA94E2-A885-440A-9B4D-A1E522241DFC}" type="pres">
      <dgm:prSet presAssocID="{EDB5D547-4B26-4F25-9FB4-ACDEB8F48844}" presName="sibTrans" presStyleLbl="sibTrans2D1" presStyleIdx="0" presStyleCnt="1"/>
      <dgm:spPr/>
    </dgm:pt>
    <dgm:pt modelId="{FA76793D-CF0D-4337-9C08-A7E320E39DB7}" type="pres">
      <dgm:prSet presAssocID="{EDB5D547-4B26-4F25-9FB4-ACDEB8F48844}" presName="connectorText" presStyleLbl="sibTrans2D1" presStyleIdx="0" presStyleCnt="1"/>
      <dgm:spPr/>
    </dgm:pt>
    <dgm:pt modelId="{D4B71F88-A136-45FC-B489-FFFDB9E85C6F}" type="pres">
      <dgm:prSet presAssocID="{18522DBF-C1C9-401F-84F1-810C27D9FC60}" presName="node" presStyleLbl="node1" presStyleIdx="1" presStyleCnt="2">
        <dgm:presLayoutVars>
          <dgm:bulletEnabled val="1"/>
        </dgm:presLayoutVars>
      </dgm:prSet>
      <dgm:spPr/>
    </dgm:pt>
  </dgm:ptLst>
  <dgm:cxnLst>
    <dgm:cxn modelId="{A2DAA823-C6E3-47ED-BC7B-0F96C4B2BB4A}" type="presOf" srcId="{18522DBF-C1C9-401F-84F1-810C27D9FC60}" destId="{D4B71F88-A136-45FC-B489-FFFDB9E85C6F}" srcOrd="0" destOrd="0" presId="urn:microsoft.com/office/officeart/2005/8/layout/process1"/>
    <dgm:cxn modelId="{92F2C428-F7B6-4C33-8679-B361C0BE7F33}" type="presOf" srcId="{CA7C8041-DAAE-4B86-B460-B97D03C2AB04}" destId="{526D3832-C067-4759-B6C0-86FBE0253164}" srcOrd="0" destOrd="0" presId="urn:microsoft.com/office/officeart/2005/8/layout/process1"/>
    <dgm:cxn modelId="{3F13C640-9F12-4152-A78D-DFC391326C4F}" srcId="{FAF4546A-7BF3-42C6-B4B6-4E339A932E77}" destId="{18522DBF-C1C9-401F-84F1-810C27D9FC60}" srcOrd="1" destOrd="0" parTransId="{D330DFFA-6686-42C7-BD46-0802643EB383}" sibTransId="{F08EF6CC-6329-441F-AE33-E765EC426699}"/>
    <dgm:cxn modelId="{63C57158-C265-441C-8644-BF03615B7047}" srcId="{FAF4546A-7BF3-42C6-B4B6-4E339A932E77}" destId="{CA7C8041-DAAE-4B86-B460-B97D03C2AB04}" srcOrd="0" destOrd="0" parTransId="{A682F446-3C4C-4962-86D9-8D18ACC991F7}" sibTransId="{EDB5D547-4B26-4F25-9FB4-ACDEB8F48844}"/>
    <dgm:cxn modelId="{01DB8B9B-C087-45F6-A67B-056F489062C7}" type="presOf" srcId="{FAF4546A-7BF3-42C6-B4B6-4E339A932E77}" destId="{100A8292-B608-4CBE-B0DA-818440D8FF5C}" srcOrd="0" destOrd="0" presId="urn:microsoft.com/office/officeart/2005/8/layout/process1"/>
    <dgm:cxn modelId="{BC897AE6-6080-475F-B9E7-4A7ECBBAC6BD}" type="presOf" srcId="{EDB5D547-4B26-4F25-9FB4-ACDEB8F48844}" destId="{40CA94E2-A885-440A-9B4D-A1E522241DFC}" srcOrd="0" destOrd="0" presId="urn:microsoft.com/office/officeart/2005/8/layout/process1"/>
    <dgm:cxn modelId="{706CE5FE-027C-4334-8004-B146D64E9130}" type="presOf" srcId="{EDB5D547-4B26-4F25-9FB4-ACDEB8F48844}" destId="{FA76793D-CF0D-4337-9C08-A7E320E39DB7}" srcOrd="1" destOrd="0" presId="urn:microsoft.com/office/officeart/2005/8/layout/process1"/>
    <dgm:cxn modelId="{C37A0203-7199-49EB-A1DB-8580923ADC8E}" type="presParOf" srcId="{100A8292-B608-4CBE-B0DA-818440D8FF5C}" destId="{526D3832-C067-4759-B6C0-86FBE0253164}" srcOrd="0" destOrd="0" presId="urn:microsoft.com/office/officeart/2005/8/layout/process1"/>
    <dgm:cxn modelId="{26238C50-DD8B-43B8-9CA2-1177A026C6E3}" type="presParOf" srcId="{100A8292-B608-4CBE-B0DA-818440D8FF5C}" destId="{40CA94E2-A885-440A-9B4D-A1E522241DFC}" srcOrd="1" destOrd="0" presId="urn:microsoft.com/office/officeart/2005/8/layout/process1"/>
    <dgm:cxn modelId="{15342CB3-5C03-494D-98D9-C8C49D6DC347}" type="presParOf" srcId="{40CA94E2-A885-440A-9B4D-A1E522241DFC}" destId="{FA76793D-CF0D-4337-9C08-A7E320E39DB7}" srcOrd="0" destOrd="0" presId="urn:microsoft.com/office/officeart/2005/8/layout/process1"/>
    <dgm:cxn modelId="{2CE69BD2-CC24-4BEB-80DC-E1F9235C5C59}" type="presParOf" srcId="{100A8292-B608-4CBE-B0DA-818440D8FF5C}" destId="{D4B71F88-A136-45FC-B489-FFFDB9E85C6F}"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BEE76-AAF6-42FF-9728-EDEA184BA887}">
      <dsp:nvSpPr>
        <dsp:cNvPr id="0" name=""/>
        <dsp:cNvSpPr/>
      </dsp:nvSpPr>
      <dsp:spPr>
        <a:xfrm>
          <a:off x="0" y="4252987"/>
          <a:ext cx="6797675" cy="139592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a:t>Le persone che amano le attività all'aria aperta come l'escursionismo e gli sport acquatici probabilmente leggeranno riviste, guarderanno programmi televisivi, visiteranno siti e saranno attive sui social network che trattano questi argomenti. Gli operatori di marketing possono, quindi, utilizzare questi media per raggiungere i segmenti prescelti.</a:t>
          </a:r>
          <a:endParaRPr lang="en-US" sz="1600" kern="1200"/>
        </a:p>
      </dsp:txBody>
      <dsp:txXfrm>
        <a:off x="0" y="4252987"/>
        <a:ext cx="6797675" cy="1395925"/>
      </dsp:txXfrm>
    </dsp:sp>
    <dsp:sp modelId="{B22B8857-7077-445A-869F-EEC334E39041}">
      <dsp:nvSpPr>
        <dsp:cNvPr id="0" name=""/>
        <dsp:cNvSpPr/>
      </dsp:nvSpPr>
      <dsp:spPr>
        <a:xfrm rot="10800000">
          <a:off x="0" y="2126993"/>
          <a:ext cx="6797675" cy="2146933"/>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a:t>Lo stile di vita rappresenta quindi anche un potente metodo di segmentazione; </a:t>
          </a:r>
          <a:r>
            <a:rPr lang="it-IT" sz="1600" i="1" kern="1200"/>
            <a:t>per esempio</a:t>
          </a:r>
          <a:r>
            <a:rPr lang="it-IT" sz="1600" kern="1200"/>
            <a:t>, particolari gruppi di stili di vita hanno abitudini ragionevolmente prevedibili sui media. </a:t>
          </a:r>
          <a:endParaRPr lang="en-US" sz="1600" kern="1200"/>
        </a:p>
      </dsp:txBody>
      <dsp:txXfrm rot="10800000">
        <a:off x="0" y="2126993"/>
        <a:ext cx="6797675" cy="1395013"/>
      </dsp:txXfrm>
    </dsp:sp>
    <dsp:sp modelId="{42A820FA-704A-4B7B-833A-1D6B0D79D593}">
      <dsp:nvSpPr>
        <dsp:cNvPr id="0" name=""/>
        <dsp:cNvSpPr/>
      </dsp:nvSpPr>
      <dsp:spPr>
        <a:xfrm rot="10800000">
          <a:off x="0" y="998"/>
          <a:ext cx="6797675" cy="2146933"/>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a:t>La segmentazione secondo lo stile di vita categorizza le persone in base al modo in cui vivono, che si riflette nelle loro attività, nei loro interessi e nelle loro opinioni. Lo stile di vita orienta profondamente il comportamento dei consumatori, e i marketer hanno identificato diverse tipologie di stili di vita. </a:t>
          </a:r>
          <a:endParaRPr lang="en-US" sz="1600" kern="1200"/>
        </a:p>
      </dsp:txBody>
      <dsp:txXfrm rot="10800000">
        <a:off x="0" y="998"/>
        <a:ext cx="6797675" cy="1395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8653F-EFE1-46F6-BDB2-E3CC648C68CE}">
      <dsp:nvSpPr>
        <dsp:cNvPr id="0" name=""/>
        <dsp:cNvSpPr/>
      </dsp:nvSpPr>
      <dsp:spPr>
        <a:xfrm>
          <a:off x="5029199" y="1634301"/>
          <a:ext cx="4167323" cy="361627"/>
        </a:xfrm>
        <a:custGeom>
          <a:avLst/>
          <a:gdLst/>
          <a:ahLst/>
          <a:cxnLst/>
          <a:rect l="0" t="0" r="0" b="0"/>
          <a:pathLst>
            <a:path>
              <a:moveTo>
                <a:pt x="0" y="0"/>
              </a:moveTo>
              <a:lnTo>
                <a:pt x="0" y="180813"/>
              </a:lnTo>
              <a:lnTo>
                <a:pt x="4167323" y="180813"/>
              </a:lnTo>
              <a:lnTo>
                <a:pt x="4167323" y="3616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6996F-8807-4B67-9FA6-A30CB6430A94}">
      <dsp:nvSpPr>
        <dsp:cNvPr id="0" name=""/>
        <dsp:cNvSpPr/>
      </dsp:nvSpPr>
      <dsp:spPr>
        <a:xfrm>
          <a:off x="5029199" y="1634301"/>
          <a:ext cx="2083661" cy="361627"/>
        </a:xfrm>
        <a:custGeom>
          <a:avLst/>
          <a:gdLst/>
          <a:ahLst/>
          <a:cxnLst/>
          <a:rect l="0" t="0" r="0" b="0"/>
          <a:pathLst>
            <a:path>
              <a:moveTo>
                <a:pt x="0" y="0"/>
              </a:moveTo>
              <a:lnTo>
                <a:pt x="0" y="180813"/>
              </a:lnTo>
              <a:lnTo>
                <a:pt x="2083661" y="180813"/>
              </a:lnTo>
              <a:lnTo>
                <a:pt x="2083661" y="3616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80DC7-AA59-45A9-B52F-EF96740E97C0}">
      <dsp:nvSpPr>
        <dsp:cNvPr id="0" name=""/>
        <dsp:cNvSpPr/>
      </dsp:nvSpPr>
      <dsp:spPr>
        <a:xfrm>
          <a:off x="4983479" y="1634301"/>
          <a:ext cx="91440" cy="361627"/>
        </a:xfrm>
        <a:custGeom>
          <a:avLst/>
          <a:gdLst/>
          <a:ahLst/>
          <a:cxnLst/>
          <a:rect l="0" t="0" r="0" b="0"/>
          <a:pathLst>
            <a:path>
              <a:moveTo>
                <a:pt x="45720" y="0"/>
              </a:moveTo>
              <a:lnTo>
                <a:pt x="45720" y="3616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FC525D-A364-431F-B676-1311AF9AD50D}">
      <dsp:nvSpPr>
        <dsp:cNvPr id="0" name=""/>
        <dsp:cNvSpPr/>
      </dsp:nvSpPr>
      <dsp:spPr>
        <a:xfrm>
          <a:off x="2945538" y="1634301"/>
          <a:ext cx="2083661" cy="361627"/>
        </a:xfrm>
        <a:custGeom>
          <a:avLst/>
          <a:gdLst/>
          <a:ahLst/>
          <a:cxnLst/>
          <a:rect l="0" t="0" r="0" b="0"/>
          <a:pathLst>
            <a:path>
              <a:moveTo>
                <a:pt x="2083661" y="0"/>
              </a:moveTo>
              <a:lnTo>
                <a:pt x="2083661" y="180813"/>
              </a:lnTo>
              <a:lnTo>
                <a:pt x="0" y="180813"/>
              </a:lnTo>
              <a:lnTo>
                <a:pt x="0" y="3616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51B4CA-BDFB-4D67-9E19-A7FAB91AF723}">
      <dsp:nvSpPr>
        <dsp:cNvPr id="0" name=""/>
        <dsp:cNvSpPr/>
      </dsp:nvSpPr>
      <dsp:spPr>
        <a:xfrm>
          <a:off x="861876" y="1634301"/>
          <a:ext cx="4167323" cy="361627"/>
        </a:xfrm>
        <a:custGeom>
          <a:avLst/>
          <a:gdLst/>
          <a:ahLst/>
          <a:cxnLst/>
          <a:rect l="0" t="0" r="0" b="0"/>
          <a:pathLst>
            <a:path>
              <a:moveTo>
                <a:pt x="4167323" y="0"/>
              </a:moveTo>
              <a:lnTo>
                <a:pt x="4167323" y="180813"/>
              </a:lnTo>
              <a:lnTo>
                <a:pt x="0" y="180813"/>
              </a:lnTo>
              <a:lnTo>
                <a:pt x="0" y="3616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1A4637-BA50-4D8F-93E3-85046D13FE94}">
      <dsp:nvSpPr>
        <dsp:cNvPr id="0" name=""/>
        <dsp:cNvSpPr/>
      </dsp:nvSpPr>
      <dsp:spPr>
        <a:xfrm>
          <a:off x="4168182" y="773284"/>
          <a:ext cx="1722034" cy="861017"/>
        </a:xfrm>
        <a:prstGeom prst="rect">
          <a:avLst/>
        </a:prstGeom>
        <a:solidFill>
          <a:schemeClr val="accent1">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err="1"/>
            <a:t>Segmentazione</a:t>
          </a:r>
          <a:r>
            <a:rPr lang="en-GB" sz="2100" kern="1200" dirty="0"/>
            <a:t> </a:t>
          </a:r>
          <a:r>
            <a:rPr lang="en-GB" sz="2100" kern="1200" dirty="0" err="1"/>
            <a:t>aziendale</a:t>
          </a:r>
          <a:endParaRPr lang="en-US" sz="2100" kern="1200" dirty="0"/>
        </a:p>
      </dsp:txBody>
      <dsp:txXfrm>
        <a:off x="4168182" y="773284"/>
        <a:ext cx="1722034" cy="861017"/>
      </dsp:txXfrm>
    </dsp:sp>
    <dsp:sp modelId="{A96D36C1-76E8-4F4B-8171-14216CDF6627}">
      <dsp:nvSpPr>
        <dsp:cNvPr id="0" name=""/>
        <dsp:cNvSpPr/>
      </dsp:nvSpPr>
      <dsp:spPr>
        <a:xfrm>
          <a:off x="859" y="1995928"/>
          <a:ext cx="1722034" cy="861017"/>
        </a:xfrm>
        <a:prstGeom prst="rect">
          <a:avLst/>
        </a:prstGeom>
        <a:solidFill>
          <a:schemeClr val="accent1">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err="1"/>
            <a:t>Dimensione</a:t>
          </a:r>
          <a:r>
            <a:rPr lang="en-GB" sz="2100" kern="1200" dirty="0"/>
            <a:t> </a:t>
          </a:r>
          <a:r>
            <a:rPr lang="en-GB" sz="2100" kern="1200" dirty="0" err="1"/>
            <a:t>dell’azienda</a:t>
          </a:r>
          <a:endParaRPr lang="en-US" sz="2100" kern="1200" dirty="0"/>
        </a:p>
      </dsp:txBody>
      <dsp:txXfrm>
        <a:off x="859" y="1995928"/>
        <a:ext cx="1722034" cy="861017"/>
      </dsp:txXfrm>
    </dsp:sp>
    <dsp:sp modelId="{603626B0-4F36-4CFA-8713-4A52241C0B62}">
      <dsp:nvSpPr>
        <dsp:cNvPr id="0" name=""/>
        <dsp:cNvSpPr/>
      </dsp:nvSpPr>
      <dsp:spPr>
        <a:xfrm>
          <a:off x="2084521" y="1995928"/>
          <a:ext cx="1722034" cy="861017"/>
        </a:xfrm>
        <a:prstGeom prst="rect">
          <a:avLst/>
        </a:prstGeom>
        <a:solidFill>
          <a:schemeClr val="accent1">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err="1"/>
            <a:t>Settore</a:t>
          </a:r>
          <a:endParaRPr lang="en-US" sz="2100" kern="1200" dirty="0"/>
        </a:p>
      </dsp:txBody>
      <dsp:txXfrm>
        <a:off x="2084521" y="1995928"/>
        <a:ext cx="1722034" cy="861017"/>
      </dsp:txXfrm>
    </dsp:sp>
    <dsp:sp modelId="{51E25662-B9B2-43FB-942E-CD6DB767B7A9}">
      <dsp:nvSpPr>
        <dsp:cNvPr id="0" name=""/>
        <dsp:cNvSpPr/>
      </dsp:nvSpPr>
      <dsp:spPr>
        <a:xfrm>
          <a:off x="4168182" y="1995928"/>
          <a:ext cx="1722034" cy="861017"/>
        </a:xfrm>
        <a:prstGeom prst="rect">
          <a:avLst/>
        </a:prstGeom>
        <a:solidFill>
          <a:schemeClr val="accent1">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err="1"/>
            <a:t>Localizzazione</a:t>
          </a:r>
          <a:r>
            <a:rPr lang="en-GB" sz="2100" kern="1200" dirty="0"/>
            <a:t> </a:t>
          </a:r>
          <a:r>
            <a:rPr lang="en-GB" sz="2100" kern="1200" dirty="0" err="1"/>
            <a:t>geografica</a:t>
          </a:r>
          <a:endParaRPr lang="en-US" sz="2100" kern="1200" dirty="0"/>
        </a:p>
      </dsp:txBody>
      <dsp:txXfrm>
        <a:off x="4168182" y="1995928"/>
        <a:ext cx="1722034" cy="861017"/>
      </dsp:txXfrm>
    </dsp:sp>
    <dsp:sp modelId="{D71CC611-0520-44EB-98C7-E1603A67B0B6}">
      <dsp:nvSpPr>
        <dsp:cNvPr id="0" name=""/>
        <dsp:cNvSpPr/>
      </dsp:nvSpPr>
      <dsp:spPr>
        <a:xfrm>
          <a:off x="6251844" y="1995928"/>
          <a:ext cx="1722034" cy="861017"/>
        </a:xfrm>
        <a:prstGeom prst="rect">
          <a:avLst/>
        </a:prstGeom>
        <a:solidFill>
          <a:schemeClr val="accent1">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err="1"/>
            <a:t>Criteri</a:t>
          </a:r>
          <a:r>
            <a:rPr lang="en-GB" sz="2100" kern="1200" dirty="0"/>
            <a:t> di </a:t>
          </a:r>
          <a:r>
            <a:rPr lang="en-GB" sz="2100" kern="1200" dirty="0" err="1"/>
            <a:t>scelta</a:t>
          </a:r>
          <a:endParaRPr lang="en-US" sz="2100" kern="1200" dirty="0"/>
        </a:p>
      </dsp:txBody>
      <dsp:txXfrm>
        <a:off x="6251844" y="1995928"/>
        <a:ext cx="1722034" cy="861017"/>
      </dsp:txXfrm>
    </dsp:sp>
    <dsp:sp modelId="{9FFB011C-14CF-410B-95C9-FFA7FF4446E8}">
      <dsp:nvSpPr>
        <dsp:cNvPr id="0" name=""/>
        <dsp:cNvSpPr/>
      </dsp:nvSpPr>
      <dsp:spPr>
        <a:xfrm>
          <a:off x="8335506" y="1995928"/>
          <a:ext cx="1722034" cy="861017"/>
        </a:xfrm>
        <a:prstGeom prst="rect">
          <a:avLst/>
        </a:prstGeom>
        <a:solidFill>
          <a:schemeClr val="accent1">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err="1"/>
            <a:t>Azienda</a:t>
          </a:r>
          <a:r>
            <a:rPr lang="en-GB" sz="2100" kern="1200" dirty="0"/>
            <a:t> </a:t>
          </a:r>
          <a:r>
            <a:rPr lang="en-GB" sz="2100" kern="1200" dirty="0" err="1"/>
            <a:t>acquirente</a:t>
          </a:r>
          <a:endParaRPr lang="en-US" sz="2100" kern="1200" dirty="0"/>
        </a:p>
      </dsp:txBody>
      <dsp:txXfrm>
        <a:off x="8335506" y="1995928"/>
        <a:ext cx="1722034" cy="861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ADB02-1190-4132-B1B8-065E34CF8D02}">
      <dsp:nvSpPr>
        <dsp:cNvPr id="0" name=""/>
        <dsp:cNvSpPr/>
      </dsp:nvSpPr>
      <dsp:spPr>
        <a:xfrm>
          <a:off x="1203337" y="-5032"/>
          <a:ext cx="5864488" cy="5864488"/>
        </a:xfrm>
        <a:prstGeom prst="circularArrow">
          <a:avLst>
            <a:gd name="adj1" fmla="val 5274"/>
            <a:gd name="adj2" fmla="val 312630"/>
            <a:gd name="adj3" fmla="val 14228367"/>
            <a:gd name="adj4" fmla="val 17126881"/>
            <a:gd name="adj5" fmla="val 547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2F39B8-7553-411D-985B-A99E8738A63A}">
      <dsp:nvSpPr>
        <dsp:cNvPr id="0" name=""/>
        <dsp:cNvSpPr/>
      </dsp:nvSpPr>
      <dsp:spPr>
        <a:xfrm>
          <a:off x="3020913" y="2120"/>
          <a:ext cx="2229336" cy="111466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Per determinare se un'impresa ha segmentato efficacemente il proprio mercato, in genere si prendono in considerazione cinque criteri:</a:t>
          </a:r>
          <a:endParaRPr lang="en-US" sz="1200" kern="1200" dirty="0"/>
        </a:p>
      </dsp:txBody>
      <dsp:txXfrm>
        <a:off x="3075327" y="56534"/>
        <a:ext cx="2120508" cy="1005840"/>
      </dsp:txXfrm>
    </dsp:sp>
    <dsp:sp modelId="{CEBC1F72-EBA9-4A78-BFF2-633CC6BBE54B}">
      <dsp:nvSpPr>
        <dsp:cNvPr id="0" name=""/>
        <dsp:cNvSpPr/>
      </dsp:nvSpPr>
      <dsp:spPr>
        <a:xfrm>
          <a:off x="5081276" y="1191671"/>
          <a:ext cx="2229336" cy="1114668"/>
        </a:xfrm>
        <a:prstGeom prst="roundRect">
          <a:avLst/>
        </a:prstGeom>
        <a:solidFill>
          <a:schemeClr val="accent5">
            <a:hueOff val="157490"/>
            <a:satOff val="8458"/>
            <a:lumOff val="-3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i="1" kern="1200" dirty="0"/>
            <a:t>1. Significatività</a:t>
          </a:r>
          <a:endParaRPr lang="en-US" sz="1800" kern="1200" dirty="0"/>
        </a:p>
      </dsp:txBody>
      <dsp:txXfrm>
        <a:off x="5135690" y="1246085"/>
        <a:ext cx="2120508" cy="1005840"/>
      </dsp:txXfrm>
    </dsp:sp>
    <dsp:sp modelId="{FA805ABF-2155-4133-B297-B97F9CD05E32}">
      <dsp:nvSpPr>
        <dsp:cNvPr id="0" name=""/>
        <dsp:cNvSpPr/>
      </dsp:nvSpPr>
      <dsp:spPr>
        <a:xfrm>
          <a:off x="5081276" y="3570774"/>
          <a:ext cx="2229336" cy="1114668"/>
        </a:xfrm>
        <a:prstGeom prst="roundRect">
          <a:avLst/>
        </a:prstGeom>
        <a:solidFill>
          <a:schemeClr val="accent5">
            <a:hueOff val="314980"/>
            <a:satOff val="16915"/>
            <a:lumOff val="-6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i="1" kern="1200" dirty="0"/>
            <a:t>2. Misurabilità</a:t>
          </a:r>
          <a:endParaRPr lang="en-US" sz="1800" kern="1200" dirty="0"/>
        </a:p>
      </dsp:txBody>
      <dsp:txXfrm>
        <a:off x="5135690" y="3625188"/>
        <a:ext cx="2120508" cy="1005840"/>
      </dsp:txXfrm>
    </dsp:sp>
    <dsp:sp modelId="{6812368C-F55C-457E-B997-E930B3A2C120}">
      <dsp:nvSpPr>
        <dsp:cNvPr id="0" name=""/>
        <dsp:cNvSpPr/>
      </dsp:nvSpPr>
      <dsp:spPr>
        <a:xfrm>
          <a:off x="3020913" y="4760326"/>
          <a:ext cx="2229336" cy="1114668"/>
        </a:xfrm>
        <a:prstGeom prst="roundRect">
          <a:avLst/>
        </a:prstGeom>
        <a:solidFill>
          <a:schemeClr val="accent5">
            <a:hueOff val="472470"/>
            <a:satOff val="25373"/>
            <a:lumOff val="-9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i="1" kern="1200" dirty="0"/>
            <a:t>3. Accessibilità</a:t>
          </a:r>
          <a:endParaRPr lang="en-US" sz="1800" kern="1200" dirty="0"/>
        </a:p>
      </dsp:txBody>
      <dsp:txXfrm>
        <a:off x="3075327" y="4814740"/>
        <a:ext cx="2120508" cy="1005840"/>
      </dsp:txXfrm>
    </dsp:sp>
    <dsp:sp modelId="{47D82E0F-19AA-4EDC-B09E-76533F9596BF}">
      <dsp:nvSpPr>
        <dsp:cNvPr id="0" name=""/>
        <dsp:cNvSpPr/>
      </dsp:nvSpPr>
      <dsp:spPr>
        <a:xfrm>
          <a:off x="960549" y="3570774"/>
          <a:ext cx="2229336" cy="1114668"/>
        </a:xfrm>
        <a:prstGeom prst="roundRect">
          <a:avLst/>
        </a:prstGeom>
        <a:solidFill>
          <a:schemeClr val="accent5">
            <a:hueOff val="629960"/>
            <a:satOff val="33830"/>
            <a:lumOff val="-12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i="1" kern="1200" dirty="0"/>
            <a:t>4. Attuabilità</a:t>
          </a:r>
          <a:endParaRPr lang="en-US" sz="1800" kern="1200" dirty="0"/>
        </a:p>
      </dsp:txBody>
      <dsp:txXfrm>
        <a:off x="1014963" y="3625188"/>
        <a:ext cx="2120508" cy="1005840"/>
      </dsp:txXfrm>
    </dsp:sp>
    <dsp:sp modelId="{07EFCA94-8AA4-42DE-8130-21002402E739}">
      <dsp:nvSpPr>
        <dsp:cNvPr id="0" name=""/>
        <dsp:cNvSpPr/>
      </dsp:nvSpPr>
      <dsp:spPr>
        <a:xfrm>
          <a:off x="960549" y="1191671"/>
          <a:ext cx="2229336" cy="1114668"/>
        </a:xfrm>
        <a:prstGeom prst="roundRect">
          <a:avLst/>
        </a:prstGeom>
        <a:solidFill>
          <a:schemeClr val="accent5">
            <a:hueOff val="787450"/>
            <a:satOff val="42288"/>
            <a:lumOff val="-1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i="1" kern="1200" dirty="0"/>
            <a:t>5. Redditività</a:t>
          </a:r>
          <a:endParaRPr lang="en-US" sz="1800" kern="1200" dirty="0"/>
        </a:p>
      </dsp:txBody>
      <dsp:txXfrm>
        <a:off x="1014963" y="1246085"/>
        <a:ext cx="2120508" cy="1005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17812-1681-443C-B3C3-E1E8489568C2}">
      <dsp:nvSpPr>
        <dsp:cNvPr id="0" name=""/>
        <dsp:cNvSpPr/>
      </dsp:nvSpPr>
      <dsp:spPr>
        <a:xfrm>
          <a:off x="2243631" y="3372"/>
          <a:ext cx="5134684" cy="137128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1) Significatività: ogni segmento identificato deve essere costituito da clienti con esigenze relativamente omogenee ma significativamente diverse da quelle di altri segmenti. Se le esigenze degli acquirenti di segmenti diversi sono simili, la strategia di segmentazione deve essere rivista.</a:t>
          </a:r>
          <a:endParaRPr lang="en-US" sz="1400" kern="1200" dirty="0"/>
        </a:p>
      </dsp:txBody>
      <dsp:txXfrm>
        <a:off x="2283794" y="43535"/>
        <a:ext cx="5054358" cy="1290954"/>
      </dsp:txXfrm>
    </dsp:sp>
    <dsp:sp modelId="{D26EF17B-2A74-45E7-B0BA-525D2B4D97EA}">
      <dsp:nvSpPr>
        <dsp:cNvPr id="0" name=""/>
        <dsp:cNvSpPr/>
      </dsp:nvSpPr>
      <dsp:spPr>
        <a:xfrm rot="5400000">
          <a:off x="4594375" y="1403533"/>
          <a:ext cx="433196" cy="51983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4655023" y="1446853"/>
        <a:ext cx="311901" cy="303237"/>
      </dsp:txXfrm>
    </dsp:sp>
    <dsp:sp modelId="{B8A12362-77D4-439D-A7E9-4F976D7A5032}">
      <dsp:nvSpPr>
        <dsp:cNvPr id="0" name=""/>
        <dsp:cNvSpPr/>
      </dsp:nvSpPr>
      <dsp:spPr>
        <a:xfrm>
          <a:off x="2197770" y="1952248"/>
          <a:ext cx="5226406" cy="154615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2) Misurabilità: deve essere possibile identificare i clienti del segmento proposto e comprenderne le caratteristiche e i modelli di comportamento. Per esempio, alcuni tratti della personalità, come "estroverso" o "coscienzioso", possono essere difficili da definire, mentre variabili come l'età o la professione sono più chiare e certamente misurabili.</a:t>
          </a:r>
          <a:endParaRPr lang="en-US" sz="1400" kern="1200" dirty="0"/>
        </a:p>
      </dsp:txBody>
      <dsp:txXfrm>
        <a:off x="2243055" y="1997533"/>
        <a:ext cx="5135836" cy="1455583"/>
      </dsp:txXfrm>
    </dsp:sp>
    <dsp:sp modelId="{0EB14598-BD8F-499D-A120-1B1BF987A24C}">
      <dsp:nvSpPr>
        <dsp:cNvPr id="0" name=""/>
        <dsp:cNvSpPr/>
      </dsp:nvSpPr>
      <dsp:spPr>
        <a:xfrm rot="5400000">
          <a:off x="4594375" y="3527281"/>
          <a:ext cx="433196" cy="51983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4655023" y="3570601"/>
        <a:ext cx="311901" cy="303237"/>
      </dsp:txXfrm>
    </dsp:sp>
    <dsp:sp modelId="{334310CD-B656-4C1F-B07B-C6CBE1888B04}">
      <dsp:nvSpPr>
        <dsp:cNvPr id="0" name=""/>
        <dsp:cNvSpPr/>
      </dsp:nvSpPr>
      <dsp:spPr>
        <a:xfrm>
          <a:off x="2156206" y="4075997"/>
          <a:ext cx="5309534" cy="167553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3) Accessibilità: l'azienda deve essere in grado di formulare dei programmi di marketing efficaci per i segmenti che identifica. Per esempio, un'azienda deve sapere quali tipologie di campagne promozionali sono da orientare verso un certo segmento, in che modo i prodotti possono essere distribuiti al meglio per raggiungere il segmento selezionato. Per esempio, una banca che voglia segmentare le nuove generazioni dovrà riconoscere che, per accedere al segmento Generazione Z, non potrà evitare di offrire servizi </a:t>
          </a:r>
          <a:r>
            <a:rPr lang="it-IT" sz="1400" i="1" kern="1200" dirty="0"/>
            <a:t>mobile-</a:t>
          </a:r>
          <a:r>
            <a:rPr lang="it-IT" sz="1400" i="1" kern="1200" dirty="0" err="1"/>
            <a:t>based</a:t>
          </a:r>
          <a:r>
            <a:rPr lang="it-IT" sz="1200" i="1" kern="1200" dirty="0"/>
            <a:t>.</a:t>
          </a:r>
          <a:endParaRPr lang="en-US" sz="1200" kern="1200" dirty="0"/>
        </a:p>
      </dsp:txBody>
      <dsp:txXfrm>
        <a:off x="2205281" y="4125072"/>
        <a:ext cx="5211384" cy="1577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EF0E6-3A03-4B65-B073-547000F3862F}">
      <dsp:nvSpPr>
        <dsp:cNvPr id="0" name=""/>
        <dsp:cNvSpPr/>
      </dsp:nvSpPr>
      <dsp:spPr>
        <a:xfrm>
          <a:off x="0" y="268085"/>
          <a:ext cx="10349346" cy="22117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F077FB-CE64-48B8-A7A2-154DBA3FADBD}">
      <dsp:nvSpPr>
        <dsp:cNvPr id="0" name=""/>
        <dsp:cNvSpPr/>
      </dsp:nvSpPr>
      <dsp:spPr>
        <a:xfrm>
          <a:off x="669040" y="765719"/>
          <a:ext cx="1216437" cy="1216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95968B-4EDC-4D5B-B594-4482D182EFC6}">
      <dsp:nvSpPr>
        <dsp:cNvPr id="0" name=""/>
        <dsp:cNvSpPr/>
      </dsp:nvSpPr>
      <dsp:spPr>
        <a:xfrm>
          <a:off x="2138899" y="295798"/>
          <a:ext cx="7794826" cy="221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072" tIns="234072" rIns="234072" bIns="234072" numCol="1" spcCol="1270" anchor="ctr" anchorCtr="0">
          <a:noAutofit/>
        </a:bodyPr>
        <a:lstStyle/>
        <a:p>
          <a:pPr marL="0" lvl="0" indent="0" algn="ctr" defTabSz="711200">
            <a:lnSpc>
              <a:spcPct val="100000"/>
            </a:lnSpc>
            <a:spcBef>
              <a:spcPct val="0"/>
            </a:spcBef>
            <a:spcAft>
              <a:spcPct val="35000"/>
            </a:spcAft>
            <a:buNone/>
          </a:pPr>
          <a:r>
            <a:rPr lang="it-IT" sz="1600" kern="1200" dirty="0"/>
            <a:t>4) Attuabilità: l'impresa deve avere le risorse per sfruttare le opportunità identificate attraverso lo schema di segmentazione. Alcuni segmenti, per esempio nei mercati internazionali, possono essere considerati molto attraenti, ma l'impresa potrebbe non disporre delle risorse o delle conoscenze necessarie per servirli.</a:t>
          </a:r>
          <a:endParaRPr lang="en-US" sz="1600" kern="1200" dirty="0"/>
        </a:p>
      </dsp:txBody>
      <dsp:txXfrm>
        <a:off x="2138899" y="295798"/>
        <a:ext cx="7794826" cy="2211704"/>
      </dsp:txXfrm>
    </dsp:sp>
    <dsp:sp modelId="{7CD2EFDE-3687-4484-AD74-344C6202525B}">
      <dsp:nvSpPr>
        <dsp:cNvPr id="0" name=""/>
        <dsp:cNvSpPr/>
      </dsp:nvSpPr>
      <dsp:spPr>
        <a:xfrm>
          <a:off x="0" y="2881918"/>
          <a:ext cx="10349346" cy="22117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53EA2-97A9-438C-9D6E-08488742FCC5}">
      <dsp:nvSpPr>
        <dsp:cNvPr id="0" name=""/>
        <dsp:cNvSpPr/>
      </dsp:nvSpPr>
      <dsp:spPr>
        <a:xfrm>
          <a:off x="669040" y="3379552"/>
          <a:ext cx="1216437" cy="1216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648172-2246-441A-B04C-7ED9072CE01D}">
      <dsp:nvSpPr>
        <dsp:cNvPr id="0" name=""/>
        <dsp:cNvSpPr/>
      </dsp:nvSpPr>
      <dsp:spPr>
        <a:xfrm>
          <a:off x="2305162" y="2916376"/>
          <a:ext cx="7794826" cy="221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072" tIns="234072" rIns="234072" bIns="234072" numCol="1" spcCol="1270" anchor="ctr" anchorCtr="0">
          <a:noAutofit/>
        </a:bodyPr>
        <a:lstStyle/>
        <a:p>
          <a:pPr marL="0" lvl="0" indent="0" algn="ctr" defTabSz="711200">
            <a:lnSpc>
              <a:spcPct val="100000"/>
            </a:lnSpc>
            <a:spcBef>
              <a:spcPct val="0"/>
            </a:spcBef>
            <a:spcAft>
              <a:spcPct val="35000"/>
            </a:spcAft>
            <a:buNone/>
          </a:pPr>
          <a:r>
            <a:rPr lang="it-IT" sz="1600" kern="1200" dirty="0"/>
            <a:t>5) Redditività: l'elemento più importante è che i segmenti devono essere abbastanza grandi da rendere redditizio il fatto di servirli. Questo è ciò che s'intende con l'espressione tipica di marketing: "C'è un mercato nello spazio lasciato vuoto!". Segmenti molto piccoli possono non sembrare redditizi. Ciononostante, i progressi nelle tecnologie di produzione e di distribuzione, e soprattutto una competizione agguerrita tra aziende concorrenti che offrono lo stesso prodotto, hanno rivelato l'importanza strategica di servire micro-segmenti, che possono dunque rivelarsi particolarmente redditizi.</a:t>
          </a:r>
          <a:endParaRPr lang="en-US" sz="1600" kern="1200" dirty="0"/>
        </a:p>
      </dsp:txBody>
      <dsp:txXfrm>
        <a:off x="2305162" y="2916376"/>
        <a:ext cx="7794826" cy="22117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03B68-543F-4F8E-A3A9-D5428EF412E2}">
      <dsp:nvSpPr>
        <dsp:cNvPr id="0" name=""/>
        <dsp:cNvSpPr/>
      </dsp:nvSpPr>
      <dsp:spPr>
        <a:xfrm>
          <a:off x="1327" y="559949"/>
          <a:ext cx="2831258" cy="169875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Marketing </a:t>
          </a:r>
          <a:r>
            <a:rPr lang="en-US" sz="2000" b="1" kern="1200" dirty="0" err="1"/>
            <a:t>indifferenziato</a:t>
          </a:r>
          <a:r>
            <a:rPr lang="en-US" sz="2000" b="1" kern="1200" dirty="0"/>
            <a:t>: </a:t>
          </a:r>
          <a:r>
            <a:rPr lang="it-IT" sz="2000" kern="1200" dirty="0"/>
            <a:t>un'azienda sviluppa un unico marketing mix per l'intero mercato</a:t>
          </a:r>
          <a:r>
            <a:rPr lang="fr-FR" sz="2000" kern="1200" dirty="0"/>
            <a:t> </a:t>
          </a:r>
          <a:endParaRPr lang="en-US" sz="2000" kern="1200" dirty="0"/>
        </a:p>
      </dsp:txBody>
      <dsp:txXfrm>
        <a:off x="51082" y="609704"/>
        <a:ext cx="2731748" cy="1599244"/>
      </dsp:txXfrm>
    </dsp:sp>
    <dsp:sp modelId="{C9AB0AF3-5BE6-4D1E-8B29-320404343727}">
      <dsp:nvSpPr>
        <dsp:cNvPr id="0" name=""/>
        <dsp:cNvSpPr/>
      </dsp:nvSpPr>
      <dsp:spPr>
        <a:xfrm>
          <a:off x="3081736" y="1058250"/>
          <a:ext cx="600226" cy="70215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081736" y="1198680"/>
        <a:ext cx="420158" cy="421292"/>
      </dsp:txXfrm>
    </dsp:sp>
    <dsp:sp modelId="{AA863C34-905A-4189-8940-75BB879059CC}">
      <dsp:nvSpPr>
        <dsp:cNvPr id="0" name=""/>
        <dsp:cNvSpPr/>
      </dsp:nvSpPr>
      <dsp:spPr>
        <a:xfrm>
          <a:off x="3965089" y="559949"/>
          <a:ext cx="2831258" cy="169875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Marketing </a:t>
          </a:r>
          <a:r>
            <a:rPr lang="en-US" sz="2000" b="1" kern="1200" dirty="0" err="1"/>
            <a:t>differenziato</a:t>
          </a:r>
          <a:r>
            <a:rPr lang="en-US" sz="2000" b="1" kern="1200" dirty="0"/>
            <a:t>:</a:t>
          </a:r>
          <a:r>
            <a:rPr lang="en-US" sz="2000" kern="1200" dirty="0"/>
            <a:t> </a:t>
          </a:r>
          <a:r>
            <a:rPr lang="en-US" sz="2000" kern="1200" dirty="0" err="1"/>
            <a:t>un’azienda</a:t>
          </a:r>
          <a:r>
            <a:rPr lang="en-US" sz="2000" kern="1200" dirty="0"/>
            <a:t> </a:t>
          </a:r>
          <a:r>
            <a:rPr lang="it-IT" sz="2000" kern="1200" dirty="0"/>
            <a:t>sviluppa dei marketing mix specifici per attrarre tutti o alcuni segmenti</a:t>
          </a:r>
          <a:endParaRPr lang="en-US" sz="2000" kern="1200" dirty="0"/>
        </a:p>
      </dsp:txBody>
      <dsp:txXfrm>
        <a:off x="4014844" y="609704"/>
        <a:ext cx="2731748" cy="1599244"/>
      </dsp:txXfrm>
    </dsp:sp>
    <dsp:sp modelId="{2D68C6BB-B454-4B24-B5B6-9202054FC579}">
      <dsp:nvSpPr>
        <dsp:cNvPr id="0" name=""/>
        <dsp:cNvSpPr/>
      </dsp:nvSpPr>
      <dsp:spPr>
        <a:xfrm rot="5400000">
          <a:off x="5080604" y="2456892"/>
          <a:ext cx="600226" cy="70215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5170071" y="2507855"/>
        <a:ext cx="421292" cy="420158"/>
      </dsp:txXfrm>
    </dsp:sp>
    <dsp:sp modelId="{C6205609-1449-42F7-9693-8496862649A7}">
      <dsp:nvSpPr>
        <dsp:cNvPr id="0" name=""/>
        <dsp:cNvSpPr/>
      </dsp:nvSpPr>
      <dsp:spPr>
        <a:xfrm>
          <a:off x="3965089" y="3391207"/>
          <a:ext cx="2831258" cy="169875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Marketing mirato: </a:t>
          </a:r>
          <a:r>
            <a:rPr lang="it-IT" sz="2000" kern="1200"/>
            <a:t>un’azienda sviluppa un solo marketing mix rivolto a un mercato target (di nicchia)</a:t>
          </a:r>
          <a:endParaRPr lang="en-US" sz="2000" kern="1200"/>
        </a:p>
      </dsp:txBody>
      <dsp:txXfrm>
        <a:off x="4014844" y="3440962"/>
        <a:ext cx="2731748" cy="1599244"/>
      </dsp:txXfrm>
    </dsp:sp>
    <dsp:sp modelId="{14590C01-625E-4EB6-AC1E-59A1D3742A02}">
      <dsp:nvSpPr>
        <dsp:cNvPr id="0" name=""/>
        <dsp:cNvSpPr/>
      </dsp:nvSpPr>
      <dsp:spPr>
        <a:xfrm rot="10800000">
          <a:off x="3115711" y="3889509"/>
          <a:ext cx="600226" cy="70215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295779" y="4029939"/>
        <a:ext cx="420158" cy="421292"/>
      </dsp:txXfrm>
    </dsp:sp>
    <dsp:sp modelId="{880849B8-8B0E-437F-92AE-5D0BDD6A4A0B}">
      <dsp:nvSpPr>
        <dsp:cNvPr id="0" name=""/>
        <dsp:cNvSpPr/>
      </dsp:nvSpPr>
      <dsp:spPr>
        <a:xfrm>
          <a:off x="1327" y="3391207"/>
          <a:ext cx="2831258" cy="169875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Marketing personalizzato: </a:t>
          </a:r>
          <a:r>
            <a:rPr lang="en-US" sz="2000" kern="1200"/>
            <a:t>un’azienda sviluppa u</a:t>
          </a:r>
          <a:r>
            <a:rPr lang="it-IT" sz="2000" kern="1200"/>
            <a:t>n marketing mix specifico </a:t>
          </a:r>
          <a:r>
            <a:rPr lang="fr-FR" sz="2000" kern="1200"/>
            <a:t>per ogni cliente</a:t>
          </a:r>
          <a:endParaRPr lang="en-US" sz="2000" kern="1200"/>
        </a:p>
      </dsp:txBody>
      <dsp:txXfrm>
        <a:off x="51082" y="3440962"/>
        <a:ext cx="2731748" cy="15992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D3013-181D-4F57-9A7F-FFBAF18CF33A}">
      <dsp:nvSpPr>
        <dsp:cNvPr id="0" name=""/>
        <dsp:cNvSpPr/>
      </dsp:nvSpPr>
      <dsp:spPr>
        <a:xfrm>
          <a:off x="0" y="0"/>
          <a:ext cx="9209656" cy="13125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err="1"/>
            <a:t>BrewDog</a:t>
          </a:r>
          <a:r>
            <a:rPr lang="it-IT" sz="1600" kern="1200" dirty="0"/>
            <a:t> è un brand aperto ed estremamente trasparente. Gli aggiornamenti sulla produzione e sulla vendita al dettaglio vengono distribuiti settimanalmente ai suoi team e la newsletter aziendale settimanale</a:t>
          </a:r>
          <a:r>
            <a:rPr lang="it-IT" sz="1600" i="1" u="sng" kern="1200" dirty="0"/>
            <a:t>, </a:t>
          </a:r>
          <a:r>
            <a:rPr lang="it-IT" sz="1600" i="1" u="sng" kern="1200" dirty="0" err="1"/>
            <a:t>DogTales</a:t>
          </a:r>
          <a:r>
            <a:rPr lang="it-IT" sz="1600" kern="1200" dirty="0"/>
            <a:t>, viene resa disponibile anche all'esterno. </a:t>
          </a:r>
          <a:endParaRPr lang="en-US" sz="1600" kern="1200" dirty="0"/>
        </a:p>
      </dsp:txBody>
      <dsp:txXfrm>
        <a:off x="38443" y="38443"/>
        <a:ext cx="7793307" cy="1235669"/>
      </dsp:txXfrm>
    </dsp:sp>
    <dsp:sp modelId="{626A4E51-818B-4ED5-AEE8-17F496B22BC2}">
      <dsp:nvSpPr>
        <dsp:cNvPr id="0" name=""/>
        <dsp:cNvSpPr/>
      </dsp:nvSpPr>
      <dsp:spPr>
        <a:xfrm>
          <a:off x="812616" y="1531314"/>
          <a:ext cx="9209656" cy="13125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I "membri dell'equipaggio" a tutti i livelli hanno piena libertà di contestare i colleghi, i manager e i processi, hanno accesso ai dati mensili sui profitti e sulle perdite dell'organizzazione e sono pienamente coinvolti nel reclutamento dei loro colleghi. </a:t>
          </a:r>
          <a:endParaRPr lang="en-US" sz="1600" kern="1200" dirty="0"/>
        </a:p>
      </dsp:txBody>
      <dsp:txXfrm>
        <a:off x="851059" y="1569757"/>
        <a:ext cx="7466992" cy="1235669"/>
      </dsp:txXfrm>
    </dsp:sp>
    <dsp:sp modelId="{0CE37510-D954-4E63-93A7-C4ABA89734E1}">
      <dsp:nvSpPr>
        <dsp:cNvPr id="0" name=""/>
        <dsp:cNvSpPr/>
      </dsp:nvSpPr>
      <dsp:spPr>
        <a:xfrm>
          <a:off x="1625233" y="3062628"/>
          <a:ext cx="9209656" cy="13125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Nelle sue comunicazioni di marketing esterne, </a:t>
          </a:r>
          <a:r>
            <a:rPr lang="it-IT" sz="1600" kern="1200" dirty="0" err="1"/>
            <a:t>BrewDog</a:t>
          </a:r>
          <a:r>
            <a:rPr lang="it-IT" sz="1600" kern="1200" dirty="0"/>
            <a:t> vuole essere diretta, onesta, fresca e senza compromessi. È sufficientemente trasparente da pubblicare le sue ricette, consentendo ai fan di preparare le proprie. </a:t>
          </a:r>
          <a:r>
            <a:rPr lang="it-IT" sz="1600" kern="1200" dirty="0" err="1"/>
            <a:t>BrewDog</a:t>
          </a:r>
          <a:r>
            <a:rPr lang="it-IT" sz="1600" kern="1200" dirty="0"/>
            <a:t> utilizza molteplici strategie per attrarre, coinvolgere e fidelizzare i clienti e la sua fan base. Per esempio, nel 2018 ha regalato un milione di birre, spingendo i clienti a diffondere la notizia tra gli amici.</a:t>
          </a:r>
          <a:endParaRPr lang="en-US" sz="1600" kern="1200" dirty="0"/>
        </a:p>
      </dsp:txBody>
      <dsp:txXfrm>
        <a:off x="1663676" y="3101071"/>
        <a:ext cx="7466992" cy="1235669"/>
      </dsp:txXfrm>
    </dsp:sp>
    <dsp:sp modelId="{E00B9449-CDC4-48ED-9C46-D416AB2381E2}">
      <dsp:nvSpPr>
        <dsp:cNvPr id="0" name=""/>
        <dsp:cNvSpPr/>
      </dsp:nvSpPr>
      <dsp:spPr>
        <a:xfrm>
          <a:off x="8356495" y="995354"/>
          <a:ext cx="853160" cy="85316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48456" y="995354"/>
        <a:ext cx="469238" cy="642003"/>
      </dsp:txXfrm>
    </dsp:sp>
    <dsp:sp modelId="{C0222A48-050B-4290-86C3-CA8AAE30A013}">
      <dsp:nvSpPr>
        <dsp:cNvPr id="0" name=""/>
        <dsp:cNvSpPr/>
      </dsp:nvSpPr>
      <dsp:spPr>
        <a:xfrm>
          <a:off x="9169112" y="2517918"/>
          <a:ext cx="853160" cy="85316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61073" y="2517918"/>
        <a:ext cx="469238" cy="6420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D3832-C067-4759-B6C0-86FBE0253164}">
      <dsp:nvSpPr>
        <dsp:cNvPr id="0" name=""/>
        <dsp:cNvSpPr/>
      </dsp:nvSpPr>
      <dsp:spPr>
        <a:xfrm>
          <a:off x="2204" y="1250772"/>
          <a:ext cx="4701789" cy="282107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Per stare al passo con i suoi giovani clienti, BrewDog aggiunge spesso nuove piattaforme, come Dropbox, OneDrive, Wrike e Slack. Inoltre, adatta la comunicazione, per esempio adottando WeChat per il mercato cinese. Secondo la piattaforma Crunchbase, che offre analisi delle operazioni e delle prestazioni delle aziende, BrewDog raggiunge circa 1,5 milioni di visite mensili sul sito e il numero cresce di circa lo 0,5% ogni mese. </a:t>
          </a:r>
          <a:endParaRPr lang="en-US" sz="1800" kern="1200"/>
        </a:p>
      </dsp:txBody>
      <dsp:txXfrm>
        <a:off x="84830" y="1333398"/>
        <a:ext cx="4536537" cy="2655821"/>
      </dsp:txXfrm>
    </dsp:sp>
    <dsp:sp modelId="{40CA94E2-A885-440A-9B4D-A1E522241DFC}">
      <dsp:nvSpPr>
        <dsp:cNvPr id="0" name=""/>
        <dsp:cNvSpPr/>
      </dsp:nvSpPr>
      <dsp:spPr>
        <a:xfrm>
          <a:off x="5174173" y="2078287"/>
          <a:ext cx="996779" cy="116604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174173" y="2311496"/>
        <a:ext cx="697745" cy="699625"/>
      </dsp:txXfrm>
    </dsp:sp>
    <dsp:sp modelId="{D4B71F88-A136-45FC-B489-FFFDB9E85C6F}">
      <dsp:nvSpPr>
        <dsp:cNvPr id="0" name=""/>
        <dsp:cNvSpPr/>
      </dsp:nvSpPr>
      <dsp:spPr>
        <a:xfrm>
          <a:off x="6584709" y="1250772"/>
          <a:ext cx="4701789" cy="282107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La frequenza di rimbalzo - la percentuale di visite in cui l'utente vede una sola pagina e poi abbandona il sito web di BrewDog senza passare a un'altra pagina o interagire in qualche altro modo- è un buon 41%. Questo dato indica che la maggior parte dei visitatori del sito è già affezionata al brand, oppure che il sito stesso è particolarmente invitante e ben progettato per incoraggiare l'interazione e il coinvolgimento. </a:t>
          </a:r>
          <a:endParaRPr lang="en-US" sz="1800" kern="1200"/>
        </a:p>
      </dsp:txBody>
      <dsp:txXfrm>
        <a:off x="6667335" y="1333398"/>
        <a:ext cx="4536537" cy="26558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547F4-E5BE-4D61-861B-3DA92BD4C57F}" type="datetimeFigureOut">
              <a:rPr lang="it-IT" smtClean="0"/>
              <a:t>25/02/2025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6D4E3-2B85-4A09-B539-0C3F43B450A8}" type="slidenum">
              <a:rPr lang="it-IT" smtClean="0"/>
              <a:t>‹N›</a:t>
            </a:fld>
            <a:endParaRPr lang="it-IT"/>
          </a:p>
        </p:txBody>
      </p:sp>
    </p:spTree>
    <p:extLst>
      <p:ext uri="{BB962C8B-B14F-4D97-AF65-F5344CB8AC3E}">
        <p14:creationId xmlns:p14="http://schemas.microsoft.com/office/powerpoint/2010/main" val="249450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25/02/2025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3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25/02/2025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61626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25/02/2025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9812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25/02/2025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412531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51A84E2-7657-49D2-AE80-4159801CBC30}" type="datetimeFigureOut">
              <a:rPr lang="it-IT" smtClean="0"/>
              <a:t>25/02/2025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51A84E2-7657-49D2-AE80-4159801CBC30}" type="datetimeFigureOut">
              <a:rPr lang="it-IT" smtClean="0"/>
              <a:t>25/02/2025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97437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51A84E2-7657-49D2-AE80-4159801CBC30}" type="datetimeFigureOut">
              <a:rPr lang="it-IT" smtClean="0"/>
              <a:t>25/02/2025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30826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51A84E2-7657-49D2-AE80-4159801CBC30}" type="datetimeFigureOut">
              <a:rPr lang="it-IT" smtClean="0"/>
              <a:t>25/02/2025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99525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1A84E2-7657-49D2-AE80-4159801CBC30}" type="datetimeFigureOut">
              <a:rPr lang="it-IT" smtClean="0"/>
              <a:t>25/02/2025</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38361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1A84E2-7657-49D2-AE80-4159801CBC30}" type="datetimeFigureOut">
              <a:rPr lang="it-IT" smtClean="0"/>
              <a:t>25/02/2025</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13F0F2-9D11-4767-B1F5-8103AB84410E}" type="slidenum">
              <a:rPr lang="it-IT" smtClean="0"/>
              <a:t>‹N›</a:t>
            </a:fld>
            <a:endParaRPr lang="it-IT"/>
          </a:p>
        </p:txBody>
      </p:sp>
    </p:spTree>
    <p:extLst>
      <p:ext uri="{BB962C8B-B14F-4D97-AF65-F5344CB8AC3E}">
        <p14:creationId xmlns:p14="http://schemas.microsoft.com/office/powerpoint/2010/main" val="378981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51A84E2-7657-49D2-AE80-4159801CBC30}" type="datetimeFigureOut">
              <a:rPr lang="it-IT" smtClean="0"/>
              <a:t>25/02/2025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108992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1A84E2-7657-49D2-AE80-4159801CBC30}" type="datetimeFigureOut">
              <a:rPr lang="it-IT" smtClean="0"/>
              <a:t>25/02/2025</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13F0F2-9D11-4767-B1F5-8103AB84410E}"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724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EFCAA5CE-A4AF-3E24-3459-D348C18AC3C7}"/>
              </a:ext>
            </a:extLst>
          </p:cNvPr>
          <p:cNvSpPr txBox="1">
            <a:spLocks noGrp="1"/>
          </p:cNvSpPr>
          <p:nvPr>
            <p:ph type="ctrTitle"/>
          </p:nvPr>
        </p:nvSpPr>
        <p:spPr>
          <a:xfrm>
            <a:off x="1231692" y="2064249"/>
            <a:ext cx="10058400" cy="1771254"/>
          </a:xfrm>
          <a:prstGeom prst="rect">
            <a:avLst/>
          </a:prstGeom>
          <a:noFill/>
        </p:spPr>
        <p:txBody>
          <a:bodyPr wrap="square" rtlCol="0">
            <a:spAutoFit/>
          </a:bodyPr>
          <a:lstStyle/>
          <a:p>
            <a:pPr algn="l"/>
            <a:r>
              <a:rPr lang="it-IT" sz="4800" b="1" i="0" u="none" strike="noStrike" baseline="0" dirty="0">
                <a:solidFill>
                  <a:srgbClr val="FF0000"/>
                </a:solidFill>
                <a:latin typeface="ProximaNova-Bold" panose="02000506030000020004" pitchFamily="50" charset="0"/>
              </a:rPr>
              <a:t>Capitolo 5</a:t>
            </a:r>
          </a:p>
          <a:p>
            <a:pPr algn="l"/>
            <a:endParaRPr lang="it-IT" sz="4000" b="1" i="0" u="none" strike="noStrike" baseline="0" dirty="0">
              <a:solidFill>
                <a:srgbClr val="FF0000"/>
              </a:solidFill>
              <a:latin typeface="ProximaNova-Bold" panose="02000506030000020004" pitchFamily="50" charset="0"/>
            </a:endParaRPr>
          </a:p>
          <a:p>
            <a:pPr algn="l"/>
            <a:r>
              <a:rPr lang="it-IT" sz="4000" b="1">
                <a:solidFill>
                  <a:srgbClr val="FF0000"/>
                </a:solidFill>
                <a:latin typeface="ProximaNova-Bold" panose="02000506030000020004" pitchFamily="50" charset="0"/>
              </a:rPr>
              <a:t>Segmentazione </a:t>
            </a:r>
            <a:r>
              <a:rPr lang="it-IT" sz="4000" b="1" dirty="0">
                <a:solidFill>
                  <a:srgbClr val="FF0000"/>
                </a:solidFill>
                <a:latin typeface="ProximaNova-Bold" panose="02000506030000020004" pitchFamily="50" charset="0"/>
              </a:rPr>
              <a:t>del mercato e targeting</a:t>
            </a:r>
            <a:endParaRPr lang="it-IT" sz="4000" dirty="0">
              <a:solidFill>
                <a:srgbClr val="FF0000"/>
              </a:solidFill>
            </a:endParaRPr>
          </a:p>
        </p:txBody>
      </p:sp>
      <p:pic>
        <p:nvPicPr>
          <p:cNvPr id="5" name="Immagine 4">
            <a:extLst>
              <a:ext uri="{FF2B5EF4-FFF2-40B4-BE49-F238E27FC236}">
                <a16:creationId xmlns:a16="http://schemas.microsoft.com/office/drawing/2014/main" id="{3C78D28A-5627-E95B-16A4-AAF49AC5B6F6}"/>
              </a:ext>
            </a:extLst>
          </p:cNvPr>
          <p:cNvPicPr>
            <a:picLocks noChangeAspect="1"/>
          </p:cNvPicPr>
          <p:nvPr/>
        </p:nvPicPr>
        <p:blipFill>
          <a:blip r:embed="rId2"/>
          <a:stretch>
            <a:fillRect/>
          </a:stretch>
        </p:blipFill>
        <p:spPr>
          <a:xfrm>
            <a:off x="10717966" y="0"/>
            <a:ext cx="1473261" cy="2052423"/>
          </a:xfrm>
          <a:prstGeom prst="rect">
            <a:avLst/>
          </a:prstGeom>
        </p:spPr>
      </p:pic>
    </p:spTree>
    <p:extLst>
      <p:ext uri="{BB962C8B-B14F-4D97-AF65-F5344CB8AC3E}">
        <p14:creationId xmlns:p14="http://schemas.microsoft.com/office/powerpoint/2010/main" val="409703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BB35AF-DA7C-F41E-294C-82C8BCA39BCD}"/>
              </a:ext>
            </a:extLst>
          </p:cNvPr>
          <p:cNvSpPr>
            <a:spLocks noGrp="1"/>
          </p:cNvSpPr>
          <p:nvPr>
            <p:ph type="title"/>
          </p:nvPr>
        </p:nvSpPr>
        <p:spPr/>
        <p:txBody>
          <a:bodyPr/>
          <a:lstStyle/>
          <a:p>
            <a:pPr algn="ctr"/>
            <a:r>
              <a:rPr lang="it-IT" b="1" i="1" dirty="0"/>
              <a:t>L’uso</a:t>
            </a:r>
          </a:p>
        </p:txBody>
      </p:sp>
      <p:sp>
        <p:nvSpPr>
          <p:cNvPr id="3" name="Segnaposto contenuto 2">
            <a:extLst>
              <a:ext uri="{FF2B5EF4-FFF2-40B4-BE49-F238E27FC236}">
                <a16:creationId xmlns:a16="http://schemas.microsoft.com/office/drawing/2014/main" id="{4897684C-1058-B998-8F02-28F24BC001DF}"/>
              </a:ext>
            </a:extLst>
          </p:cNvPr>
          <p:cNvSpPr>
            <a:spLocks noGrp="1"/>
          </p:cNvSpPr>
          <p:nvPr>
            <p:ph idx="1"/>
          </p:nvPr>
        </p:nvSpPr>
        <p:spPr>
          <a:xfrm>
            <a:off x="570807" y="2134987"/>
            <a:ext cx="7284719" cy="4023360"/>
          </a:xfrm>
        </p:spPr>
        <p:txBody>
          <a:bodyPr>
            <a:normAutofit/>
          </a:bodyPr>
          <a:lstStyle/>
          <a:p>
            <a:pPr algn="ctr"/>
            <a:r>
              <a:rPr lang="it-IT" sz="1800" dirty="0"/>
              <a:t>Si possono segmentare i clienti anche in base al fatto che siano </a:t>
            </a:r>
            <a:r>
              <a:rPr lang="it-IT" sz="1800" i="1" u="sng" dirty="0">
                <a:solidFill>
                  <a:schemeClr val="accent1"/>
                </a:solidFill>
              </a:rPr>
              <a:t>utenti "pesanti", "leggeri" o non utenti</a:t>
            </a:r>
            <a:r>
              <a:rPr lang="it-IT" sz="1800" dirty="0"/>
              <a:t>, di una determinata categoria di prodotto. La profilazione degli utenti pesanti permette ai marketers di dare a questo gruppo una maggiore attenzione (per es., tramite le promozioni), partendo dal presupposto che creare fedeltà alla marca tra queste persone genererà grandi dividendi. A volte si applica la regola dell'80:20, che indica che circa l’80% delle vendite di un prodotto proviene dal 20% dei clienti.</a:t>
            </a:r>
            <a:r>
              <a:rPr lang="it-IT" sz="1800" b="1" dirty="0"/>
              <a:t> Skype </a:t>
            </a:r>
            <a:r>
              <a:rPr lang="it-IT" sz="1800" dirty="0"/>
              <a:t>è un esempio di un'azienda di telecomunicazioni che si è concentrata molto efficacemente sulle opportunità create dalla crescente necessità di contatti telefonici tra persone che vivono in diverse parti del mondo. Offrendo la possibilità di effettuare chiamate gratuite via internet, Skype ha creato rapidamente una base di clienti di oltre 600 milioni di account registrati in tutto il mondo, raggiungendo una quota di mercato pari al 13% delle chiamate internazionali in soli sette anni dalla sua nascita.</a:t>
            </a:r>
          </a:p>
        </p:txBody>
      </p:sp>
      <p:pic>
        <p:nvPicPr>
          <p:cNvPr id="7170" name="Picture 2">
            <a:extLst>
              <a:ext uri="{FF2B5EF4-FFF2-40B4-BE49-F238E27FC236}">
                <a16:creationId xmlns:a16="http://schemas.microsoft.com/office/drawing/2014/main" id="{FFA704B1-B9BF-D565-D9D5-A8C8344E8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8969" y="2134987"/>
            <a:ext cx="2607505" cy="3555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05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AAD5B376-2D8A-B594-04FE-019B13C8ADEE}"/>
              </a:ext>
            </a:extLst>
          </p:cNvPr>
          <p:cNvSpPr>
            <a:spLocks noGrp="1"/>
          </p:cNvSpPr>
          <p:nvPr>
            <p:ph type="title"/>
          </p:nvPr>
        </p:nvSpPr>
        <p:spPr>
          <a:xfrm>
            <a:off x="492370" y="516835"/>
            <a:ext cx="3084844" cy="5772840"/>
          </a:xfrm>
        </p:spPr>
        <p:txBody>
          <a:bodyPr anchor="ctr">
            <a:normAutofit/>
          </a:bodyPr>
          <a:lstStyle/>
          <a:p>
            <a:pPr algn="ctr"/>
            <a:r>
              <a:rPr lang="it-IT" b="1" i="1" dirty="0">
                <a:solidFill>
                  <a:srgbClr val="FFFFFF"/>
                </a:solidFill>
              </a:rPr>
              <a:t>Lo stile di vita</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DDF63979-FA40-2772-E5E4-53073E3C6A0D}"/>
              </a:ext>
            </a:extLst>
          </p:cNvPr>
          <p:cNvGraphicFramePr>
            <a:graphicFrameLocks noGrp="1"/>
          </p:cNvGraphicFramePr>
          <p:nvPr>
            <p:ph idx="1"/>
            <p:extLst>
              <p:ext uri="{D42A27DB-BD31-4B8C-83A1-F6EECF244321}">
                <p14:modId xmlns:p14="http://schemas.microsoft.com/office/powerpoint/2010/main" val="323272403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399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80A62-31B9-BADF-2373-049391C58D22}"/>
              </a:ext>
            </a:extLst>
          </p:cNvPr>
          <p:cNvSpPr>
            <a:spLocks noGrp="1"/>
          </p:cNvSpPr>
          <p:nvPr>
            <p:ph type="title"/>
          </p:nvPr>
        </p:nvSpPr>
        <p:spPr/>
        <p:txBody>
          <a:bodyPr/>
          <a:lstStyle/>
          <a:p>
            <a:pPr algn="ctr"/>
            <a:r>
              <a:rPr lang="it-IT" b="1" i="1" dirty="0"/>
              <a:t>L’età</a:t>
            </a:r>
          </a:p>
        </p:txBody>
      </p:sp>
      <p:sp>
        <p:nvSpPr>
          <p:cNvPr id="3" name="Segnaposto contenuto 2">
            <a:extLst>
              <a:ext uri="{FF2B5EF4-FFF2-40B4-BE49-F238E27FC236}">
                <a16:creationId xmlns:a16="http://schemas.microsoft.com/office/drawing/2014/main" id="{87714515-9C4E-5303-C2B1-1482C68193B5}"/>
              </a:ext>
            </a:extLst>
          </p:cNvPr>
          <p:cNvSpPr>
            <a:spLocks noGrp="1"/>
          </p:cNvSpPr>
          <p:nvPr>
            <p:ph idx="1"/>
          </p:nvPr>
        </p:nvSpPr>
        <p:spPr>
          <a:xfrm>
            <a:off x="384060" y="1956571"/>
            <a:ext cx="6325965" cy="4023360"/>
          </a:xfrm>
        </p:spPr>
        <p:txBody>
          <a:bodyPr>
            <a:normAutofit fontScale="92500" lnSpcReduction="10000"/>
          </a:bodyPr>
          <a:lstStyle/>
          <a:p>
            <a:pPr algn="ctr"/>
            <a:r>
              <a:rPr lang="it-IT" dirty="0"/>
              <a:t>L'età è un fattore utilizzato nella segmentazione di una serie di mercati di consumo. </a:t>
            </a:r>
            <a:r>
              <a:rPr lang="it-IT" i="1" dirty="0"/>
              <a:t>Ad esempio</a:t>
            </a:r>
            <a:r>
              <a:rPr lang="it-IT" dirty="0"/>
              <a:t>, i bambini sono considerati un mercato molto importante e si stima che raggiungerà i 121 miliardi di dollari entro il 2025. I bambini oggi possono accedere a programmi televisivi, cereali, giochi per computer e dolciumi creati specificamente per loro. </a:t>
            </a:r>
            <a:r>
              <a:rPr lang="it-IT" b="1" i="1" dirty="0"/>
              <a:t>Il </a:t>
            </a:r>
            <a:r>
              <a:rPr lang="it-IT" b="1" i="1" dirty="0" err="1"/>
              <a:t>Gro</a:t>
            </a:r>
            <a:r>
              <a:rPr lang="it-IT" b="1" i="1" dirty="0"/>
              <a:t> Clock </a:t>
            </a:r>
            <a:r>
              <a:rPr lang="it-IT" dirty="0"/>
              <a:t>della </a:t>
            </a:r>
            <a:r>
              <a:rPr lang="it-IT" dirty="0" err="1"/>
              <a:t>Gro</a:t>
            </a:r>
            <a:r>
              <a:rPr lang="it-IT" dirty="0"/>
              <a:t> Company è un esempio del successo del lancio di un prodotto nel mercato dei bambini. Questo mercato è stato tradizionalmente dominato da semplici dispositivi meccanici che utilizzavano illustrazioni statiche, per esempio personaggi dei cartoni animati come il trenino Thomas. Il </a:t>
            </a:r>
            <a:r>
              <a:rPr lang="it-IT" dirty="0" err="1"/>
              <a:t>Gro</a:t>
            </a:r>
            <a:r>
              <a:rPr lang="it-IT" dirty="0"/>
              <a:t> Clock contiene immagini animate del sole e delle stelle, che comunicano l'ora della sveglia per i bambini molto piccoli. Il lancio del prodotto ha superato le previsioni di vendita di oltre il 300% e si è rapidamente affermato come leader del mercato nella sua categoria.</a:t>
            </a:r>
          </a:p>
        </p:txBody>
      </p:sp>
      <p:pic>
        <p:nvPicPr>
          <p:cNvPr id="4" name="Picture 3">
            <a:extLst>
              <a:ext uri="{FF2B5EF4-FFF2-40B4-BE49-F238E27FC236}">
                <a16:creationId xmlns:a16="http://schemas.microsoft.com/office/drawing/2014/main" id="{301E8F69-A168-AF59-59A2-9E0629140367}"/>
              </a:ext>
            </a:extLst>
          </p:cNvPr>
          <p:cNvPicPr>
            <a:picLocks noChangeAspect="1"/>
          </p:cNvPicPr>
          <p:nvPr/>
        </p:nvPicPr>
        <p:blipFill>
          <a:blip r:embed="rId2"/>
          <a:stretch>
            <a:fillRect/>
          </a:stretch>
        </p:blipFill>
        <p:spPr>
          <a:xfrm>
            <a:off x="7135070" y="1956571"/>
            <a:ext cx="4672870" cy="4023360"/>
          </a:xfrm>
          <a:prstGeom prst="rect">
            <a:avLst/>
          </a:prstGeom>
        </p:spPr>
      </p:pic>
    </p:spTree>
    <p:extLst>
      <p:ext uri="{BB962C8B-B14F-4D97-AF65-F5344CB8AC3E}">
        <p14:creationId xmlns:p14="http://schemas.microsoft.com/office/powerpoint/2010/main" val="22175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1F9097-0E21-E00F-B55F-D895B8FA6A6E}"/>
              </a:ext>
            </a:extLst>
          </p:cNvPr>
          <p:cNvSpPr txBox="1"/>
          <p:nvPr/>
        </p:nvSpPr>
        <p:spPr>
          <a:xfrm>
            <a:off x="1565564" y="2812317"/>
            <a:ext cx="5622447" cy="2308324"/>
          </a:xfrm>
          <a:prstGeom prst="rect">
            <a:avLst/>
          </a:prstGeom>
          <a:noFill/>
        </p:spPr>
        <p:txBody>
          <a:bodyPr wrap="square">
            <a:spAutoFit/>
          </a:bodyPr>
          <a:lstStyle/>
          <a:p>
            <a:pPr algn="ctr"/>
            <a:r>
              <a:rPr lang="it-IT" dirty="0"/>
              <a:t>1. </a:t>
            </a:r>
            <a:r>
              <a:rPr lang="it-IT" b="1" i="1" u="sng" dirty="0">
                <a:solidFill>
                  <a:schemeClr val="accent1"/>
                </a:solidFill>
              </a:rPr>
              <a:t>Baby Boomer</a:t>
            </a:r>
            <a:r>
              <a:rPr lang="it-IT" dirty="0"/>
              <a:t>, nati negli anni 1946-1964. I Baby Boomer sono caratterizzati da un alto potere di spesa, sono individualisti, politicamente attivi e hanno affrontato diversi cambiamenti sociologici, economici e tecnologici. Questa tipologia di consumatori deriva il valore delle offerte di branding attraverso benefici funzionali ed economici; dunque, la loro soddisfazione è legata ad aspetti del brand pragmatici, come la qualità.</a:t>
            </a:r>
          </a:p>
        </p:txBody>
      </p:sp>
      <p:sp>
        <p:nvSpPr>
          <p:cNvPr id="4" name="Titolo 3">
            <a:extLst>
              <a:ext uri="{FF2B5EF4-FFF2-40B4-BE49-F238E27FC236}">
                <a16:creationId xmlns:a16="http://schemas.microsoft.com/office/drawing/2014/main" id="{8D7BDC1F-A9D5-3EF0-F9A9-4FACCB1D02AD}"/>
              </a:ext>
            </a:extLst>
          </p:cNvPr>
          <p:cNvSpPr>
            <a:spLocks noGrp="1"/>
          </p:cNvSpPr>
          <p:nvPr>
            <p:ph type="title"/>
          </p:nvPr>
        </p:nvSpPr>
        <p:spPr/>
        <p:txBody>
          <a:bodyPr/>
          <a:lstStyle/>
          <a:p>
            <a:pPr algn="ctr"/>
            <a:r>
              <a:rPr lang="it-IT" b="1" i="1" dirty="0"/>
              <a:t>Baby boomer</a:t>
            </a:r>
          </a:p>
        </p:txBody>
      </p:sp>
      <p:pic>
        <p:nvPicPr>
          <p:cNvPr id="1026" name="Picture 2">
            <a:extLst>
              <a:ext uri="{FF2B5EF4-FFF2-40B4-BE49-F238E27FC236}">
                <a16:creationId xmlns:a16="http://schemas.microsoft.com/office/drawing/2014/main" id="{B5F6BA91-D946-1D0D-682C-53339009E6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8495707" y="2274838"/>
            <a:ext cx="2610006" cy="348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5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54D2F0-B455-C757-674D-FB716B3530B1}"/>
              </a:ext>
            </a:extLst>
          </p:cNvPr>
          <p:cNvSpPr>
            <a:spLocks noGrp="1"/>
          </p:cNvSpPr>
          <p:nvPr>
            <p:ph type="title"/>
          </p:nvPr>
        </p:nvSpPr>
        <p:spPr/>
        <p:txBody>
          <a:bodyPr/>
          <a:lstStyle/>
          <a:p>
            <a:pPr algn="ctr"/>
            <a:r>
              <a:rPr lang="it-IT" b="1" i="1" dirty="0"/>
              <a:t>Generazione X</a:t>
            </a:r>
          </a:p>
        </p:txBody>
      </p:sp>
      <p:sp>
        <p:nvSpPr>
          <p:cNvPr id="3" name="Segnaposto contenuto 2">
            <a:extLst>
              <a:ext uri="{FF2B5EF4-FFF2-40B4-BE49-F238E27FC236}">
                <a16:creationId xmlns:a16="http://schemas.microsoft.com/office/drawing/2014/main" id="{8FB72215-BAA9-B083-A44A-487A36B5F713}"/>
              </a:ext>
            </a:extLst>
          </p:cNvPr>
          <p:cNvSpPr>
            <a:spLocks noGrp="1"/>
          </p:cNvSpPr>
          <p:nvPr>
            <p:ph idx="1"/>
          </p:nvPr>
        </p:nvSpPr>
        <p:spPr>
          <a:xfrm>
            <a:off x="5409904" y="2143403"/>
            <a:ext cx="5552902" cy="4023360"/>
          </a:xfrm>
        </p:spPr>
        <p:txBody>
          <a:bodyPr/>
          <a:lstStyle/>
          <a:p>
            <a:pPr algn="ctr"/>
            <a:r>
              <a:rPr lang="it-IT" dirty="0"/>
              <a:t>2. </a:t>
            </a:r>
            <a:r>
              <a:rPr lang="it-IT" b="1" i="1" u="sng" dirty="0">
                <a:solidFill>
                  <a:schemeClr val="accent1"/>
                </a:solidFill>
              </a:rPr>
              <a:t>Generazione X</a:t>
            </a:r>
            <a:r>
              <a:rPr lang="it-IT" dirty="0"/>
              <a:t>, nati tra il 1965 e il 1980. La Generazione X presenta elevati livelli di istruzione e preferisce le relazioni sociali rispetto alle relazioni online. Questo non implica che non sappiano usare la tecnologia, infatti, riescono a dominarla più dei Baby Boomer, ma sicuramente non rappresenta un fattore determinante, come per le generazioni successive. Essendo stati colpiti dalla crisi economica durante gli anni della loro crescita, sono generalmente scettici e disillusi, ma certamente pronti al cambiamento. Alcuni studiosi li hanno denominati la </a:t>
            </a:r>
            <a:r>
              <a:rPr lang="it-IT" i="1" dirty="0"/>
              <a:t>"generazione 13".</a:t>
            </a:r>
          </a:p>
        </p:txBody>
      </p:sp>
      <p:pic>
        <p:nvPicPr>
          <p:cNvPr id="2050" name="Picture 2">
            <a:extLst>
              <a:ext uri="{FF2B5EF4-FFF2-40B4-BE49-F238E27FC236}">
                <a16:creationId xmlns:a16="http://schemas.microsoft.com/office/drawing/2014/main" id="{DE8C2699-A0C3-9F8D-697A-6CFEFC9745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368"/>
          <a:stretch/>
        </p:blipFill>
        <p:spPr bwMode="auto">
          <a:xfrm>
            <a:off x="1775476" y="2143403"/>
            <a:ext cx="2523554" cy="345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5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F83533-EFCE-035F-9531-3F52E53B570B}"/>
              </a:ext>
            </a:extLst>
          </p:cNvPr>
          <p:cNvSpPr>
            <a:spLocks noGrp="1"/>
          </p:cNvSpPr>
          <p:nvPr>
            <p:ph type="title"/>
          </p:nvPr>
        </p:nvSpPr>
        <p:spPr/>
        <p:txBody>
          <a:bodyPr/>
          <a:lstStyle/>
          <a:p>
            <a:pPr algn="ctr"/>
            <a:r>
              <a:rPr lang="it-IT" b="1" i="1" dirty="0"/>
              <a:t>Generazione Y (Millennial)</a:t>
            </a:r>
          </a:p>
        </p:txBody>
      </p:sp>
      <p:sp>
        <p:nvSpPr>
          <p:cNvPr id="3" name="Segnaposto contenuto 2">
            <a:extLst>
              <a:ext uri="{FF2B5EF4-FFF2-40B4-BE49-F238E27FC236}">
                <a16:creationId xmlns:a16="http://schemas.microsoft.com/office/drawing/2014/main" id="{905EAE12-CCDA-D502-C35A-5992CCC34435}"/>
              </a:ext>
            </a:extLst>
          </p:cNvPr>
          <p:cNvSpPr>
            <a:spLocks noGrp="1"/>
          </p:cNvSpPr>
          <p:nvPr>
            <p:ph idx="1"/>
          </p:nvPr>
        </p:nvSpPr>
        <p:spPr>
          <a:xfrm>
            <a:off x="509666" y="2025616"/>
            <a:ext cx="6265207" cy="4023360"/>
          </a:xfrm>
        </p:spPr>
        <p:txBody>
          <a:bodyPr>
            <a:normAutofit lnSpcReduction="10000"/>
          </a:bodyPr>
          <a:lstStyle/>
          <a:p>
            <a:pPr algn="ctr"/>
            <a:r>
              <a:rPr lang="it-IT" dirty="0"/>
              <a:t>3. </a:t>
            </a:r>
            <a:r>
              <a:rPr lang="it-IT" b="1" i="1" u="sng" dirty="0">
                <a:solidFill>
                  <a:schemeClr val="accent1"/>
                </a:solidFill>
              </a:rPr>
              <a:t>Generazione Y (Millennial)</a:t>
            </a:r>
            <a:r>
              <a:rPr lang="it-IT" dirty="0"/>
              <a:t>, nati nel </a:t>
            </a:r>
            <a:r>
              <a:rPr lang="it-IT" i="1" dirty="0"/>
              <a:t>time </a:t>
            </a:r>
            <a:r>
              <a:rPr lang="it-IT" i="1" dirty="0" err="1"/>
              <a:t>span</a:t>
            </a:r>
            <a:r>
              <a:rPr lang="it-IT" i="1" dirty="0"/>
              <a:t> </a:t>
            </a:r>
            <a:r>
              <a:rPr lang="it-IT" dirty="0"/>
              <a:t>1981-1996. Nonostante la loro giovane età questa generazione sta acquisendo velocemente un alto potere di spesa, accrescendo sempre più il loro potere di mercato. I Millennial rappresentano la prima generazione high-tech e preferiscono brand innovativi. La loro soddisfazione non è più legata a valori del brand funzionali, ma a valori emotivi, e valutano maggiormente l'immagine che il brand comunica, che dovrà assolutamente rispecchiare le caratteristiche di personalità individuali e la promessa del brand stesso. In altre parole, la Generazione Y richiede che ci sia allineamento tra ciò che i brand promettono e l'offerta finale, altrimenti la loro fiducia subisce un forte declino, che li porterà ad abbandonare il brand che ha rotto la promessa di valore.</a:t>
            </a:r>
          </a:p>
        </p:txBody>
      </p:sp>
      <p:pic>
        <p:nvPicPr>
          <p:cNvPr id="3074" name="Picture 2">
            <a:extLst>
              <a:ext uri="{FF2B5EF4-FFF2-40B4-BE49-F238E27FC236}">
                <a16:creationId xmlns:a16="http://schemas.microsoft.com/office/drawing/2014/main" id="{498D5B32-4604-D3E5-4825-069D59888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855" y="2469228"/>
            <a:ext cx="4227531" cy="265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3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A6DC2E-3F6F-F121-A447-3E62471E9254}"/>
              </a:ext>
            </a:extLst>
          </p:cNvPr>
          <p:cNvSpPr>
            <a:spLocks noGrp="1"/>
          </p:cNvSpPr>
          <p:nvPr>
            <p:ph type="title"/>
          </p:nvPr>
        </p:nvSpPr>
        <p:spPr/>
        <p:txBody>
          <a:bodyPr/>
          <a:lstStyle/>
          <a:p>
            <a:pPr algn="ctr"/>
            <a:r>
              <a:rPr lang="it-IT" b="1" i="1" dirty="0"/>
              <a:t>Generazione Z (</a:t>
            </a:r>
            <a:r>
              <a:rPr lang="it-IT" b="1" i="1" dirty="0" err="1"/>
              <a:t>Centennial</a:t>
            </a:r>
            <a:r>
              <a:rPr lang="it-IT" b="1" i="1" dirty="0"/>
              <a:t>)</a:t>
            </a:r>
          </a:p>
        </p:txBody>
      </p:sp>
      <p:sp>
        <p:nvSpPr>
          <p:cNvPr id="3" name="Segnaposto contenuto 2">
            <a:extLst>
              <a:ext uri="{FF2B5EF4-FFF2-40B4-BE49-F238E27FC236}">
                <a16:creationId xmlns:a16="http://schemas.microsoft.com/office/drawing/2014/main" id="{67971108-645E-CE5A-E60E-51370246D448}"/>
              </a:ext>
            </a:extLst>
          </p:cNvPr>
          <p:cNvSpPr>
            <a:spLocks noGrp="1"/>
          </p:cNvSpPr>
          <p:nvPr>
            <p:ph idx="1"/>
          </p:nvPr>
        </p:nvSpPr>
        <p:spPr>
          <a:xfrm>
            <a:off x="5225935" y="2039698"/>
            <a:ext cx="6578138" cy="4023360"/>
          </a:xfrm>
        </p:spPr>
        <p:txBody>
          <a:bodyPr>
            <a:normAutofit fontScale="92500" lnSpcReduction="10000"/>
          </a:bodyPr>
          <a:lstStyle/>
          <a:p>
            <a:pPr algn="ctr"/>
            <a:r>
              <a:rPr lang="it-IT" dirty="0"/>
              <a:t>4. </a:t>
            </a:r>
            <a:r>
              <a:rPr lang="it-IT" b="1" i="1" u="sng" dirty="0">
                <a:solidFill>
                  <a:schemeClr val="accent1"/>
                </a:solidFill>
              </a:rPr>
              <a:t>Generazione Z (</a:t>
            </a:r>
            <a:r>
              <a:rPr lang="it-IT" b="1" i="1" u="sng" dirty="0" err="1">
                <a:solidFill>
                  <a:schemeClr val="accent1"/>
                </a:solidFill>
              </a:rPr>
              <a:t>Centennial</a:t>
            </a:r>
            <a:r>
              <a:rPr lang="it-IT" b="1" i="1" u="sng" dirty="0">
                <a:solidFill>
                  <a:schemeClr val="accent1"/>
                </a:solidFill>
              </a:rPr>
              <a:t>), </a:t>
            </a:r>
            <a:r>
              <a:rPr lang="it-IT" dirty="0"/>
              <a:t>nati negli anni1997-2010. I consumatori nati dopo il 1997 sono creativi, altamente tecnologici e innovativi. Anche se questa generazione e la precedente presentano punti in comune, come per esempio il dominio della tecnologia, bisogna considerare che la Generazione Z è nata con il telefonino in mano ed è cresciuta (sta crescendo) in un mondo altamente digitale. Dunque, i consumatori Generazione Z sono degli utilizzatori pesanti della tecnologia, che rappresenta un semplice mezzo/tool per raggiungere i loro obiettivi personali. Questa generazione ha comportamenti totalmente differenti rispetto alle precedenti, soprattutto se consideriamo il pressocché inesistente attaccamento. Infatti, non dimostrano fedeltà al brand e sono disposti a cambiare repentinamente brand sulla base di ciò di cui hanno bisogno. La facilità d'uso e l'esperienza di brand rappresentano i loro maggiori driver nella valutazione del valore di un'offerta di branding.</a:t>
            </a:r>
          </a:p>
        </p:txBody>
      </p:sp>
      <p:pic>
        <p:nvPicPr>
          <p:cNvPr id="4098" name="Picture 2">
            <a:extLst>
              <a:ext uri="{FF2B5EF4-FFF2-40B4-BE49-F238E27FC236}">
                <a16:creationId xmlns:a16="http://schemas.microsoft.com/office/drawing/2014/main" id="{5DCC34EB-5570-59A7-C8D1-CF04637A2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07" y="2544041"/>
            <a:ext cx="4039467" cy="269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44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4A1120-4301-F20F-FB68-CB711BF2F509}"/>
              </a:ext>
            </a:extLst>
          </p:cNvPr>
          <p:cNvSpPr>
            <a:spLocks noGrp="1"/>
          </p:cNvSpPr>
          <p:nvPr>
            <p:ph type="title"/>
          </p:nvPr>
        </p:nvSpPr>
        <p:spPr/>
        <p:txBody>
          <a:bodyPr/>
          <a:lstStyle/>
          <a:p>
            <a:pPr algn="ctr"/>
            <a:r>
              <a:rPr lang="it-IT" b="1" i="1" dirty="0"/>
              <a:t>Generazione Alpha (</a:t>
            </a:r>
            <a:r>
              <a:rPr lang="it-IT" b="1" i="1" dirty="0" err="1"/>
              <a:t>Screenagers</a:t>
            </a:r>
            <a:r>
              <a:rPr lang="it-IT" b="1" i="1" dirty="0"/>
              <a:t>)</a:t>
            </a:r>
          </a:p>
        </p:txBody>
      </p:sp>
      <p:sp>
        <p:nvSpPr>
          <p:cNvPr id="3" name="Segnaposto contenuto 2">
            <a:extLst>
              <a:ext uri="{FF2B5EF4-FFF2-40B4-BE49-F238E27FC236}">
                <a16:creationId xmlns:a16="http://schemas.microsoft.com/office/drawing/2014/main" id="{242C3907-2476-EB2A-D13D-D474291414FE}"/>
              </a:ext>
            </a:extLst>
          </p:cNvPr>
          <p:cNvSpPr>
            <a:spLocks noGrp="1"/>
          </p:cNvSpPr>
          <p:nvPr>
            <p:ph idx="1"/>
          </p:nvPr>
        </p:nvSpPr>
        <p:spPr>
          <a:xfrm>
            <a:off x="452702" y="2010800"/>
            <a:ext cx="7755775" cy="4023360"/>
          </a:xfrm>
        </p:spPr>
        <p:txBody>
          <a:bodyPr>
            <a:normAutofit fontScale="92500" lnSpcReduction="10000"/>
          </a:bodyPr>
          <a:lstStyle/>
          <a:p>
            <a:pPr algn="ctr"/>
            <a:r>
              <a:rPr lang="it-IT" dirty="0"/>
              <a:t>5. </a:t>
            </a:r>
            <a:r>
              <a:rPr lang="it-IT" b="1" i="1" u="sng" dirty="0">
                <a:solidFill>
                  <a:schemeClr val="accent1"/>
                </a:solidFill>
              </a:rPr>
              <a:t>Generazione Alpha (</a:t>
            </a:r>
            <a:r>
              <a:rPr lang="it-IT" b="1" i="1" u="sng" dirty="0" err="1">
                <a:solidFill>
                  <a:schemeClr val="accent1"/>
                </a:solidFill>
              </a:rPr>
              <a:t>Screenagers</a:t>
            </a:r>
            <a:r>
              <a:rPr lang="it-IT" b="1" i="1" u="sng" dirty="0">
                <a:solidFill>
                  <a:schemeClr val="accent1"/>
                </a:solidFill>
              </a:rPr>
              <a:t>), </a:t>
            </a:r>
            <a:r>
              <a:rPr lang="it-IT" dirty="0"/>
              <a:t>nati dal 2011 a oggi. Nonostante questa generazione non abbia un reale poter d'acquisto, hanno altresì un ruolo importante nel determinare gli acquisti delle famiglie. I pubblicitari usano l'espressione </a:t>
            </a:r>
            <a:r>
              <a:rPr lang="it-IT" i="1" dirty="0"/>
              <a:t>"</a:t>
            </a:r>
            <a:r>
              <a:rPr lang="it-IT" i="1" dirty="0" err="1"/>
              <a:t>pester</a:t>
            </a:r>
            <a:r>
              <a:rPr lang="it-IT" i="1" dirty="0"/>
              <a:t> power" </a:t>
            </a:r>
            <a:r>
              <a:rPr lang="it-IT" dirty="0"/>
              <a:t>(il potere dell'assillo) per descrivere il processo attraverso cui i bambini influenzano i propri genitori, a volte sottilmente, altre volte più esplicitamente, convincendoli ad acquistare un prodotto. I bambini piccoli sono molto attenti alle marche. Gli studi dimostrano che oltre l'80% dei bambini tra i 3 e i 6 anni riconosce il logo della Coca-Cola. L'organizzazione caritativa </a:t>
            </a:r>
            <a:r>
              <a:rPr lang="it-IT" dirty="0" err="1"/>
              <a:t>Childwise</a:t>
            </a:r>
            <a:r>
              <a:rPr lang="it-IT" dirty="0"/>
              <a:t> stima che i bambini del Regno Unito spendono 4,2 miliardi di sterline l'anno, il che dimostra le dimensioni del mercato che rappresentano e le opportunità legate allo sviluppo dello stesso. Si stima inoltre che oltre i due terzi delle famiglie che acquistano una nuova automobile siano influenzati dai figli durante il loro processo di acquisto. Per cui, in Australia, la Toyota ha incluso con successo cuccioli e gattini nelle sue pubblicità. Le azioni delle imprese che considerano i bambini un target di marketing sono un tema di accese controversie.</a:t>
            </a:r>
          </a:p>
        </p:txBody>
      </p:sp>
      <p:pic>
        <p:nvPicPr>
          <p:cNvPr id="5122" name="Picture 2">
            <a:extLst>
              <a:ext uri="{FF2B5EF4-FFF2-40B4-BE49-F238E27FC236}">
                <a16:creationId xmlns:a16="http://schemas.microsoft.com/office/drawing/2014/main" id="{2155885A-C003-7521-CAE2-F5A9FECB1B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88" r="42728"/>
          <a:stretch/>
        </p:blipFill>
        <p:spPr bwMode="auto">
          <a:xfrm>
            <a:off x="8622342" y="2010800"/>
            <a:ext cx="2533338" cy="369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19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4E94A7-7F2F-D5A0-A3B5-7E90BA201EB6}"/>
              </a:ext>
            </a:extLst>
          </p:cNvPr>
          <p:cNvSpPr>
            <a:spLocks noGrp="1"/>
          </p:cNvSpPr>
          <p:nvPr>
            <p:ph type="title"/>
          </p:nvPr>
        </p:nvSpPr>
        <p:spPr/>
        <p:txBody>
          <a:bodyPr/>
          <a:lstStyle/>
          <a:p>
            <a:pPr algn="ctr"/>
            <a:r>
              <a:rPr lang="it-IT" b="1" i="1" dirty="0"/>
              <a:t>La segmentazione del mercato aziendale</a:t>
            </a:r>
          </a:p>
        </p:txBody>
      </p:sp>
      <p:sp>
        <p:nvSpPr>
          <p:cNvPr id="3" name="Segnaposto contenuto 2">
            <a:extLst>
              <a:ext uri="{FF2B5EF4-FFF2-40B4-BE49-F238E27FC236}">
                <a16:creationId xmlns:a16="http://schemas.microsoft.com/office/drawing/2014/main" id="{8830548D-5DFC-D7EC-4996-EA7E541E4F32}"/>
              </a:ext>
            </a:extLst>
          </p:cNvPr>
          <p:cNvSpPr>
            <a:spLocks noGrp="1"/>
          </p:cNvSpPr>
          <p:nvPr>
            <p:ph idx="1"/>
          </p:nvPr>
        </p:nvSpPr>
        <p:spPr>
          <a:xfrm>
            <a:off x="1097280" y="2358352"/>
            <a:ext cx="10058400" cy="4023360"/>
          </a:xfrm>
        </p:spPr>
        <p:txBody>
          <a:bodyPr/>
          <a:lstStyle/>
          <a:p>
            <a:pPr marL="0" indent="0" algn="ctr" eaLnBrk="1" fontAlgn="auto" hangingPunct="1">
              <a:spcAft>
                <a:spcPts val="0"/>
              </a:spcAft>
              <a:buNone/>
              <a:defRPr/>
            </a:pPr>
            <a:r>
              <a:rPr lang="it-IT" dirty="0"/>
              <a:t>Il mercato aziendale, a differenza del mercato dei consumatori, tende a essere caratterizzato da numeri di acquirenti (per es., industrial client, fornitori, distributori ecc.) relativamente bassi. Tuttavia, ci sono molti casi in cui è utile segmentare il mercato aziendale. </a:t>
            </a:r>
          </a:p>
          <a:p>
            <a:pPr marL="0" indent="0" algn="ctr" eaLnBrk="1" fontAlgn="auto" hangingPunct="1">
              <a:spcAft>
                <a:spcPts val="0"/>
              </a:spcAft>
              <a:buNone/>
              <a:defRPr/>
            </a:pPr>
            <a:r>
              <a:rPr lang="it-IT" dirty="0"/>
              <a:t>Alcune delle basi più utili per segmentare i mercati aziendali sono</a:t>
            </a:r>
            <a:r>
              <a:rPr lang="fr-FR" dirty="0"/>
              <a:t> </a:t>
            </a:r>
            <a:r>
              <a:rPr lang="en-US" dirty="0"/>
              <a:t>:</a:t>
            </a:r>
          </a:p>
          <a:p>
            <a:pPr lvl="1" algn="ctr" eaLnBrk="1" fontAlgn="auto" hangingPunct="1">
              <a:spcAft>
                <a:spcPts val="0"/>
              </a:spcAft>
              <a:buFont typeface="Arial" panose="020B0604020202020204" pitchFamily="34" charset="0"/>
              <a:buChar char="–"/>
              <a:defRPr/>
            </a:pPr>
            <a:r>
              <a:rPr lang="en-US" sz="2000" i="1" u="sng" dirty="0">
                <a:solidFill>
                  <a:schemeClr val="accent1"/>
                </a:solidFill>
              </a:rPr>
              <a:t>La </a:t>
            </a:r>
            <a:r>
              <a:rPr lang="en-US" sz="2000" i="1" u="sng" dirty="0" err="1">
                <a:solidFill>
                  <a:schemeClr val="accent1"/>
                </a:solidFill>
              </a:rPr>
              <a:t>dimensione</a:t>
            </a:r>
            <a:r>
              <a:rPr lang="en-US" sz="2000" i="1" u="sng" dirty="0">
                <a:solidFill>
                  <a:schemeClr val="accent1"/>
                </a:solidFill>
              </a:rPr>
              <a:t> </a:t>
            </a:r>
            <a:r>
              <a:rPr lang="en-US" sz="2000" i="1" u="sng" dirty="0" err="1">
                <a:solidFill>
                  <a:schemeClr val="accent1"/>
                </a:solidFill>
              </a:rPr>
              <a:t>dell’azienda</a:t>
            </a:r>
            <a:endParaRPr lang="en-US" sz="2000" i="1" u="sng" dirty="0">
              <a:solidFill>
                <a:schemeClr val="accent1"/>
              </a:solidFill>
            </a:endParaRPr>
          </a:p>
          <a:p>
            <a:pPr lvl="1" algn="ctr" eaLnBrk="1" fontAlgn="auto" hangingPunct="1">
              <a:spcAft>
                <a:spcPts val="0"/>
              </a:spcAft>
              <a:buFont typeface="Arial" panose="020B0604020202020204" pitchFamily="34" charset="0"/>
              <a:buChar char="–"/>
              <a:defRPr/>
            </a:pPr>
            <a:r>
              <a:rPr lang="en-US" sz="2000" i="1" u="sng" dirty="0">
                <a:solidFill>
                  <a:schemeClr val="accent1"/>
                </a:solidFill>
              </a:rPr>
              <a:t>Il </a:t>
            </a:r>
            <a:r>
              <a:rPr lang="en-US" sz="2000" i="1" u="sng" dirty="0" err="1">
                <a:solidFill>
                  <a:schemeClr val="accent1"/>
                </a:solidFill>
              </a:rPr>
              <a:t>settore</a:t>
            </a:r>
            <a:endParaRPr lang="en-US" sz="2000" i="1" u="sng" dirty="0">
              <a:solidFill>
                <a:schemeClr val="accent1"/>
              </a:solidFill>
            </a:endParaRPr>
          </a:p>
          <a:p>
            <a:pPr lvl="1" algn="ctr" eaLnBrk="1" fontAlgn="auto" hangingPunct="1">
              <a:spcAft>
                <a:spcPts val="0"/>
              </a:spcAft>
              <a:buFont typeface="Arial" panose="020B0604020202020204" pitchFamily="34" charset="0"/>
              <a:buChar char="–"/>
              <a:defRPr/>
            </a:pPr>
            <a:r>
              <a:rPr lang="en-US" sz="2000" i="1" u="sng" dirty="0">
                <a:solidFill>
                  <a:schemeClr val="accent1"/>
                </a:solidFill>
              </a:rPr>
              <a:t>La </a:t>
            </a:r>
            <a:r>
              <a:rPr lang="en-US" sz="2000" i="1" u="sng" dirty="0" err="1">
                <a:solidFill>
                  <a:schemeClr val="accent1"/>
                </a:solidFill>
              </a:rPr>
              <a:t>localizzazione</a:t>
            </a:r>
            <a:r>
              <a:rPr lang="en-US" sz="2000" i="1" u="sng" dirty="0">
                <a:solidFill>
                  <a:schemeClr val="accent1"/>
                </a:solidFill>
              </a:rPr>
              <a:t> </a:t>
            </a:r>
            <a:r>
              <a:rPr lang="en-US" sz="2000" i="1" u="sng" dirty="0" err="1">
                <a:solidFill>
                  <a:schemeClr val="accent1"/>
                </a:solidFill>
              </a:rPr>
              <a:t>geografica</a:t>
            </a:r>
            <a:endParaRPr lang="en-US" sz="2000" i="1" u="sng" dirty="0">
              <a:solidFill>
                <a:schemeClr val="accent1"/>
              </a:solidFill>
            </a:endParaRPr>
          </a:p>
          <a:p>
            <a:pPr lvl="1" algn="ctr" eaLnBrk="1" fontAlgn="auto" hangingPunct="1">
              <a:spcAft>
                <a:spcPts val="0"/>
              </a:spcAft>
              <a:buFont typeface="Arial" panose="020B0604020202020204" pitchFamily="34" charset="0"/>
              <a:buChar char="–"/>
              <a:defRPr/>
            </a:pPr>
            <a:r>
              <a:rPr lang="en-US" sz="2000" i="1" u="sng" dirty="0">
                <a:solidFill>
                  <a:schemeClr val="accent1"/>
                </a:solidFill>
              </a:rPr>
              <a:t>I </a:t>
            </a:r>
            <a:r>
              <a:rPr lang="en-US" sz="2000" i="1" u="sng" dirty="0" err="1">
                <a:solidFill>
                  <a:schemeClr val="accent1"/>
                </a:solidFill>
              </a:rPr>
              <a:t>criteri</a:t>
            </a:r>
            <a:r>
              <a:rPr lang="en-US" sz="2000" i="1" u="sng" dirty="0">
                <a:solidFill>
                  <a:schemeClr val="accent1"/>
                </a:solidFill>
              </a:rPr>
              <a:t> di </a:t>
            </a:r>
            <a:r>
              <a:rPr lang="en-US" sz="2000" i="1" u="sng" dirty="0" err="1">
                <a:solidFill>
                  <a:schemeClr val="accent1"/>
                </a:solidFill>
              </a:rPr>
              <a:t>scelta</a:t>
            </a:r>
            <a:endParaRPr lang="en-US" sz="2000" i="1" u="sng" dirty="0">
              <a:solidFill>
                <a:schemeClr val="accent1"/>
              </a:solidFill>
            </a:endParaRPr>
          </a:p>
          <a:p>
            <a:pPr lvl="1" algn="ctr" eaLnBrk="1" fontAlgn="auto" hangingPunct="1">
              <a:spcAft>
                <a:spcPts val="0"/>
              </a:spcAft>
              <a:buFont typeface="Arial" panose="020B0604020202020204" pitchFamily="34" charset="0"/>
              <a:buChar char="–"/>
              <a:defRPr/>
            </a:pPr>
            <a:r>
              <a:rPr lang="en-US" sz="2000" i="1" u="sng" dirty="0">
                <a:solidFill>
                  <a:schemeClr val="accent1"/>
                </a:solidFill>
              </a:rPr>
              <a:t>Le </a:t>
            </a:r>
            <a:r>
              <a:rPr lang="en-US" sz="2000" i="1" u="sng" dirty="0" err="1">
                <a:solidFill>
                  <a:schemeClr val="accent1"/>
                </a:solidFill>
              </a:rPr>
              <a:t>aziende</a:t>
            </a:r>
            <a:r>
              <a:rPr lang="en-US" sz="2000" i="1" u="sng" dirty="0">
                <a:solidFill>
                  <a:schemeClr val="accent1"/>
                </a:solidFill>
              </a:rPr>
              <a:t> </a:t>
            </a:r>
            <a:r>
              <a:rPr lang="en-US" sz="2000" i="1" u="sng" dirty="0" err="1">
                <a:solidFill>
                  <a:schemeClr val="accent1"/>
                </a:solidFill>
              </a:rPr>
              <a:t>acquirenti</a:t>
            </a:r>
            <a:endParaRPr lang="en-US" sz="2000" i="1" u="sng" dirty="0">
              <a:solidFill>
                <a:schemeClr val="accent1"/>
              </a:solidFill>
            </a:endParaRPr>
          </a:p>
          <a:p>
            <a:pPr algn="r"/>
            <a:endParaRPr lang="it-IT" dirty="0"/>
          </a:p>
        </p:txBody>
      </p:sp>
    </p:spTree>
    <p:extLst>
      <p:ext uri="{BB962C8B-B14F-4D97-AF65-F5344CB8AC3E}">
        <p14:creationId xmlns:p14="http://schemas.microsoft.com/office/powerpoint/2010/main" val="282908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030F3A-D95D-DDAF-68FB-76570B9CC43D}"/>
              </a:ext>
            </a:extLst>
          </p:cNvPr>
          <p:cNvSpPr>
            <a:spLocks noGrp="1"/>
          </p:cNvSpPr>
          <p:nvPr>
            <p:ph type="title"/>
          </p:nvPr>
        </p:nvSpPr>
        <p:spPr/>
        <p:txBody>
          <a:bodyPr>
            <a:normAutofit/>
          </a:bodyPr>
          <a:lstStyle/>
          <a:p>
            <a:pPr algn="ctr"/>
            <a:r>
              <a:rPr lang="it-IT" b="1" i="1" dirty="0"/>
              <a:t>Le variabili della segmentazione delle aziende </a:t>
            </a:r>
          </a:p>
        </p:txBody>
      </p:sp>
      <p:sp>
        <p:nvSpPr>
          <p:cNvPr id="3" name="Segnaposto contenuto 2">
            <a:extLst>
              <a:ext uri="{FF2B5EF4-FFF2-40B4-BE49-F238E27FC236}">
                <a16:creationId xmlns:a16="http://schemas.microsoft.com/office/drawing/2014/main" id="{3BCA2D88-8919-EB23-D92B-A1FD40554209}"/>
              </a:ext>
            </a:extLst>
          </p:cNvPr>
          <p:cNvSpPr>
            <a:spLocks noGrp="1"/>
          </p:cNvSpPr>
          <p:nvPr>
            <p:ph idx="1"/>
          </p:nvPr>
        </p:nvSpPr>
        <p:spPr/>
        <p:txBody>
          <a:bodyPr/>
          <a:lstStyle/>
          <a:p>
            <a:pPr algn="ctr"/>
            <a:r>
              <a:rPr lang="it-IT" dirty="0"/>
              <a:t>Alcune delle variabili più utili per segmentare il mercato aziendale (B2B) sono descritte di seguito.</a:t>
            </a:r>
          </a:p>
        </p:txBody>
      </p:sp>
      <p:graphicFrame>
        <p:nvGraphicFramePr>
          <p:cNvPr id="6" name="Diagram 4">
            <a:extLst>
              <a:ext uri="{FF2B5EF4-FFF2-40B4-BE49-F238E27FC236}">
                <a16:creationId xmlns:a16="http://schemas.microsoft.com/office/drawing/2014/main" id="{C1B0D40E-59BA-76B3-D0DD-8FC24049AAF6}"/>
              </a:ext>
            </a:extLst>
          </p:cNvPr>
          <p:cNvGraphicFramePr/>
          <p:nvPr>
            <p:extLst>
              <p:ext uri="{D42A27DB-BD31-4B8C-83A1-F6EECF244321}">
                <p14:modId xmlns:p14="http://schemas.microsoft.com/office/powerpoint/2010/main" val="2574613374"/>
              </p:ext>
            </p:extLst>
          </p:nvPr>
        </p:nvGraphicFramePr>
        <p:xfrm>
          <a:off x="1097280" y="2347238"/>
          <a:ext cx="10058400" cy="3630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79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3CB4DEBF-2F2F-7DD4-8809-0C169EB45274}"/>
              </a:ext>
            </a:extLst>
          </p:cNvPr>
          <p:cNvSpPr/>
          <p:nvPr/>
        </p:nvSpPr>
        <p:spPr>
          <a:xfrm>
            <a:off x="858982" y="3784744"/>
            <a:ext cx="10154795" cy="219269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3F39385E-12E8-7914-81DA-E245F1F72E56}"/>
              </a:ext>
            </a:extLst>
          </p:cNvPr>
          <p:cNvSpPr/>
          <p:nvPr/>
        </p:nvSpPr>
        <p:spPr>
          <a:xfrm>
            <a:off x="546296" y="689317"/>
            <a:ext cx="5812940" cy="2556319"/>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ADB781C3-C5B4-CDAB-3853-0F929F5DD129}"/>
              </a:ext>
            </a:extLst>
          </p:cNvPr>
          <p:cNvSpPr txBox="1"/>
          <p:nvPr/>
        </p:nvSpPr>
        <p:spPr>
          <a:xfrm>
            <a:off x="677914" y="813314"/>
            <a:ext cx="5549704" cy="2308324"/>
          </a:xfrm>
          <a:prstGeom prst="rect">
            <a:avLst/>
          </a:prstGeom>
          <a:noFill/>
        </p:spPr>
        <p:txBody>
          <a:bodyPr wrap="square">
            <a:spAutoFit/>
          </a:bodyPr>
          <a:lstStyle/>
          <a:p>
            <a:pPr algn="ctr"/>
            <a:r>
              <a:rPr lang="it-IT" dirty="0"/>
              <a:t>La tecnica utilizzata dai marketer per considerare la diversità dei mercati è chiamata </a:t>
            </a:r>
            <a:r>
              <a:rPr lang="it-IT" i="1" u="sng" dirty="0"/>
              <a:t>segmentazione del mercato. </a:t>
            </a:r>
            <a:r>
              <a:rPr lang="it-IT" dirty="0"/>
              <a:t>La segmentazione del mercato è definita come </a:t>
            </a:r>
            <a:r>
              <a:rPr lang="it-IT" i="1" dirty="0"/>
              <a:t>"l'identificazione d'individui o di aziende con caratteristiche simili che incidono sulla progettazione della strategia di marketing".</a:t>
            </a:r>
            <a:r>
              <a:rPr lang="it-IT" dirty="0"/>
              <a:t> Quindi la segmentazione, pur presentando caratteristiche analitiche, fa parte di un processo più ampio che impatta sulla marketing strategy. </a:t>
            </a:r>
          </a:p>
        </p:txBody>
      </p:sp>
      <p:pic>
        <p:nvPicPr>
          <p:cNvPr id="1026" name="Picture 2">
            <a:extLst>
              <a:ext uri="{FF2B5EF4-FFF2-40B4-BE49-F238E27FC236}">
                <a16:creationId xmlns:a16="http://schemas.microsoft.com/office/drawing/2014/main" id="{03267049-EFB1-33BD-74EA-77735766B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424" y="556070"/>
            <a:ext cx="4676858" cy="2689567"/>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1622FD42-167D-13BC-D739-64A5D6C9C66D}"/>
              </a:ext>
            </a:extLst>
          </p:cNvPr>
          <p:cNvSpPr txBox="1"/>
          <p:nvPr/>
        </p:nvSpPr>
        <p:spPr>
          <a:xfrm>
            <a:off x="1018601" y="3865426"/>
            <a:ext cx="9835555" cy="2031325"/>
          </a:xfrm>
          <a:prstGeom prst="rect">
            <a:avLst/>
          </a:prstGeom>
          <a:noFill/>
        </p:spPr>
        <p:txBody>
          <a:bodyPr wrap="square">
            <a:spAutoFit/>
          </a:bodyPr>
          <a:lstStyle/>
          <a:p>
            <a:pPr algn="ctr"/>
            <a:r>
              <a:rPr lang="it-IT" dirty="0"/>
              <a:t>Nello specifico, la segmentazione rappresenta il primo step del processo strategico denominato "STP </a:t>
            </a:r>
            <a:r>
              <a:rPr lang="it-IT" dirty="0" err="1"/>
              <a:t>Process</a:t>
            </a:r>
            <a:r>
              <a:rPr lang="it-IT" dirty="0"/>
              <a:t>" (</a:t>
            </a:r>
            <a:r>
              <a:rPr lang="it-IT" dirty="0" err="1"/>
              <a:t>Segmentation</a:t>
            </a:r>
            <a:r>
              <a:rPr lang="it-IT" dirty="0"/>
              <a:t>-Targeting-Positioning </a:t>
            </a:r>
            <a:r>
              <a:rPr lang="it-IT" dirty="0" err="1"/>
              <a:t>Process</a:t>
            </a:r>
            <a:r>
              <a:rPr lang="it-IT" dirty="0"/>
              <a:t>) che consente alle aziende di: identificare e descrivere i diversi segmenti esistenti sul mercato; scegliere poi il segmento specifico al quale offrire i propri prodotti, attraverso l'operazione strategica del targeting; infine, definire il posizionamento strategico che le differenzierà in modo competitivo sul mercato. La segmentazione non impatta solo sulla strategia di marketing, ma anche sulle azioni che l'impresa potrà intraprendere per raggiungere il target selezionato. </a:t>
            </a:r>
          </a:p>
        </p:txBody>
      </p:sp>
    </p:spTree>
    <p:extLst>
      <p:ext uri="{BB962C8B-B14F-4D97-AF65-F5344CB8AC3E}">
        <p14:creationId xmlns:p14="http://schemas.microsoft.com/office/powerpoint/2010/main" val="1353474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F171166F-2322-E1DF-0480-D056551582A0}"/>
              </a:ext>
            </a:extLst>
          </p:cNvPr>
          <p:cNvSpPr>
            <a:spLocks noGrp="1"/>
          </p:cNvSpPr>
          <p:nvPr>
            <p:ph type="title"/>
          </p:nvPr>
        </p:nvSpPr>
        <p:spPr>
          <a:xfrm>
            <a:off x="8177212" y="634946"/>
            <a:ext cx="3372529" cy="5055904"/>
          </a:xfrm>
        </p:spPr>
        <p:txBody>
          <a:bodyPr anchor="ctr">
            <a:normAutofit/>
          </a:bodyPr>
          <a:lstStyle/>
          <a:p>
            <a:pPr algn="ctr"/>
            <a:r>
              <a:rPr lang="it-IT" sz="4100" b="1" i="1" dirty="0"/>
              <a:t>I criteri di una segmentazione efficace</a:t>
            </a: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194563F-A66F-4B71-9C8D-5610CF13D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5" name="Rectangle 14">
            <a:extLst>
              <a:ext uri="{FF2B5EF4-FFF2-40B4-BE49-F238E27FC236}">
                <a16:creationId xmlns:a16="http://schemas.microsoft.com/office/drawing/2014/main" id="{4403595A-19F1-44C4-8C24-6E498B5F7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019A904C-CD45-CBD4-C87F-2C4B33444145}"/>
              </a:ext>
            </a:extLst>
          </p:cNvPr>
          <p:cNvGraphicFramePr>
            <a:graphicFrameLocks noGrp="1"/>
          </p:cNvGraphicFramePr>
          <p:nvPr>
            <p:ph idx="1"/>
            <p:extLst>
              <p:ext uri="{D42A27DB-BD31-4B8C-83A1-F6EECF244321}">
                <p14:modId xmlns:p14="http://schemas.microsoft.com/office/powerpoint/2010/main" val="390319255"/>
              </p:ext>
            </p:extLst>
          </p:nvPr>
        </p:nvGraphicFramePr>
        <p:xfrm>
          <a:off x="-93951" y="224340"/>
          <a:ext cx="8271163" cy="5877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711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CasellaDiTesto 4">
            <a:extLst>
              <a:ext uri="{FF2B5EF4-FFF2-40B4-BE49-F238E27FC236}">
                <a16:creationId xmlns:a16="http://schemas.microsoft.com/office/drawing/2014/main" id="{C76D3CDC-5543-0D3E-EEF5-A2F72E0A0678}"/>
              </a:ext>
            </a:extLst>
          </p:cNvPr>
          <p:cNvGraphicFramePr/>
          <p:nvPr>
            <p:extLst>
              <p:ext uri="{D42A27DB-BD31-4B8C-83A1-F6EECF244321}">
                <p14:modId xmlns:p14="http://schemas.microsoft.com/office/powerpoint/2010/main" val="2209490756"/>
              </p:ext>
            </p:extLst>
          </p:nvPr>
        </p:nvGraphicFramePr>
        <p:xfrm>
          <a:off x="1285026" y="354949"/>
          <a:ext cx="9621948" cy="5754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769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1C6367AB-3352-C4A6-6606-3AAC2EFEAF77}"/>
              </a:ext>
            </a:extLst>
          </p:cNvPr>
          <p:cNvGraphicFramePr/>
          <p:nvPr>
            <p:extLst>
              <p:ext uri="{D42A27DB-BD31-4B8C-83A1-F6EECF244321}">
                <p14:modId xmlns:p14="http://schemas.microsoft.com/office/powerpoint/2010/main" val="3163362436"/>
              </p:ext>
            </p:extLst>
          </p:nvPr>
        </p:nvGraphicFramePr>
        <p:xfrm>
          <a:off x="921327" y="512618"/>
          <a:ext cx="10349346" cy="5361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015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DC7ED6-C843-C2C5-CA24-1C40EAD75078}"/>
              </a:ext>
            </a:extLst>
          </p:cNvPr>
          <p:cNvSpPr>
            <a:spLocks noGrp="1"/>
          </p:cNvSpPr>
          <p:nvPr>
            <p:ph type="title"/>
          </p:nvPr>
        </p:nvSpPr>
        <p:spPr/>
        <p:txBody>
          <a:bodyPr/>
          <a:lstStyle/>
          <a:p>
            <a:pPr algn="ctr"/>
            <a:r>
              <a:rPr lang="it-IT" b="1" i="1" dirty="0"/>
              <a:t>Target marketing</a:t>
            </a:r>
          </a:p>
        </p:txBody>
      </p:sp>
      <p:sp>
        <p:nvSpPr>
          <p:cNvPr id="3" name="Segnaposto contenuto 2">
            <a:extLst>
              <a:ext uri="{FF2B5EF4-FFF2-40B4-BE49-F238E27FC236}">
                <a16:creationId xmlns:a16="http://schemas.microsoft.com/office/drawing/2014/main" id="{E4489869-A5BB-A797-BF00-E64E89D8F690}"/>
              </a:ext>
            </a:extLst>
          </p:cNvPr>
          <p:cNvSpPr>
            <a:spLocks noGrp="1"/>
          </p:cNvSpPr>
          <p:nvPr>
            <p:ph idx="1"/>
          </p:nvPr>
        </p:nvSpPr>
        <p:spPr>
          <a:xfrm>
            <a:off x="1066800" y="2205952"/>
            <a:ext cx="10058400" cy="4023360"/>
          </a:xfrm>
        </p:spPr>
        <p:txBody>
          <a:bodyPr/>
          <a:lstStyle/>
          <a:p>
            <a:pPr algn="ctr"/>
            <a:r>
              <a:rPr lang="it-IT" dirty="0"/>
              <a:t>Una volta identificati i segmenti di mercato, la cui operazione, come spiegato precedentemente, implica ancora una fase analitica da parte delle aziende, la mossa successiva del processo STP implica il passaggio verso una fase strategica, che consiste nel selezionare i segmenti a cui rivolgersi (segmenti target). </a:t>
            </a:r>
            <a:r>
              <a:rPr lang="it-IT" i="1" u="sng" dirty="0">
                <a:solidFill>
                  <a:schemeClr val="accent1"/>
                </a:solidFill>
              </a:rPr>
              <a:t>Il target marketing </a:t>
            </a:r>
            <a:r>
              <a:rPr lang="it-IT" dirty="0"/>
              <a:t>designa quindi l'azione di scegliere quali specifici segmenti le aziende intendono servire e rappresenta un elemento fondamentale della strategia di marketing. Innanzitutto, per decidere quali segmenti servire, un'azienda li deve valutare in base ai cinque criteri descritti sopra. </a:t>
            </a:r>
            <a:r>
              <a:rPr lang="it-IT" i="1" dirty="0"/>
              <a:t>Per esempio</a:t>
            </a:r>
            <a:r>
              <a:rPr lang="it-IT" dirty="0"/>
              <a:t>, con i suoi programmi di notizie la CNN si rivolge a un pubblico composto da "influenti". Per questo, a livello globale, gran parte degli sforzi di CNN in materia di distribuzione mira a ottenere l'accesso alle camere d'albergo. Gli uomini d'affari sanno che, in qualunque parte del mondo si trovino, possono vedere notizie internazionali sul canale della CNN nel loro hotel. Anche la programmazione sportiva ha questo target e per questo CNN offre un'ampia copertura di sport esclusivi come il golf e il tennis.</a:t>
            </a:r>
          </a:p>
        </p:txBody>
      </p:sp>
    </p:spTree>
    <p:extLst>
      <p:ext uri="{BB962C8B-B14F-4D97-AF65-F5344CB8AC3E}">
        <p14:creationId xmlns:p14="http://schemas.microsoft.com/office/powerpoint/2010/main" val="2622827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319B22BC-77ED-B3B4-7E39-41AC2F66D288}"/>
              </a:ext>
            </a:extLst>
          </p:cNvPr>
          <p:cNvSpPr txBox="1"/>
          <p:nvPr/>
        </p:nvSpPr>
        <p:spPr>
          <a:xfrm>
            <a:off x="748144" y="2136338"/>
            <a:ext cx="4655127" cy="2585323"/>
          </a:xfrm>
          <a:prstGeom prst="rect">
            <a:avLst/>
          </a:prstGeom>
          <a:noFill/>
        </p:spPr>
        <p:txBody>
          <a:bodyPr wrap="square">
            <a:spAutoFit/>
          </a:bodyPr>
          <a:lstStyle/>
          <a:p>
            <a:pPr algn="ctr"/>
            <a:r>
              <a:rPr lang="it-IT" dirty="0"/>
              <a:t>Un'azienda valuta i segmenti di mercato al fine di scegliere su quali concentrarsi. La selezione del mercato target implica pertanto la scelta di quali e quanti siano i segmenti di mercato in cui competere. Si può scegliere tra quattro strategie generiche di target marketing: </a:t>
            </a:r>
            <a:r>
              <a:rPr lang="it-IT" i="1" u="sng" dirty="0">
                <a:solidFill>
                  <a:schemeClr val="accent1"/>
                </a:solidFill>
              </a:rPr>
              <a:t>il marketing indifferenziato, il marketing differenziato, il marketing mirato e il marketing personalizzato.</a:t>
            </a:r>
          </a:p>
        </p:txBody>
      </p:sp>
      <p:pic>
        <p:nvPicPr>
          <p:cNvPr id="6" name="Picture 3">
            <a:extLst>
              <a:ext uri="{FF2B5EF4-FFF2-40B4-BE49-F238E27FC236}">
                <a16:creationId xmlns:a16="http://schemas.microsoft.com/office/drawing/2014/main" id="{0E9A0CD9-9579-D3BD-12C0-A201A192018F}"/>
              </a:ext>
            </a:extLst>
          </p:cNvPr>
          <p:cNvPicPr>
            <a:picLocks noChangeAspect="1"/>
          </p:cNvPicPr>
          <p:nvPr/>
        </p:nvPicPr>
        <p:blipFill>
          <a:blip r:embed="rId2"/>
          <a:stretch>
            <a:fillRect/>
          </a:stretch>
        </p:blipFill>
        <p:spPr>
          <a:xfrm>
            <a:off x="5903250" y="395444"/>
            <a:ext cx="5318932" cy="5568256"/>
          </a:xfrm>
          <a:prstGeom prst="rect">
            <a:avLst/>
          </a:prstGeom>
        </p:spPr>
      </p:pic>
    </p:spTree>
    <p:extLst>
      <p:ext uri="{BB962C8B-B14F-4D97-AF65-F5344CB8AC3E}">
        <p14:creationId xmlns:p14="http://schemas.microsoft.com/office/powerpoint/2010/main" val="4234907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Segnaposto contenuto 4">
            <a:extLst>
              <a:ext uri="{FF2B5EF4-FFF2-40B4-BE49-F238E27FC236}">
                <a16:creationId xmlns:a16="http://schemas.microsoft.com/office/drawing/2014/main" id="{B9641BF9-E1C2-5745-EEAB-88B847F497F8}"/>
              </a:ext>
            </a:extLst>
          </p:cNvPr>
          <p:cNvGraphicFramePr>
            <a:graphicFrameLocks noGrp="1"/>
          </p:cNvGraphicFramePr>
          <p:nvPr>
            <p:ph idx="4294967295"/>
            <p:extLst>
              <p:ext uri="{D42A27DB-BD31-4B8C-83A1-F6EECF244321}">
                <p14:modId xmlns:p14="http://schemas.microsoft.com/office/powerpoint/2010/main" val="2372353273"/>
              </p:ext>
            </p:extLst>
          </p:nvPr>
        </p:nvGraphicFramePr>
        <p:xfrm>
          <a:off x="2697162" y="376527"/>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435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5155F4-F365-899F-01C1-A9443C8BBB3C}"/>
              </a:ext>
            </a:extLst>
          </p:cNvPr>
          <p:cNvSpPr>
            <a:spLocks noGrp="1"/>
          </p:cNvSpPr>
          <p:nvPr>
            <p:ph type="title"/>
          </p:nvPr>
        </p:nvSpPr>
        <p:spPr/>
        <p:txBody>
          <a:bodyPr/>
          <a:lstStyle/>
          <a:p>
            <a:pPr algn="ctr"/>
            <a:r>
              <a:rPr lang="it-IT" b="1" i="1" dirty="0"/>
              <a:t>Il target marketing indifferenziato</a:t>
            </a:r>
          </a:p>
        </p:txBody>
      </p:sp>
      <p:sp>
        <p:nvSpPr>
          <p:cNvPr id="3" name="Segnaposto contenuto 2">
            <a:extLst>
              <a:ext uri="{FF2B5EF4-FFF2-40B4-BE49-F238E27FC236}">
                <a16:creationId xmlns:a16="http://schemas.microsoft.com/office/drawing/2014/main" id="{81349FC1-B6E3-B0AA-0A21-4BF853288025}"/>
              </a:ext>
            </a:extLst>
          </p:cNvPr>
          <p:cNvSpPr>
            <a:spLocks noGrp="1"/>
          </p:cNvSpPr>
          <p:nvPr>
            <p:ph idx="1"/>
          </p:nvPr>
        </p:nvSpPr>
        <p:spPr>
          <a:xfrm>
            <a:off x="1066800" y="2552316"/>
            <a:ext cx="10058400" cy="2781684"/>
          </a:xfrm>
        </p:spPr>
        <p:txBody>
          <a:bodyPr/>
          <a:lstStyle/>
          <a:p>
            <a:pPr algn="ctr"/>
            <a:r>
              <a:rPr lang="it-IT" dirty="0"/>
              <a:t>A volte l'analisi del mercato non trova nelle caratteristiche dei clienti differenze abbastanza pronunciate da incidere sulla strategia di marketing. Altre volte, implementare un marketing mix specifico per diversi segmenti può costare di più dei guadagni che potrebbe generare. In queste circostanze, un'azienda può decidere di sviluppare un unico marketing mix per l'intero mercato. Quest'assenza di segmentazione è chiamata </a:t>
            </a:r>
            <a:r>
              <a:rPr lang="it-IT" i="1" u="sng" dirty="0">
                <a:solidFill>
                  <a:schemeClr val="accent1"/>
                </a:solidFill>
              </a:rPr>
              <a:t>marketing indifferenziato</a:t>
            </a:r>
            <a:r>
              <a:rPr lang="it-IT" dirty="0"/>
              <a:t>. Sfortunatamente, questa strategia può verificarsi per default. </a:t>
            </a:r>
            <a:r>
              <a:rPr lang="it-IT" i="1" dirty="0"/>
              <a:t>Per esempio</a:t>
            </a:r>
            <a:r>
              <a:rPr lang="it-IT" dirty="0"/>
              <a:t>, le aziende che non hanno un orientamento al marketing possono praticare un marketing indifferenziato a causa della mancanza di conoscenza del cliente e/o di scarsa attenzione al cliente. Inoltre, il marketing indifferenziato è più conveniente per i manager, poiché devono sviluppare una sola strategia di marketing.</a:t>
            </a:r>
          </a:p>
        </p:txBody>
      </p:sp>
    </p:spTree>
    <p:extLst>
      <p:ext uri="{BB962C8B-B14F-4D97-AF65-F5344CB8AC3E}">
        <p14:creationId xmlns:p14="http://schemas.microsoft.com/office/powerpoint/2010/main" val="366626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18C104-91BC-1A8D-5379-61A7BA3CDC33}"/>
              </a:ext>
            </a:extLst>
          </p:cNvPr>
          <p:cNvSpPr>
            <a:spLocks noGrp="1"/>
          </p:cNvSpPr>
          <p:nvPr>
            <p:ph type="title"/>
          </p:nvPr>
        </p:nvSpPr>
        <p:spPr/>
        <p:txBody>
          <a:bodyPr/>
          <a:lstStyle/>
          <a:p>
            <a:pPr algn="ctr"/>
            <a:r>
              <a:rPr lang="it-IT" b="1" i="1" dirty="0"/>
              <a:t>Il target marketing differenziato</a:t>
            </a:r>
          </a:p>
        </p:txBody>
      </p:sp>
      <p:sp>
        <p:nvSpPr>
          <p:cNvPr id="3" name="Segnaposto contenuto 2">
            <a:extLst>
              <a:ext uri="{FF2B5EF4-FFF2-40B4-BE49-F238E27FC236}">
                <a16:creationId xmlns:a16="http://schemas.microsoft.com/office/drawing/2014/main" id="{A2AA5A86-5F3C-601B-4123-C915B79D35C1}"/>
              </a:ext>
            </a:extLst>
          </p:cNvPr>
          <p:cNvSpPr>
            <a:spLocks noGrp="1"/>
          </p:cNvSpPr>
          <p:nvPr>
            <p:ph idx="1"/>
          </p:nvPr>
        </p:nvSpPr>
        <p:spPr>
          <a:xfrm>
            <a:off x="1442257" y="2316788"/>
            <a:ext cx="9307485" cy="4023360"/>
          </a:xfrm>
        </p:spPr>
        <p:txBody>
          <a:bodyPr>
            <a:normAutofit/>
          </a:bodyPr>
          <a:lstStyle/>
          <a:p>
            <a:pPr algn="ctr"/>
            <a:r>
              <a:rPr lang="it-IT" dirty="0"/>
              <a:t>Quando la segmentazione del mercato rivela diversi segmenti target potenziali, si possono sviluppare dei marketing mix specifici per attrarre tutti o alcuni dei segmenti individuati. Questa strategia di targeting di mercato, chiamata </a:t>
            </a:r>
            <a:r>
              <a:rPr lang="it-IT" i="1" u="sng" dirty="0">
                <a:solidFill>
                  <a:schemeClr val="accent1"/>
                </a:solidFill>
              </a:rPr>
              <a:t>marketing differenziato</a:t>
            </a:r>
            <a:r>
              <a:rPr lang="it-IT" dirty="0"/>
              <a:t>, è molto diffusa in diversi settori, come quello automobilistico, alberghiero e dei fashion retailer. </a:t>
            </a:r>
            <a:r>
              <a:rPr lang="it-IT" i="1" dirty="0"/>
              <a:t>Per esempio</a:t>
            </a:r>
            <a:r>
              <a:rPr lang="it-IT" dirty="0"/>
              <a:t>, la segmentazione del mercato della moda effettuata da </a:t>
            </a:r>
            <a:r>
              <a:rPr lang="it-IT" b="1" dirty="0"/>
              <a:t>Arcadia</a:t>
            </a:r>
            <a:r>
              <a:rPr lang="it-IT" dirty="0"/>
              <a:t> ha rivelato l'esistenza di gruppi di clienti distinti, per i quali si potevano impiegare specifici marketing mix. In risposta a quest'analisi, il gruppo ha sviluppato un portafoglio di negozi che sono diversi in termini di brand name, stile di abbiglia-mento, arredamento e ambiente. In tutto, l'impresa ha nove brand, tra cui, per esempio, Miss </a:t>
            </a:r>
            <a:r>
              <a:rPr lang="it-IT" dirty="0" err="1"/>
              <a:t>Selfridge</a:t>
            </a:r>
            <a:r>
              <a:rPr lang="it-IT" dirty="0"/>
              <a:t> (destinato al gruppo di età 18-24), Dorothy Perkins (rivolto a donne tra i venti e i trent'anni) ed Evans (che propone abiti da donna dalla taglia 48 in su).</a:t>
            </a:r>
          </a:p>
        </p:txBody>
      </p:sp>
    </p:spTree>
    <p:extLst>
      <p:ext uri="{BB962C8B-B14F-4D97-AF65-F5344CB8AC3E}">
        <p14:creationId xmlns:p14="http://schemas.microsoft.com/office/powerpoint/2010/main" val="3854358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A5C5DF1-5E80-0210-6415-38C3C84A901F}"/>
              </a:ext>
            </a:extLst>
          </p:cNvPr>
          <p:cNvSpPr>
            <a:spLocks noGrp="1"/>
          </p:cNvSpPr>
          <p:nvPr>
            <p:ph type="title"/>
          </p:nvPr>
        </p:nvSpPr>
        <p:spPr/>
        <p:txBody>
          <a:bodyPr/>
          <a:lstStyle/>
          <a:p>
            <a:pPr algn="ctr"/>
            <a:r>
              <a:rPr lang="it-IT" b="1" i="1" dirty="0"/>
              <a:t>Il target marketing mirato</a:t>
            </a:r>
          </a:p>
        </p:txBody>
      </p:sp>
      <p:sp>
        <p:nvSpPr>
          <p:cNvPr id="5" name="Segnaposto contenuto 4">
            <a:extLst>
              <a:ext uri="{FF2B5EF4-FFF2-40B4-BE49-F238E27FC236}">
                <a16:creationId xmlns:a16="http://schemas.microsoft.com/office/drawing/2014/main" id="{AF99372F-FA0D-F18B-CDCF-B268C601E998}"/>
              </a:ext>
            </a:extLst>
          </p:cNvPr>
          <p:cNvSpPr>
            <a:spLocks noGrp="1"/>
          </p:cNvSpPr>
          <p:nvPr>
            <p:ph idx="1"/>
          </p:nvPr>
        </p:nvSpPr>
        <p:spPr>
          <a:xfrm>
            <a:off x="1066800" y="2621588"/>
            <a:ext cx="10058400" cy="2601575"/>
          </a:xfrm>
        </p:spPr>
        <p:txBody>
          <a:bodyPr/>
          <a:lstStyle/>
          <a:p>
            <a:pPr algn="ctr"/>
            <a:r>
              <a:rPr lang="it-IT" dirty="0"/>
              <a:t>Il fatto che un'azienda identifichi diversi segmenti in un mercato non significa che debba servirli tutti. Alcuni possono essere poco attraenti o fuori portata e la strategia più sensata può essere quella di servirne solo uno. Quando un'azienda sviluppa un solo marketing mix rivolto a un segmento target (di nicchia), pratica il </a:t>
            </a:r>
            <a:r>
              <a:rPr lang="it-IT" i="1" u="sng" dirty="0">
                <a:solidFill>
                  <a:schemeClr val="accent1"/>
                </a:solidFill>
              </a:rPr>
              <a:t>marketing mirato</a:t>
            </a:r>
            <a:r>
              <a:rPr lang="it-IT" dirty="0"/>
              <a:t>. Questa strategia è particolarmente appropriata per le imprese che dispongono di risorse limitate, come per esempio le piccole imprese. Quindi, il marketing mirato consente alle attività di ricerca e di sviluppo di concentrarsi sul soddisfacimento delle esigenze di un gruppo di clienti e anche le stesse attività manageriali saranno dedicate a capire e a rispondere a tali specifiche esigenze.</a:t>
            </a:r>
          </a:p>
        </p:txBody>
      </p:sp>
    </p:spTree>
    <p:extLst>
      <p:ext uri="{BB962C8B-B14F-4D97-AF65-F5344CB8AC3E}">
        <p14:creationId xmlns:p14="http://schemas.microsoft.com/office/powerpoint/2010/main" val="922498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6A1B9D7-29FD-D222-2822-BF82757261A7}"/>
              </a:ext>
            </a:extLst>
          </p:cNvPr>
          <p:cNvSpPr>
            <a:spLocks noGrp="1"/>
          </p:cNvSpPr>
          <p:nvPr>
            <p:ph type="title"/>
          </p:nvPr>
        </p:nvSpPr>
        <p:spPr>
          <a:xfrm>
            <a:off x="5181601" y="634946"/>
            <a:ext cx="6368142" cy="1450757"/>
          </a:xfrm>
        </p:spPr>
        <p:txBody>
          <a:bodyPr>
            <a:normAutofit/>
          </a:bodyPr>
          <a:lstStyle/>
          <a:p>
            <a:pPr algn="ctr"/>
            <a:r>
              <a:rPr lang="it-IT" sz="5000" b="1" i="1" dirty="0">
                <a:solidFill>
                  <a:srgbClr val="415154"/>
                </a:solidFill>
              </a:rPr>
              <a:t>Il target marketing personalizzato </a:t>
            </a:r>
          </a:p>
        </p:txBody>
      </p:sp>
      <p:pic>
        <p:nvPicPr>
          <p:cNvPr id="5" name="Picture 4" descr="Una persona che cerca di raggiungere un foglio su un tavolo pieno di carta e memo">
            <a:extLst>
              <a:ext uri="{FF2B5EF4-FFF2-40B4-BE49-F238E27FC236}">
                <a16:creationId xmlns:a16="http://schemas.microsoft.com/office/drawing/2014/main" id="{AFCF4901-343A-CDCC-DBCE-35929057296A}"/>
              </a:ext>
            </a:extLst>
          </p:cNvPr>
          <p:cNvPicPr>
            <a:picLocks noChangeAspect="1"/>
          </p:cNvPicPr>
          <p:nvPr/>
        </p:nvPicPr>
        <p:blipFill>
          <a:blip r:embed="rId2"/>
          <a:srcRect l="26892" r="27887"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246052A6-F94C-FD75-3C6C-B5D10AFBC04A}"/>
              </a:ext>
            </a:extLst>
          </p:cNvPr>
          <p:cNvSpPr>
            <a:spLocks noGrp="1"/>
          </p:cNvSpPr>
          <p:nvPr>
            <p:ph idx="1"/>
          </p:nvPr>
        </p:nvSpPr>
        <p:spPr>
          <a:xfrm>
            <a:off x="5012872" y="2704598"/>
            <a:ext cx="6705599" cy="4135397"/>
          </a:xfrm>
        </p:spPr>
        <p:txBody>
          <a:bodyPr>
            <a:normAutofit/>
          </a:bodyPr>
          <a:lstStyle/>
          <a:p>
            <a:pPr algn="ctr"/>
            <a:r>
              <a:rPr lang="it-IT" sz="1700" dirty="0"/>
              <a:t>Quando singoli clienti hanno esigenze uniche e un grande potere d'acquisto in uno specifico mercato, si può progettare un marketing mix specifico rivolto a ognuno di essi. La segmentazione a questo livello disaggregato conduce quindi al </a:t>
            </a:r>
            <a:r>
              <a:rPr lang="it-IT" sz="1700" i="1" u="sng" dirty="0">
                <a:solidFill>
                  <a:schemeClr val="accent1"/>
                </a:solidFill>
              </a:rPr>
              <a:t>marketing personalizzato</a:t>
            </a:r>
            <a:r>
              <a:rPr lang="it-IT" sz="1700" dirty="0"/>
              <a:t>. </a:t>
            </a:r>
          </a:p>
          <a:p>
            <a:pPr algn="ctr"/>
            <a:r>
              <a:rPr lang="it-IT" sz="1700" dirty="0"/>
              <a:t>Molti fornitori di servizi, come le agenzie pubblicitarie e di ricerche di mercato, gli architetti e gli avvocati, variano le proprie offerte in base al cliente aziendale. Discutono faccia a faccia con ogni cliente a proposito delle loro esigenze e adattano di conseguenza i propri servizi. </a:t>
            </a:r>
          </a:p>
          <a:p>
            <a:pPr algn="ctr"/>
            <a:r>
              <a:rPr lang="it-IT" sz="1700" dirty="0"/>
              <a:t>Il marketing personalizzato viene effettuato soprattutto nei mercati aziendali (B2B), a causa dell'alto valore degli ordini e delle esigenze speciali dei clienti. </a:t>
            </a:r>
            <a:r>
              <a:rPr lang="it-IT" sz="1700" i="1" dirty="0"/>
              <a:t>Per esempio</a:t>
            </a:r>
            <a:r>
              <a:rPr lang="it-IT" sz="1700" dirty="0"/>
              <a:t>, i produttori di locomotive progettano e costruiscono prodotti in base alle specifiche fornite loro dai vari operatori di trasporti ferroviari. </a:t>
            </a:r>
          </a:p>
        </p:txBody>
      </p:sp>
    </p:spTree>
    <p:extLst>
      <p:ext uri="{BB962C8B-B14F-4D97-AF65-F5344CB8AC3E}">
        <p14:creationId xmlns:p14="http://schemas.microsoft.com/office/powerpoint/2010/main" val="72685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56A7C23-FB62-C97B-C272-C7DB51A38A0F}"/>
              </a:ext>
            </a:extLst>
          </p:cNvPr>
          <p:cNvSpPr txBox="1"/>
          <p:nvPr/>
        </p:nvSpPr>
        <p:spPr>
          <a:xfrm>
            <a:off x="817418" y="1292287"/>
            <a:ext cx="5597236" cy="3693319"/>
          </a:xfrm>
          <a:prstGeom prst="rect">
            <a:avLst/>
          </a:prstGeom>
          <a:noFill/>
        </p:spPr>
        <p:txBody>
          <a:bodyPr wrap="square">
            <a:spAutoFit/>
          </a:bodyPr>
          <a:lstStyle/>
          <a:p>
            <a:pPr algn="ctr"/>
            <a:r>
              <a:rPr lang="it-IT" dirty="0"/>
              <a:t>Dunque, </a:t>
            </a:r>
            <a:r>
              <a:rPr lang="it-IT" i="1" dirty="0"/>
              <a:t>Cherubini ed Eminente </a:t>
            </a:r>
            <a:r>
              <a:rPr lang="it-IT" dirty="0"/>
              <a:t>propongono la seguente definizione di segmentazione: </a:t>
            </a:r>
            <a:r>
              <a:rPr lang="it-IT" i="1" u="sng" dirty="0"/>
              <a:t>"la suddivisione della domanda in gruppi omogenei e significativi, dove ogni gruppo può essere selezionato come target, da raggiungere con un'apposita azione di marketing (marketing mix)". </a:t>
            </a:r>
            <a:r>
              <a:rPr lang="it-IT" dirty="0"/>
              <a:t>I segmenti di mercato rappresentano </a:t>
            </a:r>
            <a:r>
              <a:rPr lang="it-IT" i="1" u="sng" dirty="0"/>
              <a:t>"un gruppo di consumatori che condividono un determinato insieme di bisogni e di desideri ovvero ricercano lo stesso insieme di benefici".</a:t>
            </a:r>
            <a:r>
              <a:rPr lang="it-IT" dirty="0"/>
              <a:t> L'obiettivo è quello d'identificare gruppi di clienti che hanno bisogni simili al fine di servirli efficacemente, poiché non è possibile creare un marketing mix che soddisfi esattamente le esigenze di ogni individuo.</a:t>
            </a:r>
          </a:p>
        </p:txBody>
      </p:sp>
      <p:pic>
        <p:nvPicPr>
          <p:cNvPr id="4" name="Picture 3">
            <a:extLst>
              <a:ext uri="{FF2B5EF4-FFF2-40B4-BE49-F238E27FC236}">
                <a16:creationId xmlns:a16="http://schemas.microsoft.com/office/drawing/2014/main" id="{95838A20-7B67-9418-F3E8-49036B8B6E9D}"/>
              </a:ext>
            </a:extLst>
          </p:cNvPr>
          <p:cNvPicPr>
            <a:picLocks noChangeAspect="1"/>
          </p:cNvPicPr>
          <p:nvPr/>
        </p:nvPicPr>
        <p:blipFill>
          <a:blip r:embed="rId2"/>
          <a:stretch>
            <a:fillRect/>
          </a:stretch>
        </p:blipFill>
        <p:spPr>
          <a:xfrm>
            <a:off x="6644551" y="1188170"/>
            <a:ext cx="4476146" cy="3901554"/>
          </a:xfrm>
          <a:prstGeom prst="rect">
            <a:avLst/>
          </a:prstGeom>
        </p:spPr>
      </p:pic>
    </p:spTree>
    <p:extLst>
      <p:ext uri="{BB962C8B-B14F-4D97-AF65-F5344CB8AC3E}">
        <p14:creationId xmlns:p14="http://schemas.microsoft.com/office/powerpoint/2010/main" val="663914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E53943-2924-FB3A-7A25-AA911DB1D4A5}"/>
              </a:ext>
            </a:extLst>
          </p:cNvPr>
          <p:cNvSpPr>
            <a:spLocks noGrp="1"/>
          </p:cNvSpPr>
          <p:nvPr>
            <p:ph type="title"/>
          </p:nvPr>
        </p:nvSpPr>
        <p:spPr/>
        <p:txBody>
          <a:bodyPr/>
          <a:lstStyle/>
          <a:p>
            <a:pPr algn="ctr"/>
            <a:r>
              <a:rPr lang="it-IT" b="1" i="1" dirty="0"/>
              <a:t>Segmentazione</a:t>
            </a:r>
          </a:p>
        </p:txBody>
      </p:sp>
      <p:sp>
        <p:nvSpPr>
          <p:cNvPr id="3" name="Segnaposto contenuto 2">
            <a:extLst>
              <a:ext uri="{FF2B5EF4-FFF2-40B4-BE49-F238E27FC236}">
                <a16:creationId xmlns:a16="http://schemas.microsoft.com/office/drawing/2014/main" id="{44D5A3B4-9B3B-BB1F-342D-A552CB159B45}"/>
              </a:ext>
            </a:extLst>
          </p:cNvPr>
          <p:cNvSpPr>
            <a:spLocks noGrp="1"/>
          </p:cNvSpPr>
          <p:nvPr>
            <p:ph idx="1"/>
          </p:nvPr>
        </p:nvSpPr>
        <p:spPr>
          <a:xfrm>
            <a:off x="1097280" y="2289080"/>
            <a:ext cx="10058400" cy="4023360"/>
          </a:xfrm>
        </p:spPr>
        <p:txBody>
          <a:bodyPr/>
          <a:lstStyle/>
          <a:p>
            <a:pPr algn="ctr"/>
            <a:r>
              <a:rPr lang="it-IT" dirty="0"/>
              <a:t>Coerentemente con il suo posizionamento strategico </a:t>
            </a:r>
            <a:r>
              <a:rPr lang="it-IT" dirty="0" err="1"/>
              <a:t>purpose</a:t>
            </a:r>
            <a:r>
              <a:rPr lang="it-IT" dirty="0"/>
              <a:t>-led, basato sulla passione per la birra artigianale e sull'aperta sfida ai brand del Portman Group, </a:t>
            </a:r>
            <a:r>
              <a:rPr lang="it-IT" dirty="0" err="1"/>
              <a:t>BrewDog</a:t>
            </a:r>
            <a:r>
              <a:rPr lang="it-IT" dirty="0"/>
              <a:t> ha deciso di rivolgersi a </a:t>
            </a:r>
            <a:r>
              <a:rPr lang="it-IT" i="1" u="sng" dirty="0"/>
              <a:t>un'ampia fascia demografica</a:t>
            </a:r>
            <a:r>
              <a:rPr lang="it-IT" dirty="0"/>
              <a:t>. Pertanto, il segmento di mercato che costituisce tanti appassionati di </a:t>
            </a:r>
            <a:r>
              <a:rPr lang="it-IT" dirty="0" err="1"/>
              <a:t>real</a:t>
            </a:r>
            <a:r>
              <a:rPr lang="it-IT" dirty="0"/>
              <a:t> </a:t>
            </a:r>
            <a:r>
              <a:rPr lang="it-IT" dirty="0" err="1"/>
              <a:t>ale</a:t>
            </a:r>
            <a:r>
              <a:rPr lang="it-IT" dirty="0"/>
              <a:t> - bianchi, borghesi, uomini di mezza età - è stato ritenuto semplicemente troppo ristretto e talvolta non allineato con il posizionamento del brand. Pertanto, </a:t>
            </a:r>
            <a:r>
              <a:rPr lang="it-IT" dirty="0" err="1"/>
              <a:t>BrewDog</a:t>
            </a:r>
            <a:r>
              <a:rPr lang="it-IT" dirty="0"/>
              <a:t> ha selezionato come target principale consumatori più giovani, appartenenti all'epoca alla </a:t>
            </a:r>
            <a:r>
              <a:rPr lang="it-IT" i="1" dirty="0">
                <a:solidFill>
                  <a:schemeClr val="accent1"/>
                </a:solidFill>
              </a:rPr>
              <a:t>Generazione Y e oggi alla Generazione Z</a:t>
            </a:r>
            <a:r>
              <a:rPr lang="it-IT" dirty="0"/>
              <a:t>, con un'attenzione particolare verso il segmento femminile. Ciò si ottiene attraverso una strategia di segmentazione spesso comportamentale, unita a quella psicografica. I fan di </a:t>
            </a:r>
            <a:r>
              <a:rPr lang="it-IT" dirty="0" err="1"/>
              <a:t>BrewDog</a:t>
            </a:r>
            <a:r>
              <a:rPr lang="it-IT" dirty="0"/>
              <a:t> si identificano con la sua forte personalità legata all'archetipo del ribelle/fuorilegge che sfida l'establishment e appare sovversivo. Inoltre, il brand vanta importanti leader che sostengono pubblicamente il brand e che possono considerarsi - data la breve distanza psicologica e i valori condivisi - membri della stessa brand community.</a:t>
            </a:r>
          </a:p>
        </p:txBody>
      </p:sp>
    </p:spTree>
    <p:extLst>
      <p:ext uri="{BB962C8B-B14F-4D97-AF65-F5344CB8AC3E}">
        <p14:creationId xmlns:p14="http://schemas.microsoft.com/office/powerpoint/2010/main" val="4236755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46686-B21E-1252-0F67-C2D396845EE1}"/>
              </a:ext>
            </a:extLst>
          </p:cNvPr>
          <p:cNvSpPr>
            <a:spLocks noGrp="1"/>
          </p:cNvSpPr>
          <p:nvPr>
            <p:ph type="title"/>
          </p:nvPr>
        </p:nvSpPr>
        <p:spPr/>
        <p:txBody>
          <a:bodyPr>
            <a:normAutofit/>
          </a:bodyPr>
          <a:lstStyle/>
          <a:p>
            <a:pPr algn="ctr"/>
            <a:r>
              <a:rPr lang="it-IT" b="1" i="1" dirty="0"/>
              <a:t>Strategie di comunicazione: coinvolgere la brand community</a:t>
            </a:r>
          </a:p>
        </p:txBody>
      </p:sp>
      <p:graphicFrame>
        <p:nvGraphicFramePr>
          <p:cNvPr id="5" name="Segnaposto contenuto 2">
            <a:extLst>
              <a:ext uri="{FF2B5EF4-FFF2-40B4-BE49-F238E27FC236}">
                <a16:creationId xmlns:a16="http://schemas.microsoft.com/office/drawing/2014/main" id="{6B3EA98A-DC14-A3A4-BAE3-23AE77764397}"/>
              </a:ext>
            </a:extLst>
          </p:cNvPr>
          <p:cNvGraphicFramePr>
            <a:graphicFrameLocks noGrp="1"/>
          </p:cNvGraphicFramePr>
          <p:nvPr>
            <p:ph idx="1"/>
            <p:extLst>
              <p:ext uri="{D42A27DB-BD31-4B8C-83A1-F6EECF244321}">
                <p14:modId xmlns:p14="http://schemas.microsoft.com/office/powerpoint/2010/main" val="2093952159"/>
              </p:ext>
            </p:extLst>
          </p:nvPr>
        </p:nvGraphicFramePr>
        <p:xfrm>
          <a:off x="678555" y="1845734"/>
          <a:ext cx="10834890" cy="437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422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EC7F53-1B2C-D906-CE22-BFC842878926}"/>
              </a:ext>
            </a:extLst>
          </p:cNvPr>
          <p:cNvSpPr>
            <a:spLocks noGrp="1"/>
          </p:cNvSpPr>
          <p:nvPr>
            <p:ph type="title"/>
          </p:nvPr>
        </p:nvSpPr>
        <p:spPr/>
        <p:txBody>
          <a:bodyPr/>
          <a:lstStyle/>
          <a:p>
            <a:pPr algn="ctr"/>
            <a:r>
              <a:rPr lang="it-IT" b="1" i="1" dirty="0"/>
              <a:t>Marketing digitale</a:t>
            </a:r>
          </a:p>
        </p:txBody>
      </p:sp>
      <p:sp>
        <p:nvSpPr>
          <p:cNvPr id="3" name="Segnaposto contenuto 2">
            <a:extLst>
              <a:ext uri="{FF2B5EF4-FFF2-40B4-BE49-F238E27FC236}">
                <a16:creationId xmlns:a16="http://schemas.microsoft.com/office/drawing/2014/main" id="{03E7986D-2467-4A67-0E17-3D57E293A21A}"/>
              </a:ext>
            </a:extLst>
          </p:cNvPr>
          <p:cNvSpPr>
            <a:spLocks noGrp="1"/>
          </p:cNvSpPr>
          <p:nvPr>
            <p:ph idx="1"/>
          </p:nvPr>
        </p:nvSpPr>
        <p:spPr>
          <a:xfrm>
            <a:off x="512618" y="2053552"/>
            <a:ext cx="7495309" cy="4023360"/>
          </a:xfrm>
        </p:spPr>
        <p:txBody>
          <a:bodyPr>
            <a:normAutofit/>
          </a:bodyPr>
          <a:lstStyle/>
          <a:p>
            <a:pPr algn="ctr"/>
            <a:r>
              <a:rPr lang="it-IT" dirty="0"/>
              <a:t>Intervistato dalla Marketing Society nel 2020, Watt ha dichiarato che il marketing digitale e dei social media di </a:t>
            </a:r>
            <a:r>
              <a:rPr lang="it-IT" dirty="0" err="1"/>
              <a:t>BrewDog</a:t>
            </a:r>
            <a:r>
              <a:rPr lang="it-IT" dirty="0"/>
              <a:t> si occupa esclusivamente di ridurre la distanza psichica tra il brand e i suoi clienti. L'uso dei social media e delle e-mail è fondamentale. Watt ha descritto i media tradizionali come </a:t>
            </a:r>
            <a:r>
              <a:rPr lang="it-IT" i="1" u="sng" dirty="0"/>
              <a:t>vie di commercializzazione "arcaiche"</a:t>
            </a:r>
            <a:r>
              <a:rPr lang="it-IT" dirty="0"/>
              <a:t>, non sufficientemente interattive e moderne per soddisfare il pubblico target di </a:t>
            </a:r>
            <a:r>
              <a:rPr lang="it-IT" dirty="0" err="1"/>
              <a:t>BrewDog</a:t>
            </a:r>
            <a:r>
              <a:rPr lang="it-IT" dirty="0"/>
              <a:t>. L'azienda utilizza fotografie e video d'impatto, spesso con la partecipazione dei due fondatori, per presentare i suoi prodotti in modo aspirazionale, umoristico e spesso educativo. Ciascuno dei suoi bar gestisce un account Facebook, Instagram e Twitter dedicato, mentre </a:t>
            </a:r>
            <a:r>
              <a:rPr lang="it-IT" i="1" dirty="0" err="1">
                <a:solidFill>
                  <a:schemeClr val="accent1"/>
                </a:solidFill>
              </a:rPr>
              <a:t>un'app</a:t>
            </a:r>
            <a:r>
              <a:rPr lang="it-IT" i="1" dirty="0">
                <a:solidFill>
                  <a:schemeClr val="accent1"/>
                </a:solidFill>
              </a:rPr>
              <a:t> di </a:t>
            </a:r>
            <a:r>
              <a:rPr lang="it-IT" i="1" dirty="0" err="1">
                <a:solidFill>
                  <a:schemeClr val="accent1"/>
                </a:solidFill>
              </a:rPr>
              <a:t>BrewDog</a:t>
            </a:r>
            <a:r>
              <a:rPr lang="it-IT" i="1" dirty="0">
                <a:solidFill>
                  <a:schemeClr val="accent1"/>
                </a:solidFill>
              </a:rPr>
              <a:t> </a:t>
            </a:r>
            <a:r>
              <a:rPr lang="it-IT" dirty="0"/>
              <a:t>consente di mandare messaggi ai clienti locali. I bar beneficiano del team creativo interno e centralizzato di </a:t>
            </a:r>
            <a:r>
              <a:rPr lang="it-IT" dirty="0" err="1"/>
              <a:t>BrewDog</a:t>
            </a:r>
            <a:r>
              <a:rPr lang="it-IT" dirty="0"/>
              <a:t>, che produce grafica e disegni e potenzialmente può anche contribuire con idee attiviste.</a:t>
            </a:r>
          </a:p>
        </p:txBody>
      </p:sp>
      <p:pic>
        <p:nvPicPr>
          <p:cNvPr id="4098" name="Picture 2">
            <a:extLst>
              <a:ext uri="{FF2B5EF4-FFF2-40B4-BE49-F238E27FC236}">
                <a16:creationId xmlns:a16="http://schemas.microsoft.com/office/drawing/2014/main" id="{8F3CE68C-C978-3517-11A4-151CDCE40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6557" y="2441518"/>
            <a:ext cx="2961755" cy="296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674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asellaDiTesto 4">
            <a:extLst>
              <a:ext uri="{FF2B5EF4-FFF2-40B4-BE49-F238E27FC236}">
                <a16:creationId xmlns:a16="http://schemas.microsoft.com/office/drawing/2014/main" id="{A31A05FF-4685-A2CC-FCA7-AC91C7A4F347}"/>
              </a:ext>
            </a:extLst>
          </p:cNvPr>
          <p:cNvGraphicFramePr/>
          <p:nvPr>
            <p:extLst>
              <p:ext uri="{D42A27DB-BD31-4B8C-83A1-F6EECF244321}">
                <p14:modId xmlns:p14="http://schemas.microsoft.com/office/powerpoint/2010/main" val="1612576999"/>
              </p:ext>
            </p:extLst>
          </p:nvPr>
        </p:nvGraphicFramePr>
        <p:xfrm>
          <a:off x="451648" y="643466"/>
          <a:ext cx="11288704" cy="5322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815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D5E0A6-26D2-BCAB-8A22-D00448BDB42D}"/>
              </a:ext>
            </a:extLst>
          </p:cNvPr>
          <p:cNvSpPr>
            <a:spLocks noGrp="1"/>
          </p:cNvSpPr>
          <p:nvPr>
            <p:ph type="title"/>
          </p:nvPr>
        </p:nvSpPr>
        <p:spPr/>
        <p:txBody>
          <a:bodyPr/>
          <a:lstStyle/>
          <a:p>
            <a:pPr algn="ctr"/>
            <a:r>
              <a:rPr lang="it-IT" b="1" i="1" dirty="0"/>
              <a:t>Cultura organizzativa </a:t>
            </a:r>
          </a:p>
        </p:txBody>
      </p:sp>
      <p:sp>
        <p:nvSpPr>
          <p:cNvPr id="3" name="Segnaposto contenuto 2">
            <a:extLst>
              <a:ext uri="{FF2B5EF4-FFF2-40B4-BE49-F238E27FC236}">
                <a16:creationId xmlns:a16="http://schemas.microsoft.com/office/drawing/2014/main" id="{C682EC9C-C558-FB53-06AF-C260D5284C26}"/>
              </a:ext>
            </a:extLst>
          </p:cNvPr>
          <p:cNvSpPr>
            <a:spLocks noGrp="1"/>
          </p:cNvSpPr>
          <p:nvPr>
            <p:ph idx="1"/>
          </p:nvPr>
        </p:nvSpPr>
        <p:spPr>
          <a:xfrm>
            <a:off x="1172094" y="2178243"/>
            <a:ext cx="9847812" cy="4023360"/>
          </a:xfrm>
        </p:spPr>
        <p:txBody>
          <a:bodyPr/>
          <a:lstStyle/>
          <a:p>
            <a:pPr algn="ctr"/>
            <a:r>
              <a:rPr lang="it-IT" dirty="0"/>
              <a:t>I diversi valori distintivi di </a:t>
            </a:r>
            <a:r>
              <a:rPr lang="it-IT" dirty="0" err="1"/>
              <a:t>BrewDog</a:t>
            </a:r>
            <a:r>
              <a:rPr lang="it-IT" dirty="0"/>
              <a:t>, quali </a:t>
            </a:r>
            <a:r>
              <a:rPr lang="it-IT" i="1" u="sng" dirty="0">
                <a:solidFill>
                  <a:schemeClr val="accent1"/>
                </a:solidFill>
              </a:rPr>
              <a:t>originalità, audacia, anticonformismo, inclusività e divertimento</a:t>
            </a:r>
            <a:r>
              <a:rPr lang="it-IT" dirty="0"/>
              <a:t>, permeano ogni aspetto del DNA del brand. Coerentemente con l'obiettivo di "rivoluzionare l'industria della birra e ridefinire completamente la cultura britannica del bere birra" e "far appassionare gli altri alla grande birra artigianale come noi", </a:t>
            </a:r>
            <a:r>
              <a:rPr lang="it-IT" dirty="0" err="1"/>
              <a:t>BrewDog</a:t>
            </a:r>
            <a:r>
              <a:rPr lang="it-IT" dirty="0"/>
              <a:t> ha selezionato con cura gli oltre 1000 dipendenti e li tratta in modo eccezionale. </a:t>
            </a:r>
            <a:r>
              <a:rPr lang="it-IT" i="1" dirty="0"/>
              <a:t>Per esempio</a:t>
            </a:r>
            <a:r>
              <a:rPr lang="it-IT" dirty="0"/>
              <a:t>, nel settore in cui opera, è il primo datore di lavoro con un "salario di sussistenza". Inoltre, </a:t>
            </a:r>
            <a:r>
              <a:rPr lang="it-IT" dirty="0" err="1"/>
              <a:t>BrewDog</a:t>
            </a:r>
            <a:r>
              <a:rPr lang="it-IT" dirty="0"/>
              <a:t> offre al personale benefit come servizi di consulenza telefonica, assistenza sanitaria privata, generosi contributi pensionistici, sconti, un'indennità mensile per la birra, l'orario di rientro anticipato del venerdì, le Beer School e il sostegno attraverso prestigiosi corsi di formazione i laureati di successo ottengono stipendi significativamente aumentati), nonché buoni per l'assistenza all'infanzia - che, a detta dell'azienda, "non possono essere riscossi nei bar </a:t>
            </a:r>
            <a:r>
              <a:rPr lang="it-IT" dirty="0" err="1"/>
              <a:t>BrewDog</a:t>
            </a:r>
            <a:r>
              <a:rPr lang="it-IT" dirty="0"/>
              <a:t>".</a:t>
            </a:r>
          </a:p>
        </p:txBody>
      </p:sp>
    </p:spTree>
    <p:extLst>
      <p:ext uri="{BB962C8B-B14F-4D97-AF65-F5344CB8AC3E}">
        <p14:creationId xmlns:p14="http://schemas.microsoft.com/office/powerpoint/2010/main" val="4076814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BE6471-E955-1381-6BEF-67F0338CC9FB}"/>
              </a:ext>
            </a:extLst>
          </p:cNvPr>
          <p:cNvSpPr>
            <a:spLocks noGrp="1"/>
          </p:cNvSpPr>
          <p:nvPr>
            <p:ph type="title"/>
          </p:nvPr>
        </p:nvSpPr>
        <p:spPr/>
        <p:txBody>
          <a:bodyPr/>
          <a:lstStyle/>
          <a:p>
            <a:pPr algn="ctr"/>
            <a:r>
              <a:rPr lang="it-IT" b="1" i="1" dirty="0"/>
              <a:t>Riepilogo</a:t>
            </a:r>
          </a:p>
        </p:txBody>
      </p:sp>
      <p:sp>
        <p:nvSpPr>
          <p:cNvPr id="3" name="Segnaposto contenuto 2">
            <a:extLst>
              <a:ext uri="{FF2B5EF4-FFF2-40B4-BE49-F238E27FC236}">
                <a16:creationId xmlns:a16="http://schemas.microsoft.com/office/drawing/2014/main" id="{F304DE22-88BC-1B46-6A78-E18793E09A9E}"/>
              </a:ext>
            </a:extLst>
          </p:cNvPr>
          <p:cNvSpPr>
            <a:spLocks noGrp="1"/>
          </p:cNvSpPr>
          <p:nvPr>
            <p:ph idx="1"/>
          </p:nvPr>
        </p:nvSpPr>
        <p:spPr>
          <a:xfrm>
            <a:off x="1097280" y="2483043"/>
            <a:ext cx="10058400" cy="3072630"/>
          </a:xfrm>
        </p:spPr>
        <p:txBody>
          <a:bodyPr/>
          <a:lstStyle/>
          <a:p>
            <a:pPr marL="514350" indent="-514350" algn="ctr" eaLnBrk="1" fontAlgn="auto" hangingPunct="1">
              <a:spcAft>
                <a:spcPts val="0"/>
              </a:spcAft>
              <a:buFont typeface="+mj-lt"/>
              <a:buAutoNum type="arabicPeriod"/>
              <a:defRPr/>
            </a:pPr>
            <a:r>
              <a:rPr lang="it-IT" dirty="0"/>
              <a:t>Il processo di segmentazione del mercato si basa sul principio che non tutti i consumatori hanno gli stessi bisogni.</a:t>
            </a:r>
            <a:endParaRPr lang="en-GB" dirty="0"/>
          </a:p>
          <a:p>
            <a:pPr marL="514350" indent="-514350" algn="ctr" eaLnBrk="1" fontAlgn="auto" hangingPunct="1">
              <a:spcAft>
                <a:spcPts val="0"/>
              </a:spcAft>
              <a:buFont typeface="+mj-lt"/>
              <a:buAutoNum type="arabicPeriod"/>
              <a:defRPr/>
            </a:pPr>
            <a:r>
              <a:rPr lang="en-GB" dirty="0"/>
              <a:t>Si </a:t>
            </a:r>
            <a:r>
              <a:rPr lang="en-GB" dirty="0" err="1"/>
              <a:t>possono</a:t>
            </a:r>
            <a:r>
              <a:rPr lang="en-GB" dirty="0"/>
              <a:t> </a:t>
            </a:r>
            <a:r>
              <a:rPr lang="en-GB" dirty="0" err="1"/>
              <a:t>usare</a:t>
            </a:r>
            <a:r>
              <a:rPr lang="en-GB" dirty="0"/>
              <a:t> </a:t>
            </a:r>
            <a:r>
              <a:rPr lang="en-GB" dirty="0" err="1"/>
              <a:t>molte</a:t>
            </a:r>
            <a:r>
              <a:rPr lang="en-GB" dirty="0"/>
              <a:t> </a:t>
            </a:r>
            <a:r>
              <a:rPr lang="en-GB" dirty="0" err="1"/>
              <a:t>variabili</a:t>
            </a:r>
            <a:r>
              <a:rPr lang="en-GB" dirty="0"/>
              <a:t> diverse per </a:t>
            </a:r>
            <a:r>
              <a:rPr lang="en-GB" dirty="0" err="1"/>
              <a:t>segmentare</a:t>
            </a:r>
            <a:r>
              <a:rPr lang="en-GB" dirty="0"/>
              <a:t> </a:t>
            </a:r>
            <a:r>
              <a:rPr lang="en-GB" dirty="0" err="1"/>
              <a:t>i</a:t>
            </a:r>
            <a:r>
              <a:rPr lang="en-GB" dirty="0"/>
              <a:t> </a:t>
            </a:r>
            <a:r>
              <a:rPr lang="en-GB" dirty="0" err="1"/>
              <a:t>mercati</a:t>
            </a:r>
            <a:r>
              <a:rPr lang="en-GB" dirty="0"/>
              <a:t> </a:t>
            </a:r>
            <a:r>
              <a:rPr lang="en-GB" dirty="0" err="1"/>
              <a:t>dei</a:t>
            </a:r>
            <a:r>
              <a:rPr lang="en-GB" dirty="0"/>
              <a:t> </a:t>
            </a:r>
            <a:r>
              <a:rPr lang="en-GB" dirty="0" err="1"/>
              <a:t>consumatori</a:t>
            </a:r>
            <a:r>
              <a:rPr lang="en-GB" dirty="0"/>
              <a:t> e </a:t>
            </a:r>
            <a:r>
              <a:rPr lang="en-GB" dirty="0" err="1"/>
              <a:t>i</a:t>
            </a:r>
            <a:r>
              <a:rPr lang="en-GB" dirty="0"/>
              <a:t> </a:t>
            </a:r>
            <a:r>
              <a:rPr lang="en-GB" dirty="0" err="1"/>
              <a:t>mercati</a:t>
            </a:r>
            <a:r>
              <a:rPr lang="en-GB" dirty="0"/>
              <a:t> </a:t>
            </a:r>
            <a:r>
              <a:rPr lang="en-GB" dirty="0" err="1"/>
              <a:t>industriali</a:t>
            </a:r>
            <a:r>
              <a:rPr lang="en-GB" dirty="0"/>
              <a:t>. </a:t>
            </a:r>
          </a:p>
          <a:p>
            <a:pPr marL="514350" indent="-514350" algn="ctr" eaLnBrk="1" fontAlgn="auto" hangingPunct="1">
              <a:spcAft>
                <a:spcPts val="0"/>
              </a:spcAft>
              <a:buFont typeface="+mj-lt"/>
              <a:buAutoNum type="arabicPeriod"/>
              <a:defRPr/>
            </a:pPr>
            <a:r>
              <a:rPr lang="en-GB" dirty="0"/>
              <a:t>I 5 </a:t>
            </a:r>
            <a:r>
              <a:rPr lang="en-GB" dirty="0" err="1"/>
              <a:t>criteri</a:t>
            </a:r>
            <a:r>
              <a:rPr lang="en-GB" dirty="0"/>
              <a:t> per </a:t>
            </a:r>
            <a:r>
              <a:rPr lang="en-GB" dirty="0" err="1"/>
              <a:t>una</a:t>
            </a:r>
            <a:r>
              <a:rPr lang="en-GB" dirty="0"/>
              <a:t> </a:t>
            </a:r>
            <a:r>
              <a:rPr lang="en-GB" dirty="0" err="1"/>
              <a:t>segmentazione</a:t>
            </a:r>
            <a:r>
              <a:rPr lang="en-GB" dirty="0"/>
              <a:t> di </a:t>
            </a:r>
            <a:r>
              <a:rPr lang="en-GB" dirty="0" err="1"/>
              <a:t>successo</a:t>
            </a:r>
            <a:r>
              <a:rPr lang="en-GB" dirty="0"/>
              <a:t> </a:t>
            </a:r>
            <a:r>
              <a:rPr lang="en-GB" dirty="0" err="1"/>
              <a:t>sono</a:t>
            </a:r>
            <a:r>
              <a:rPr lang="en-GB" dirty="0"/>
              <a:t>: </a:t>
            </a:r>
            <a:r>
              <a:rPr lang="en-GB" dirty="0" err="1"/>
              <a:t>efficace</a:t>
            </a:r>
            <a:r>
              <a:rPr lang="en-GB" dirty="0"/>
              <a:t>, </a:t>
            </a:r>
            <a:r>
              <a:rPr lang="en-GB" dirty="0" err="1"/>
              <a:t>misurabile</a:t>
            </a:r>
            <a:r>
              <a:rPr lang="en-GB" dirty="0"/>
              <a:t>, </a:t>
            </a:r>
            <a:r>
              <a:rPr lang="en-GB" dirty="0" err="1"/>
              <a:t>accessibile</a:t>
            </a:r>
            <a:r>
              <a:rPr lang="en-GB" dirty="0"/>
              <a:t>, </a:t>
            </a:r>
            <a:r>
              <a:rPr lang="en-GB" dirty="0" err="1"/>
              <a:t>fattibile</a:t>
            </a:r>
            <a:r>
              <a:rPr lang="en-GB" dirty="0"/>
              <a:t> e </a:t>
            </a:r>
            <a:r>
              <a:rPr lang="en-GB" dirty="0" err="1"/>
              <a:t>redditizia</a:t>
            </a:r>
            <a:r>
              <a:rPr lang="en-GB" dirty="0"/>
              <a:t>.</a:t>
            </a:r>
          </a:p>
          <a:p>
            <a:pPr marL="514350" indent="-514350" algn="ctr" eaLnBrk="1" fontAlgn="auto" hangingPunct="1">
              <a:spcAft>
                <a:spcPts val="0"/>
              </a:spcAft>
              <a:buFont typeface="+mj-lt"/>
              <a:buAutoNum type="arabicPeriod"/>
              <a:defRPr/>
            </a:pPr>
            <a:r>
              <a:rPr lang="it-IT" dirty="0"/>
              <a:t>Ci sono 4 strategie generiche di target marketing: il marketing indifferenziato, il marketing differenziato, il marketing mirato e il marketing personalizzato.</a:t>
            </a:r>
          </a:p>
          <a:p>
            <a:pPr algn="ctr"/>
            <a:endParaRPr lang="it-IT" dirty="0"/>
          </a:p>
        </p:txBody>
      </p:sp>
    </p:spTree>
    <p:extLst>
      <p:ext uri="{BB962C8B-B14F-4D97-AF65-F5344CB8AC3E}">
        <p14:creationId xmlns:p14="http://schemas.microsoft.com/office/powerpoint/2010/main" val="371894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3A4AC4F-C386-AF47-E0FC-4EDFDE02C8B1}"/>
              </a:ext>
            </a:extLst>
          </p:cNvPr>
          <p:cNvSpPr txBox="1"/>
          <p:nvPr/>
        </p:nvSpPr>
        <p:spPr>
          <a:xfrm>
            <a:off x="7024255" y="1731554"/>
            <a:ext cx="4128654" cy="3139321"/>
          </a:xfrm>
          <a:prstGeom prst="rect">
            <a:avLst/>
          </a:prstGeom>
          <a:noFill/>
        </p:spPr>
        <p:txBody>
          <a:bodyPr wrap="square">
            <a:spAutoFit/>
          </a:bodyPr>
          <a:lstStyle/>
          <a:p>
            <a:pPr algn="ctr"/>
            <a:r>
              <a:rPr lang="it-IT" dirty="0"/>
              <a:t>Da queste variabili sono emersi quattro cluster o segmenti distinti: </a:t>
            </a:r>
            <a:r>
              <a:rPr lang="it-IT" i="1" u="sng" dirty="0">
                <a:solidFill>
                  <a:schemeClr val="accent1"/>
                </a:solidFill>
              </a:rPr>
              <a:t>gli adottanti cognitivi, gli innovatori emotivi alla ricerca di prestigio, gli adottanti emotivi e gli innovatori cognitivi alla ricerca di prestigio</a:t>
            </a:r>
            <a:r>
              <a:rPr lang="it-IT" dirty="0"/>
              <a:t>. Essi incidono sul posizionamento e sull'uso di argomenti razionali o emotivi nelle comunicazioni di marketing. Varie ragioni spiegano perché è importante che le aziende segmentino i propri mercati.</a:t>
            </a:r>
          </a:p>
        </p:txBody>
      </p:sp>
      <p:pic>
        <p:nvPicPr>
          <p:cNvPr id="4" name="Picture 3">
            <a:extLst>
              <a:ext uri="{FF2B5EF4-FFF2-40B4-BE49-F238E27FC236}">
                <a16:creationId xmlns:a16="http://schemas.microsoft.com/office/drawing/2014/main" id="{D1C113FF-EDDB-9238-4A34-5A6EA8CCE0D5}"/>
              </a:ext>
            </a:extLst>
          </p:cNvPr>
          <p:cNvPicPr>
            <a:picLocks noChangeAspect="1"/>
          </p:cNvPicPr>
          <p:nvPr/>
        </p:nvPicPr>
        <p:blipFill>
          <a:blip r:embed="rId2"/>
          <a:stretch>
            <a:fillRect/>
          </a:stretch>
        </p:blipFill>
        <p:spPr>
          <a:xfrm>
            <a:off x="598017" y="631122"/>
            <a:ext cx="5497983" cy="5340187"/>
          </a:xfrm>
          <a:prstGeom prst="rect">
            <a:avLst/>
          </a:prstGeom>
        </p:spPr>
      </p:pic>
    </p:spTree>
    <p:extLst>
      <p:ext uri="{BB962C8B-B14F-4D97-AF65-F5344CB8AC3E}">
        <p14:creationId xmlns:p14="http://schemas.microsoft.com/office/powerpoint/2010/main" val="320545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780A278-E27F-9EB7-B616-C051442487C6}"/>
              </a:ext>
            </a:extLst>
          </p:cNvPr>
          <p:cNvSpPr txBox="1"/>
          <p:nvPr/>
        </p:nvSpPr>
        <p:spPr>
          <a:xfrm>
            <a:off x="1285009" y="559135"/>
            <a:ext cx="9621981" cy="369332"/>
          </a:xfrm>
          <a:prstGeom prst="rect">
            <a:avLst/>
          </a:prstGeom>
          <a:noFill/>
        </p:spPr>
        <p:txBody>
          <a:bodyPr wrap="square">
            <a:spAutoFit/>
          </a:bodyPr>
          <a:lstStyle/>
          <a:p>
            <a:pPr algn="ctr"/>
            <a:r>
              <a:rPr lang="it-IT" dirty="0"/>
              <a:t>La Figura 5.2 mostra le principali variabili di segmentazione utilizzate nel mercato dei consumatori</a:t>
            </a:r>
          </a:p>
        </p:txBody>
      </p:sp>
      <p:pic>
        <p:nvPicPr>
          <p:cNvPr id="6" name="Picture 3">
            <a:extLst>
              <a:ext uri="{FF2B5EF4-FFF2-40B4-BE49-F238E27FC236}">
                <a16:creationId xmlns:a16="http://schemas.microsoft.com/office/drawing/2014/main" id="{49FD58C6-005B-A6E7-0CB4-0B53E56A0790}"/>
              </a:ext>
            </a:extLst>
          </p:cNvPr>
          <p:cNvPicPr>
            <a:picLocks noChangeAspect="1"/>
          </p:cNvPicPr>
          <p:nvPr/>
        </p:nvPicPr>
        <p:blipFill>
          <a:blip r:embed="rId2"/>
          <a:stretch>
            <a:fillRect/>
          </a:stretch>
        </p:blipFill>
        <p:spPr>
          <a:xfrm>
            <a:off x="308334" y="1421725"/>
            <a:ext cx="11575332" cy="4542977"/>
          </a:xfrm>
          <a:prstGeom prst="rect">
            <a:avLst/>
          </a:prstGeom>
        </p:spPr>
      </p:pic>
    </p:spTree>
    <p:extLst>
      <p:ext uri="{BB962C8B-B14F-4D97-AF65-F5344CB8AC3E}">
        <p14:creationId xmlns:p14="http://schemas.microsoft.com/office/powerpoint/2010/main" val="67298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F2D4D08-1B54-E1AA-07C7-A5494BFC9A79}"/>
              </a:ext>
            </a:extLst>
          </p:cNvPr>
          <p:cNvSpPr txBox="1"/>
          <p:nvPr/>
        </p:nvSpPr>
        <p:spPr>
          <a:xfrm>
            <a:off x="8819148" y="2783619"/>
            <a:ext cx="2804815" cy="923330"/>
          </a:xfrm>
          <a:prstGeom prst="rect">
            <a:avLst/>
          </a:prstGeom>
          <a:noFill/>
        </p:spPr>
        <p:txBody>
          <a:bodyPr wrap="square">
            <a:spAutoFit/>
          </a:bodyPr>
          <a:lstStyle/>
          <a:p>
            <a:pPr algn="ctr"/>
            <a:r>
              <a:rPr lang="it-IT" dirty="0"/>
              <a:t>La Tabella 5.1 descrive ognuna di queste in dettaglio.</a:t>
            </a:r>
          </a:p>
        </p:txBody>
      </p:sp>
      <p:pic>
        <p:nvPicPr>
          <p:cNvPr id="4" name="Picture 3">
            <a:extLst>
              <a:ext uri="{FF2B5EF4-FFF2-40B4-BE49-F238E27FC236}">
                <a16:creationId xmlns:a16="http://schemas.microsoft.com/office/drawing/2014/main" id="{587834ED-98BE-3EE7-AC0A-52F80AC77613}"/>
              </a:ext>
            </a:extLst>
          </p:cNvPr>
          <p:cNvPicPr>
            <a:picLocks noChangeAspect="1"/>
          </p:cNvPicPr>
          <p:nvPr/>
        </p:nvPicPr>
        <p:blipFill>
          <a:blip r:embed="rId2"/>
          <a:stretch>
            <a:fillRect/>
          </a:stretch>
        </p:blipFill>
        <p:spPr>
          <a:xfrm>
            <a:off x="794734" y="201611"/>
            <a:ext cx="7228403" cy="6074497"/>
          </a:xfrm>
          <a:prstGeom prst="rect">
            <a:avLst/>
          </a:prstGeom>
        </p:spPr>
      </p:pic>
    </p:spTree>
    <p:extLst>
      <p:ext uri="{BB962C8B-B14F-4D97-AF65-F5344CB8AC3E}">
        <p14:creationId xmlns:p14="http://schemas.microsoft.com/office/powerpoint/2010/main" val="201467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53700-CF2B-F0AA-4640-773339130A89}"/>
              </a:ext>
            </a:extLst>
          </p:cNvPr>
          <p:cNvSpPr>
            <a:spLocks noGrp="1"/>
          </p:cNvSpPr>
          <p:nvPr>
            <p:ph type="title"/>
          </p:nvPr>
        </p:nvSpPr>
        <p:spPr/>
        <p:txBody>
          <a:bodyPr/>
          <a:lstStyle/>
          <a:p>
            <a:pPr algn="ctr"/>
            <a:r>
              <a:rPr lang="it-IT" b="1" i="1" dirty="0"/>
              <a:t>I benefici ricercati</a:t>
            </a:r>
          </a:p>
        </p:txBody>
      </p:sp>
      <p:sp>
        <p:nvSpPr>
          <p:cNvPr id="3" name="Segnaposto contenuto 2">
            <a:extLst>
              <a:ext uri="{FF2B5EF4-FFF2-40B4-BE49-F238E27FC236}">
                <a16:creationId xmlns:a16="http://schemas.microsoft.com/office/drawing/2014/main" id="{D5C4904A-C079-99AF-95ED-58E9C41D68E4}"/>
              </a:ext>
            </a:extLst>
          </p:cNvPr>
          <p:cNvSpPr>
            <a:spLocks noGrp="1"/>
          </p:cNvSpPr>
          <p:nvPr>
            <p:ph idx="1"/>
          </p:nvPr>
        </p:nvSpPr>
        <p:spPr>
          <a:xfrm>
            <a:off x="881575" y="2070818"/>
            <a:ext cx="6120938" cy="4023360"/>
          </a:xfrm>
        </p:spPr>
        <p:txBody>
          <a:bodyPr>
            <a:normAutofit fontScale="92500" lnSpcReduction="20000"/>
          </a:bodyPr>
          <a:lstStyle/>
          <a:p>
            <a:pPr algn="ctr"/>
            <a:r>
              <a:rPr lang="it-IT" i="1" u="sng" dirty="0">
                <a:solidFill>
                  <a:schemeClr val="accent1"/>
                </a:solidFill>
              </a:rPr>
              <a:t>La segmentazione in base ai benefici </a:t>
            </a:r>
            <a:r>
              <a:rPr lang="it-IT" dirty="0"/>
              <a:t>permette di capire perché le persone acquistano in un mercato e può aiutare a identificare nuove opportunità di business. È un metodo di segmentazione fondamentale perché l'obiettivo del marketing risiede proprio nel cercare di fornire ai clienti i benefici che ricercano. </a:t>
            </a:r>
          </a:p>
          <a:p>
            <a:pPr algn="ctr"/>
            <a:endParaRPr lang="it-IT" i="1" dirty="0"/>
          </a:p>
          <a:p>
            <a:pPr algn="ctr"/>
            <a:r>
              <a:rPr lang="it-IT" i="1" dirty="0"/>
              <a:t>Per esempio</a:t>
            </a:r>
            <a:r>
              <a:rPr lang="it-IT" dirty="0"/>
              <a:t>, un prodotto di base come il dentifricio può conferire una serie di benefici, che vanno dalla prevenzione delle carie, all'alito fresco, fino all'avere denti bianchi. Colgate (una corporate brand) ha sviluppato dei sotto-marchi (dei product brand), ognuno dei quali fornisce un beneficio differente, come Colgate </a:t>
            </a:r>
            <a:r>
              <a:rPr lang="it-IT" dirty="0" err="1"/>
              <a:t>Cavity</a:t>
            </a:r>
            <a:r>
              <a:rPr lang="it-IT" dirty="0"/>
              <a:t> </a:t>
            </a:r>
            <a:r>
              <a:rPr lang="it-IT" dirty="0" err="1"/>
              <a:t>Protection</a:t>
            </a:r>
            <a:r>
              <a:rPr lang="it-IT" dirty="0"/>
              <a:t> (prevenzione delle carie), Colgate Max </a:t>
            </a:r>
            <a:r>
              <a:rPr lang="it-IT" dirty="0" err="1"/>
              <a:t>Fresh</a:t>
            </a:r>
            <a:r>
              <a:rPr lang="it-IT" dirty="0"/>
              <a:t> (alito fresco), Colgate Kids (gusto), Colgate </a:t>
            </a:r>
            <a:r>
              <a:rPr lang="it-IT" dirty="0" err="1"/>
              <a:t>Sparkling</a:t>
            </a:r>
            <a:r>
              <a:rPr lang="it-IT" dirty="0"/>
              <a:t> White e </a:t>
            </a:r>
            <a:r>
              <a:rPr lang="it-IT" dirty="0" err="1"/>
              <a:t>Ultrabrite</a:t>
            </a:r>
            <a:r>
              <a:rPr lang="it-IT" dirty="0"/>
              <a:t> Advanced </a:t>
            </a:r>
            <a:r>
              <a:rPr lang="it-IT" dirty="0" err="1"/>
              <a:t>Whi-tening</a:t>
            </a:r>
            <a:r>
              <a:rPr lang="it-IT" dirty="0"/>
              <a:t> (denti bianchi), e Colgate Sensitive (denti sensibili). </a:t>
            </a:r>
          </a:p>
        </p:txBody>
      </p:sp>
      <p:pic>
        <p:nvPicPr>
          <p:cNvPr id="5122" name="Picture 2">
            <a:extLst>
              <a:ext uri="{FF2B5EF4-FFF2-40B4-BE49-F238E27FC236}">
                <a16:creationId xmlns:a16="http://schemas.microsoft.com/office/drawing/2014/main" id="{CD81237A-3460-B7B2-614F-B27258162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055" y="2214277"/>
            <a:ext cx="3314407" cy="331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7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969F9E4-F24D-8246-E90F-C3C98A400BE3}"/>
              </a:ext>
            </a:extLst>
          </p:cNvPr>
          <p:cNvSpPr txBox="1"/>
          <p:nvPr/>
        </p:nvSpPr>
        <p:spPr>
          <a:xfrm>
            <a:off x="915572" y="1049572"/>
            <a:ext cx="4931046" cy="4524315"/>
          </a:xfrm>
          <a:prstGeom prst="rect">
            <a:avLst/>
          </a:prstGeom>
          <a:noFill/>
        </p:spPr>
        <p:txBody>
          <a:bodyPr wrap="square">
            <a:spAutoFit/>
          </a:bodyPr>
          <a:lstStyle/>
          <a:p>
            <a:pPr algn="ctr"/>
            <a:r>
              <a:rPr lang="it-IT" dirty="0"/>
              <a:t>I marchi di orologi di lusso come Omega, Hermès e Patek Philippe trasmettono ai loro proprietari i benefici dello status e del prestigio e sono considerati un buon investimento a lungo termine. </a:t>
            </a:r>
            <a:r>
              <a:rPr lang="en-US" altLang="en-US" sz="1800" b="1" dirty="0"/>
              <a:t>Patek Philippe </a:t>
            </a:r>
            <a:r>
              <a:rPr lang="en-US" altLang="en-US" sz="1800" dirty="0" err="1"/>
              <a:t>usa</a:t>
            </a:r>
            <a:r>
              <a:rPr lang="en-US" altLang="en-US" sz="1800" dirty="0"/>
              <a:t> un forte </a:t>
            </a:r>
            <a:r>
              <a:rPr lang="en-US" altLang="en-US" sz="1800" dirty="0" err="1"/>
              <a:t>richiamo</a:t>
            </a:r>
            <a:r>
              <a:rPr lang="en-US" altLang="en-US" sz="1800" dirty="0"/>
              <a:t> </a:t>
            </a:r>
            <a:r>
              <a:rPr lang="en-US" altLang="en-US" sz="1800" dirty="0" err="1"/>
              <a:t>emotivo</a:t>
            </a:r>
            <a:r>
              <a:rPr lang="en-US" altLang="en-US" sz="1800" dirty="0"/>
              <a:t> per </a:t>
            </a:r>
            <a:r>
              <a:rPr lang="en-US" altLang="en-US" sz="1800" dirty="0" err="1"/>
              <a:t>trasmettere</a:t>
            </a:r>
            <a:r>
              <a:rPr lang="en-US" altLang="en-US" sz="1800" dirty="0"/>
              <a:t> </a:t>
            </a:r>
            <a:r>
              <a:rPr lang="en-US" altLang="en-US" sz="1800" dirty="0" err="1"/>
              <a:t>i</a:t>
            </a:r>
            <a:r>
              <a:rPr lang="en-US" altLang="en-US" sz="1800" dirty="0"/>
              <a:t> </a:t>
            </a:r>
            <a:r>
              <a:rPr lang="en-US" altLang="en-US" sz="1800" dirty="0" err="1"/>
              <a:t>vantaggi</a:t>
            </a:r>
            <a:r>
              <a:rPr lang="en-US" altLang="en-US" sz="1800" dirty="0"/>
              <a:t> </a:t>
            </a:r>
            <a:r>
              <a:rPr lang="en-US" altLang="en-US" sz="1800" dirty="0" err="1"/>
              <a:t>legati</a:t>
            </a:r>
            <a:r>
              <a:rPr lang="en-US" altLang="en-US" sz="1800" dirty="0"/>
              <a:t> al </a:t>
            </a:r>
            <a:r>
              <a:rPr lang="en-US" altLang="en-US" sz="1800" dirty="0" err="1"/>
              <a:t>possesso</a:t>
            </a:r>
            <a:r>
              <a:rPr lang="en-US" altLang="en-US" sz="1800" dirty="0"/>
              <a:t> di un </a:t>
            </a:r>
            <a:r>
              <a:rPr lang="en-US" altLang="en-US" sz="1800" dirty="0" err="1"/>
              <a:t>orologio</a:t>
            </a:r>
            <a:r>
              <a:rPr lang="en-US" altLang="en-US" sz="1800" dirty="0"/>
              <a:t> di </a:t>
            </a:r>
            <a:r>
              <a:rPr lang="en-US" altLang="en-US" sz="1800" dirty="0" err="1"/>
              <a:t>lusso</a:t>
            </a:r>
            <a:r>
              <a:rPr lang="en-US" altLang="en-US" sz="1800" dirty="0"/>
              <a:t>. </a:t>
            </a:r>
            <a:r>
              <a:rPr lang="it-IT" dirty="0"/>
              <a:t>Concentrarsi sui benefici aiuta le aziende a individuare nuove opportunità di sviluppo per il proprio business. Dagli esempi sopra esposti, emerge chiaramente come esistano due tipologie di benefici: </a:t>
            </a:r>
            <a:r>
              <a:rPr lang="it-IT" i="1" u="sng" dirty="0">
                <a:solidFill>
                  <a:schemeClr val="accent1"/>
                </a:solidFill>
              </a:rPr>
              <a:t>i benefici funzionali di prodotto</a:t>
            </a:r>
            <a:r>
              <a:rPr lang="it-IT" dirty="0"/>
              <a:t>, ovvero i vantaggi reali che si ricevono usando il prodotto, </a:t>
            </a:r>
            <a:r>
              <a:rPr lang="it-IT" i="1" u="sng" dirty="0">
                <a:solidFill>
                  <a:schemeClr val="accent1"/>
                </a:solidFill>
              </a:rPr>
              <a:t>e i benefici simbolici di prodotto</a:t>
            </a:r>
            <a:r>
              <a:rPr lang="it-IT" dirty="0"/>
              <a:t>, ovvero i vantaggi legati a una sfera maggiormente emozionale e relazionale(per es., status).</a:t>
            </a:r>
          </a:p>
        </p:txBody>
      </p:sp>
      <p:pic>
        <p:nvPicPr>
          <p:cNvPr id="6" name="Picture 2">
            <a:extLst>
              <a:ext uri="{FF2B5EF4-FFF2-40B4-BE49-F238E27FC236}">
                <a16:creationId xmlns:a16="http://schemas.microsoft.com/office/drawing/2014/main" id="{F1985018-0F0E-B95A-DB84-718918189732}"/>
              </a:ext>
            </a:extLst>
          </p:cNvPr>
          <p:cNvPicPr>
            <a:picLocks noChangeAspect="1"/>
          </p:cNvPicPr>
          <p:nvPr/>
        </p:nvPicPr>
        <p:blipFill rotWithShape="1">
          <a:blip r:embed="rId2"/>
          <a:srcRect t="15462"/>
          <a:stretch/>
        </p:blipFill>
        <p:spPr>
          <a:xfrm>
            <a:off x="6679882" y="1049572"/>
            <a:ext cx="3771900" cy="4758853"/>
          </a:xfrm>
          <a:prstGeom prst="rect">
            <a:avLst/>
          </a:prstGeom>
        </p:spPr>
      </p:pic>
    </p:spTree>
    <p:extLst>
      <p:ext uri="{BB962C8B-B14F-4D97-AF65-F5344CB8AC3E}">
        <p14:creationId xmlns:p14="http://schemas.microsoft.com/office/powerpoint/2010/main" val="417757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3712B3-0AF1-2E0D-F214-6172938B313E}"/>
              </a:ext>
            </a:extLst>
          </p:cNvPr>
          <p:cNvSpPr>
            <a:spLocks noGrp="1"/>
          </p:cNvSpPr>
          <p:nvPr>
            <p:ph type="title"/>
          </p:nvPr>
        </p:nvSpPr>
        <p:spPr/>
        <p:txBody>
          <a:bodyPr/>
          <a:lstStyle/>
          <a:p>
            <a:pPr algn="ctr"/>
            <a:r>
              <a:rPr lang="it-IT" b="1" i="1" dirty="0"/>
              <a:t>Il comportamento d'acquisto</a:t>
            </a:r>
          </a:p>
        </p:txBody>
      </p:sp>
      <p:sp>
        <p:nvSpPr>
          <p:cNvPr id="3" name="Segnaposto contenuto 2">
            <a:extLst>
              <a:ext uri="{FF2B5EF4-FFF2-40B4-BE49-F238E27FC236}">
                <a16:creationId xmlns:a16="http://schemas.microsoft.com/office/drawing/2014/main" id="{C8D64FA9-AA5D-F443-1BD7-4CF86F783315}"/>
              </a:ext>
            </a:extLst>
          </p:cNvPr>
          <p:cNvSpPr>
            <a:spLocks noGrp="1"/>
          </p:cNvSpPr>
          <p:nvPr>
            <p:ph idx="1"/>
          </p:nvPr>
        </p:nvSpPr>
        <p:spPr>
          <a:xfrm>
            <a:off x="1097280" y="2360268"/>
            <a:ext cx="5880295" cy="3097531"/>
          </a:xfrm>
        </p:spPr>
        <p:txBody>
          <a:bodyPr>
            <a:normAutofit lnSpcReduction="10000"/>
          </a:bodyPr>
          <a:lstStyle/>
          <a:p>
            <a:pPr algn="ctr"/>
            <a:r>
              <a:rPr lang="it-IT" i="1" u="sng" dirty="0">
                <a:solidFill>
                  <a:schemeClr val="accent1"/>
                </a:solidFill>
              </a:rPr>
              <a:t>Il grado di fedeltà </a:t>
            </a:r>
            <a:r>
              <a:rPr lang="it-IT" dirty="0"/>
              <a:t>al marchio in un mercato è un criterio utile per segmentare i clienti. Alcuni acquirenti sono sempre fedeli al marchio e acquistano un solo brand in un determinato gruppo di prodotti. </a:t>
            </a:r>
            <a:r>
              <a:rPr lang="it-IT" i="1" dirty="0"/>
              <a:t>Per esempio</a:t>
            </a:r>
            <a:r>
              <a:rPr lang="it-IT" dirty="0"/>
              <a:t>, una persona può acquistare immancabilmente il detersivo Ariel </a:t>
            </a:r>
            <a:r>
              <a:rPr lang="it-IT" dirty="0" err="1"/>
              <a:t>Automatic</a:t>
            </a:r>
            <a:r>
              <a:rPr lang="it-IT" dirty="0"/>
              <a:t>. La maggior parte dei clienti, tuttavia, cambia spesso marca. Per esempio, alcuni possono tendere ad acquistare Ariel </a:t>
            </a:r>
            <a:r>
              <a:rPr lang="it-IT" dirty="0" err="1"/>
              <a:t>Automatic</a:t>
            </a:r>
            <a:r>
              <a:rPr lang="it-IT" dirty="0"/>
              <a:t> ma acquistano anche altri due o tre marchi; altri non son fedeli a nessun marchio, ma cambiano in base alle offerte speciali (per es, sconti) o semplicemente per il piacere di variare. </a:t>
            </a:r>
          </a:p>
        </p:txBody>
      </p:sp>
      <p:pic>
        <p:nvPicPr>
          <p:cNvPr id="6146" name="Picture 2">
            <a:extLst>
              <a:ext uri="{FF2B5EF4-FFF2-40B4-BE49-F238E27FC236}">
                <a16:creationId xmlns:a16="http://schemas.microsoft.com/office/drawing/2014/main" id="{32628A43-9FC0-D678-8EE3-FE33ADE30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799" y="2360268"/>
            <a:ext cx="3097531" cy="309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69162"/>
      </p:ext>
    </p:extLst>
  </p:cSld>
  <p:clrMapOvr>
    <a:masterClrMapping/>
  </p:clrMapOvr>
</p:sld>
</file>

<file path=ppt/theme/theme1.xml><?xml version="1.0" encoding="utf-8"?>
<a:theme xmlns:a="http://schemas.openxmlformats.org/drawingml/2006/main" name="Retrospettivo">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20667</TotalTime>
  <Words>4214</Words>
  <Application>Microsoft Office PowerPoint</Application>
  <PresentationFormat>Widescreen</PresentationFormat>
  <Paragraphs>96</Paragraphs>
  <Slides>35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35</vt:i4>
      </vt:variant>
    </vt:vector>
  </HeadingPairs>
  <TitlesOfParts>
    <vt:vector size="41" baseType="lpstr">
      <vt:lpstr>Aptos</vt:lpstr>
      <vt:lpstr>Arial</vt:lpstr>
      <vt:lpstr>Calibri</vt:lpstr>
      <vt:lpstr>Calibri Light</vt:lpstr>
      <vt:lpstr>ProximaNova-Bold</vt:lpstr>
      <vt:lpstr>Retrospettivo</vt:lpstr>
      <vt:lpstr>Capitolo 5  Segmentazione del mercato e targeting</vt:lpstr>
      <vt:lpstr>Presentazione standard di PowerPoint</vt:lpstr>
      <vt:lpstr>Presentazione standard di PowerPoint</vt:lpstr>
      <vt:lpstr>Presentazione standard di PowerPoint</vt:lpstr>
      <vt:lpstr>Presentazione standard di PowerPoint</vt:lpstr>
      <vt:lpstr>Presentazione standard di PowerPoint</vt:lpstr>
      <vt:lpstr>I benefici ricercati</vt:lpstr>
      <vt:lpstr>Presentazione standard di PowerPoint</vt:lpstr>
      <vt:lpstr>Il comportamento d'acquisto</vt:lpstr>
      <vt:lpstr>L’uso</vt:lpstr>
      <vt:lpstr>Lo stile di vita</vt:lpstr>
      <vt:lpstr>L’età</vt:lpstr>
      <vt:lpstr>Baby boomer</vt:lpstr>
      <vt:lpstr>Generazione X</vt:lpstr>
      <vt:lpstr>Generazione Y (Millennial)</vt:lpstr>
      <vt:lpstr>Generazione Z (Centennial)</vt:lpstr>
      <vt:lpstr>Generazione Alpha (Screenagers)</vt:lpstr>
      <vt:lpstr>La segmentazione del mercato aziendale</vt:lpstr>
      <vt:lpstr>Le variabili della segmentazione delle aziende </vt:lpstr>
      <vt:lpstr>I criteri di una segmentazione efficace</vt:lpstr>
      <vt:lpstr>Presentazione standard di PowerPoint</vt:lpstr>
      <vt:lpstr>Presentazione standard di PowerPoint</vt:lpstr>
      <vt:lpstr>Target marketing</vt:lpstr>
      <vt:lpstr>Presentazione standard di PowerPoint</vt:lpstr>
      <vt:lpstr>Presentazione standard di PowerPoint</vt:lpstr>
      <vt:lpstr>Il target marketing indifferenziato</vt:lpstr>
      <vt:lpstr>Il target marketing differenziato</vt:lpstr>
      <vt:lpstr>Il target marketing mirato</vt:lpstr>
      <vt:lpstr>Il target marketing personalizzato </vt:lpstr>
      <vt:lpstr>Segmentazione</vt:lpstr>
      <vt:lpstr>Strategie di comunicazione: coinvolgere la brand community</vt:lpstr>
      <vt:lpstr>Marketing digitale</vt:lpstr>
      <vt:lpstr>Presentazione standard di PowerPoint</vt:lpstr>
      <vt:lpstr>Cultura organizzativa </vt:lpstr>
      <vt:lpstr>Riepilogo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Capitolo 5  Segmentazione del mercato e targeting</dc:title>
  <dc:creator>Alice Barone</dc:creator>
  <cp:lastModifiedBy>Rossana Piccolo</cp:lastModifiedBy>
  <cp:revision>27</cp:revision>
  <dcterms:created xsi:type="dcterms:W3CDTF">2024-09-19T10:40:34Z</dcterms:created>
  <dcterms:modified xsi:type="dcterms:W3CDTF">2025-02-25T10:26:02Z</dcterms:modified>
</cp:coreProperties>
</file>