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27" r:id="rId3"/>
    <p:sldId id="328" r:id="rId4"/>
    <p:sldId id="329" r:id="rId5"/>
    <p:sldId id="330" r:id="rId6"/>
    <p:sldId id="331" r:id="rId7"/>
    <p:sldId id="333" r:id="rId8"/>
    <p:sldId id="334" r:id="rId9"/>
    <p:sldId id="301" r:id="rId10"/>
    <p:sldId id="303" r:id="rId11"/>
    <p:sldId id="310" r:id="rId12"/>
    <p:sldId id="306" r:id="rId13"/>
    <p:sldId id="315" r:id="rId14"/>
    <p:sldId id="309" r:id="rId15"/>
    <p:sldId id="320" r:id="rId16"/>
    <p:sldId id="314" r:id="rId17"/>
    <p:sldId id="318" r:id="rId18"/>
    <p:sldId id="321" r:id="rId19"/>
    <p:sldId id="317" r:id="rId20"/>
    <p:sldId id="316" r:id="rId21"/>
    <p:sldId id="335" r:id="rId22"/>
    <p:sldId id="324" r:id="rId23"/>
    <p:sldId id="322" r:id="rId24"/>
    <p:sldId id="337" r:id="rId25"/>
    <p:sldId id="33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0631" autoAdjust="0"/>
    <p:restoredTop sz="95652" autoAdjust="0"/>
  </p:normalViewPr>
  <p:slideViewPr>
    <p:cSldViewPr snapToGrid="0" snapToObjects="1">
      <p:cViewPr>
        <p:scale>
          <a:sx n="108" d="100"/>
          <a:sy n="108" d="100"/>
        </p:scale>
        <p:origin x="-376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D01D7-0971-7548-BD03-F6BF595E612D}" type="datetimeFigureOut">
              <a:rPr lang="it-IT" smtClean="0"/>
              <a:t>25/03/20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A19C5-E20E-1140-AEF6-3951FCBD4DC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57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A19C5-E20E-1140-AEF6-3951FCBD4DC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62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25/03/20</a:t>
            </a:fld>
            <a:endParaRPr lang="en-US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25/03/20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25/03/20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25/03/20</a:t>
            </a:fld>
            <a:endParaRPr lang="en-US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25/03/20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25/03/20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25/03/20</a:t>
            </a:fld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25/03/20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25/03/20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25/03/20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Trascinare l'immagine su un segnaposto o fare clic sull'icona per aggiungerla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25/03/20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25/03/20</a:t>
            </a:fld>
            <a:endParaRPr lang="en-US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‹n.›</a:t>
            </a:fld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Luca Loschiavo (Teramo)</a:t>
            </a:r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457200" y="129341"/>
            <a:ext cx="8305800" cy="3304068"/>
          </a:xfrm>
        </p:spPr>
        <p:txBody>
          <a:bodyPr/>
          <a:lstStyle/>
          <a:p>
            <a:r>
              <a:rPr lang="de-DE" sz="4400" b="1" dirty="0" err="1" smtClean="0">
                <a:solidFill>
                  <a:srgbClr val="800000"/>
                </a:solidFill>
              </a:rPr>
              <a:t>Irnerio</a:t>
            </a:r>
            <a:r>
              <a:rPr lang="de-DE" sz="4400" b="1" dirty="0" smtClean="0">
                <a:solidFill>
                  <a:srgbClr val="800000"/>
                </a:solidFill>
              </a:rPr>
              <a:t> </a:t>
            </a:r>
            <a:br>
              <a:rPr lang="de-DE" sz="4400" b="1" dirty="0" smtClean="0">
                <a:solidFill>
                  <a:srgbClr val="800000"/>
                </a:solidFill>
              </a:rPr>
            </a:br>
            <a:r>
              <a:rPr lang="de-DE" sz="3600" b="1" dirty="0" err="1" smtClean="0">
                <a:solidFill>
                  <a:srgbClr val="800000"/>
                </a:solidFill>
              </a:rPr>
              <a:t>e</a:t>
            </a:r>
            <a:r>
              <a:rPr lang="de-DE" sz="3600" b="1" dirty="0" smtClean="0">
                <a:solidFill>
                  <a:srgbClr val="800000"/>
                </a:solidFill>
              </a:rPr>
              <a:t> la </a:t>
            </a:r>
            <a:r>
              <a:rPr lang="de-DE" sz="3600" b="1" dirty="0" err="1" smtClean="0">
                <a:solidFill>
                  <a:srgbClr val="800000"/>
                </a:solidFill>
              </a:rPr>
              <a:t>rinascita</a:t>
            </a:r>
            <a:r>
              <a:rPr lang="de-DE" sz="3600" b="1" dirty="0" smtClean="0">
                <a:solidFill>
                  <a:srgbClr val="800000"/>
                </a:solidFill>
              </a:rPr>
              <a:t> della </a:t>
            </a:r>
            <a:r>
              <a:rPr lang="de-DE" sz="3600" b="1" i="1" dirty="0" err="1" smtClean="0">
                <a:solidFill>
                  <a:srgbClr val="800000"/>
                </a:solidFill>
              </a:rPr>
              <a:t>scientia</a:t>
            </a:r>
            <a:r>
              <a:rPr lang="de-DE" sz="3600" b="1" i="1" dirty="0" smtClean="0">
                <a:solidFill>
                  <a:srgbClr val="800000"/>
                </a:solidFill>
              </a:rPr>
              <a:t> </a:t>
            </a:r>
            <a:r>
              <a:rPr lang="de-DE" sz="3600" b="1" i="1" dirty="0" err="1" smtClean="0">
                <a:solidFill>
                  <a:srgbClr val="800000"/>
                </a:solidFill>
              </a:rPr>
              <a:t>iuris</a:t>
            </a:r>
            <a:r>
              <a:rPr lang="de-DE" sz="3600" b="1" dirty="0" smtClean="0">
                <a:solidFill>
                  <a:srgbClr val="800000"/>
                </a:solidFill>
              </a:rPr>
              <a:t/>
            </a:r>
            <a:br>
              <a:rPr lang="de-DE" sz="3600" b="1" dirty="0" smtClean="0">
                <a:solidFill>
                  <a:srgbClr val="800000"/>
                </a:solidFill>
              </a:rPr>
            </a:br>
            <a:r>
              <a:rPr lang="de-DE" sz="3600" b="1" dirty="0" err="1" smtClean="0">
                <a:solidFill>
                  <a:srgbClr val="800000"/>
                </a:solidFill>
              </a:rPr>
              <a:t>tra</a:t>
            </a:r>
            <a:r>
              <a:rPr lang="de-DE" sz="3600" b="1" dirty="0" smtClean="0">
                <a:solidFill>
                  <a:srgbClr val="800000"/>
                </a:solidFill>
              </a:rPr>
              <a:t> </a:t>
            </a:r>
            <a:r>
              <a:rPr lang="de-DE" sz="3600" b="1" dirty="0" err="1" smtClean="0">
                <a:solidFill>
                  <a:srgbClr val="800000"/>
                </a:solidFill>
              </a:rPr>
              <a:t>filologia</a:t>
            </a:r>
            <a:r>
              <a:rPr lang="de-DE" sz="3600" b="1" dirty="0" smtClean="0">
                <a:solidFill>
                  <a:srgbClr val="800000"/>
                </a:solidFill>
              </a:rPr>
              <a:t>, </a:t>
            </a:r>
            <a:r>
              <a:rPr lang="de-DE" sz="3600" b="1" dirty="0" err="1" smtClean="0">
                <a:solidFill>
                  <a:srgbClr val="800000"/>
                </a:solidFill>
              </a:rPr>
              <a:t>politica</a:t>
            </a:r>
            <a:r>
              <a:rPr lang="de-DE" sz="3600" b="1" dirty="0" smtClean="0">
                <a:solidFill>
                  <a:srgbClr val="800000"/>
                </a:solidFill>
              </a:rPr>
              <a:t> </a:t>
            </a:r>
            <a:r>
              <a:rPr lang="de-DE" sz="3600" b="1" dirty="0" err="1" smtClean="0">
                <a:solidFill>
                  <a:srgbClr val="800000"/>
                </a:solidFill>
              </a:rPr>
              <a:t>e</a:t>
            </a:r>
            <a:r>
              <a:rPr lang="de-DE" sz="3600" b="1" dirty="0" smtClean="0">
                <a:solidFill>
                  <a:srgbClr val="800000"/>
                </a:solidFill>
              </a:rPr>
              <a:t> </a:t>
            </a:r>
            <a:r>
              <a:rPr lang="de-DE" sz="3600" b="1" dirty="0" err="1" smtClean="0">
                <a:solidFill>
                  <a:srgbClr val="800000"/>
                </a:solidFill>
              </a:rPr>
              <a:t>prassi</a:t>
            </a:r>
            <a:r>
              <a:rPr lang="de-DE" sz="3600" b="1" dirty="0" smtClean="0">
                <a:solidFill>
                  <a:srgbClr val="800000"/>
                </a:solidFill>
              </a:rPr>
              <a:t> </a:t>
            </a:r>
            <a:r>
              <a:rPr lang="de-DE" sz="3600" b="1" dirty="0" err="1" smtClean="0">
                <a:solidFill>
                  <a:srgbClr val="800000"/>
                </a:solidFill>
              </a:rPr>
              <a:t>giuridica</a:t>
            </a:r>
            <a:endParaRPr lang="de-DE" sz="3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9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11302" b="11302"/>
          <a:stretch>
            <a:fillRect/>
          </a:stretch>
        </p:blipFill>
        <p:spPr>
          <a:xfrm>
            <a:off x="2951163" y="234950"/>
            <a:ext cx="6080125" cy="6456363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70454" y="152399"/>
            <a:ext cx="3163139" cy="4209912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00FF"/>
                </a:solidFill>
              </a:rPr>
              <a:t>Pistoia, </a:t>
            </a:r>
            <a:br>
              <a:rPr lang="it-IT" sz="3200" dirty="0" smtClean="0">
                <a:solidFill>
                  <a:srgbClr val="0000FF"/>
                </a:solidFill>
              </a:rPr>
            </a:br>
            <a:r>
              <a:rPr lang="it-IT" sz="3200" dirty="0" smtClean="0">
                <a:solidFill>
                  <a:srgbClr val="0000FF"/>
                </a:solidFill>
              </a:rPr>
              <a:t>Archivio </a:t>
            </a:r>
            <a:r>
              <a:rPr lang="it-IT" sz="3200" dirty="0" err="1">
                <a:solidFill>
                  <a:srgbClr val="0000FF"/>
                </a:solidFill>
              </a:rPr>
              <a:t>c</a:t>
            </a:r>
            <a:r>
              <a:rPr lang="it-IT" sz="3200" dirty="0" err="1" smtClean="0">
                <a:solidFill>
                  <a:srgbClr val="0000FF"/>
                </a:solidFill>
              </a:rPr>
              <a:t>apit</a:t>
            </a:r>
            <a:r>
              <a:rPr lang="it-IT" sz="3200" dirty="0" smtClean="0">
                <a:solidFill>
                  <a:srgbClr val="0000FF"/>
                </a:solidFill>
              </a:rPr>
              <a:t>., </a:t>
            </a:r>
            <a:br>
              <a:rPr lang="it-IT" sz="3200" dirty="0" smtClean="0">
                <a:solidFill>
                  <a:srgbClr val="0000FF"/>
                </a:solidFill>
              </a:rPr>
            </a:br>
            <a:r>
              <a:rPr lang="it-IT" sz="3200" dirty="0" smtClean="0">
                <a:solidFill>
                  <a:srgbClr val="0000FF"/>
                </a:solidFill>
              </a:rPr>
              <a:t>C. 106 (</a:t>
            </a:r>
            <a:r>
              <a:rPr lang="it-IT" sz="3200" dirty="0" err="1" smtClean="0">
                <a:solidFill>
                  <a:srgbClr val="0000FF"/>
                </a:solidFill>
              </a:rPr>
              <a:t>f</a:t>
            </a:r>
            <a:r>
              <a:rPr lang="it-IT" sz="3200" dirty="0" smtClean="0">
                <a:solidFill>
                  <a:srgbClr val="0000FF"/>
                </a:solidFill>
              </a:rPr>
              <a:t>. 1r)</a:t>
            </a:r>
            <a:r>
              <a:rPr lang="it-IT" sz="3200" dirty="0">
                <a:solidFill>
                  <a:srgbClr val="0000FF"/>
                </a:solidFill>
              </a:rPr>
              <a:t/>
            </a:r>
            <a:br>
              <a:rPr lang="it-IT" sz="3200" dirty="0">
                <a:solidFill>
                  <a:srgbClr val="0000FF"/>
                </a:solidFill>
              </a:rPr>
            </a:br>
            <a:r>
              <a:rPr lang="it-IT" sz="3200" dirty="0" smtClean="0">
                <a:solidFill>
                  <a:srgbClr val="0000FF"/>
                </a:solidFill>
              </a:rPr>
              <a:t/>
            </a:r>
            <a:br>
              <a:rPr lang="it-IT" sz="3200" dirty="0" smtClean="0">
                <a:solidFill>
                  <a:srgbClr val="0000FF"/>
                </a:solidFill>
              </a:rPr>
            </a:br>
            <a:r>
              <a:rPr lang="it-IT" sz="3200" dirty="0" smtClean="0">
                <a:solidFill>
                  <a:srgbClr val="0000FF"/>
                </a:solidFill>
              </a:rPr>
              <a:t/>
            </a:r>
            <a:br>
              <a:rPr lang="it-IT" sz="3200" dirty="0" smtClean="0">
                <a:solidFill>
                  <a:srgbClr val="0000FF"/>
                </a:solidFill>
              </a:rPr>
            </a:br>
            <a:r>
              <a:rPr lang="it-IT" sz="2800" dirty="0" smtClean="0">
                <a:solidFill>
                  <a:srgbClr val="0000FF"/>
                </a:solidFill>
              </a:rPr>
              <a:t>sec. </a:t>
            </a:r>
            <a:r>
              <a:rPr lang="it-IT" sz="2800" dirty="0" err="1" smtClean="0">
                <a:solidFill>
                  <a:srgbClr val="0000FF"/>
                </a:solidFill>
              </a:rPr>
              <a:t>XI.me</a:t>
            </a:r>
            <a:r>
              <a:rPr lang="it-IT" sz="2800" dirty="0" smtClean="0">
                <a:solidFill>
                  <a:srgbClr val="0000FF"/>
                </a:solidFill>
              </a:rPr>
              <a:t>.</a:t>
            </a:r>
            <a:br>
              <a:rPr lang="it-IT" sz="2800" dirty="0" smtClean="0">
                <a:solidFill>
                  <a:srgbClr val="0000FF"/>
                </a:solidFill>
              </a:rPr>
            </a:br>
            <a:r>
              <a:rPr lang="it-IT" sz="3200" i="1" dirty="0" err="1" smtClean="0">
                <a:solidFill>
                  <a:srgbClr val="DFCF04"/>
                </a:solidFill>
              </a:rPr>
              <a:t>Codex</a:t>
            </a:r>
            <a:r>
              <a:rPr lang="it-IT" sz="3200" i="1" dirty="0" smtClean="0">
                <a:solidFill>
                  <a:srgbClr val="DFCF04"/>
                </a:solidFill>
              </a:rPr>
              <a:t> </a:t>
            </a:r>
            <a:br>
              <a:rPr lang="it-IT" sz="3200" i="1" dirty="0" smtClean="0">
                <a:solidFill>
                  <a:srgbClr val="DFCF04"/>
                </a:solidFill>
              </a:rPr>
            </a:br>
            <a:r>
              <a:rPr lang="it-IT" sz="3200" i="1" dirty="0" err="1" smtClean="0">
                <a:solidFill>
                  <a:srgbClr val="DFCF04"/>
                </a:solidFill>
              </a:rPr>
              <a:t>epitomatus</a:t>
            </a:r>
            <a:endParaRPr lang="it-IT" sz="3200" i="1" dirty="0">
              <a:solidFill>
                <a:srgbClr val="DFCF04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52667" y="61848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38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8596" y="329231"/>
            <a:ext cx="8228203" cy="622011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sz="2800" i="1" dirty="0" smtClean="0">
                <a:solidFill>
                  <a:schemeClr val="bg1"/>
                </a:solidFill>
              </a:rPr>
              <a:t>§ </a:t>
            </a:r>
            <a:r>
              <a:rPr lang="it-IT" sz="2800" i="1" dirty="0" err="1" smtClean="0">
                <a:solidFill>
                  <a:schemeClr val="bg1"/>
                </a:solidFill>
              </a:rPr>
              <a:t>Hee</a:t>
            </a:r>
            <a:r>
              <a:rPr lang="it-IT" sz="2800" i="1" dirty="0" smtClean="0">
                <a:solidFill>
                  <a:schemeClr val="bg1"/>
                </a:solidFill>
              </a:rPr>
              <a:t> </a:t>
            </a:r>
            <a:r>
              <a:rPr lang="it-IT" sz="2800" i="1" dirty="0" err="1">
                <a:solidFill>
                  <a:schemeClr val="bg1"/>
                </a:solidFill>
              </a:rPr>
              <a:t>constitutiones</a:t>
            </a:r>
            <a:r>
              <a:rPr lang="it-IT" sz="2800" i="1" dirty="0">
                <a:solidFill>
                  <a:schemeClr val="bg1"/>
                </a:solidFill>
              </a:rPr>
              <a:t> </a:t>
            </a:r>
            <a:r>
              <a:rPr lang="it-IT" sz="2800" i="1" dirty="0" err="1">
                <a:solidFill>
                  <a:schemeClr val="bg1"/>
                </a:solidFill>
              </a:rPr>
              <a:t>sunt</a:t>
            </a:r>
            <a:r>
              <a:rPr lang="it-IT" sz="2800" i="1" dirty="0">
                <a:solidFill>
                  <a:schemeClr val="bg1"/>
                </a:solidFill>
              </a:rPr>
              <a:t> </a:t>
            </a:r>
            <a:r>
              <a:rPr lang="it-IT" sz="2800" i="1" dirty="0" err="1">
                <a:solidFill>
                  <a:schemeClr val="bg1"/>
                </a:solidFill>
              </a:rPr>
              <a:t>istius</a:t>
            </a:r>
            <a:r>
              <a:rPr lang="it-IT" sz="2800" i="1" dirty="0">
                <a:solidFill>
                  <a:schemeClr val="bg1"/>
                </a:solidFill>
              </a:rPr>
              <a:t> libri </a:t>
            </a:r>
            <a:r>
              <a:rPr lang="it-IT" sz="2800" i="1" dirty="0" err="1">
                <a:solidFill>
                  <a:schemeClr val="bg1"/>
                </a:solidFill>
              </a:rPr>
              <a:t>proemium</a:t>
            </a:r>
            <a:r>
              <a:rPr lang="it-IT" sz="2800" i="1" dirty="0">
                <a:solidFill>
                  <a:schemeClr val="bg1"/>
                </a:solidFill>
              </a:rPr>
              <a:t> </a:t>
            </a:r>
            <a:r>
              <a:rPr lang="it-IT" sz="2800" i="1" dirty="0" smtClean="0">
                <a:solidFill>
                  <a:schemeClr val="bg1"/>
                </a:solidFill>
              </a:rPr>
              <a:t>et </a:t>
            </a:r>
            <a:r>
              <a:rPr lang="it-IT" sz="2800" i="1" dirty="0" err="1" smtClean="0">
                <a:solidFill>
                  <a:schemeClr val="bg1"/>
                </a:solidFill>
              </a:rPr>
              <a:t>prologus</a:t>
            </a:r>
            <a:r>
              <a:rPr lang="it-IT" sz="2800" i="1" dirty="0">
                <a:solidFill>
                  <a:schemeClr val="bg1"/>
                </a:solidFill>
              </a:rPr>
              <a:t>. Ut </a:t>
            </a:r>
            <a:r>
              <a:rPr lang="it-IT" sz="2800" i="1" dirty="0" err="1">
                <a:solidFill>
                  <a:schemeClr val="bg1"/>
                </a:solidFill>
              </a:rPr>
              <a:t>enim</a:t>
            </a:r>
            <a:r>
              <a:rPr lang="it-IT" sz="2800" i="1" dirty="0">
                <a:solidFill>
                  <a:schemeClr val="bg1"/>
                </a:solidFill>
              </a:rPr>
              <a:t> </a:t>
            </a:r>
            <a:r>
              <a:rPr lang="it-IT" sz="2800" i="1" dirty="0" err="1">
                <a:solidFill>
                  <a:schemeClr val="bg1"/>
                </a:solidFill>
              </a:rPr>
              <a:t>singularum</a:t>
            </a:r>
            <a:r>
              <a:rPr lang="it-IT" sz="2800" i="1" dirty="0">
                <a:solidFill>
                  <a:schemeClr val="bg1"/>
                </a:solidFill>
              </a:rPr>
              <a:t> </a:t>
            </a:r>
            <a:r>
              <a:rPr lang="it-IT" sz="2800" i="1" dirty="0" err="1">
                <a:solidFill>
                  <a:schemeClr val="bg1"/>
                </a:solidFill>
              </a:rPr>
              <a:t>constitutionum</a:t>
            </a:r>
            <a:r>
              <a:rPr lang="it-IT" sz="2800" i="1" dirty="0">
                <a:solidFill>
                  <a:schemeClr val="bg1"/>
                </a:solidFill>
              </a:rPr>
              <a:t> </a:t>
            </a:r>
            <a:r>
              <a:rPr lang="it-IT" sz="2800" i="1" dirty="0" err="1" smtClean="0">
                <a:solidFill>
                  <a:schemeClr val="bg1"/>
                </a:solidFill>
              </a:rPr>
              <a:t>negotia</a:t>
            </a:r>
            <a:r>
              <a:rPr lang="it-IT" sz="2800" i="1" dirty="0" smtClean="0">
                <a:solidFill>
                  <a:schemeClr val="bg1"/>
                </a:solidFill>
              </a:rPr>
              <a:t> </a:t>
            </a:r>
            <a:r>
              <a:rPr lang="it-IT" sz="2800" i="1" dirty="0" err="1">
                <a:solidFill>
                  <a:schemeClr val="bg1"/>
                </a:solidFill>
              </a:rPr>
              <a:t>sunt</a:t>
            </a:r>
            <a:r>
              <a:rPr lang="it-IT" sz="2800" i="1" dirty="0">
                <a:solidFill>
                  <a:schemeClr val="bg1"/>
                </a:solidFill>
              </a:rPr>
              <a:t> materia, ita hic </a:t>
            </a:r>
            <a:r>
              <a:rPr lang="it-IT" sz="2800" i="1" dirty="0" err="1">
                <a:solidFill>
                  <a:schemeClr val="bg1"/>
                </a:solidFill>
              </a:rPr>
              <a:t>liber</a:t>
            </a:r>
            <a:r>
              <a:rPr lang="it-IT" sz="2800" i="1" dirty="0">
                <a:solidFill>
                  <a:schemeClr val="bg1"/>
                </a:solidFill>
              </a:rPr>
              <a:t> </a:t>
            </a:r>
            <a:r>
              <a:rPr lang="it-IT" sz="2800" i="1" dirty="0" err="1">
                <a:solidFill>
                  <a:schemeClr val="bg1"/>
                </a:solidFill>
              </a:rPr>
              <a:t>totus</a:t>
            </a:r>
            <a:r>
              <a:rPr lang="it-IT" sz="2800" i="1" dirty="0">
                <a:solidFill>
                  <a:schemeClr val="bg1"/>
                </a:solidFill>
              </a:rPr>
              <a:t> </a:t>
            </a:r>
            <a:r>
              <a:rPr lang="it-IT" sz="2800" i="1" dirty="0" err="1">
                <a:solidFill>
                  <a:schemeClr val="bg1"/>
                </a:solidFill>
              </a:rPr>
              <a:t>harum</a:t>
            </a:r>
            <a:r>
              <a:rPr lang="it-IT" sz="2800" i="1" dirty="0">
                <a:solidFill>
                  <a:schemeClr val="bg1"/>
                </a:solidFill>
              </a:rPr>
              <a:t> </a:t>
            </a:r>
            <a:r>
              <a:rPr lang="it-IT" sz="2800" i="1" dirty="0" err="1">
                <a:solidFill>
                  <a:schemeClr val="bg1"/>
                </a:solidFill>
              </a:rPr>
              <a:t>constitutionum</a:t>
            </a:r>
            <a:r>
              <a:rPr lang="it-IT" sz="2800" i="1" dirty="0">
                <a:solidFill>
                  <a:schemeClr val="bg1"/>
                </a:solidFill>
              </a:rPr>
              <a:t> materia, et </a:t>
            </a:r>
            <a:r>
              <a:rPr lang="it-IT" sz="2800" i="1" dirty="0" smtClean="0">
                <a:solidFill>
                  <a:schemeClr val="bg1"/>
                </a:solidFill>
              </a:rPr>
              <a:t>ita </a:t>
            </a:r>
            <a:r>
              <a:rPr lang="it-IT" sz="2800" i="1" dirty="0">
                <a:solidFill>
                  <a:schemeClr val="tx2">
                    <a:lumMod val="50000"/>
                  </a:schemeClr>
                </a:solidFill>
              </a:rPr>
              <a:t>proemia </a:t>
            </a:r>
            <a:r>
              <a:rPr lang="it-IT" sz="2800" i="1" dirty="0" err="1">
                <a:solidFill>
                  <a:schemeClr val="tx2">
                    <a:lumMod val="50000"/>
                  </a:schemeClr>
                </a:solidFill>
              </a:rPr>
              <a:t>sunt</a:t>
            </a:r>
            <a:r>
              <a:rPr lang="it-IT" sz="2800" i="1" dirty="0">
                <a:solidFill>
                  <a:schemeClr val="tx2">
                    <a:lumMod val="50000"/>
                  </a:schemeClr>
                </a:solidFill>
              </a:rPr>
              <a:t> ut </a:t>
            </a:r>
            <a:r>
              <a:rPr lang="it-IT" sz="2800" i="1" dirty="0" err="1">
                <a:solidFill>
                  <a:schemeClr val="tx2">
                    <a:lumMod val="50000"/>
                  </a:schemeClr>
                </a:solidFill>
              </a:rPr>
              <a:t>constitutiones</a:t>
            </a:r>
            <a:r>
              <a:rPr lang="it-IT" sz="2800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it-IT" sz="2800" i="1" dirty="0" err="1">
                <a:solidFill>
                  <a:schemeClr val="tx2">
                    <a:lumMod val="50000"/>
                  </a:schemeClr>
                </a:solidFill>
              </a:rPr>
              <a:t>nam</a:t>
            </a:r>
            <a:r>
              <a:rPr lang="it-IT" sz="2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800" i="1" dirty="0" err="1">
                <a:solidFill>
                  <a:schemeClr val="tx2">
                    <a:lumMod val="50000"/>
                  </a:schemeClr>
                </a:solidFill>
              </a:rPr>
              <a:t>aliquid</a:t>
            </a:r>
            <a:r>
              <a:rPr lang="it-IT" sz="28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800" i="1" dirty="0" err="1">
                <a:solidFill>
                  <a:schemeClr val="tx2">
                    <a:lumMod val="50000"/>
                  </a:schemeClr>
                </a:solidFill>
              </a:rPr>
              <a:t>precipiunt</a:t>
            </a:r>
            <a:r>
              <a:rPr lang="it-IT" sz="2800" i="1" dirty="0">
                <a:solidFill>
                  <a:schemeClr val="bg1"/>
                </a:solidFill>
              </a:rPr>
              <a:t>. </a:t>
            </a:r>
            <a:r>
              <a:rPr lang="it-IT" sz="2800" i="1" dirty="0" err="1">
                <a:solidFill>
                  <a:schemeClr val="bg1"/>
                </a:solidFill>
              </a:rPr>
              <a:t>Omnes</a:t>
            </a:r>
            <a:r>
              <a:rPr lang="it-IT" sz="2800" i="1" dirty="0">
                <a:solidFill>
                  <a:schemeClr val="bg1"/>
                </a:solidFill>
              </a:rPr>
              <a:t> </a:t>
            </a:r>
            <a:r>
              <a:rPr lang="it-IT" sz="2800" i="1" dirty="0" err="1">
                <a:solidFill>
                  <a:schemeClr val="bg1"/>
                </a:solidFill>
              </a:rPr>
              <a:t>leges</a:t>
            </a:r>
            <a:r>
              <a:rPr lang="it-IT" sz="2800" i="1" dirty="0">
                <a:solidFill>
                  <a:schemeClr val="bg1"/>
                </a:solidFill>
              </a:rPr>
              <a:t> aut </a:t>
            </a:r>
            <a:r>
              <a:rPr lang="it-IT" sz="2800" i="1" dirty="0" err="1">
                <a:solidFill>
                  <a:schemeClr val="bg1"/>
                </a:solidFill>
              </a:rPr>
              <a:t>aliquid</a:t>
            </a:r>
            <a:r>
              <a:rPr lang="it-IT" sz="2800" i="1" dirty="0">
                <a:solidFill>
                  <a:schemeClr val="bg1"/>
                </a:solidFill>
              </a:rPr>
              <a:t> </a:t>
            </a:r>
            <a:r>
              <a:rPr lang="it-IT" sz="2800" i="1" dirty="0" err="1">
                <a:solidFill>
                  <a:schemeClr val="bg1"/>
                </a:solidFill>
              </a:rPr>
              <a:t>iubent</a:t>
            </a:r>
            <a:r>
              <a:rPr lang="it-IT" sz="2800" i="1" dirty="0">
                <a:solidFill>
                  <a:schemeClr val="bg1"/>
                </a:solidFill>
              </a:rPr>
              <a:t> fieri </a:t>
            </a:r>
            <a:r>
              <a:rPr lang="it-IT" sz="2800" i="1" dirty="0" err="1">
                <a:solidFill>
                  <a:schemeClr val="bg1"/>
                </a:solidFill>
              </a:rPr>
              <a:t>vel</a:t>
            </a:r>
            <a:r>
              <a:rPr lang="it-IT" sz="2800" i="1" dirty="0">
                <a:solidFill>
                  <a:schemeClr val="bg1"/>
                </a:solidFill>
              </a:rPr>
              <a:t> </a:t>
            </a:r>
            <a:r>
              <a:rPr lang="it-IT" sz="2800" i="1" dirty="0" err="1">
                <a:solidFill>
                  <a:schemeClr val="bg1"/>
                </a:solidFill>
              </a:rPr>
              <a:t>prohibent</a:t>
            </a:r>
            <a:r>
              <a:rPr lang="it-IT" sz="2800" i="1" dirty="0">
                <a:solidFill>
                  <a:schemeClr val="bg1"/>
                </a:solidFill>
              </a:rPr>
              <a:t> </a:t>
            </a:r>
            <a:r>
              <a:rPr lang="it-IT" sz="2800" i="1" dirty="0" err="1">
                <a:solidFill>
                  <a:schemeClr val="bg1"/>
                </a:solidFill>
              </a:rPr>
              <a:t>vel</a:t>
            </a:r>
            <a:r>
              <a:rPr lang="it-IT" sz="2800" i="1" dirty="0">
                <a:solidFill>
                  <a:schemeClr val="bg1"/>
                </a:solidFill>
              </a:rPr>
              <a:t> </a:t>
            </a:r>
            <a:r>
              <a:rPr lang="it-IT" sz="2800" i="1" dirty="0" err="1" smtClean="0">
                <a:solidFill>
                  <a:schemeClr val="bg1"/>
                </a:solidFill>
              </a:rPr>
              <a:t>puniunt</a:t>
            </a:r>
            <a:r>
              <a:rPr lang="it-IT" sz="2800" i="1" dirty="0" smtClean="0">
                <a:solidFill>
                  <a:schemeClr val="bg1"/>
                </a:solidFill>
              </a:rPr>
              <a:t> </a:t>
            </a:r>
            <a:r>
              <a:rPr lang="it-IT" sz="2800" i="1" dirty="0" err="1">
                <a:solidFill>
                  <a:schemeClr val="bg1"/>
                </a:solidFill>
              </a:rPr>
              <a:t>vel</a:t>
            </a:r>
            <a:r>
              <a:rPr lang="it-IT" sz="2800" i="1" dirty="0">
                <a:solidFill>
                  <a:schemeClr val="bg1"/>
                </a:solidFill>
              </a:rPr>
              <a:t> </a:t>
            </a:r>
            <a:r>
              <a:rPr lang="it-IT" sz="2800" i="1" dirty="0" err="1">
                <a:solidFill>
                  <a:schemeClr val="bg1"/>
                </a:solidFill>
              </a:rPr>
              <a:t>permittunt</a:t>
            </a:r>
            <a:r>
              <a:rPr lang="it-IT" sz="2800" i="1" dirty="0">
                <a:solidFill>
                  <a:schemeClr val="bg1"/>
                </a:solidFill>
              </a:rPr>
              <a:t>. Si </a:t>
            </a:r>
            <a:r>
              <a:rPr lang="it-IT" sz="2800" i="1" dirty="0" err="1">
                <a:solidFill>
                  <a:schemeClr val="bg1"/>
                </a:solidFill>
              </a:rPr>
              <a:t>nichil</a:t>
            </a:r>
            <a:r>
              <a:rPr lang="it-IT" sz="2800" i="1" dirty="0">
                <a:solidFill>
                  <a:schemeClr val="bg1"/>
                </a:solidFill>
              </a:rPr>
              <a:t> </a:t>
            </a:r>
            <a:r>
              <a:rPr lang="it-IT" sz="2800" i="1" dirty="0" err="1" smtClean="0">
                <a:solidFill>
                  <a:schemeClr val="bg1"/>
                </a:solidFill>
              </a:rPr>
              <a:t>horum</a:t>
            </a:r>
            <a:r>
              <a:rPr lang="it-IT" sz="2800" i="1" dirty="0" smtClean="0">
                <a:solidFill>
                  <a:schemeClr val="bg1"/>
                </a:solidFill>
              </a:rPr>
              <a:t> </a:t>
            </a:r>
            <a:r>
              <a:rPr lang="it-IT" sz="2800" i="1" dirty="0" err="1">
                <a:solidFill>
                  <a:schemeClr val="bg1"/>
                </a:solidFill>
              </a:rPr>
              <a:t>fecerint</a:t>
            </a:r>
            <a:r>
              <a:rPr lang="it-IT" sz="2800" i="1" dirty="0">
                <a:solidFill>
                  <a:schemeClr val="bg1"/>
                </a:solidFill>
              </a:rPr>
              <a:t>, </a:t>
            </a:r>
            <a:r>
              <a:rPr lang="it-IT" sz="2800" i="1" dirty="0" smtClean="0">
                <a:solidFill>
                  <a:schemeClr val="bg1"/>
                </a:solidFill>
              </a:rPr>
              <a:t>non </a:t>
            </a:r>
            <a:r>
              <a:rPr lang="it-IT" sz="2800" i="1" dirty="0" err="1" smtClean="0">
                <a:solidFill>
                  <a:schemeClr val="bg1"/>
                </a:solidFill>
              </a:rPr>
              <a:t>sunt</a:t>
            </a:r>
            <a:r>
              <a:rPr lang="it-IT" sz="2800" i="1" dirty="0" smtClean="0">
                <a:solidFill>
                  <a:schemeClr val="bg1"/>
                </a:solidFill>
              </a:rPr>
              <a:t> </a:t>
            </a:r>
            <a:r>
              <a:rPr lang="it-IT" sz="2800" i="1" dirty="0" err="1" smtClean="0">
                <a:solidFill>
                  <a:schemeClr val="bg1"/>
                </a:solidFill>
              </a:rPr>
              <a:t>leges</a:t>
            </a:r>
            <a:r>
              <a:rPr lang="it-IT" sz="2800" i="1" dirty="0" smtClean="0">
                <a:solidFill>
                  <a:schemeClr val="bg1"/>
                </a:solidFill>
              </a:rPr>
              <a:t>. </a:t>
            </a:r>
            <a:r>
              <a:rPr lang="it-IT" sz="2800" i="1" dirty="0" err="1" smtClean="0">
                <a:solidFill>
                  <a:schemeClr val="bg1"/>
                </a:solidFill>
              </a:rPr>
              <a:t>Quandoque</a:t>
            </a:r>
            <a:r>
              <a:rPr lang="it-IT" sz="2800" i="1" dirty="0" smtClean="0">
                <a:solidFill>
                  <a:schemeClr val="bg1"/>
                </a:solidFill>
              </a:rPr>
              <a:t> </a:t>
            </a:r>
            <a:r>
              <a:rPr lang="it-IT" sz="2800" i="1" dirty="0" err="1">
                <a:solidFill>
                  <a:schemeClr val="bg1"/>
                </a:solidFill>
              </a:rPr>
              <a:t>autem</a:t>
            </a:r>
            <a:r>
              <a:rPr lang="it-IT" sz="2800" i="1" dirty="0">
                <a:solidFill>
                  <a:schemeClr val="bg1"/>
                </a:solidFill>
              </a:rPr>
              <a:t> </a:t>
            </a:r>
            <a:r>
              <a:rPr lang="it-IT" sz="2800" i="1" dirty="0" err="1">
                <a:solidFill>
                  <a:schemeClr val="bg1"/>
                </a:solidFill>
              </a:rPr>
              <a:t>negotium</a:t>
            </a:r>
            <a:r>
              <a:rPr lang="it-IT" sz="2800" i="1" dirty="0">
                <a:solidFill>
                  <a:schemeClr val="bg1"/>
                </a:solidFill>
              </a:rPr>
              <a:t> </a:t>
            </a:r>
            <a:r>
              <a:rPr lang="it-IT" sz="2800" i="1" dirty="0" err="1" smtClean="0">
                <a:solidFill>
                  <a:schemeClr val="bg1"/>
                </a:solidFill>
              </a:rPr>
              <a:t>aliquod</a:t>
            </a:r>
            <a:r>
              <a:rPr lang="it-IT" sz="2800" i="1" dirty="0" smtClean="0">
                <a:solidFill>
                  <a:schemeClr val="bg1"/>
                </a:solidFill>
              </a:rPr>
              <a:t> </a:t>
            </a:r>
            <a:r>
              <a:rPr lang="it-IT" sz="2800" i="1" dirty="0" err="1" smtClean="0">
                <a:solidFill>
                  <a:schemeClr val="bg1"/>
                </a:solidFill>
              </a:rPr>
              <a:t>narrat</a:t>
            </a:r>
            <a:r>
              <a:rPr lang="it-IT" sz="2800" i="1" dirty="0" smtClean="0">
                <a:solidFill>
                  <a:schemeClr val="bg1"/>
                </a:solidFill>
              </a:rPr>
              <a:t>, </a:t>
            </a:r>
            <a:r>
              <a:rPr lang="it-IT" sz="2800" i="1" dirty="0" err="1">
                <a:solidFill>
                  <a:schemeClr val="bg1"/>
                </a:solidFill>
              </a:rPr>
              <a:t>sed</a:t>
            </a:r>
            <a:r>
              <a:rPr lang="it-IT" sz="2800" i="1" dirty="0">
                <a:solidFill>
                  <a:schemeClr val="bg1"/>
                </a:solidFill>
              </a:rPr>
              <a:t> ad hoc, ut super </a:t>
            </a:r>
            <a:r>
              <a:rPr lang="it-IT" sz="2800" i="1" dirty="0" err="1">
                <a:solidFill>
                  <a:schemeClr val="bg1"/>
                </a:solidFill>
              </a:rPr>
              <a:t>eo</a:t>
            </a:r>
            <a:r>
              <a:rPr lang="it-IT" sz="2800" i="1" dirty="0">
                <a:solidFill>
                  <a:schemeClr val="bg1"/>
                </a:solidFill>
              </a:rPr>
              <a:t> </a:t>
            </a:r>
            <a:r>
              <a:rPr lang="it-IT" sz="2800" i="1" dirty="0" err="1" smtClean="0">
                <a:solidFill>
                  <a:schemeClr val="bg1"/>
                </a:solidFill>
              </a:rPr>
              <a:t>constituat</a:t>
            </a:r>
            <a:r>
              <a:rPr lang="it-IT" sz="2800" i="1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endParaRPr lang="it-IT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it-IT" sz="2800" dirty="0" smtClean="0">
                <a:solidFill>
                  <a:srgbClr val="CCFFCC"/>
                </a:solidFill>
              </a:rPr>
              <a:t>Queste costituzioni sono proemio e prologo del presente libro. Come infatti i rapporti giuridici sono oggetto delle singole costituzioni, così </a:t>
            </a:r>
            <a:r>
              <a:rPr lang="it-IT" sz="2800" dirty="0">
                <a:solidFill>
                  <a:srgbClr val="CCFFCC"/>
                </a:solidFill>
              </a:rPr>
              <a:t>di queste </a:t>
            </a:r>
            <a:r>
              <a:rPr lang="it-IT" sz="2800" dirty="0" smtClean="0">
                <a:solidFill>
                  <a:srgbClr val="CCFFCC"/>
                </a:solidFill>
              </a:rPr>
              <a:t>costituzioni è oggetto questo intero libro, e dunque fungono da proemio in quanto  costituzioni: </a:t>
            </a:r>
            <a:r>
              <a:rPr lang="it-IT" sz="2800" dirty="0" smtClean="0">
                <a:solidFill>
                  <a:srgbClr val="FFFF00"/>
                </a:solidFill>
              </a:rPr>
              <a:t>infatti prescrivono qualcosa</a:t>
            </a:r>
            <a:r>
              <a:rPr lang="it-IT" sz="2800" dirty="0" smtClean="0">
                <a:solidFill>
                  <a:srgbClr val="CCFFCC"/>
                </a:solidFill>
              </a:rPr>
              <a:t>. Tutte le leggi o ordinano di fare alcunché o proibiscono o puniscono o permettono e, se nulla di questo fanno, non sono leggi. Talvolta però (la legge) descrive un certo rapporto giuridico, ma lo fa per dettarne la disciplina</a:t>
            </a:r>
            <a:r>
              <a:rPr lang="it-IT" i="1" dirty="0" smtClean="0">
                <a:solidFill>
                  <a:srgbClr val="CCFFCC"/>
                </a:solidFill>
              </a:rPr>
              <a:t>. </a:t>
            </a:r>
            <a:endParaRPr lang="it-IT" i="1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3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9249" y="658462"/>
            <a:ext cx="8478153" cy="5820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i="1" dirty="0" smtClean="0">
                <a:solidFill>
                  <a:schemeClr val="bg1"/>
                </a:solidFill>
              </a:rPr>
              <a:t>§ </a:t>
            </a:r>
            <a:r>
              <a:rPr lang="it-IT" sz="2000" i="1" dirty="0" err="1" smtClean="0">
                <a:solidFill>
                  <a:schemeClr val="bg1"/>
                </a:solidFill>
              </a:rPr>
              <a:t>Videndum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>
                <a:solidFill>
                  <a:schemeClr val="bg1"/>
                </a:solidFill>
              </a:rPr>
              <a:t>est </a:t>
            </a:r>
            <a:r>
              <a:rPr lang="it-IT" sz="2000" i="1" dirty="0" err="1">
                <a:solidFill>
                  <a:schemeClr val="bg1"/>
                </a:solidFill>
              </a:rPr>
              <a:t>quod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singula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verba</a:t>
            </a:r>
            <a:r>
              <a:rPr lang="it-IT" sz="2000" i="1" dirty="0">
                <a:solidFill>
                  <a:schemeClr val="bg1"/>
                </a:solidFill>
              </a:rPr>
              <a:t> in hoc </a:t>
            </a:r>
            <a:r>
              <a:rPr lang="it-IT" sz="2000" i="1" dirty="0" err="1">
                <a:solidFill>
                  <a:schemeClr val="bg1"/>
                </a:solidFill>
              </a:rPr>
              <a:t>titulo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significant</a:t>
            </a:r>
            <a:r>
              <a:rPr lang="it-IT" sz="2000" i="1" dirty="0">
                <a:solidFill>
                  <a:schemeClr val="bg1"/>
                </a:solidFill>
              </a:rPr>
              <a:t>. </a:t>
            </a:r>
            <a:r>
              <a:rPr lang="it-IT" sz="2000" i="1" dirty="0" smtClean="0">
                <a:solidFill>
                  <a:srgbClr val="CCFFCC"/>
                </a:solidFill>
              </a:rPr>
              <a:t>De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>
                <a:solidFill>
                  <a:schemeClr val="bg1"/>
                </a:solidFill>
              </a:rPr>
              <a:t>materia </a:t>
            </a:r>
            <a:r>
              <a:rPr lang="it-IT" sz="2000" i="1" dirty="0" err="1">
                <a:solidFill>
                  <a:schemeClr val="bg1"/>
                </a:solidFill>
              </a:rPr>
              <a:t>significat</a:t>
            </a:r>
            <a:r>
              <a:rPr lang="it-IT" sz="2000" i="1" dirty="0">
                <a:solidFill>
                  <a:schemeClr val="bg1"/>
                </a:solidFill>
              </a:rPr>
              <a:t>. </a:t>
            </a:r>
            <a:r>
              <a:rPr lang="it-IT" sz="2000" i="1" dirty="0" err="1" smtClean="0">
                <a:solidFill>
                  <a:srgbClr val="CCFFCC"/>
                </a:solidFill>
              </a:rPr>
              <a:t>Novum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dicit</a:t>
            </a:r>
            <a:r>
              <a:rPr lang="it-IT" sz="2000" i="1" dirty="0">
                <a:solidFill>
                  <a:schemeClr val="bg1"/>
                </a:solidFill>
              </a:rPr>
              <a:t> ad </a:t>
            </a:r>
            <a:r>
              <a:rPr lang="it-IT" sz="2000" i="1" dirty="0" err="1">
                <a:solidFill>
                  <a:schemeClr val="bg1"/>
                </a:solidFill>
              </a:rPr>
              <a:t>differentiam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veterum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codicum</a:t>
            </a:r>
            <a:r>
              <a:rPr lang="it-IT" sz="2000" i="1" dirty="0">
                <a:solidFill>
                  <a:schemeClr val="bg1"/>
                </a:solidFill>
              </a:rPr>
              <a:t>. </a:t>
            </a:r>
            <a:r>
              <a:rPr lang="it-IT" sz="2000" i="1" dirty="0" err="1" smtClean="0">
                <a:solidFill>
                  <a:schemeClr val="bg1"/>
                </a:solidFill>
              </a:rPr>
              <a:t>Nomen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rgbClr val="CCFFCC"/>
                </a:solidFill>
              </a:rPr>
              <a:t>Codicis</a:t>
            </a:r>
            <a:r>
              <a:rPr lang="it-IT" sz="2000" i="1" dirty="0" smtClean="0">
                <a:solidFill>
                  <a:srgbClr val="CCFFCC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propter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excellentiam</a:t>
            </a:r>
            <a:r>
              <a:rPr lang="it-IT" sz="2000" i="1" dirty="0" smtClean="0">
                <a:solidFill>
                  <a:schemeClr val="bg1"/>
                </a:solidFill>
              </a:rPr>
              <a:t>, </a:t>
            </a:r>
            <a:r>
              <a:rPr lang="it-IT" sz="2000" i="1" dirty="0" err="1">
                <a:solidFill>
                  <a:schemeClr val="bg1"/>
                </a:solidFill>
              </a:rPr>
              <a:t>cum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aliis</a:t>
            </a:r>
            <a:r>
              <a:rPr lang="it-IT" sz="2000" i="1" dirty="0">
                <a:solidFill>
                  <a:schemeClr val="bg1"/>
                </a:solidFill>
              </a:rPr>
              <a:t> omnium </a:t>
            </a:r>
            <a:r>
              <a:rPr lang="it-IT" sz="2000" i="1" dirty="0" err="1">
                <a:solidFill>
                  <a:schemeClr val="bg1"/>
                </a:solidFill>
              </a:rPr>
              <a:t>librorum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commune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sit</a:t>
            </a:r>
            <a:r>
              <a:rPr lang="it-IT" sz="2000" i="1" dirty="0" smtClean="0">
                <a:solidFill>
                  <a:schemeClr val="bg1"/>
                </a:solidFill>
              </a:rPr>
              <a:t>, </a:t>
            </a:r>
            <a:r>
              <a:rPr lang="it-IT" sz="2000" i="1" dirty="0" err="1">
                <a:solidFill>
                  <a:schemeClr val="bg1"/>
                </a:solidFill>
              </a:rPr>
              <a:t>proprium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sibi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vendicat</a:t>
            </a:r>
            <a:r>
              <a:rPr lang="it-IT" sz="2000" i="1" dirty="0">
                <a:solidFill>
                  <a:schemeClr val="bg1"/>
                </a:solidFill>
              </a:rPr>
              <a:t>. </a:t>
            </a:r>
            <a:r>
              <a:rPr lang="it-IT" sz="2000" i="1" dirty="0" err="1">
                <a:solidFill>
                  <a:schemeClr val="bg1"/>
                </a:solidFill>
              </a:rPr>
              <a:t>Sicuti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cum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aliquem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interrogamus</a:t>
            </a:r>
            <a:r>
              <a:rPr lang="it-IT" sz="2000" i="1" dirty="0">
                <a:solidFill>
                  <a:schemeClr val="bg1"/>
                </a:solidFill>
              </a:rPr>
              <a:t> ita – Legisti </a:t>
            </a:r>
            <a:r>
              <a:rPr lang="it-IT" sz="2000" i="1" dirty="0" err="1">
                <a:solidFill>
                  <a:schemeClr val="bg1"/>
                </a:solidFill>
              </a:rPr>
              <a:t>artem</a:t>
            </a:r>
            <a:r>
              <a:rPr lang="it-IT" sz="2000" i="1" dirty="0">
                <a:solidFill>
                  <a:schemeClr val="bg1"/>
                </a:solidFill>
              </a:rPr>
              <a:t>? – tantum de </a:t>
            </a:r>
            <a:r>
              <a:rPr lang="it-IT" sz="2000" i="1" dirty="0" err="1">
                <a:solidFill>
                  <a:schemeClr val="bg1"/>
                </a:solidFill>
              </a:rPr>
              <a:t>dialectica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intelligendum</a:t>
            </a:r>
            <a:r>
              <a:rPr lang="it-IT" sz="2000" i="1" dirty="0">
                <a:solidFill>
                  <a:schemeClr val="bg1"/>
                </a:solidFill>
              </a:rPr>
              <a:t> est. </a:t>
            </a:r>
            <a:r>
              <a:rPr lang="it-IT" sz="2000" i="1" dirty="0" err="1">
                <a:solidFill>
                  <a:schemeClr val="bg1"/>
                </a:solidFill>
              </a:rPr>
              <a:t>Cum</a:t>
            </a:r>
            <a:r>
              <a:rPr lang="it-IT" sz="2000" i="1" dirty="0">
                <a:solidFill>
                  <a:schemeClr val="bg1"/>
                </a:solidFill>
              </a:rPr>
              <a:t> ars </a:t>
            </a:r>
            <a:r>
              <a:rPr lang="it-IT" sz="2000" i="1" dirty="0" err="1">
                <a:solidFill>
                  <a:schemeClr val="bg1"/>
                </a:solidFill>
              </a:rPr>
              <a:t>commune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sit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nomen</a:t>
            </a:r>
            <a:r>
              <a:rPr lang="it-IT" sz="2000" i="1" dirty="0">
                <a:solidFill>
                  <a:schemeClr val="bg1"/>
                </a:solidFill>
              </a:rPr>
              <a:t> omnium </a:t>
            </a:r>
            <a:r>
              <a:rPr lang="it-IT" sz="2000" i="1" dirty="0" err="1">
                <a:solidFill>
                  <a:schemeClr val="bg1"/>
                </a:solidFill>
              </a:rPr>
              <a:t>artium</a:t>
            </a:r>
            <a:r>
              <a:rPr lang="it-IT" sz="2000" i="1" dirty="0">
                <a:solidFill>
                  <a:schemeClr val="bg1"/>
                </a:solidFill>
              </a:rPr>
              <a:t>, est </a:t>
            </a:r>
            <a:r>
              <a:rPr lang="it-IT" sz="2000" i="1" dirty="0" err="1">
                <a:solidFill>
                  <a:schemeClr val="bg1"/>
                </a:solidFill>
              </a:rPr>
              <a:t>dialectice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proprium</a:t>
            </a:r>
            <a:r>
              <a:rPr lang="it-IT" sz="2000" i="1" dirty="0">
                <a:solidFill>
                  <a:schemeClr val="bg1"/>
                </a:solidFill>
              </a:rPr>
              <a:t> et hoc </a:t>
            </a:r>
            <a:r>
              <a:rPr lang="it-IT" sz="2000" i="1" dirty="0" err="1">
                <a:solidFill>
                  <a:schemeClr val="bg1"/>
                </a:solidFill>
              </a:rPr>
              <a:t>propter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excellentiam</a:t>
            </a:r>
            <a:r>
              <a:rPr lang="it-IT" sz="2000" i="1" dirty="0">
                <a:solidFill>
                  <a:schemeClr val="bg1"/>
                </a:solidFill>
              </a:rPr>
              <a:t>. </a:t>
            </a:r>
            <a:r>
              <a:rPr lang="it-IT" sz="2000" i="1" dirty="0" smtClean="0">
                <a:solidFill>
                  <a:srgbClr val="CCFFCC"/>
                </a:solidFill>
              </a:rPr>
              <a:t>Componendo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autem</a:t>
            </a:r>
            <a:r>
              <a:rPr lang="it-IT" sz="2000" i="1" dirty="0">
                <a:solidFill>
                  <a:schemeClr val="bg1"/>
                </a:solidFill>
              </a:rPr>
              <a:t> non hic </a:t>
            </a:r>
            <a:r>
              <a:rPr lang="it-IT" sz="2000" i="1" dirty="0" err="1">
                <a:solidFill>
                  <a:schemeClr val="bg1"/>
                </a:solidFill>
              </a:rPr>
              <a:t>accipitur</a:t>
            </a:r>
            <a:r>
              <a:rPr lang="it-IT" sz="2000" i="1" dirty="0">
                <a:solidFill>
                  <a:schemeClr val="bg1"/>
                </a:solidFill>
              </a:rPr>
              <a:t> ita ut </a:t>
            </a:r>
            <a:r>
              <a:rPr lang="it-IT" sz="2000" i="1" dirty="0" err="1">
                <a:solidFill>
                  <a:schemeClr val="bg1"/>
                </a:solidFill>
              </a:rPr>
              <a:t>solet</a:t>
            </a:r>
            <a:r>
              <a:rPr lang="it-IT" sz="2000" i="1" dirty="0">
                <a:solidFill>
                  <a:schemeClr val="bg1"/>
                </a:solidFill>
              </a:rPr>
              <a:t> – </a:t>
            </a:r>
            <a:r>
              <a:rPr lang="it-IT" sz="2000" i="1" dirty="0" err="1">
                <a:solidFill>
                  <a:schemeClr val="bg1"/>
                </a:solidFill>
              </a:rPr>
              <a:t>idest</a:t>
            </a:r>
            <a:r>
              <a:rPr lang="it-IT" sz="2000" i="1" dirty="0">
                <a:solidFill>
                  <a:schemeClr val="bg1"/>
                </a:solidFill>
              </a:rPr>
              <a:t> ut ex novo </a:t>
            </a:r>
            <a:r>
              <a:rPr lang="it-IT" sz="2000" i="1" dirty="0" err="1">
                <a:solidFill>
                  <a:schemeClr val="bg1"/>
                </a:solidFill>
              </a:rPr>
              <a:t>componatur</a:t>
            </a:r>
            <a:r>
              <a:rPr lang="it-IT" sz="2000" i="1" dirty="0">
                <a:solidFill>
                  <a:schemeClr val="bg1"/>
                </a:solidFill>
              </a:rPr>
              <a:t> – set ut </a:t>
            </a:r>
            <a:r>
              <a:rPr lang="it-IT" sz="2000" i="1" dirty="0" err="1">
                <a:solidFill>
                  <a:schemeClr val="bg1"/>
                </a:solidFill>
              </a:rPr>
              <a:t>iam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positas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constitutiones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legerent</a:t>
            </a:r>
            <a:r>
              <a:rPr lang="it-IT" sz="2000" i="1" dirty="0">
                <a:solidFill>
                  <a:schemeClr val="bg1"/>
                </a:solidFill>
              </a:rPr>
              <a:t>. </a:t>
            </a:r>
            <a:r>
              <a:rPr lang="it-IT" sz="2000" i="1" dirty="0" err="1">
                <a:solidFill>
                  <a:schemeClr val="tx2">
                    <a:lumMod val="50000"/>
                  </a:schemeClr>
                </a:solidFill>
              </a:rPr>
              <a:t>Mandavit</a:t>
            </a:r>
            <a:r>
              <a:rPr lang="it-IT" sz="2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i="1" dirty="0" err="1">
                <a:solidFill>
                  <a:schemeClr val="tx2">
                    <a:lumMod val="50000"/>
                  </a:schemeClr>
                </a:solidFill>
              </a:rPr>
              <a:t>Triboniano</a:t>
            </a:r>
            <a:r>
              <a:rPr lang="it-IT" sz="2000" i="1" dirty="0">
                <a:solidFill>
                  <a:schemeClr val="tx2">
                    <a:lumMod val="50000"/>
                  </a:schemeClr>
                </a:solidFill>
              </a:rPr>
              <a:t> et </a:t>
            </a:r>
            <a:r>
              <a:rPr lang="it-IT" sz="2000" i="1" dirty="0" err="1">
                <a:solidFill>
                  <a:schemeClr val="tx2">
                    <a:lumMod val="50000"/>
                  </a:schemeClr>
                </a:solidFill>
              </a:rPr>
              <a:t>aliis</a:t>
            </a:r>
            <a:r>
              <a:rPr lang="it-IT" sz="2000" i="1" dirty="0">
                <a:solidFill>
                  <a:schemeClr val="tx2">
                    <a:lumMod val="50000"/>
                  </a:schemeClr>
                </a:solidFill>
              </a:rPr>
              <a:t> ut </a:t>
            </a:r>
            <a:r>
              <a:rPr lang="it-IT" sz="2000" i="1" dirty="0" err="1">
                <a:solidFill>
                  <a:schemeClr val="tx2">
                    <a:lumMod val="50000"/>
                  </a:schemeClr>
                </a:solidFill>
              </a:rPr>
              <a:t>quod</a:t>
            </a:r>
            <a:r>
              <a:rPr lang="it-IT" sz="2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i="1" dirty="0" err="1">
                <a:solidFill>
                  <a:schemeClr val="tx2">
                    <a:lumMod val="50000"/>
                  </a:schemeClr>
                </a:solidFill>
              </a:rPr>
              <a:t>bonum</a:t>
            </a:r>
            <a:r>
              <a:rPr lang="it-IT" sz="2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i="1" dirty="0" err="1">
                <a:solidFill>
                  <a:schemeClr val="tx2">
                    <a:lumMod val="50000"/>
                  </a:schemeClr>
                </a:solidFill>
              </a:rPr>
              <a:t>eis</a:t>
            </a:r>
            <a:r>
              <a:rPr lang="it-IT" sz="2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i="1" dirty="0" err="1">
                <a:solidFill>
                  <a:schemeClr val="tx2">
                    <a:lumMod val="50000"/>
                  </a:schemeClr>
                </a:solidFill>
              </a:rPr>
              <a:t>videtur</a:t>
            </a:r>
            <a:r>
              <a:rPr lang="it-IT" sz="2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i="1" dirty="0" err="1">
                <a:solidFill>
                  <a:schemeClr val="tx2">
                    <a:lumMod val="50000"/>
                  </a:schemeClr>
                </a:solidFill>
              </a:rPr>
              <a:t>eligerent</a:t>
            </a:r>
            <a:r>
              <a:rPr lang="it-IT" sz="2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i="1" dirty="0" err="1">
                <a:solidFill>
                  <a:schemeClr val="tx2">
                    <a:lumMod val="50000"/>
                  </a:schemeClr>
                </a:solidFill>
              </a:rPr>
              <a:t>vel</a:t>
            </a:r>
            <a:r>
              <a:rPr lang="it-IT" sz="2000" i="1" dirty="0">
                <a:solidFill>
                  <a:schemeClr val="tx2">
                    <a:lumMod val="50000"/>
                  </a:schemeClr>
                </a:solidFill>
              </a:rPr>
              <a:t>, si opus </a:t>
            </a:r>
            <a:r>
              <a:rPr lang="it-IT" sz="2000" i="1" dirty="0" err="1">
                <a:solidFill>
                  <a:schemeClr val="tx2">
                    <a:lumMod val="50000"/>
                  </a:schemeClr>
                </a:solidFill>
              </a:rPr>
              <a:t>esset</a:t>
            </a:r>
            <a:r>
              <a:rPr lang="it-IT" sz="2000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it-IT" sz="2000" i="1" dirty="0" err="1">
                <a:solidFill>
                  <a:schemeClr val="tx2">
                    <a:lumMod val="50000"/>
                  </a:schemeClr>
                </a:solidFill>
              </a:rPr>
              <a:t>adderent</a:t>
            </a:r>
            <a:r>
              <a:rPr lang="it-IT" sz="2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i="1" dirty="0" err="1">
                <a:solidFill>
                  <a:schemeClr val="tx2">
                    <a:lumMod val="50000"/>
                  </a:schemeClr>
                </a:solidFill>
              </a:rPr>
              <a:t>vel</a:t>
            </a:r>
            <a:r>
              <a:rPr lang="it-IT" sz="2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i="1" dirty="0" err="1">
                <a:solidFill>
                  <a:schemeClr val="tx2">
                    <a:lumMod val="50000"/>
                  </a:schemeClr>
                </a:solidFill>
              </a:rPr>
              <a:t>detraherent</a:t>
            </a:r>
            <a:r>
              <a:rPr lang="it-IT" sz="2000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it-IT" sz="2000" i="1" dirty="0" err="1">
                <a:solidFill>
                  <a:schemeClr val="tx2">
                    <a:lumMod val="50000"/>
                  </a:schemeClr>
                </a:solidFill>
              </a:rPr>
              <a:t>insuper</a:t>
            </a:r>
            <a:r>
              <a:rPr lang="it-IT" sz="2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i="1" dirty="0" err="1">
                <a:solidFill>
                  <a:schemeClr val="tx2">
                    <a:lumMod val="50000"/>
                  </a:schemeClr>
                </a:solidFill>
              </a:rPr>
              <a:t>etiam</a:t>
            </a:r>
            <a:r>
              <a:rPr lang="it-IT" sz="2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i="1" dirty="0" err="1">
                <a:solidFill>
                  <a:schemeClr val="tx2">
                    <a:lumMod val="50000"/>
                  </a:schemeClr>
                </a:solidFill>
              </a:rPr>
              <a:t>mutarent</a:t>
            </a:r>
            <a:r>
              <a:rPr lang="it-IT" sz="2000" i="1" dirty="0">
                <a:solidFill>
                  <a:srgbClr val="CCFFCC"/>
                </a:solidFill>
              </a:rPr>
              <a:t>. </a:t>
            </a:r>
            <a:r>
              <a:rPr lang="it-IT" sz="2000" i="1" dirty="0" smtClean="0">
                <a:solidFill>
                  <a:schemeClr val="bg1"/>
                </a:solidFill>
              </a:rPr>
              <a:t>Hic </a:t>
            </a:r>
            <a:r>
              <a:rPr lang="it-IT" sz="2000" i="1" dirty="0">
                <a:solidFill>
                  <a:schemeClr val="bg1"/>
                </a:solidFill>
              </a:rPr>
              <a:t>imperator </a:t>
            </a:r>
            <a:r>
              <a:rPr lang="it-IT" sz="2000" i="1" dirty="0" err="1" smtClean="0">
                <a:solidFill>
                  <a:schemeClr val="bg1"/>
                </a:solidFill>
              </a:rPr>
              <a:t>horum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codicem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harum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constitutiones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sumit</a:t>
            </a:r>
            <a:r>
              <a:rPr lang="it-IT" sz="2000" i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… Diede mandato a </a:t>
            </a:r>
            <a:r>
              <a:rPr lang="it-IT" dirty="0" err="1" smtClean="0"/>
              <a:t>Triboniano</a:t>
            </a:r>
            <a:r>
              <a:rPr lang="it-IT" dirty="0" smtClean="0"/>
              <a:t> e agli altri di scegliere ciò che ritenevano migliore e, se fosse stato necessario, di aggiungere o eliminare o anche di apportare modifiche …</a:t>
            </a:r>
          </a:p>
        </p:txBody>
      </p:sp>
    </p:spTree>
    <p:extLst>
      <p:ext uri="{BB962C8B-B14F-4D97-AF65-F5344CB8AC3E}">
        <p14:creationId xmlns:p14="http://schemas.microsoft.com/office/powerpoint/2010/main" val="52641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11561" y="870111"/>
            <a:ext cx="8275239" cy="55146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600" dirty="0" smtClean="0">
                <a:solidFill>
                  <a:schemeClr val="bg1"/>
                </a:solidFill>
              </a:rPr>
              <a:t>§… </a:t>
            </a:r>
            <a:r>
              <a:rPr lang="it-IT" sz="1600" dirty="0" err="1">
                <a:solidFill>
                  <a:schemeClr val="bg1"/>
                </a:solidFill>
              </a:rPr>
              <a:t>Cum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enim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omne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ius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vocetur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constitutio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</a:rPr>
              <a:t>sola </a:t>
            </a:r>
            <a:r>
              <a:rPr lang="it-IT" sz="1600" dirty="0" err="1">
                <a:solidFill>
                  <a:schemeClr val="tx2">
                    <a:lumMod val="50000"/>
                  </a:schemeClr>
                </a:solidFill>
              </a:rPr>
              <a:t>imperialis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tx2">
                    <a:lumMod val="50000"/>
                  </a:schemeClr>
                </a:solidFill>
              </a:rPr>
              <a:t>constitutio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</a:rPr>
              <a:t> hoc </a:t>
            </a:r>
            <a:r>
              <a:rPr lang="it-IT" sz="1600" dirty="0" err="1">
                <a:solidFill>
                  <a:schemeClr val="tx2">
                    <a:lumMod val="50000"/>
                  </a:schemeClr>
                </a:solidFill>
              </a:rPr>
              <a:t>sibi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tx2">
                    <a:lumMod val="50000"/>
                  </a:schemeClr>
                </a:solidFill>
              </a:rPr>
              <a:t>proprium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tx2">
                    <a:lumMod val="50000"/>
                  </a:schemeClr>
                </a:solidFill>
              </a:rPr>
              <a:t>nomen</a:t>
            </a:r>
            <a:r>
              <a:rPr lang="it-IT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tx2">
                    <a:lumMod val="50000"/>
                  </a:schemeClr>
                </a:solidFill>
              </a:rPr>
              <a:t>vendicat</a:t>
            </a:r>
            <a:r>
              <a:rPr lang="it-IT" sz="1600" dirty="0">
                <a:solidFill>
                  <a:schemeClr val="bg1"/>
                </a:solidFill>
              </a:rPr>
              <a:t>. Set in </a:t>
            </a:r>
            <a:r>
              <a:rPr lang="it-IT" sz="1600" dirty="0" err="1">
                <a:solidFill>
                  <a:schemeClr val="bg1"/>
                </a:solidFill>
              </a:rPr>
              <a:t>hac</a:t>
            </a:r>
            <a:r>
              <a:rPr lang="it-IT" sz="1600" dirty="0">
                <a:solidFill>
                  <a:schemeClr val="bg1"/>
                </a:solidFill>
              </a:rPr>
              <a:t> prima </a:t>
            </a:r>
            <a:r>
              <a:rPr lang="it-IT" sz="1600" dirty="0" err="1">
                <a:solidFill>
                  <a:schemeClr val="bg1"/>
                </a:solidFill>
              </a:rPr>
              <a:t>loquitur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Iustinianus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smtClean="0">
                <a:solidFill>
                  <a:schemeClr val="bg1"/>
                </a:solidFill>
              </a:rPr>
              <a:t>‘de </a:t>
            </a:r>
            <a:r>
              <a:rPr lang="it-IT" sz="1600" dirty="0">
                <a:solidFill>
                  <a:schemeClr val="bg1"/>
                </a:solidFill>
              </a:rPr>
              <a:t>codice novo </a:t>
            </a:r>
            <a:r>
              <a:rPr lang="it-IT" sz="1600" dirty="0" smtClean="0">
                <a:solidFill>
                  <a:schemeClr val="bg1"/>
                </a:solidFill>
              </a:rPr>
              <a:t>componendo’, </a:t>
            </a:r>
            <a:r>
              <a:rPr lang="it-IT" sz="1600" dirty="0">
                <a:solidFill>
                  <a:schemeClr val="bg1"/>
                </a:solidFill>
              </a:rPr>
              <a:t>imperando </a:t>
            </a:r>
            <a:r>
              <a:rPr lang="it-IT" sz="1600" dirty="0" err="1">
                <a:solidFill>
                  <a:schemeClr val="bg1"/>
                </a:solidFill>
              </a:rPr>
              <a:t>scilicet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suis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satellitibus</a:t>
            </a:r>
            <a:r>
              <a:rPr lang="it-IT" sz="1600" dirty="0">
                <a:solidFill>
                  <a:schemeClr val="bg1"/>
                </a:solidFill>
              </a:rPr>
              <a:t> ut ex </a:t>
            </a:r>
            <a:r>
              <a:rPr lang="it-IT" sz="1600" dirty="0" err="1">
                <a:solidFill>
                  <a:schemeClr val="bg1"/>
                </a:solidFill>
              </a:rPr>
              <a:t>tribus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illis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codicibus</a:t>
            </a:r>
            <a:r>
              <a:rPr lang="it-IT" sz="1600" dirty="0">
                <a:solidFill>
                  <a:schemeClr val="bg1"/>
                </a:solidFill>
              </a:rPr>
              <a:t> – </a:t>
            </a:r>
            <a:r>
              <a:rPr lang="it-IT" sz="1600" dirty="0" err="1">
                <a:solidFill>
                  <a:schemeClr val="bg1"/>
                </a:solidFill>
              </a:rPr>
              <a:t>Hermogenianus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scilicet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Theodosianus</a:t>
            </a:r>
            <a:r>
              <a:rPr lang="it-IT" sz="1600" dirty="0" smtClean="0">
                <a:solidFill>
                  <a:schemeClr val="bg1"/>
                </a:solidFill>
              </a:rPr>
              <a:t>, </a:t>
            </a:r>
            <a:r>
              <a:rPr lang="it-IT" sz="1600" dirty="0" err="1" smtClean="0">
                <a:solidFill>
                  <a:schemeClr val="bg1"/>
                </a:solidFill>
              </a:rPr>
              <a:t>Gregorianus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– ad quorum </a:t>
            </a:r>
            <a:r>
              <a:rPr lang="it-IT" sz="1600" dirty="0" err="1">
                <a:solidFill>
                  <a:schemeClr val="bg1"/>
                </a:solidFill>
              </a:rPr>
              <a:t>differentiam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iste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vocatur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novus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smtClean="0">
                <a:solidFill>
                  <a:schemeClr val="bg1"/>
                </a:solidFill>
              </a:rPr>
              <a:t>ut </a:t>
            </a:r>
            <a:r>
              <a:rPr lang="it-IT" sz="1600" dirty="0" err="1">
                <a:solidFill>
                  <a:schemeClr val="bg1"/>
                </a:solidFill>
              </a:rPr>
              <a:t>quod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melius</a:t>
            </a:r>
            <a:r>
              <a:rPr lang="it-IT" sz="1600" dirty="0">
                <a:solidFill>
                  <a:schemeClr val="bg1"/>
                </a:solidFill>
              </a:rPr>
              <a:t> (in) </a:t>
            </a:r>
            <a:r>
              <a:rPr lang="it-IT" sz="1600" dirty="0" err="1">
                <a:solidFill>
                  <a:schemeClr val="bg1"/>
                </a:solidFill>
              </a:rPr>
              <a:t>eis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videretur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acciperent</a:t>
            </a:r>
            <a:r>
              <a:rPr lang="it-IT" sz="1600" dirty="0">
                <a:solidFill>
                  <a:schemeClr val="bg1"/>
                </a:solidFill>
              </a:rPr>
              <a:t>. Et si quid </a:t>
            </a:r>
            <a:r>
              <a:rPr lang="it-IT" sz="1600" dirty="0" err="1">
                <a:solidFill>
                  <a:schemeClr val="bg1"/>
                </a:solidFill>
              </a:rPr>
              <a:t>ibi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minus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videret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adesse</a:t>
            </a:r>
            <a:r>
              <a:rPr lang="it-IT" sz="1600" dirty="0">
                <a:solidFill>
                  <a:schemeClr val="bg1"/>
                </a:solidFill>
              </a:rPr>
              <a:t>, hoc </a:t>
            </a:r>
            <a:r>
              <a:rPr lang="it-IT" sz="1600" dirty="0" err="1">
                <a:solidFill>
                  <a:schemeClr val="bg1"/>
                </a:solidFill>
              </a:rPr>
              <a:t>supplerent</a:t>
            </a:r>
            <a:r>
              <a:rPr lang="it-IT" sz="1600" dirty="0">
                <a:solidFill>
                  <a:schemeClr val="bg1"/>
                </a:solidFill>
              </a:rPr>
              <a:t>. Si quid </a:t>
            </a:r>
            <a:r>
              <a:rPr lang="it-IT" sz="1600" dirty="0" err="1">
                <a:solidFill>
                  <a:schemeClr val="bg1"/>
                </a:solidFill>
              </a:rPr>
              <a:t>superfluum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detrahere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conarentur</a:t>
            </a:r>
            <a:r>
              <a:rPr lang="it-IT" sz="1600" dirty="0">
                <a:solidFill>
                  <a:schemeClr val="bg1"/>
                </a:solidFill>
              </a:rPr>
              <a:t> et </a:t>
            </a:r>
            <a:r>
              <a:rPr lang="it-IT" sz="1600" dirty="0">
                <a:solidFill>
                  <a:srgbClr val="660066"/>
                </a:solidFill>
              </a:rPr>
              <a:t>si quid male </a:t>
            </a:r>
            <a:r>
              <a:rPr lang="it-IT" sz="1600" dirty="0" err="1">
                <a:solidFill>
                  <a:srgbClr val="660066"/>
                </a:solidFill>
              </a:rPr>
              <a:t>fuerit</a:t>
            </a:r>
            <a:r>
              <a:rPr lang="it-IT" sz="1600" dirty="0">
                <a:solidFill>
                  <a:srgbClr val="660066"/>
                </a:solidFill>
              </a:rPr>
              <a:t> </a:t>
            </a:r>
            <a:r>
              <a:rPr lang="it-IT" sz="1600" dirty="0" err="1">
                <a:solidFill>
                  <a:srgbClr val="660066"/>
                </a:solidFill>
              </a:rPr>
              <a:t>dictum</a:t>
            </a:r>
            <a:r>
              <a:rPr lang="it-IT" sz="1600" dirty="0">
                <a:solidFill>
                  <a:srgbClr val="660066"/>
                </a:solidFill>
              </a:rPr>
              <a:t>, hoc emendare </a:t>
            </a:r>
            <a:r>
              <a:rPr lang="it-IT" sz="1600" dirty="0" err="1">
                <a:solidFill>
                  <a:srgbClr val="660066"/>
                </a:solidFill>
              </a:rPr>
              <a:t>festinarent</a:t>
            </a:r>
            <a:r>
              <a:rPr lang="it-IT" sz="1600" dirty="0">
                <a:solidFill>
                  <a:schemeClr val="bg1"/>
                </a:solidFill>
              </a:rPr>
              <a:t>. </a:t>
            </a:r>
            <a:r>
              <a:rPr lang="it-IT" sz="1600" dirty="0">
                <a:solidFill>
                  <a:srgbClr val="CCFFCC"/>
                </a:solidFill>
              </a:rPr>
              <a:t>Et ita </a:t>
            </a:r>
            <a:r>
              <a:rPr lang="it-IT" sz="1600" dirty="0" err="1">
                <a:solidFill>
                  <a:srgbClr val="CCFFCC"/>
                </a:solidFill>
              </a:rPr>
              <a:t>novum</a:t>
            </a:r>
            <a:r>
              <a:rPr lang="it-IT" sz="1600" dirty="0">
                <a:solidFill>
                  <a:srgbClr val="CCFFCC"/>
                </a:solidFill>
              </a:rPr>
              <a:t> </a:t>
            </a:r>
            <a:r>
              <a:rPr lang="it-IT" sz="1600" dirty="0" smtClean="0">
                <a:solidFill>
                  <a:srgbClr val="CCFFCC"/>
                </a:solidFill>
              </a:rPr>
              <a:t>– addendo</a:t>
            </a:r>
            <a:r>
              <a:rPr lang="it-IT" sz="1600" dirty="0">
                <a:solidFill>
                  <a:srgbClr val="CCFFCC"/>
                </a:solidFill>
              </a:rPr>
              <a:t>, mutando </a:t>
            </a:r>
            <a:r>
              <a:rPr lang="it-IT" sz="1600" dirty="0" err="1">
                <a:solidFill>
                  <a:srgbClr val="CCFFCC"/>
                </a:solidFill>
              </a:rPr>
              <a:t>vel</a:t>
            </a:r>
            <a:r>
              <a:rPr lang="it-IT" sz="1600" dirty="0">
                <a:solidFill>
                  <a:srgbClr val="CCFFCC"/>
                </a:solidFill>
              </a:rPr>
              <a:t> </a:t>
            </a:r>
            <a:r>
              <a:rPr lang="it-IT" sz="1600" dirty="0" err="1" smtClean="0">
                <a:solidFill>
                  <a:srgbClr val="CCFFCC"/>
                </a:solidFill>
              </a:rPr>
              <a:t>detrahendo</a:t>
            </a:r>
            <a:r>
              <a:rPr lang="it-IT" sz="1600" dirty="0" smtClean="0">
                <a:solidFill>
                  <a:srgbClr val="CCFFCC"/>
                </a:solidFill>
              </a:rPr>
              <a:t> – </a:t>
            </a:r>
            <a:r>
              <a:rPr lang="it-IT" sz="1600" dirty="0" err="1" smtClean="0">
                <a:solidFill>
                  <a:srgbClr val="CCFFCC"/>
                </a:solidFill>
              </a:rPr>
              <a:t>componerent</a:t>
            </a:r>
            <a:r>
              <a:rPr lang="it-IT" sz="1600" dirty="0" smtClean="0">
                <a:solidFill>
                  <a:srgbClr val="CCFFCC"/>
                </a:solidFill>
              </a:rPr>
              <a:t> </a:t>
            </a:r>
            <a:r>
              <a:rPr lang="it-IT" sz="1600" dirty="0" err="1">
                <a:solidFill>
                  <a:srgbClr val="CCFFCC"/>
                </a:solidFill>
              </a:rPr>
              <a:t>Codicem</a:t>
            </a:r>
            <a:r>
              <a:rPr lang="it-IT" sz="1600" dirty="0" smtClean="0">
                <a:solidFill>
                  <a:schemeClr val="bg1"/>
                </a:solidFill>
              </a:rPr>
              <a:t>.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… se </a:t>
            </a:r>
            <a:r>
              <a:rPr lang="en-US" sz="2400" dirty="0" err="1" smtClean="0">
                <a:solidFill>
                  <a:srgbClr val="FFFFFF"/>
                </a:solidFill>
              </a:rPr>
              <a:t>infatti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ogni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diritto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può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dirsi</a:t>
            </a:r>
            <a:r>
              <a:rPr lang="en-US" sz="2400" dirty="0" smtClean="0">
                <a:solidFill>
                  <a:srgbClr val="FFFFFF"/>
                </a:solidFill>
              </a:rPr>
              <a:t> ‘</a:t>
            </a:r>
            <a:r>
              <a:rPr lang="en-US" sz="2400" dirty="0" err="1" smtClean="0">
                <a:solidFill>
                  <a:srgbClr val="FFFFFF"/>
                </a:solidFill>
              </a:rPr>
              <a:t>costituzione</a:t>
            </a:r>
            <a:r>
              <a:rPr lang="en-US" sz="2400" dirty="0" smtClean="0">
                <a:solidFill>
                  <a:srgbClr val="FFFFFF"/>
                </a:solidFill>
              </a:rPr>
              <a:t>’, </a:t>
            </a:r>
            <a:r>
              <a:rPr lang="en-US" sz="2400" dirty="0" err="1" smtClean="0">
                <a:solidFill>
                  <a:srgbClr val="FFFFFF"/>
                </a:solidFill>
              </a:rPr>
              <a:t>tuttavia</a:t>
            </a:r>
            <a:r>
              <a:rPr lang="en-US" sz="2400" dirty="0" smtClean="0">
                <a:solidFill>
                  <a:srgbClr val="FFFFFF"/>
                </a:solidFill>
              </a:rPr>
              <a:t> solo la ‘</a:t>
            </a:r>
            <a:r>
              <a:rPr lang="en-US" sz="2400" dirty="0" err="1" smtClean="0">
                <a:solidFill>
                  <a:srgbClr val="FFFFFF"/>
                </a:solidFill>
              </a:rPr>
              <a:t>costituzione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imperiale</a:t>
            </a:r>
            <a:r>
              <a:rPr lang="en-US" sz="2400" dirty="0" smtClean="0">
                <a:solidFill>
                  <a:srgbClr val="FFFFFF"/>
                </a:solidFill>
              </a:rPr>
              <a:t>’ </a:t>
            </a:r>
            <a:r>
              <a:rPr lang="en-US" sz="2400" dirty="0" err="1" smtClean="0">
                <a:solidFill>
                  <a:srgbClr val="FFFFFF"/>
                </a:solidFill>
              </a:rPr>
              <a:t>rivendica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propriamente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quel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nome</a:t>
            </a:r>
            <a:r>
              <a:rPr lang="en-US" sz="2400" dirty="0" smtClean="0">
                <a:solidFill>
                  <a:srgbClr val="FFFFFF"/>
                </a:solidFill>
              </a:rPr>
              <a:t> … In </a:t>
            </a:r>
            <a:r>
              <a:rPr lang="en-US" sz="2400" dirty="0" err="1" smtClean="0">
                <a:solidFill>
                  <a:srgbClr val="FFFFFF"/>
                </a:solidFill>
              </a:rPr>
              <a:t>questa</a:t>
            </a:r>
            <a:r>
              <a:rPr lang="en-US" sz="2400" dirty="0" smtClean="0">
                <a:solidFill>
                  <a:srgbClr val="FFFFFF"/>
                </a:solidFill>
              </a:rPr>
              <a:t> prima (</a:t>
            </a:r>
            <a:r>
              <a:rPr lang="en-US" sz="2400" dirty="0" err="1" smtClean="0">
                <a:solidFill>
                  <a:srgbClr val="FFFFFF"/>
                </a:solidFill>
              </a:rPr>
              <a:t>costituzione</a:t>
            </a:r>
            <a:r>
              <a:rPr lang="en-US" sz="2400" dirty="0" smtClean="0">
                <a:solidFill>
                  <a:srgbClr val="FFFFFF"/>
                </a:solidFill>
              </a:rPr>
              <a:t>) </a:t>
            </a:r>
            <a:r>
              <a:rPr lang="en-US" sz="2400" dirty="0" err="1" smtClean="0">
                <a:solidFill>
                  <a:srgbClr val="FFFFFF"/>
                </a:solidFill>
              </a:rPr>
              <a:t>Giustiniano</a:t>
            </a:r>
            <a:r>
              <a:rPr lang="en-US" sz="2400" dirty="0" smtClean="0">
                <a:solidFill>
                  <a:srgbClr val="FFFFFF"/>
                </a:solidFill>
              </a:rPr>
              <a:t> … </a:t>
            </a:r>
            <a:r>
              <a:rPr lang="en-US" sz="2400" dirty="0" err="1" smtClean="0">
                <a:solidFill>
                  <a:srgbClr val="FFFFFF"/>
                </a:solidFill>
              </a:rPr>
              <a:t>ordina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ai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suoi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ministri</a:t>
            </a:r>
            <a:r>
              <a:rPr lang="en-US" sz="2400" dirty="0" smtClean="0">
                <a:solidFill>
                  <a:srgbClr val="FFFFFF"/>
                </a:solidFill>
              </a:rPr>
              <a:t> di </a:t>
            </a:r>
            <a:r>
              <a:rPr lang="en-US" sz="2400" dirty="0" err="1" smtClean="0">
                <a:solidFill>
                  <a:srgbClr val="FFFFFF"/>
                </a:solidFill>
              </a:rPr>
              <a:t>raccogliere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quanto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nei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precedenti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tre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codici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pareva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loro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migliore</a:t>
            </a:r>
            <a:r>
              <a:rPr lang="en-US" sz="2400" dirty="0" smtClean="0">
                <a:solidFill>
                  <a:srgbClr val="FFFFFF"/>
                </a:solidFill>
              </a:rPr>
              <a:t>. E se </a:t>
            </a:r>
            <a:r>
              <a:rPr lang="en-US" sz="2400" dirty="0" err="1" smtClean="0">
                <a:solidFill>
                  <a:srgbClr val="FFFFFF"/>
                </a:solidFill>
              </a:rPr>
              <a:t>si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accorgevano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che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mancava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qualcosa</a:t>
            </a:r>
            <a:r>
              <a:rPr lang="en-US" sz="2400" dirty="0" smtClean="0">
                <a:solidFill>
                  <a:srgbClr val="FFFFFF"/>
                </a:solidFill>
              </a:rPr>
              <a:t>, lo </a:t>
            </a:r>
            <a:r>
              <a:rPr lang="en-US" sz="2400" dirty="0" err="1" smtClean="0">
                <a:solidFill>
                  <a:srgbClr val="FFFFFF"/>
                </a:solidFill>
              </a:rPr>
              <a:t>aggiungessero</a:t>
            </a:r>
            <a:r>
              <a:rPr lang="en-US" sz="2400" dirty="0" smtClean="0">
                <a:solidFill>
                  <a:srgbClr val="FFFFFF"/>
                </a:solidFill>
              </a:rPr>
              <a:t>. Se </a:t>
            </a:r>
            <a:r>
              <a:rPr lang="en-US" sz="2400" dirty="0" err="1" smtClean="0">
                <a:solidFill>
                  <a:srgbClr val="FFFFFF"/>
                </a:solidFill>
              </a:rPr>
              <a:t>invece</a:t>
            </a:r>
            <a:r>
              <a:rPr lang="en-US" sz="2400" dirty="0" smtClean="0">
                <a:solidFill>
                  <a:srgbClr val="FFFFFF"/>
                </a:solidFill>
              </a:rPr>
              <a:t> (</a:t>
            </a:r>
            <a:r>
              <a:rPr lang="en-US" sz="2400" dirty="0" err="1" smtClean="0">
                <a:solidFill>
                  <a:srgbClr val="FFFFFF"/>
                </a:solidFill>
              </a:rPr>
              <a:t>notavano</a:t>
            </a:r>
            <a:r>
              <a:rPr lang="en-US" sz="2400" dirty="0" smtClean="0">
                <a:solidFill>
                  <a:srgbClr val="FFFFFF"/>
                </a:solidFill>
              </a:rPr>
              <a:t>) </a:t>
            </a:r>
            <a:r>
              <a:rPr lang="en-US" sz="2400" dirty="0" err="1" smtClean="0">
                <a:solidFill>
                  <a:srgbClr val="FFFFFF"/>
                </a:solidFill>
              </a:rPr>
              <a:t>qualcosa</a:t>
            </a:r>
            <a:r>
              <a:rPr lang="en-US" sz="2400" dirty="0" smtClean="0">
                <a:solidFill>
                  <a:srgbClr val="FFFFFF"/>
                </a:solidFill>
              </a:rPr>
              <a:t> di </a:t>
            </a:r>
            <a:r>
              <a:rPr lang="en-US" sz="2400" dirty="0" err="1" smtClean="0">
                <a:solidFill>
                  <a:srgbClr val="FFFFFF"/>
                </a:solidFill>
              </a:rPr>
              <a:t>superfluo</a:t>
            </a:r>
            <a:r>
              <a:rPr lang="en-US" sz="2400" dirty="0" smtClean="0">
                <a:solidFill>
                  <a:srgbClr val="FFFFFF"/>
                </a:solidFill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</a:rPr>
              <a:t>si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sforzassero</a:t>
            </a:r>
            <a:r>
              <a:rPr lang="en-US" sz="2400" dirty="0" smtClean="0">
                <a:solidFill>
                  <a:srgbClr val="FFFFFF"/>
                </a:solidFill>
              </a:rPr>
              <a:t> di </a:t>
            </a:r>
            <a:r>
              <a:rPr lang="en-US" sz="2400" dirty="0" err="1" smtClean="0">
                <a:solidFill>
                  <a:srgbClr val="FFFFFF"/>
                </a:solidFill>
              </a:rPr>
              <a:t>eliminarlo</a:t>
            </a:r>
            <a:r>
              <a:rPr lang="en-US" sz="2400" dirty="0" smtClean="0">
                <a:solidFill>
                  <a:srgbClr val="FFFFFF"/>
                </a:solidFill>
              </a:rPr>
              <a:t> e, se </a:t>
            </a:r>
            <a:r>
              <a:rPr lang="en-US" sz="2400" dirty="0" err="1" smtClean="0">
                <a:solidFill>
                  <a:srgbClr val="FFFFFF"/>
                </a:solidFill>
              </a:rPr>
              <a:t>qualcosa</a:t>
            </a:r>
            <a:r>
              <a:rPr lang="en-US" sz="2400" dirty="0" smtClean="0">
                <a:solidFill>
                  <a:srgbClr val="FFFFFF"/>
                </a:solidFill>
              </a:rPr>
              <a:t> era </a:t>
            </a:r>
            <a:r>
              <a:rPr lang="en-US" sz="2400" dirty="0" err="1" smtClean="0">
                <a:solidFill>
                  <a:srgbClr val="FFFFFF"/>
                </a:solidFill>
              </a:rPr>
              <a:t>malamente</a:t>
            </a:r>
            <a:r>
              <a:rPr lang="en-US" sz="2400" dirty="0" smtClean="0">
                <a:solidFill>
                  <a:srgbClr val="FFFFFF"/>
                </a:solidFill>
              </a:rPr>
              <a:t> espresso, lo </a:t>
            </a:r>
            <a:r>
              <a:rPr lang="en-US" sz="2400" dirty="0" err="1" smtClean="0">
                <a:solidFill>
                  <a:srgbClr val="FFFFFF"/>
                </a:solidFill>
              </a:rPr>
              <a:t>correggessero</a:t>
            </a:r>
            <a:r>
              <a:rPr lang="en-US" sz="2400" dirty="0" smtClean="0">
                <a:solidFill>
                  <a:srgbClr val="FFFFFF"/>
                </a:solidFill>
              </a:rPr>
              <a:t>. E </a:t>
            </a:r>
            <a:r>
              <a:rPr lang="en-US" sz="2400" dirty="0" err="1" smtClean="0">
                <a:solidFill>
                  <a:srgbClr val="FFFFFF"/>
                </a:solidFill>
              </a:rPr>
              <a:t>così</a:t>
            </a:r>
            <a:r>
              <a:rPr lang="en-US" sz="2400" dirty="0" smtClean="0">
                <a:solidFill>
                  <a:srgbClr val="FFFFFF"/>
                </a:solidFill>
              </a:rPr>
              <a:t> – </a:t>
            </a:r>
            <a:r>
              <a:rPr lang="en-US" sz="2400" dirty="0" err="1" smtClean="0">
                <a:solidFill>
                  <a:srgbClr val="FFFFFF"/>
                </a:solidFill>
              </a:rPr>
              <a:t>aggiungendo</a:t>
            </a:r>
            <a:r>
              <a:rPr lang="en-US" sz="2400" dirty="0" smtClean="0">
                <a:solidFill>
                  <a:srgbClr val="FFFFFF"/>
                </a:solidFill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</a:rPr>
              <a:t>cambiando</a:t>
            </a:r>
            <a:r>
              <a:rPr lang="en-US" sz="2400" dirty="0" smtClean="0">
                <a:solidFill>
                  <a:srgbClr val="FFFFFF"/>
                </a:solidFill>
              </a:rPr>
              <a:t> o </a:t>
            </a:r>
            <a:r>
              <a:rPr lang="en-US" sz="2400" dirty="0" err="1" smtClean="0">
                <a:solidFill>
                  <a:srgbClr val="FFFFFF"/>
                </a:solidFill>
              </a:rPr>
              <a:t>eliminando</a:t>
            </a:r>
            <a:r>
              <a:rPr lang="en-US" sz="2400" dirty="0" smtClean="0">
                <a:solidFill>
                  <a:srgbClr val="FFFFFF"/>
                </a:solidFill>
              </a:rPr>
              <a:t> – </a:t>
            </a:r>
            <a:r>
              <a:rPr lang="en-US" sz="2400" dirty="0" err="1" smtClean="0">
                <a:solidFill>
                  <a:srgbClr val="FFFFFF"/>
                </a:solidFill>
              </a:rPr>
              <a:t>componessero</a:t>
            </a:r>
            <a:r>
              <a:rPr lang="en-US" sz="2400" dirty="0" smtClean="0">
                <a:solidFill>
                  <a:srgbClr val="FFFFFF"/>
                </a:solidFill>
              </a:rPr>
              <a:t> un </a:t>
            </a:r>
            <a:r>
              <a:rPr lang="en-US" sz="2400" dirty="0" err="1" smtClean="0">
                <a:solidFill>
                  <a:srgbClr val="FFFFFF"/>
                </a:solidFill>
              </a:rPr>
              <a:t>nuovo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Codice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  <a:endParaRPr lang="it-IT" sz="2400" dirty="0">
              <a:solidFill>
                <a:srgbClr val="FFFFFF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29150" y="352748"/>
            <a:ext cx="36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3701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529121"/>
            <a:ext cx="8373720" cy="61025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i="1" dirty="0" smtClean="0">
                <a:solidFill>
                  <a:srgbClr val="CCFFCC"/>
                </a:solidFill>
              </a:rPr>
              <a:t>§ Ex </a:t>
            </a:r>
            <a:r>
              <a:rPr lang="it-IT" sz="2000" i="1" dirty="0" err="1" smtClean="0">
                <a:solidFill>
                  <a:srgbClr val="CCFFCC"/>
                </a:solidFill>
              </a:rPr>
              <a:t>constitutionibus</a:t>
            </a:r>
            <a:r>
              <a:rPr lang="it-IT" sz="2000" i="1" dirty="0" smtClean="0">
                <a:solidFill>
                  <a:srgbClr val="CCFFCC"/>
                </a:solidFill>
              </a:rPr>
              <a:t> </a:t>
            </a:r>
            <a:r>
              <a:rPr lang="it-IT" sz="2000" i="1" dirty="0">
                <a:solidFill>
                  <a:srgbClr val="CCFFCC"/>
                </a:solidFill>
              </a:rPr>
              <a:t>id </a:t>
            </a:r>
            <a:r>
              <a:rPr lang="it-IT" sz="2000" i="1" dirty="0" err="1">
                <a:solidFill>
                  <a:srgbClr val="CCFFCC"/>
                </a:solidFill>
              </a:rPr>
              <a:t>quod</a:t>
            </a:r>
            <a:r>
              <a:rPr lang="it-IT" sz="2000" i="1" dirty="0">
                <a:solidFill>
                  <a:srgbClr val="CCFFCC"/>
                </a:solidFill>
              </a:rPr>
              <a:t> optimum est </a:t>
            </a:r>
            <a:r>
              <a:rPr lang="it-IT" sz="2000" i="1" dirty="0" err="1">
                <a:solidFill>
                  <a:srgbClr val="CCFFCC"/>
                </a:solidFill>
              </a:rPr>
              <a:t>Iustinianus</a:t>
            </a:r>
            <a:r>
              <a:rPr lang="it-IT" sz="2000" i="1" dirty="0">
                <a:solidFill>
                  <a:srgbClr val="CCFFCC"/>
                </a:solidFill>
              </a:rPr>
              <a:t> opere sue </a:t>
            </a:r>
            <a:r>
              <a:rPr lang="it-IT" sz="2000" i="1" dirty="0" err="1">
                <a:solidFill>
                  <a:srgbClr val="CCFFCC"/>
                </a:solidFill>
              </a:rPr>
              <a:t>diligentia</a:t>
            </a:r>
            <a:r>
              <a:rPr lang="it-IT" sz="2000" i="1" dirty="0">
                <a:solidFill>
                  <a:srgbClr val="CCFFCC"/>
                </a:solidFill>
              </a:rPr>
              <a:t> </a:t>
            </a:r>
            <a:r>
              <a:rPr lang="it-IT" sz="2000" i="1" dirty="0" err="1">
                <a:solidFill>
                  <a:srgbClr val="CCFFCC"/>
                </a:solidFill>
              </a:rPr>
              <a:t>decerpit</a:t>
            </a:r>
            <a:r>
              <a:rPr lang="it-IT" sz="2000" i="1" dirty="0">
                <a:solidFill>
                  <a:srgbClr val="CCFFCC"/>
                </a:solidFill>
              </a:rPr>
              <a:t>; hoc </a:t>
            </a:r>
            <a:r>
              <a:rPr lang="it-IT" sz="2000" i="1" dirty="0" err="1">
                <a:solidFill>
                  <a:srgbClr val="CCFFCC"/>
                </a:solidFill>
              </a:rPr>
              <a:t>quoque</a:t>
            </a:r>
            <a:r>
              <a:rPr lang="it-IT" sz="2000" i="1" dirty="0">
                <a:solidFill>
                  <a:srgbClr val="CCFFCC"/>
                </a:solidFill>
              </a:rPr>
              <a:t> </a:t>
            </a:r>
            <a:r>
              <a:rPr lang="it-IT" sz="2000" i="1" dirty="0" err="1">
                <a:solidFill>
                  <a:srgbClr val="CCFFCC"/>
                </a:solidFill>
              </a:rPr>
              <a:t>emendatum</a:t>
            </a:r>
            <a:r>
              <a:rPr lang="it-IT" sz="2000" i="1" dirty="0">
                <a:solidFill>
                  <a:srgbClr val="CCFFCC"/>
                </a:solidFill>
              </a:rPr>
              <a:t> et ex suo proprio </a:t>
            </a:r>
            <a:r>
              <a:rPr lang="it-IT" sz="2000" i="1" dirty="0" err="1">
                <a:solidFill>
                  <a:srgbClr val="CCFFCC"/>
                </a:solidFill>
              </a:rPr>
              <a:t>suppletum</a:t>
            </a:r>
            <a:r>
              <a:rPr lang="it-IT" sz="2000" i="1" dirty="0">
                <a:solidFill>
                  <a:srgbClr val="CCFFCC"/>
                </a:solidFill>
              </a:rPr>
              <a:t> in unum </a:t>
            </a:r>
            <a:r>
              <a:rPr lang="it-IT" sz="2000" i="1" dirty="0" err="1" smtClean="0">
                <a:solidFill>
                  <a:srgbClr val="CCFFCC"/>
                </a:solidFill>
              </a:rPr>
              <a:t>redegit</a:t>
            </a:r>
            <a:r>
              <a:rPr lang="it-IT" sz="2000" i="1" dirty="0" smtClean="0">
                <a:solidFill>
                  <a:srgbClr val="CCFFCC"/>
                </a:solidFill>
              </a:rPr>
              <a:t>, </a:t>
            </a:r>
            <a:r>
              <a:rPr lang="it-IT" sz="2000" i="1" dirty="0">
                <a:solidFill>
                  <a:srgbClr val="CCFFCC"/>
                </a:solidFill>
              </a:rPr>
              <a:t>sub ordine </a:t>
            </a:r>
            <a:r>
              <a:rPr lang="it-IT" sz="2000" i="1" dirty="0" smtClean="0">
                <a:solidFill>
                  <a:srgbClr val="CCFFCC"/>
                </a:solidFill>
              </a:rPr>
              <a:t>congruo, </a:t>
            </a:r>
            <a:r>
              <a:rPr lang="it-IT" sz="2000" i="1" dirty="0" err="1">
                <a:solidFill>
                  <a:srgbClr val="CCFFCC"/>
                </a:solidFill>
              </a:rPr>
              <a:t>volumen</a:t>
            </a:r>
            <a:r>
              <a:rPr lang="it-IT" sz="2000" i="1" dirty="0">
                <a:solidFill>
                  <a:srgbClr val="CCFFCC"/>
                </a:solidFill>
              </a:rPr>
              <a:t>. </a:t>
            </a:r>
            <a:r>
              <a:rPr lang="it-IT" sz="2000" i="1" dirty="0" err="1">
                <a:solidFill>
                  <a:srgbClr val="CCFFCC"/>
                </a:solidFill>
              </a:rPr>
              <a:t>Harum</a:t>
            </a:r>
            <a:r>
              <a:rPr lang="it-IT" sz="2000" i="1" dirty="0">
                <a:solidFill>
                  <a:srgbClr val="CCFFCC"/>
                </a:solidFill>
              </a:rPr>
              <a:t> omnium </a:t>
            </a:r>
            <a:r>
              <a:rPr lang="it-IT" sz="2000" i="1" dirty="0" err="1">
                <a:solidFill>
                  <a:srgbClr val="CCFFCC"/>
                </a:solidFill>
              </a:rPr>
              <a:t>constitutionum</a:t>
            </a:r>
            <a:r>
              <a:rPr lang="it-IT" sz="2000" i="1" dirty="0">
                <a:solidFill>
                  <a:srgbClr val="CCFFCC"/>
                </a:solidFill>
              </a:rPr>
              <a:t> </a:t>
            </a:r>
            <a:r>
              <a:rPr lang="it-IT" sz="2000" i="1" dirty="0" err="1">
                <a:solidFill>
                  <a:srgbClr val="CCFFCC"/>
                </a:solidFill>
              </a:rPr>
              <a:t>tenor</a:t>
            </a:r>
            <a:r>
              <a:rPr lang="it-IT" sz="2000" i="1" dirty="0">
                <a:solidFill>
                  <a:srgbClr val="CCFFCC"/>
                </a:solidFill>
              </a:rPr>
              <a:t> et </a:t>
            </a:r>
            <a:r>
              <a:rPr lang="it-IT" sz="2000" i="1" dirty="0" err="1">
                <a:solidFill>
                  <a:srgbClr val="CCFFCC"/>
                </a:solidFill>
              </a:rPr>
              <a:t>principalis</a:t>
            </a:r>
            <a:r>
              <a:rPr lang="it-IT" sz="2000" i="1" dirty="0">
                <a:solidFill>
                  <a:srgbClr val="CCFFCC"/>
                </a:solidFill>
              </a:rPr>
              <a:t> censura </a:t>
            </a:r>
            <a:r>
              <a:rPr lang="it-IT" sz="2000" i="1" dirty="0">
                <a:solidFill>
                  <a:srgbClr val="660066"/>
                </a:solidFill>
              </a:rPr>
              <a:t>quantum ad </a:t>
            </a:r>
            <a:r>
              <a:rPr lang="it-IT" sz="2000" i="1" dirty="0" err="1">
                <a:solidFill>
                  <a:srgbClr val="660066"/>
                </a:solidFill>
              </a:rPr>
              <a:t>auctoritatem</a:t>
            </a:r>
            <a:r>
              <a:rPr lang="it-IT" sz="2000" i="1" dirty="0">
                <a:solidFill>
                  <a:srgbClr val="FCF059"/>
                </a:solidFill>
              </a:rPr>
              <a:t> </a:t>
            </a:r>
            <a:r>
              <a:rPr lang="it-IT" sz="2000" i="1" dirty="0" err="1">
                <a:solidFill>
                  <a:srgbClr val="CCFFCC"/>
                </a:solidFill>
              </a:rPr>
              <a:t>potest</a:t>
            </a:r>
            <a:r>
              <a:rPr lang="it-IT" sz="2000" i="1" dirty="0">
                <a:solidFill>
                  <a:srgbClr val="CCFFCC"/>
                </a:solidFill>
              </a:rPr>
              <a:t> pars </a:t>
            </a:r>
            <a:r>
              <a:rPr lang="it-IT" sz="2000" i="1" dirty="0" err="1">
                <a:solidFill>
                  <a:srgbClr val="CCFFCC"/>
                </a:solidFill>
              </a:rPr>
              <a:t>iuris</a:t>
            </a:r>
            <a:r>
              <a:rPr lang="it-IT" sz="2000" i="1" dirty="0">
                <a:solidFill>
                  <a:srgbClr val="CCFFCC"/>
                </a:solidFill>
              </a:rPr>
              <a:t> dici. </a:t>
            </a:r>
            <a:r>
              <a:rPr lang="it-IT" sz="2000" i="1" dirty="0" err="1">
                <a:solidFill>
                  <a:srgbClr val="660066"/>
                </a:solidFill>
              </a:rPr>
              <a:t>Quod</a:t>
            </a:r>
            <a:r>
              <a:rPr lang="it-IT" sz="2000" i="1" dirty="0">
                <a:solidFill>
                  <a:srgbClr val="660066"/>
                </a:solidFill>
              </a:rPr>
              <a:t> </a:t>
            </a:r>
            <a:r>
              <a:rPr lang="it-IT" sz="2000" i="1" dirty="0" err="1">
                <a:solidFill>
                  <a:srgbClr val="660066"/>
                </a:solidFill>
              </a:rPr>
              <a:t>autem</a:t>
            </a:r>
            <a:r>
              <a:rPr lang="it-IT" sz="2000" i="1" dirty="0">
                <a:solidFill>
                  <a:srgbClr val="660066"/>
                </a:solidFill>
              </a:rPr>
              <a:t> </a:t>
            </a:r>
            <a:r>
              <a:rPr lang="it-IT" sz="2000" i="1" dirty="0" smtClean="0">
                <a:solidFill>
                  <a:srgbClr val="660066"/>
                </a:solidFill>
              </a:rPr>
              <a:t>ad </a:t>
            </a:r>
            <a:r>
              <a:rPr lang="it-IT" sz="2000" i="1" dirty="0" err="1">
                <a:solidFill>
                  <a:srgbClr val="660066"/>
                </a:solidFill>
              </a:rPr>
              <a:t>materiam</a:t>
            </a:r>
            <a:r>
              <a:rPr lang="it-IT" sz="2000" i="1" dirty="0">
                <a:solidFill>
                  <a:srgbClr val="CCFFCC"/>
                </a:solidFill>
              </a:rPr>
              <a:t>, </a:t>
            </a:r>
            <a:r>
              <a:rPr lang="it-IT" sz="2000" i="1" dirty="0" err="1">
                <a:solidFill>
                  <a:srgbClr val="CCFFCC"/>
                </a:solidFill>
              </a:rPr>
              <a:t>cum</a:t>
            </a:r>
            <a:r>
              <a:rPr lang="it-IT" sz="2000" i="1" dirty="0">
                <a:solidFill>
                  <a:srgbClr val="CCFFCC"/>
                </a:solidFill>
              </a:rPr>
              <a:t> de </a:t>
            </a:r>
            <a:r>
              <a:rPr lang="it-IT" sz="2000" i="1" dirty="0" err="1">
                <a:solidFill>
                  <a:srgbClr val="CCFFCC"/>
                </a:solidFill>
              </a:rPr>
              <a:t>omni</a:t>
            </a:r>
            <a:r>
              <a:rPr lang="it-IT" sz="2000" i="1" dirty="0">
                <a:solidFill>
                  <a:srgbClr val="CCFFCC"/>
                </a:solidFill>
              </a:rPr>
              <a:t> pene </a:t>
            </a:r>
            <a:r>
              <a:rPr lang="it-IT" sz="2000" i="1" dirty="0" err="1">
                <a:solidFill>
                  <a:srgbClr val="CCFFCC"/>
                </a:solidFill>
              </a:rPr>
              <a:t>iuris</a:t>
            </a:r>
            <a:r>
              <a:rPr lang="it-IT" sz="2000" i="1" dirty="0">
                <a:solidFill>
                  <a:srgbClr val="CCFFCC"/>
                </a:solidFill>
              </a:rPr>
              <a:t> </a:t>
            </a:r>
            <a:r>
              <a:rPr lang="it-IT" sz="2000" i="1" dirty="0" err="1">
                <a:solidFill>
                  <a:srgbClr val="CCFFCC"/>
                </a:solidFill>
              </a:rPr>
              <a:t>articulo</a:t>
            </a:r>
            <a:r>
              <a:rPr lang="it-IT" sz="2000" i="1" dirty="0">
                <a:solidFill>
                  <a:srgbClr val="CCFFCC"/>
                </a:solidFill>
              </a:rPr>
              <a:t> </a:t>
            </a:r>
            <a:r>
              <a:rPr lang="it-IT" sz="2000" i="1" dirty="0" err="1" smtClean="0">
                <a:solidFill>
                  <a:srgbClr val="CCFFCC"/>
                </a:solidFill>
              </a:rPr>
              <a:t>disserat</a:t>
            </a:r>
            <a:r>
              <a:rPr lang="it-IT" sz="2000" i="1" dirty="0">
                <a:solidFill>
                  <a:srgbClr val="CCFFCC"/>
                </a:solidFill>
              </a:rPr>
              <a:t>, </a:t>
            </a:r>
            <a:r>
              <a:rPr lang="it-IT" sz="2000" i="1" dirty="0" err="1" smtClean="0">
                <a:solidFill>
                  <a:srgbClr val="CCFFCC"/>
                </a:solidFill>
              </a:rPr>
              <a:t>tocius</a:t>
            </a:r>
            <a:r>
              <a:rPr lang="it-IT" sz="2000" i="1" dirty="0" smtClean="0">
                <a:solidFill>
                  <a:srgbClr val="CCFFCC"/>
                </a:solidFill>
              </a:rPr>
              <a:t> </a:t>
            </a:r>
            <a:r>
              <a:rPr lang="it-IT" sz="2000" i="1" dirty="0" err="1">
                <a:solidFill>
                  <a:srgbClr val="CCFFCC"/>
                </a:solidFill>
              </a:rPr>
              <a:t>iuris</a:t>
            </a:r>
            <a:r>
              <a:rPr lang="it-IT" sz="2000" i="1" dirty="0">
                <a:solidFill>
                  <a:srgbClr val="CCFFCC"/>
                </a:solidFill>
              </a:rPr>
              <a:t> </a:t>
            </a:r>
            <a:r>
              <a:rPr lang="it-IT" sz="2000" i="1" dirty="0" err="1">
                <a:solidFill>
                  <a:srgbClr val="CCFFCC"/>
                </a:solidFill>
              </a:rPr>
              <a:t>meretur</a:t>
            </a:r>
            <a:r>
              <a:rPr lang="it-IT" sz="2000" i="1" dirty="0">
                <a:solidFill>
                  <a:srgbClr val="CCFFCC"/>
                </a:solidFill>
              </a:rPr>
              <a:t> </a:t>
            </a:r>
            <a:r>
              <a:rPr lang="it-IT" sz="2000" i="1" dirty="0" err="1">
                <a:solidFill>
                  <a:srgbClr val="CCFFCC"/>
                </a:solidFill>
              </a:rPr>
              <a:t>vel</a:t>
            </a:r>
            <a:r>
              <a:rPr lang="it-IT" sz="2000" i="1" dirty="0">
                <a:solidFill>
                  <a:srgbClr val="CCFFCC"/>
                </a:solidFill>
              </a:rPr>
              <a:t> </a:t>
            </a:r>
            <a:r>
              <a:rPr lang="it-IT" sz="2000" i="1" dirty="0" err="1">
                <a:solidFill>
                  <a:srgbClr val="CCFFCC"/>
                </a:solidFill>
              </a:rPr>
              <a:t>nomen</a:t>
            </a:r>
            <a:r>
              <a:rPr lang="it-IT" sz="2000" i="1" dirty="0">
                <a:solidFill>
                  <a:srgbClr val="CCFFCC"/>
                </a:solidFill>
              </a:rPr>
              <a:t> </a:t>
            </a:r>
            <a:r>
              <a:rPr lang="it-IT" sz="2000" i="1" dirty="0" err="1">
                <a:solidFill>
                  <a:srgbClr val="CCFFCC"/>
                </a:solidFill>
              </a:rPr>
              <a:t>vel</a:t>
            </a:r>
            <a:r>
              <a:rPr lang="it-IT" sz="2000" i="1" dirty="0">
                <a:solidFill>
                  <a:srgbClr val="CCFFCC"/>
                </a:solidFill>
              </a:rPr>
              <a:t> </a:t>
            </a:r>
            <a:r>
              <a:rPr lang="it-IT" sz="2000" i="1" dirty="0" err="1">
                <a:solidFill>
                  <a:srgbClr val="CCFFCC"/>
                </a:solidFill>
              </a:rPr>
              <a:t>inspectionem</a:t>
            </a:r>
            <a:r>
              <a:rPr lang="it-IT" sz="2000" i="1" dirty="0" smtClean="0">
                <a:solidFill>
                  <a:srgbClr val="CCFFCC"/>
                </a:solidFill>
              </a:rPr>
              <a:t>.</a:t>
            </a:r>
            <a:endParaRPr lang="it-IT" sz="2000" dirty="0" smtClean="0"/>
          </a:p>
          <a:p>
            <a:pPr marL="0" indent="0">
              <a:buNone/>
            </a:pPr>
            <a:endParaRPr lang="it-IT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FFFF"/>
                </a:solidFill>
              </a:rPr>
              <a:t>§ </a:t>
            </a:r>
            <a:r>
              <a:rPr lang="it-IT" dirty="0" smtClean="0">
                <a:solidFill>
                  <a:srgbClr val="FFFFFF"/>
                </a:solidFill>
              </a:rPr>
              <a:t>Dalle costituzioni (dei precedenti imperatori) Giustiniano estrasse con scrupolo il </a:t>
            </a:r>
            <a:r>
              <a:rPr lang="it-IT" dirty="0" smtClean="0">
                <a:solidFill>
                  <a:srgbClr val="FFFFFF"/>
                </a:solidFill>
              </a:rPr>
              <a:t>meglio e poi questo, </a:t>
            </a:r>
            <a:r>
              <a:rPr lang="it-IT" dirty="0" smtClean="0">
                <a:solidFill>
                  <a:srgbClr val="FFFFFF"/>
                </a:solidFill>
              </a:rPr>
              <a:t>una volta corretto e integrato da lui stesso, raccolse in un solo libro ordinandolo in maniera opportuna. </a:t>
            </a:r>
            <a:r>
              <a:rPr lang="it-IT" dirty="0" smtClean="0">
                <a:solidFill>
                  <a:srgbClr val="0000FF"/>
                </a:solidFill>
              </a:rPr>
              <a:t>Quanto all’autorità</a:t>
            </a:r>
            <a:r>
              <a:rPr lang="it-IT" dirty="0" smtClean="0">
                <a:solidFill>
                  <a:srgbClr val="FFFFFF"/>
                </a:solidFill>
              </a:rPr>
              <a:t>, si può </a:t>
            </a:r>
            <a:r>
              <a:rPr lang="it-IT" dirty="0">
                <a:solidFill>
                  <a:srgbClr val="FFFFFF"/>
                </a:solidFill>
              </a:rPr>
              <a:t>(certamente) </a:t>
            </a:r>
            <a:r>
              <a:rPr lang="it-IT" dirty="0" smtClean="0">
                <a:solidFill>
                  <a:srgbClr val="FFFFFF"/>
                </a:solidFill>
              </a:rPr>
              <a:t>dire che il testo e la decisione imperiale di tutte queste costituzioni faccia parte del diritto. </a:t>
            </a:r>
            <a:r>
              <a:rPr lang="it-IT" dirty="0" smtClean="0">
                <a:solidFill>
                  <a:srgbClr val="0000FF"/>
                </a:solidFill>
              </a:rPr>
              <a:t>Quanto all’oggetto</a:t>
            </a:r>
            <a:r>
              <a:rPr lang="it-IT" dirty="0" smtClean="0">
                <a:solidFill>
                  <a:srgbClr val="FFFFFF"/>
                </a:solidFill>
              </a:rPr>
              <a:t>, dal momento che investe quasi ogni aspetto del diritto, merita di tutto il diritto il nome e lo studio.</a:t>
            </a:r>
          </a:p>
        </p:txBody>
      </p:sp>
    </p:spTree>
    <p:extLst>
      <p:ext uri="{BB962C8B-B14F-4D97-AF65-F5344CB8AC3E}">
        <p14:creationId xmlns:p14="http://schemas.microsoft.com/office/powerpoint/2010/main" val="379057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11660" y="1164067"/>
            <a:ext cx="8795642" cy="54205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800000"/>
                </a:solidFill>
              </a:rPr>
              <a:t>§ 2.</a:t>
            </a:r>
            <a:r>
              <a:rPr lang="it-IT" dirty="0" smtClean="0">
                <a:solidFill>
                  <a:schemeClr val="bg1"/>
                </a:solidFill>
              </a:rPr>
              <a:t> Ma le nostre nuove decisioni e costituzioni, emanate dopo la redazione del nostro Codice, circolavano alla rinfusa al di fuori del Codice stesso e parevano richiedere un nostro provvidenziale intervento … ci è sembrato perciò indispensabile </a:t>
            </a:r>
            <a:r>
              <a:rPr lang="it-IT" dirty="0" smtClean="0">
                <a:solidFill>
                  <a:srgbClr val="CCFFCC"/>
                </a:solidFill>
              </a:rPr>
              <a:t>raccogliere quelle nostre stesse costituzioni e, dopo averle opportunamente divise in capitoli, collocarle nei titoli adatti </a:t>
            </a:r>
            <a:r>
              <a:rPr lang="it-IT" dirty="0" smtClean="0">
                <a:solidFill>
                  <a:srgbClr val="000000"/>
                </a:solidFill>
              </a:rPr>
              <a:t>…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Tutto ciò è stato compiuto dall’eccelso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Triboniano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… dal magnifico Doroteo …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800000"/>
                </a:solidFill>
              </a:rPr>
              <a:t>§ 3. </a:t>
            </a:r>
            <a:r>
              <a:rPr lang="it-IT" dirty="0">
                <a:solidFill>
                  <a:srgbClr val="000000"/>
                </a:solidFill>
              </a:rPr>
              <a:t>A</a:t>
            </a:r>
            <a:r>
              <a:rPr lang="it-IT" dirty="0" smtClean="0">
                <a:solidFill>
                  <a:srgbClr val="000000"/>
                </a:solidFill>
              </a:rPr>
              <a:t>bbiamo autorizzato i summenzionati magnifici e sapientissimi collaboratori a fare tutto ciò e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CCFFCC"/>
                </a:solidFill>
              </a:rPr>
              <a:t>a procedere anche, quando se ne presentasse la necessità, a correzioni del testo </a:t>
            </a:r>
            <a:r>
              <a:rPr lang="it-IT" dirty="0" smtClean="0">
                <a:solidFill>
                  <a:srgbClr val="000000"/>
                </a:solidFill>
              </a:rPr>
              <a:t>senza titubanze, ma </a:t>
            </a:r>
            <a:r>
              <a:rPr lang="it-IT" dirty="0" smtClean="0">
                <a:solidFill>
                  <a:srgbClr val="CCFFCC"/>
                </a:solidFill>
              </a:rPr>
              <a:t>forti della nostra autorità</a:t>
            </a:r>
            <a:r>
              <a:rPr lang="it-IT" dirty="0" smtClean="0">
                <a:solidFill>
                  <a:srgbClr val="000000"/>
                </a:solidFill>
              </a:rPr>
              <a:t>; gli stessi sono stati altresì incaricati di </a:t>
            </a:r>
            <a:r>
              <a:rPr lang="it-IT" dirty="0" smtClean="0">
                <a:solidFill>
                  <a:srgbClr val="CCFFCC"/>
                </a:solidFill>
              </a:rPr>
              <a:t>eliminare le costituzioni superflue o superate</a:t>
            </a:r>
            <a:r>
              <a:rPr lang="it-IT" dirty="0" smtClean="0">
                <a:solidFill>
                  <a:srgbClr val="000000"/>
                </a:solidFill>
              </a:rPr>
              <a:t> … e quelle simili o contraddittorie … di </a:t>
            </a:r>
            <a:r>
              <a:rPr lang="it-IT" dirty="0" smtClean="0">
                <a:solidFill>
                  <a:srgbClr val="CCFFCC"/>
                </a:solidFill>
              </a:rPr>
              <a:t>completare quelle imperfette</a:t>
            </a:r>
            <a:r>
              <a:rPr lang="it-IT" dirty="0" smtClean="0">
                <a:solidFill>
                  <a:srgbClr val="000000"/>
                </a:solidFill>
              </a:rPr>
              <a:t>, di </a:t>
            </a:r>
            <a:r>
              <a:rPr lang="it-IT" dirty="0" smtClean="0">
                <a:solidFill>
                  <a:srgbClr val="CCFFCC"/>
                </a:solidFill>
              </a:rPr>
              <a:t>far risplendere di chiarezza quelle avvolte nell’oscurità di espressioni confuse </a:t>
            </a:r>
            <a:r>
              <a:rPr lang="it-IT" dirty="0" smtClean="0">
                <a:solidFill>
                  <a:srgbClr val="000000"/>
                </a:solidFill>
              </a:rPr>
              <a:t>…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800000"/>
                </a:solidFill>
              </a:rPr>
              <a:t>§ 4</a:t>
            </a:r>
            <a:r>
              <a:rPr lang="it-IT" dirty="0">
                <a:solidFill>
                  <a:srgbClr val="800000"/>
                </a:solidFill>
              </a:rPr>
              <a:t>.</a:t>
            </a:r>
            <a:r>
              <a:rPr lang="it-IT" dirty="0">
                <a:solidFill>
                  <a:schemeClr val="bg1"/>
                </a:solidFill>
              </a:rPr>
              <a:t> … a partire dal 29 dicembre … 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non potrà leggersi alcuna altra costituzione al di fuori della presente raccolta</a:t>
            </a:r>
            <a:r>
              <a:rPr lang="it-IT" dirty="0">
                <a:solidFill>
                  <a:schemeClr val="bg1"/>
                </a:solidFill>
              </a:rPr>
              <a:t>, a meno che, in seguito, la variabile natura generi </a:t>
            </a:r>
            <a:r>
              <a:rPr lang="it-IT" dirty="0">
                <a:solidFill>
                  <a:srgbClr val="CCFFCC"/>
                </a:solidFill>
              </a:rPr>
              <a:t>alcunché di nuovo che richieda di provvedere con una nostra costituzione</a:t>
            </a:r>
            <a:r>
              <a:rPr lang="it-IT" dirty="0">
                <a:solidFill>
                  <a:schemeClr val="bg1"/>
                </a:solidFill>
              </a:rPr>
              <a:t>. Nessuno nega, infatti, che se in futuro si trovi per avventura qualcosa di meglio che richieda la forma di una costituzione, </a:t>
            </a:r>
            <a:r>
              <a:rPr lang="it-IT" dirty="0">
                <a:solidFill>
                  <a:srgbClr val="CCFFCC"/>
                </a:solidFill>
              </a:rPr>
              <a:t>a ciò si provveda attraverso un nostro intervento e l’inserimento di questo in altra compilazione </a:t>
            </a:r>
            <a:r>
              <a:rPr lang="it-IT" dirty="0">
                <a:solidFill>
                  <a:schemeClr val="bg1"/>
                </a:solidFill>
              </a:rPr>
              <a:t>(</a:t>
            </a:r>
            <a:r>
              <a:rPr lang="it-IT" i="1" dirty="0">
                <a:solidFill>
                  <a:schemeClr val="bg1"/>
                </a:solidFill>
              </a:rPr>
              <a:t>in </a:t>
            </a:r>
            <a:r>
              <a:rPr lang="it-IT" i="1" dirty="0" err="1">
                <a:solidFill>
                  <a:schemeClr val="bg1"/>
                </a:solidFill>
              </a:rPr>
              <a:t>aliam</a:t>
            </a:r>
            <a:r>
              <a:rPr lang="it-IT" i="1" dirty="0">
                <a:solidFill>
                  <a:schemeClr val="bg1"/>
                </a:solidFill>
              </a:rPr>
              <a:t> </a:t>
            </a:r>
            <a:r>
              <a:rPr lang="it-IT" i="1" dirty="0" err="1">
                <a:solidFill>
                  <a:schemeClr val="bg1"/>
                </a:solidFill>
              </a:rPr>
              <a:t>congregationem</a:t>
            </a:r>
            <a:r>
              <a:rPr lang="it-IT" dirty="0">
                <a:solidFill>
                  <a:schemeClr val="bg1"/>
                </a:solidFill>
              </a:rPr>
              <a:t>) </a:t>
            </a:r>
            <a:r>
              <a:rPr lang="it-IT" dirty="0">
                <a:solidFill>
                  <a:srgbClr val="CCFFCC"/>
                </a:solidFill>
              </a:rPr>
              <a:t>alla quale si darà il nome di </a:t>
            </a:r>
            <a:r>
              <a:rPr lang="it-IT" i="1" dirty="0" err="1">
                <a:solidFill>
                  <a:srgbClr val="CCFFCC"/>
                </a:solidFill>
              </a:rPr>
              <a:t>Novellae</a:t>
            </a:r>
            <a:r>
              <a:rPr lang="it-IT" i="1" dirty="0">
                <a:solidFill>
                  <a:srgbClr val="CCFFCC"/>
                </a:solidFill>
              </a:rPr>
              <a:t> </a:t>
            </a:r>
            <a:r>
              <a:rPr lang="it-IT" i="1" dirty="0" err="1">
                <a:solidFill>
                  <a:srgbClr val="CCFFCC"/>
                </a:solidFill>
              </a:rPr>
              <a:t>Constitutiones</a:t>
            </a:r>
            <a:r>
              <a:rPr lang="it-IT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05533" y="129342"/>
            <a:ext cx="8301769" cy="83483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i="1" dirty="0">
                <a:solidFill>
                  <a:srgbClr val="800000"/>
                </a:solidFill>
                <a:effectLst/>
              </a:rPr>
              <a:t>const. </a:t>
            </a:r>
            <a:r>
              <a:rPr lang="it-IT" sz="2800" b="1" i="1" dirty="0" err="1" smtClean="0">
                <a:solidFill>
                  <a:srgbClr val="800000"/>
                </a:solidFill>
                <a:effectLst/>
              </a:rPr>
              <a:t>Cordi</a:t>
            </a:r>
            <a:r>
              <a:rPr lang="it-IT" sz="2800" b="1" i="1" dirty="0" smtClean="0">
                <a:solidFill>
                  <a:srgbClr val="800000"/>
                </a:solidFill>
                <a:effectLst/>
              </a:rPr>
              <a:t> </a:t>
            </a:r>
            <a:r>
              <a:rPr lang="it-IT" sz="2800" b="1" i="1" dirty="0" err="1" smtClean="0">
                <a:solidFill>
                  <a:srgbClr val="800000"/>
                </a:solidFill>
                <a:effectLst/>
              </a:rPr>
              <a:t>nobis</a:t>
            </a:r>
            <a:r>
              <a:rPr lang="it-IT" sz="2800" b="1" dirty="0" smtClean="0">
                <a:solidFill>
                  <a:srgbClr val="800000"/>
                </a:solidFill>
                <a:effectLst/>
              </a:rPr>
              <a:t> </a:t>
            </a:r>
            <a:r>
              <a:rPr lang="it-IT" sz="2800" b="1" dirty="0" smtClean="0">
                <a:solidFill>
                  <a:srgbClr val="800000"/>
                </a:solidFill>
                <a:effectLst/>
              </a:rPr>
              <a:t>(</a:t>
            </a:r>
            <a:r>
              <a:rPr lang="it-IT" sz="2800" b="1" i="1" dirty="0">
                <a:solidFill>
                  <a:srgbClr val="800000"/>
                </a:solidFill>
                <a:effectLst/>
              </a:rPr>
              <a:t>De </a:t>
            </a:r>
            <a:r>
              <a:rPr lang="it-IT" sz="2800" b="1" i="1" dirty="0" err="1" smtClean="0">
                <a:solidFill>
                  <a:srgbClr val="800000"/>
                </a:solidFill>
                <a:effectLst/>
              </a:rPr>
              <a:t>emendatione</a:t>
            </a:r>
            <a:r>
              <a:rPr lang="it-IT" sz="2800" b="1" i="1" dirty="0" smtClean="0">
                <a:solidFill>
                  <a:srgbClr val="800000"/>
                </a:solidFill>
                <a:effectLst/>
              </a:rPr>
              <a:t> </a:t>
            </a:r>
            <a:r>
              <a:rPr lang="it-IT" sz="2800" b="1" i="1" dirty="0" err="1" smtClean="0">
                <a:solidFill>
                  <a:srgbClr val="800000"/>
                </a:solidFill>
                <a:effectLst/>
              </a:rPr>
              <a:t>codicis</a:t>
            </a:r>
            <a:r>
              <a:rPr lang="it-IT" sz="2800" b="1" i="1" dirty="0" smtClean="0">
                <a:solidFill>
                  <a:srgbClr val="800000"/>
                </a:solidFill>
                <a:effectLst/>
              </a:rPr>
              <a:t> </a:t>
            </a:r>
            <a:r>
              <a:rPr lang="it-IT" sz="2800" b="1" i="1" dirty="0" err="1" smtClean="0">
                <a:solidFill>
                  <a:srgbClr val="800000"/>
                </a:solidFill>
                <a:effectLst/>
              </a:rPr>
              <a:t>Iustiniani</a:t>
            </a:r>
            <a:r>
              <a:rPr lang="it-IT" sz="2800" b="1" i="1" dirty="0" smtClean="0">
                <a:solidFill>
                  <a:srgbClr val="800000"/>
                </a:solidFill>
                <a:effectLst/>
              </a:rPr>
              <a:t/>
            </a:r>
            <a:br>
              <a:rPr lang="it-IT" sz="2800" b="1" i="1" dirty="0" smtClean="0">
                <a:solidFill>
                  <a:srgbClr val="800000"/>
                </a:solidFill>
                <a:effectLst/>
              </a:rPr>
            </a:br>
            <a:r>
              <a:rPr lang="it-IT" sz="2800" b="1" i="1" dirty="0" smtClean="0">
                <a:solidFill>
                  <a:srgbClr val="800000"/>
                </a:solidFill>
                <a:effectLst/>
              </a:rPr>
              <a:t> et de </a:t>
            </a:r>
            <a:r>
              <a:rPr lang="it-IT" sz="2800" b="1" i="1" dirty="0" err="1" smtClean="0">
                <a:solidFill>
                  <a:srgbClr val="800000"/>
                </a:solidFill>
                <a:effectLst/>
              </a:rPr>
              <a:t>secunda</a:t>
            </a:r>
            <a:r>
              <a:rPr lang="it-IT" sz="2800" b="1" i="1" dirty="0" smtClean="0">
                <a:solidFill>
                  <a:srgbClr val="800000"/>
                </a:solidFill>
                <a:effectLst/>
              </a:rPr>
              <a:t> </a:t>
            </a:r>
            <a:r>
              <a:rPr lang="it-IT" sz="2800" b="1" i="1" dirty="0" err="1" smtClean="0">
                <a:solidFill>
                  <a:srgbClr val="800000"/>
                </a:solidFill>
                <a:effectLst/>
              </a:rPr>
              <a:t>eius</a:t>
            </a:r>
            <a:r>
              <a:rPr lang="it-IT" sz="2800" b="1" i="1" dirty="0" smtClean="0">
                <a:solidFill>
                  <a:srgbClr val="800000"/>
                </a:solidFill>
                <a:effectLst/>
              </a:rPr>
              <a:t> </a:t>
            </a:r>
            <a:r>
              <a:rPr lang="it-IT" sz="2800" b="1" i="1" dirty="0" err="1" smtClean="0">
                <a:solidFill>
                  <a:srgbClr val="800000"/>
                </a:solidFill>
                <a:effectLst/>
              </a:rPr>
              <a:t>editione</a:t>
            </a:r>
            <a:r>
              <a:rPr lang="it-IT" sz="2800" b="1" dirty="0" smtClean="0">
                <a:solidFill>
                  <a:srgbClr val="800000"/>
                </a:solidFill>
                <a:effectLst/>
              </a:rPr>
              <a:t>)</a:t>
            </a:r>
            <a:r>
              <a:rPr lang="en-US" sz="2800" b="1" dirty="0" smtClean="0">
                <a:solidFill>
                  <a:srgbClr val="800000"/>
                </a:solidFill>
                <a:effectLst/>
              </a:rPr>
              <a:t> §§ 2</a:t>
            </a:r>
            <a:r>
              <a:rPr lang="en-US" sz="2800" b="1" dirty="0" smtClean="0">
                <a:solidFill>
                  <a:srgbClr val="800000"/>
                </a:solidFill>
                <a:effectLst/>
              </a:rPr>
              <a:t>-4</a:t>
            </a:r>
            <a:endParaRPr lang="it-IT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5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411539"/>
            <a:ext cx="8229600" cy="58908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dirty="0" smtClean="0">
                <a:solidFill>
                  <a:srgbClr val="FFFFFF"/>
                </a:solidFill>
              </a:rPr>
              <a:t>(la glossa si riferisce ai §§ 2 e 3)</a:t>
            </a:r>
            <a:r>
              <a:rPr lang="it-IT" sz="2000" dirty="0" smtClean="0">
                <a:solidFill>
                  <a:srgbClr val="000000"/>
                </a:solidFill>
              </a:rPr>
              <a:t> § </a:t>
            </a:r>
            <a:r>
              <a:rPr lang="it-IT" sz="2000" dirty="0">
                <a:solidFill>
                  <a:srgbClr val="000000"/>
                </a:solidFill>
              </a:rPr>
              <a:t>Post </a:t>
            </a:r>
            <a:r>
              <a:rPr lang="it-IT" sz="2000" dirty="0" err="1">
                <a:solidFill>
                  <a:srgbClr val="000000"/>
                </a:solidFill>
              </a:rPr>
              <a:t>compositionem</a:t>
            </a:r>
            <a:r>
              <a:rPr lang="it-IT" sz="2000" dirty="0">
                <a:solidFill>
                  <a:srgbClr val="000000"/>
                </a:solidFill>
              </a:rPr>
              <a:t> vero </a:t>
            </a:r>
            <a:r>
              <a:rPr lang="it-IT" sz="2000" dirty="0" smtClean="0">
                <a:solidFill>
                  <a:srgbClr val="000000"/>
                </a:solidFill>
              </a:rPr>
              <a:t>libri, </a:t>
            </a:r>
            <a:r>
              <a:rPr lang="it-IT" sz="2000" dirty="0" err="1">
                <a:solidFill>
                  <a:srgbClr val="000000"/>
                </a:solidFill>
              </a:rPr>
              <a:t>fecit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Iustinianus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aliam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</a:rPr>
              <a:t>constitutionem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que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loquitur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800000"/>
                </a:solidFill>
              </a:rPr>
              <a:t>‘de </a:t>
            </a:r>
            <a:r>
              <a:rPr lang="it-IT" sz="2000" dirty="0" err="1">
                <a:solidFill>
                  <a:srgbClr val="800000"/>
                </a:solidFill>
              </a:rPr>
              <a:t>iustiniano</a:t>
            </a:r>
            <a:r>
              <a:rPr lang="it-IT" sz="2000" dirty="0">
                <a:solidFill>
                  <a:srgbClr val="800000"/>
                </a:solidFill>
              </a:rPr>
              <a:t> codice </a:t>
            </a:r>
            <a:r>
              <a:rPr lang="it-IT" sz="2000" dirty="0" err="1">
                <a:solidFill>
                  <a:srgbClr val="800000"/>
                </a:solidFill>
              </a:rPr>
              <a:t>confirmando</a:t>
            </a:r>
            <a:r>
              <a:rPr lang="it-IT" sz="2000" dirty="0">
                <a:solidFill>
                  <a:srgbClr val="800000"/>
                </a:solidFill>
              </a:rPr>
              <a:t>’</a:t>
            </a:r>
            <a:r>
              <a:rPr lang="it-IT" sz="2000" dirty="0">
                <a:solidFill>
                  <a:srgbClr val="000000"/>
                </a:solidFill>
              </a:rPr>
              <a:t>. In qua </a:t>
            </a:r>
            <a:r>
              <a:rPr lang="it-IT" sz="2000" dirty="0" err="1">
                <a:solidFill>
                  <a:srgbClr val="000000"/>
                </a:solidFill>
              </a:rPr>
              <a:t>constitutione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</a:rPr>
              <a:t>huic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 codici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</a:rPr>
              <a:t>suam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</a:rPr>
              <a:t>attribuit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</a:rPr>
              <a:t>auctoritatem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</a:rPr>
              <a:t>suum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</a:rPr>
              <a:t>quoque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 ei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</a:rPr>
              <a:t>nomen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</a:rPr>
              <a:t>accommodavit</a:t>
            </a:r>
            <a:r>
              <a:rPr lang="it-IT" sz="2000" dirty="0">
                <a:solidFill>
                  <a:srgbClr val="000000"/>
                </a:solidFill>
              </a:rPr>
              <a:t> et </a:t>
            </a:r>
            <a:r>
              <a:rPr lang="it-IT" sz="2000" dirty="0" err="1" smtClean="0">
                <a:solidFill>
                  <a:srgbClr val="000000"/>
                </a:solidFill>
              </a:rPr>
              <a:t>eum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confirmavit</a:t>
            </a:r>
            <a:r>
              <a:rPr lang="it-IT" sz="2000" dirty="0">
                <a:solidFill>
                  <a:srgbClr val="000000"/>
                </a:solidFill>
              </a:rPr>
              <a:t>. Set quia </a:t>
            </a:r>
            <a:r>
              <a:rPr lang="it-IT" sz="2000" dirty="0" err="1">
                <a:solidFill>
                  <a:srgbClr val="000000"/>
                </a:solidFill>
              </a:rPr>
              <a:t>postea</a:t>
            </a:r>
            <a:r>
              <a:rPr lang="it-IT" sz="2000" dirty="0">
                <a:solidFill>
                  <a:srgbClr val="000000"/>
                </a:solidFill>
              </a:rPr>
              <a:t> multe </a:t>
            </a:r>
            <a:r>
              <a:rPr lang="it-IT" sz="2000" dirty="0" err="1">
                <a:solidFill>
                  <a:srgbClr val="000000"/>
                </a:solidFill>
              </a:rPr>
              <a:t>emerserant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constitutiones</a:t>
            </a:r>
            <a:r>
              <a:rPr lang="it-IT" sz="2000" dirty="0">
                <a:solidFill>
                  <a:srgbClr val="000000"/>
                </a:solidFill>
              </a:rPr>
              <a:t>, </a:t>
            </a:r>
            <a:r>
              <a:rPr lang="it-IT" sz="2000" dirty="0" err="1">
                <a:solidFill>
                  <a:srgbClr val="000000"/>
                </a:solidFill>
              </a:rPr>
              <a:t>fecit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suas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decisiones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quibus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deciduntur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veterum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alercationes</a:t>
            </a:r>
            <a:r>
              <a:rPr lang="it-IT" sz="2000" dirty="0">
                <a:solidFill>
                  <a:srgbClr val="000000"/>
                </a:solidFill>
              </a:rPr>
              <a:t>. </a:t>
            </a:r>
            <a:r>
              <a:rPr lang="it-IT" sz="2000" dirty="0" err="1">
                <a:solidFill>
                  <a:srgbClr val="DFCF04"/>
                </a:solidFill>
              </a:rPr>
              <a:t>Cumque</a:t>
            </a:r>
            <a:r>
              <a:rPr lang="it-IT" sz="2000" dirty="0">
                <a:solidFill>
                  <a:srgbClr val="DFCF04"/>
                </a:solidFill>
              </a:rPr>
              <a:t> </a:t>
            </a:r>
            <a:r>
              <a:rPr lang="it-IT" sz="2000" dirty="0" err="1">
                <a:solidFill>
                  <a:srgbClr val="DFCF04"/>
                </a:solidFill>
              </a:rPr>
              <a:t>iste</a:t>
            </a:r>
            <a:r>
              <a:rPr lang="it-IT" sz="2000" dirty="0">
                <a:solidFill>
                  <a:srgbClr val="DFCF04"/>
                </a:solidFill>
              </a:rPr>
              <a:t> </a:t>
            </a:r>
            <a:r>
              <a:rPr lang="it-IT" sz="2000" dirty="0" err="1">
                <a:solidFill>
                  <a:srgbClr val="DFCF04"/>
                </a:solidFill>
              </a:rPr>
              <a:t>decisiones</a:t>
            </a:r>
            <a:r>
              <a:rPr lang="it-IT" sz="2000" dirty="0">
                <a:solidFill>
                  <a:srgbClr val="DFCF04"/>
                </a:solidFill>
              </a:rPr>
              <a:t> extra </a:t>
            </a:r>
            <a:r>
              <a:rPr lang="it-IT" sz="2000" dirty="0" err="1">
                <a:solidFill>
                  <a:srgbClr val="DFCF04"/>
                </a:solidFill>
              </a:rPr>
              <a:t>predictum</a:t>
            </a:r>
            <a:r>
              <a:rPr lang="it-IT" sz="2000" dirty="0">
                <a:solidFill>
                  <a:srgbClr val="DFCF04"/>
                </a:solidFill>
              </a:rPr>
              <a:t> </a:t>
            </a:r>
            <a:r>
              <a:rPr lang="it-IT" sz="2000" dirty="0" err="1">
                <a:solidFill>
                  <a:srgbClr val="DFCF04"/>
                </a:solidFill>
              </a:rPr>
              <a:t>vagabantur</a:t>
            </a:r>
            <a:r>
              <a:rPr lang="it-IT" sz="2000" dirty="0">
                <a:solidFill>
                  <a:srgbClr val="DFCF04"/>
                </a:solidFill>
              </a:rPr>
              <a:t> </a:t>
            </a:r>
            <a:r>
              <a:rPr lang="it-IT" sz="2000" dirty="0" err="1">
                <a:solidFill>
                  <a:srgbClr val="DFCF04"/>
                </a:solidFill>
              </a:rPr>
              <a:t>volumen</a:t>
            </a:r>
            <a:r>
              <a:rPr lang="it-IT" sz="2000" dirty="0">
                <a:solidFill>
                  <a:srgbClr val="DFCF04"/>
                </a:solidFill>
              </a:rPr>
              <a:t>, </a:t>
            </a:r>
            <a:r>
              <a:rPr lang="it-IT" sz="2000" u="sng" dirty="0" err="1">
                <a:solidFill>
                  <a:srgbClr val="DFCF04"/>
                </a:solidFill>
              </a:rPr>
              <a:t>istud</a:t>
            </a:r>
            <a:r>
              <a:rPr lang="it-IT" sz="2000" u="sng" dirty="0">
                <a:solidFill>
                  <a:srgbClr val="DFCF04"/>
                </a:solidFill>
              </a:rPr>
              <a:t> </a:t>
            </a:r>
            <a:r>
              <a:rPr lang="it-IT" sz="2000" u="sng" dirty="0" err="1">
                <a:solidFill>
                  <a:srgbClr val="DFCF04"/>
                </a:solidFill>
              </a:rPr>
              <a:t>resolvit</a:t>
            </a:r>
            <a:r>
              <a:rPr lang="it-IT" sz="2000" dirty="0">
                <a:solidFill>
                  <a:srgbClr val="DFCF04"/>
                </a:solidFill>
              </a:rPr>
              <a:t> </a:t>
            </a:r>
            <a:r>
              <a:rPr lang="it-IT" sz="2000" dirty="0" err="1">
                <a:solidFill>
                  <a:srgbClr val="DFCF04"/>
                </a:solidFill>
              </a:rPr>
              <a:t>easque</a:t>
            </a:r>
            <a:r>
              <a:rPr lang="it-IT" sz="2000" dirty="0">
                <a:solidFill>
                  <a:srgbClr val="DFCF04"/>
                </a:solidFill>
              </a:rPr>
              <a:t> sub </a:t>
            </a:r>
            <a:r>
              <a:rPr lang="it-IT" sz="2000" dirty="0" err="1">
                <a:solidFill>
                  <a:srgbClr val="DFCF04"/>
                </a:solidFill>
              </a:rPr>
              <a:t>competentibus</a:t>
            </a:r>
            <a:r>
              <a:rPr lang="it-IT" sz="2000" dirty="0">
                <a:solidFill>
                  <a:srgbClr val="DFCF04"/>
                </a:solidFill>
              </a:rPr>
              <a:t> </a:t>
            </a:r>
            <a:r>
              <a:rPr lang="it-IT" sz="2000" dirty="0" err="1">
                <a:solidFill>
                  <a:srgbClr val="DFCF04"/>
                </a:solidFill>
              </a:rPr>
              <a:t>titulis</a:t>
            </a:r>
            <a:r>
              <a:rPr lang="it-IT" sz="2000" dirty="0">
                <a:solidFill>
                  <a:srgbClr val="DFCF04"/>
                </a:solidFill>
              </a:rPr>
              <a:t> </a:t>
            </a:r>
            <a:r>
              <a:rPr lang="it-IT" sz="2000" dirty="0" err="1">
                <a:solidFill>
                  <a:srgbClr val="DFCF04"/>
                </a:solidFill>
              </a:rPr>
              <a:t>ordinavit</a:t>
            </a:r>
            <a:r>
              <a:rPr lang="it-IT" sz="2000" dirty="0">
                <a:solidFill>
                  <a:srgbClr val="DFCF04"/>
                </a:solidFill>
              </a:rPr>
              <a:t> et in </a:t>
            </a:r>
            <a:r>
              <a:rPr lang="it-IT" sz="2000" dirty="0" err="1">
                <a:solidFill>
                  <a:srgbClr val="DFCF04"/>
                </a:solidFill>
              </a:rPr>
              <a:t>secundo</a:t>
            </a:r>
            <a:r>
              <a:rPr lang="it-IT" sz="2000" dirty="0">
                <a:solidFill>
                  <a:srgbClr val="DFCF04"/>
                </a:solidFill>
              </a:rPr>
              <a:t> </a:t>
            </a:r>
            <a:r>
              <a:rPr lang="it-IT" sz="2000" dirty="0" err="1">
                <a:solidFill>
                  <a:srgbClr val="DFCF04"/>
                </a:solidFill>
              </a:rPr>
              <a:t>eum</a:t>
            </a:r>
            <a:r>
              <a:rPr lang="it-IT" sz="2000" dirty="0">
                <a:solidFill>
                  <a:srgbClr val="DFCF04"/>
                </a:solidFill>
              </a:rPr>
              <a:t> </a:t>
            </a:r>
            <a:r>
              <a:rPr lang="it-IT" sz="2000" dirty="0" err="1">
                <a:solidFill>
                  <a:srgbClr val="DFCF04"/>
                </a:solidFill>
              </a:rPr>
              <a:t>emendavit</a:t>
            </a:r>
            <a:r>
              <a:rPr lang="it-IT" sz="2000" dirty="0">
                <a:solidFill>
                  <a:schemeClr val="bg1"/>
                </a:solidFill>
              </a:rPr>
              <a:t>. Et hoc est </a:t>
            </a:r>
            <a:r>
              <a:rPr lang="it-IT" sz="2000" dirty="0" err="1">
                <a:solidFill>
                  <a:schemeClr val="bg1"/>
                </a:solidFill>
              </a:rPr>
              <a:t>quod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dicit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>
                <a:solidFill>
                  <a:srgbClr val="800000"/>
                </a:solidFill>
              </a:rPr>
              <a:t>‘de </a:t>
            </a:r>
            <a:r>
              <a:rPr lang="it-IT" sz="2000" dirty="0" err="1">
                <a:solidFill>
                  <a:srgbClr val="800000"/>
                </a:solidFill>
              </a:rPr>
              <a:t>emendatione</a:t>
            </a:r>
            <a:r>
              <a:rPr lang="it-IT" sz="2000" dirty="0">
                <a:solidFill>
                  <a:srgbClr val="800000"/>
                </a:solidFill>
              </a:rPr>
              <a:t> </a:t>
            </a:r>
            <a:r>
              <a:rPr lang="it-IT" sz="2000" dirty="0" err="1">
                <a:solidFill>
                  <a:srgbClr val="800000"/>
                </a:solidFill>
              </a:rPr>
              <a:t>Iustiniani</a:t>
            </a:r>
            <a:r>
              <a:rPr lang="it-IT" sz="2000" dirty="0">
                <a:solidFill>
                  <a:srgbClr val="800000"/>
                </a:solidFill>
              </a:rPr>
              <a:t> </a:t>
            </a:r>
            <a:r>
              <a:rPr lang="it-IT" sz="2000" dirty="0" err="1" smtClean="0">
                <a:solidFill>
                  <a:srgbClr val="800000"/>
                </a:solidFill>
              </a:rPr>
              <a:t>Codicis</a:t>
            </a:r>
            <a:r>
              <a:rPr lang="it-IT" sz="2000" dirty="0" smtClean="0">
                <a:solidFill>
                  <a:srgbClr val="800000"/>
                </a:solidFill>
              </a:rPr>
              <a:t> </a:t>
            </a:r>
            <a:r>
              <a:rPr lang="it-IT" sz="2000" dirty="0">
                <a:solidFill>
                  <a:srgbClr val="800000"/>
                </a:solidFill>
              </a:rPr>
              <a:t>et de </a:t>
            </a:r>
            <a:r>
              <a:rPr lang="it-IT" sz="2000" dirty="0" err="1">
                <a:solidFill>
                  <a:srgbClr val="800000"/>
                </a:solidFill>
              </a:rPr>
              <a:t>secunda</a:t>
            </a:r>
            <a:r>
              <a:rPr lang="it-IT" sz="2000" dirty="0">
                <a:solidFill>
                  <a:srgbClr val="800000"/>
                </a:solidFill>
              </a:rPr>
              <a:t> </a:t>
            </a:r>
            <a:r>
              <a:rPr lang="it-IT" sz="2000" dirty="0" err="1">
                <a:solidFill>
                  <a:srgbClr val="800000"/>
                </a:solidFill>
              </a:rPr>
              <a:t>eius</a:t>
            </a:r>
            <a:r>
              <a:rPr lang="it-IT" sz="2000" dirty="0">
                <a:solidFill>
                  <a:srgbClr val="800000"/>
                </a:solidFill>
              </a:rPr>
              <a:t> </a:t>
            </a:r>
            <a:r>
              <a:rPr lang="it-IT" sz="2000" dirty="0" err="1">
                <a:solidFill>
                  <a:srgbClr val="800000"/>
                </a:solidFill>
              </a:rPr>
              <a:t>editione</a:t>
            </a:r>
            <a:r>
              <a:rPr lang="it-IT" sz="2000" dirty="0">
                <a:solidFill>
                  <a:srgbClr val="800000"/>
                </a:solidFill>
              </a:rPr>
              <a:t>’</a:t>
            </a:r>
            <a:r>
              <a:rPr lang="it-IT" sz="2000" dirty="0">
                <a:solidFill>
                  <a:srgbClr val="000000"/>
                </a:solidFill>
              </a:rPr>
              <a:t>. </a:t>
            </a:r>
            <a:r>
              <a:rPr lang="it-IT" sz="2000" dirty="0" smtClean="0">
                <a:solidFill>
                  <a:srgbClr val="000000"/>
                </a:solidFill>
              </a:rPr>
              <a:t>…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400" dirty="0" smtClean="0"/>
              <a:t>§ Dopo aver composto il libro (il Codice del 529), Giustiniano emanò una nuova costituzione intitolata ‘Della conferma del Codice di </a:t>
            </a:r>
            <a:r>
              <a:rPr lang="it-IT" sz="2400" dirty="0" err="1" smtClean="0"/>
              <a:t>Giustiniano’.</a:t>
            </a:r>
            <a:r>
              <a:rPr lang="it-IT" sz="2400" dirty="0" err="1" smtClean="0"/>
              <a:t>Attraverso</a:t>
            </a:r>
            <a:r>
              <a:rPr lang="it-IT" sz="2400" dirty="0" smtClean="0"/>
              <a:t> di essa attribuì al Codice la sua autorità e il suo nome e lo rese vigente. Poiché però dopo furono emanate molte altre costituzioni, pubblicò le sue decisioni (</a:t>
            </a:r>
            <a:r>
              <a:rPr lang="it-IT" sz="2400" i="1" dirty="0" err="1" smtClean="0"/>
              <a:t>rescripta</a:t>
            </a:r>
            <a:r>
              <a:rPr lang="it-IT" sz="2400" dirty="0" smtClean="0"/>
              <a:t>) con le quali si risolvevano </a:t>
            </a:r>
            <a:r>
              <a:rPr lang="it-IT" sz="2400" dirty="0" smtClean="0"/>
              <a:t>le liti</a:t>
            </a:r>
            <a:r>
              <a:rPr lang="it-IT" sz="2400" dirty="0" smtClean="0"/>
              <a:t> precedenti. E poiché quelle decisioni circolavano fuori da detto volume, decise di inserirle sotto i corrispondenti titoli e così lo sostituì con il secondo. E questo è ciò che </a:t>
            </a:r>
            <a:r>
              <a:rPr lang="it-IT" sz="2400" dirty="0" smtClean="0"/>
              <a:t>dice (la </a:t>
            </a:r>
            <a:r>
              <a:rPr lang="it-IT" sz="2400" dirty="0" err="1" smtClean="0"/>
              <a:t>cost</a:t>
            </a:r>
            <a:r>
              <a:rPr lang="it-IT" sz="2400" dirty="0" smtClean="0"/>
              <a:t>.) </a:t>
            </a:r>
            <a:r>
              <a:rPr lang="it-IT" sz="2400" dirty="0"/>
              <a:t>‘</a:t>
            </a:r>
            <a:r>
              <a:rPr lang="it-IT" sz="2400" dirty="0" smtClean="0"/>
              <a:t>della correzione del Codice di Giustiniano de della sua seconda edizione</a:t>
            </a:r>
            <a:r>
              <a:rPr lang="it-IT" sz="2400" dirty="0"/>
              <a:t>’.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4319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22968"/>
            <a:ext cx="8229600" cy="5538136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it-IT" sz="1600" dirty="0">
                <a:solidFill>
                  <a:srgbClr val="FFFFFF"/>
                </a:solidFill>
              </a:rPr>
              <a:t>(la glossa si riferisce </a:t>
            </a:r>
            <a:r>
              <a:rPr lang="it-IT" sz="1600" dirty="0" smtClean="0">
                <a:solidFill>
                  <a:srgbClr val="FFFFFF"/>
                </a:solidFill>
              </a:rPr>
              <a:t>alle ultime parole del § 4) </a:t>
            </a:r>
            <a:r>
              <a:rPr lang="it-IT" sz="1600" dirty="0" smtClean="0">
                <a:solidFill>
                  <a:schemeClr val="bg1"/>
                </a:solidFill>
              </a:rPr>
              <a:t>§ </a:t>
            </a:r>
            <a:r>
              <a:rPr lang="it-IT" sz="1600" dirty="0" err="1">
                <a:solidFill>
                  <a:schemeClr val="bg1"/>
                </a:solidFill>
              </a:rPr>
              <a:t>Hinc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connicitur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librum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quem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novellarum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constitutionum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appellant</a:t>
            </a:r>
            <a:r>
              <a:rPr lang="it-IT" sz="1600" dirty="0">
                <a:solidFill>
                  <a:schemeClr val="bg1"/>
                </a:solidFill>
              </a:rPr>
              <a:t>, ‘</a:t>
            </a:r>
            <a:r>
              <a:rPr lang="it-IT" sz="1600" dirty="0" err="1">
                <a:solidFill>
                  <a:schemeClr val="bg1"/>
                </a:solidFill>
              </a:rPr>
              <a:t>autenticum</a:t>
            </a:r>
            <a:r>
              <a:rPr lang="it-IT" sz="1600" dirty="0">
                <a:solidFill>
                  <a:schemeClr val="bg1"/>
                </a:solidFill>
              </a:rPr>
              <a:t>’ </a:t>
            </a:r>
            <a:r>
              <a:rPr lang="it-IT" sz="1600" dirty="0" err="1">
                <a:solidFill>
                  <a:schemeClr val="bg1"/>
                </a:solidFill>
              </a:rPr>
              <a:t>dictum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smtClean="0">
                <a:solidFill>
                  <a:schemeClr val="bg1"/>
                </a:solidFill>
              </a:rPr>
              <a:t>… </a:t>
            </a:r>
            <a:r>
              <a:rPr lang="it-IT" sz="1600" dirty="0" err="1">
                <a:solidFill>
                  <a:srgbClr val="000000"/>
                </a:solidFill>
              </a:rPr>
              <a:t>Iustiniani</a:t>
            </a:r>
            <a:r>
              <a:rPr lang="it-IT" sz="1600" dirty="0">
                <a:solidFill>
                  <a:srgbClr val="000000"/>
                </a:solidFill>
              </a:rPr>
              <a:t> non esse. </a:t>
            </a:r>
            <a:endParaRPr lang="it-IT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Novelle </a:t>
            </a:r>
            <a:r>
              <a:rPr lang="it-IT" sz="1600" dirty="0" err="1">
                <a:solidFill>
                  <a:srgbClr val="000000"/>
                </a:solidFill>
              </a:rPr>
              <a:t>quippe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constitutiones</a:t>
            </a:r>
            <a:r>
              <a:rPr lang="it-IT" sz="1600" dirty="0">
                <a:solidFill>
                  <a:srgbClr val="000000"/>
                </a:solidFill>
              </a:rPr>
              <a:t>, de </a:t>
            </a:r>
            <a:r>
              <a:rPr lang="it-IT" sz="1600" dirty="0" err="1">
                <a:solidFill>
                  <a:srgbClr val="000000"/>
                </a:solidFill>
              </a:rPr>
              <a:t>quibus</a:t>
            </a:r>
            <a:r>
              <a:rPr lang="it-IT" sz="1600" dirty="0">
                <a:solidFill>
                  <a:srgbClr val="000000"/>
                </a:solidFill>
              </a:rPr>
              <a:t> hic </a:t>
            </a:r>
            <a:r>
              <a:rPr lang="it-IT" sz="1600" dirty="0" err="1">
                <a:solidFill>
                  <a:srgbClr val="000000"/>
                </a:solidFill>
              </a:rPr>
              <a:t>loquitur</a:t>
            </a:r>
            <a:r>
              <a:rPr lang="it-IT" sz="1600" dirty="0">
                <a:solidFill>
                  <a:srgbClr val="000000"/>
                </a:solidFill>
              </a:rPr>
              <a:t>, non </a:t>
            </a:r>
            <a:r>
              <a:rPr lang="it-IT" sz="1600" dirty="0" err="1">
                <a:solidFill>
                  <a:srgbClr val="000000"/>
                </a:solidFill>
              </a:rPr>
              <a:t>nisi</a:t>
            </a:r>
            <a:r>
              <a:rPr lang="it-IT" sz="1600" dirty="0">
                <a:solidFill>
                  <a:srgbClr val="000000"/>
                </a:solidFill>
              </a:rPr>
              <a:t> de </a:t>
            </a:r>
            <a:r>
              <a:rPr lang="it-IT" sz="1600" dirty="0" err="1">
                <a:solidFill>
                  <a:srgbClr val="000000"/>
                </a:solidFill>
              </a:rPr>
              <a:t>novis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negotiis</a:t>
            </a:r>
            <a:r>
              <a:rPr lang="it-IT" sz="1600" dirty="0">
                <a:solidFill>
                  <a:srgbClr val="000000"/>
                </a:solidFill>
              </a:rPr>
              <a:t> et </a:t>
            </a:r>
            <a:r>
              <a:rPr lang="it-IT" sz="1600" dirty="0" err="1">
                <a:solidFill>
                  <a:srgbClr val="000000"/>
                </a:solidFill>
              </a:rPr>
              <a:t>que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nondum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laqueis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legum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sunt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innodati</a:t>
            </a:r>
            <a:r>
              <a:rPr lang="it-IT" sz="1600" dirty="0">
                <a:solidFill>
                  <a:srgbClr val="000000"/>
                </a:solidFill>
              </a:rPr>
              <a:t>, </a:t>
            </a:r>
            <a:r>
              <a:rPr lang="it-IT" sz="1600" dirty="0" err="1">
                <a:solidFill>
                  <a:srgbClr val="000000"/>
                </a:solidFill>
              </a:rPr>
              <a:t>promittuntur</a:t>
            </a:r>
            <a:r>
              <a:rPr lang="it-IT" sz="1600" dirty="0">
                <a:solidFill>
                  <a:srgbClr val="000000"/>
                </a:solidFill>
              </a:rPr>
              <a:t>. At </a:t>
            </a:r>
            <a:r>
              <a:rPr lang="it-IT" sz="1600" dirty="0" err="1">
                <a:solidFill>
                  <a:srgbClr val="FFFF00"/>
                </a:solidFill>
              </a:rPr>
              <a:t>leges</a:t>
            </a:r>
            <a:r>
              <a:rPr lang="it-IT" sz="1600" dirty="0">
                <a:solidFill>
                  <a:srgbClr val="FFFF00"/>
                </a:solidFill>
              </a:rPr>
              <a:t> </a:t>
            </a:r>
            <a:r>
              <a:rPr lang="it-IT" sz="1600" dirty="0" err="1">
                <a:solidFill>
                  <a:srgbClr val="FFFF00"/>
                </a:solidFill>
              </a:rPr>
              <a:t>ille</a:t>
            </a:r>
            <a:r>
              <a:rPr lang="it-IT" sz="1600" dirty="0">
                <a:solidFill>
                  <a:srgbClr val="FFFF00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– </a:t>
            </a:r>
            <a:r>
              <a:rPr lang="it-IT" sz="1600" dirty="0">
                <a:solidFill>
                  <a:srgbClr val="CCFFCC"/>
                </a:solidFill>
              </a:rPr>
              <a:t>si modo ‘</a:t>
            </a:r>
            <a:r>
              <a:rPr lang="it-IT" sz="1600" dirty="0" err="1">
                <a:solidFill>
                  <a:srgbClr val="CCFFCC"/>
                </a:solidFill>
              </a:rPr>
              <a:t>leges</a:t>
            </a:r>
            <a:r>
              <a:rPr lang="it-IT" sz="1600" dirty="0">
                <a:solidFill>
                  <a:srgbClr val="CCFFCC"/>
                </a:solidFill>
              </a:rPr>
              <a:t>’ </a:t>
            </a:r>
            <a:r>
              <a:rPr lang="it-IT" sz="1600" dirty="0" err="1">
                <a:solidFill>
                  <a:srgbClr val="CCFFCC"/>
                </a:solidFill>
              </a:rPr>
              <a:t>dicende</a:t>
            </a:r>
            <a:r>
              <a:rPr lang="it-IT" sz="1600" dirty="0">
                <a:solidFill>
                  <a:srgbClr val="CCFFCC"/>
                </a:solidFill>
              </a:rPr>
              <a:t> </a:t>
            </a:r>
            <a:r>
              <a:rPr lang="it-IT" sz="1600" dirty="0" err="1">
                <a:solidFill>
                  <a:srgbClr val="CCFFCC"/>
                </a:solidFill>
              </a:rPr>
              <a:t>sunt</a:t>
            </a:r>
            <a:r>
              <a:rPr lang="it-IT" sz="1600" dirty="0">
                <a:solidFill>
                  <a:schemeClr val="bg1"/>
                </a:solidFill>
              </a:rPr>
              <a:t> –</a:t>
            </a:r>
            <a:r>
              <a:rPr lang="it-IT" sz="1600" dirty="0">
                <a:solidFill>
                  <a:srgbClr val="FFFF00"/>
                </a:solidFill>
              </a:rPr>
              <a:t> de </a:t>
            </a:r>
            <a:r>
              <a:rPr lang="it-IT" sz="1600" dirty="0" err="1">
                <a:solidFill>
                  <a:srgbClr val="FFFF00"/>
                </a:solidFill>
              </a:rPr>
              <a:t>his</a:t>
            </a:r>
            <a:r>
              <a:rPr lang="it-IT" sz="1600" dirty="0">
                <a:solidFill>
                  <a:srgbClr val="FFFF00"/>
                </a:solidFill>
              </a:rPr>
              <a:t> </a:t>
            </a:r>
            <a:r>
              <a:rPr lang="it-IT" sz="1600" dirty="0" err="1">
                <a:solidFill>
                  <a:srgbClr val="FFFF00"/>
                </a:solidFill>
              </a:rPr>
              <a:t>dumtaxat</a:t>
            </a:r>
            <a:r>
              <a:rPr lang="it-IT" sz="1600" dirty="0">
                <a:solidFill>
                  <a:srgbClr val="FFFF00"/>
                </a:solidFill>
              </a:rPr>
              <a:t> </a:t>
            </a:r>
            <a:r>
              <a:rPr lang="it-IT" sz="1600" dirty="0" err="1">
                <a:solidFill>
                  <a:srgbClr val="FFFF00"/>
                </a:solidFill>
              </a:rPr>
              <a:t>loquuntur</a:t>
            </a:r>
            <a:r>
              <a:rPr lang="it-IT" sz="1600" dirty="0">
                <a:solidFill>
                  <a:srgbClr val="FFFF00"/>
                </a:solidFill>
              </a:rPr>
              <a:t> de </a:t>
            </a:r>
            <a:r>
              <a:rPr lang="it-IT" sz="1600" dirty="0" err="1">
                <a:solidFill>
                  <a:srgbClr val="FFFF00"/>
                </a:solidFill>
              </a:rPr>
              <a:t>quibus</a:t>
            </a:r>
            <a:r>
              <a:rPr lang="it-IT" sz="1600" dirty="0">
                <a:solidFill>
                  <a:srgbClr val="FFFF00"/>
                </a:solidFill>
              </a:rPr>
              <a:t> et </a:t>
            </a:r>
            <a:r>
              <a:rPr lang="it-IT" sz="1600" dirty="0" err="1">
                <a:solidFill>
                  <a:srgbClr val="FFFF00"/>
                </a:solidFill>
              </a:rPr>
              <a:t>Codex</a:t>
            </a:r>
            <a:r>
              <a:rPr lang="it-IT" sz="1600" dirty="0">
                <a:solidFill>
                  <a:srgbClr val="FFFF00"/>
                </a:solidFill>
              </a:rPr>
              <a:t> cui et in pluribus </a:t>
            </a:r>
            <a:r>
              <a:rPr lang="it-IT" sz="1600" dirty="0" err="1">
                <a:solidFill>
                  <a:srgbClr val="FFFF00"/>
                </a:solidFill>
              </a:rPr>
              <a:t>adversantur</a:t>
            </a:r>
            <a:r>
              <a:rPr lang="it-IT" sz="1600" dirty="0">
                <a:solidFill>
                  <a:srgbClr val="000000"/>
                </a:solidFill>
              </a:rPr>
              <a:t>. Non est </a:t>
            </a:r>
            <a:r>
              <a:rPr lang="it-IT" sz="1600" dirty="0" err="1">
                <a:solidFill>
                  <a:srgbClr val="000000"/>
                </a:solidFill>
              </a:rPr>
              <a:t>enim</a:t>
            </a:r>
            <a:r>
              <a:rPr lang="it-IT" sz="1600" dirty="0">
                <a:solidFill>
                  <a:srgbClr val="000000"/>
                </a:solidFill>
              </a:rPr>
              <a:t> verisimile </a:t>
            </a:r>
            <a:r>
              <a:rPr lang="it-IT" sz="1600" dirty="0" err="1">
                <a:solidFill>
                  <a:srgbClr val="000000"/>
                </a:solidFill>
              </a:rPr>
              <a:t>Iustinianum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huic</a:t>
            </a:r>
            <a:r>
              <a:rPr lang="it-IT" sz="1600" dirty="0">
                <a:solidFill>
                  <a:srgbClr val="000000"/>
                </a:solidFill>
              </a:rPr>
              <a:t> operi </a:t>
            </a:r>
            <a:r>
              <a:rPr lang="it-IT" sz="1600" dirty="0" err="1">
                <a:solidFill>
                  <a:srgbClr val="000000"/>
                </a:solidFill>
              </a:rPr>
              <a:t>toties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ac</a:t>
            </a:r>
            <a:r>
              <a:rPr lang="it-IT" sz="1600" dirty="0">
                <a:solidFill>
                  <a:srgbClr val="000000"/>
                </a:solidFill>
              </a:rPr>
              <a:t> tanto </a:t>
            </a:r>
            <a:r>
              <a:rPr lang="it-IT" sz="1600" dirty="0" err="1">
                <a:solidFill>
                  <a:srgbClr val="000000"/>
                </a:solidFill>
              </a:rPr>
              <a:t>labore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tantaque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diligentia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confecto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mox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adversa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constituisse</a:t>
            </a:r>
            <a:r>
              <a:rPr lang="it-IT" sz="1600" dirty="0">
                <a:solidFill>
                  <a:srgbClr val="000000"/>
                </a:solidFill>
              </a:rPr>
              <a:t>, ut </a:t>
            </a:r>
            <a:r>
              <a:rPr lang="it-IT" sz="1600" dirty="0" err="1">
                <a:solidFill>
                  <a:srgbClr val="000000"/>
                </a:solidFill>
              </a:rPr>
              <a:t>scilicet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>
                <a:solidFill>
                  <a:srgbClr val="FFFF00"/>
                </a:solidFill>
              </a:rPr>
              <a:t>contra </a:t>
            </a:r>
            <a:r>
              <a:rPr lang="it-IT" sz="1600" dirty="0" err="1">
                <a:solidFill>
                  <a:srgbClr val="FFFF00"/>
                </a:solidFill>
              </a:rPr>
              <a:t>suum</a:t>
            </a:r>
            <a:r>
              <a:rPr lang="it-IT" sz="1600" dirty="0">
                <a:solidFill>
                  <a:srgbClr val="FFFF00"/>
                </a:solidFill>
              </a:rPr>
              <a:t> </a:t>
            </a:r>
            <a:r>
              <a:rPr lang="it-IT" sz="1600" dirty="0" err="1">
                <a:solidFill>
                  <a:srgbClr val="FFFF00"/>
                </a:solidFill>
              </a:rPr>
              <a:t>propositum</a:t>
            </a:r>
            <a:r>
              <a:rPr lang="it-IT" sz="1600" dirty="0">
                <a:solidFill>
                  <a:srgbClr val="FFFF00"/>
                </a:solidFill>
              </a:rPr>
              <a:t> </a:t>
            </a:r>
            <a:r>
              <a:rPr lang="it-IT" sz="1600" dirty="0" err="1">
                <a:solidFill>
                  <a:srgbClr val="FFFF00"/>
                </a:solidFill>
              </a:rPr>
              <a:t>repperiatur</a:t>
            </a:r>
            <a:r>
              <a:rPr lang="it-IT" sz="1600" dirty="0">
                <a:solidFill>
                  <a:srgbClr val="FFFF00"/>
                </a:solidFill>
              </a:rPr>
              <a:t> </a:t>
            </a:r>
            <a:r>
              <a:rPr lang="it-IT" sz="1600" dirty="0" err="1">
                <a:solidFill>
                  <a:srgbClr val="FFFF00"/>
                </a:solidFill>
              </a:rPr>
              <a:t>aliquid</a:t>
            </a:r>
            <a:r>
              <a:rPr lang="it-IT" sz="1600" dirty="0">
                <a:solidFill>
                  <a:srgbClr val="FFFF00"/>
                </a:solidFill>
              </a:rPr>
              <a:t> in </a:t>
            </a:r>
            <a:r>
              <a:rPr lang="it-IT" sz="1600" dirty="0" err="1">
                <a:solidFill>
                  <a:srgbClr val="FFFF00"/>
                </a:solidFill>
              </a:rPr>
              <a:t>legum</a:t>
            </a:r>
            <a:r>
              <a:rPr lang="it-IT" sz="1600" dirty="0">
                <a:solidFill>
                  <a:srgbClr val="FFFF00"/>
                </a:solidFill>
              </a:rPr>
              <a:t> </a:t>
            </a:r>
            <a:r>
              <a:rPr lang="it-IT" sz="1600" dirty="0" err="1">
                <a:solidFill>
                  <a:srgbClr val="FFFF00"/>
                </a:solidFill>
              </a:rPr>
              <a:t>articulis</a:t>
            </a:r>
            <a:r>
              <a:rPr lang="it-IT" sz="1600" dirty="0">
                <a:solidFill>
                  <a:srgbClr val="FFFF00"/>
                </a:solidFill>
              </a:rPr>
              <a:t> </a:t>
            </a:r>
            <a:r>
              <a:rPr lang="it-IT" sz="1600" dirty="0" err="1">
                <a:solidFill>
                  <a:srgbClr val="FFFF00"/>
                </a:solidFill>
              </a:rPr>
              <a:t>contrarium</a:t>
            </a:r>
            <a:r>
              <a:rPr lang="it-IT" sz="16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it-IT" sz="1600" dirty="0">
                <a:solidFill>
                  <a:srgbClr val="000000"/>
                </a:solidFill>
              </a:rPr>
              <a:t>Set </a:t>
            </a:r>
            <a:r>
              <a:rPr lang="it-IT" sz="1600" dirty="0" err="1">
                <a:solidFill>
                  <a:srgbClr val="CCFFCC"/>
                </a:solidFill>
              </a:rPr>
              <a:t>nec</a:t>
            </a:r>
            <a:r>
              <a:rPr lang="it-IT" sz="1600" dirty="0">
                <a:solidFill>
                  <a:srgbClr val="CCFFCC"/>
                </a:solidFill>
              </a:rPr>
              <a:t> </a:t>
            </a:r>
            <a:r>
              <a:rPr lang="it-IT" sz="1600" dirty="0" err="1">
                <a:solidFill>
                  <a:srgbClr val="CCFFCC"/>
                </a:solidFill>
              </a:rPr>
              <a:t>eius</a:t>
            </a:r>
            <a:r>
              <a:rPr lang="it-IT" sz="1600" dirty="0">
                <a:solidFill>
                  <a:srgbClr val="CCFFCC"/>
                </a:solidFill>
              </a:rPr>
              <a:t> </a:t>
            </a:r>
            <a:r>
              <a:rPr lang="it-IT" sz="1600" dirty="0" err="1">
                <a:solidFill>
                  <a:srgbClr val="CCFFCC"/>
                </a:solidFill>
              </a:rPr>
              <a:t>operis</a:t>
            </a:r>
            <a:r>
              <a:rPr lang="it-IT" sz="1600" dirty="0">
                <a:solidFill>
                  <a:srgbClr val="CCFFCC"/>
                </a:solidFill>
              </a:rPr>
              <a:t> </a:t>
            </a:r>
            <a:r>
              <a:rPr lang="it-IT" sz="1600" dirty="0" err="1">
                <a:solidFill>
                  <a:srgbClr val="CCFFCC"/>
                </a:solidFill>
              </a:rPr>
              <a:t>stilus</a:t>
            </a:r>
            <a:r>
              <a:rPr lang="it-IT" sz="1600" dirty="0">
                <a:solidFill>
                  <a:srgbClr val="CCFFCC"/>
                </a:solidFill>
              </a:rPr>
              <a:t> </a:t>
            </a:r>
            <a:r>
              <a:rPr lang="it-IT" sz="1600" dirty="0">
                <a:solidFill>
                  <a:srgbClr val="000000"/>
                </a:solidFill>
              </a:rPr>
              <a:t>&lt;</a:t>
            </a:r>
            <a:r>
              <a:rPr lang="it-IT" sz="1600" dirty="0" err="1">
                <a:solidFill>
                  <a:srgbClr val="000000"/>
                </a:solidFill>
              </a:rPr>
              <a:t>cum</a:t>
            </a:r>
            <a:r>
              <a:rPr lang="it-IT" sz="1600" dirty="0">
                <a:solidFill>
                  <a:srgbClr val="000000"/>
                </a:solidFill>
              </a:rPr>
              <a:t>&gt; </a:t>
            </a:r>
            <a:r>
              <a:rPr lang="it-IT" sz="1600" dirty="0" err="1">
                <a:solidFill>
                  <a:srgbClr val="000000"/>
                </a:solidFill>
              </a:rPr>
              <a:t>indubitabilibus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constitutionibus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Iustiniani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CCFFCC"/>
                </a:solidFill>
              </a:rPr>
              <a:t>congruit</a:t>
            </a:r>
            <a:r>
              <a:rPr lang="it-IT" sz="1600" dirty="0">
                <a:solidFill>
                  <a:srgbClr val="000000"/>
                </a:solidFill>
              </a:rPr>
              <a:t>, </a:t>
            </a:r>
            <a:r>
              <a:rPr lang="it-IT" sz="1600" dirty="0" err="1">
                <a:solidFill>
                  <a:srgbClr val="000000"/>
                </a:solidFill>
              </a:rPr>
              <a:t>cuius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CCFFCC"/>
                </a:solidFill>
              </a:rPr>
              <a:t>etiam</a:t>
            </a:r>
            <a:r>
              <a:rPr lang="it-IT" sz="1600" dirty="0">
                <a:solidFill>
                  <a:srgbClr val="CCFFCC"/>
                </a:solidFill>
              </a:rPr>
              <a:t> </a:t>
            </a:r>
            <a:r>
              <a:rPr lang="it-IT" sz="1600" dirty="0" err="1">
                <a:solidFill>
                  <a:srgbClr val="CCFFCC"/>
                </a:solidFill>
              </a:rPr>
              <a:t>nullum</a:t>
            </a:r>
            <a:r>
              <a:rPr lang="it-IT" sz="1600" dirty="0">
                <a:solidFill>
                  <a:srgbClr val="CCFFCC"/>
                </a:solidFill>
              </a:rPr>
              <a:t> </a:t>
            </a:r>
            <a:r>
              <a:rPr lang="it-IT" sz="1600" dirty="0" err="1">
                <a:solidFill>
                  <a:srgbClr val="CCFFCC"/>
                </a:solidFill>
              </a:rPr>
              <a:t>principium</a:t>
            </a:r>
            <a:r>
              <a:rPr lang="it-IT" sz="1600" dirty="0">
                <a:solidFill>
                  <a:srgbClr val="CCFFCC"/>
                </a:solidFill>
              </a:rPr>
              <a:t> </a:t>
            </a:r>
            <a:r>
              <a:rPr lang="it-IT" sz="1600" dirty="0" err="1">
                <a:solidFill>
                  <a:srgbClr val="CCFFCC"/>
                </a:solidFill>
              </a:rPr>
              <a:t>extat</a:t>
            </a:r>
            <a:r>
              <a:rPr lang="it-IT" sz="1600" dirty="0">
                <a:solidFill>
                  <a:srgbClr val="CCFFCC"/>
                </a:solidFill>
              </a:rPr>
              <a:t>, </a:t>
            </a:r>
            <a:r>
              <a:rPr lang="it-IT" sz="1600" dirty="0" err="1">
                <a:solidFill>
                  <a:srgbClr val="CCFFCC"/>
                </a:solidFill>
              </a:rPr>
              <a:t>nullusque</a:t>
            </a:r>
            <a:r>
              <a:rPr lang="it-IT" sz="1600" dirty="0">
                <a:solidFill>
                  <a:srgbClr val="CCFFCC"/>
                </a:solidFill>
              </a:rPr>
              <a:t> finis, </a:t>
            </a:r>
            <a:r>
              <a:rPr lang="it-IT" sz="1600" dirty="0" err="1">
                <a:solidFill>
                  <a:srgbClr val="CCFFCC"/>
                </a:solidFill>
              </a:rPr>
              <a:t>ordo</a:t>
            </a:r>
            <a:r>
              <a:rPr lang="it-IT" sz="1600" dirty="0">
                <a:solidFill>
                  <a:srgbClr val="CCFFCC"/>
                </a:solidFill>
              </a:rPr>
              <a:t> </a:t>
            </a:r>
            <a:r>
              <a:rPr lang="it-IT" sz="1600" dirty="0" err="1">
                <a:solidFill>
                  <a:srgbClr val="CCFFCC"/>
                </a:solidFill>
              </a:rPr>
              <a:t>nec</a:t>
            </a:r>
            <a:r>
              <a:rPr lang="it-IT" sz="1600" dirty="0">
                <a:solidFill>
                  <a:srgbClr val="CCFFCC"/>
                </a:solidFill>
              </a:rPr>
              <a:t> certo.</a:t>
            </a:r>
            <a:r>
              <a:rPr lang="it-IT" sz="1800" dirty="0">
                <a:solidFill>
                  <a:srgbClr val="CCFFCC"/>
                </a:solidFill>
              </a:rPr>
              <a:t> </a:t>
            </a:r>
            <a:endParaRPr lang="it-IT" sz="1600" dirty="0" smtClean="0">
              <a:solidFill>
                <a:srgbClr val="CCFFCC"/>
              </a:solidFill>
            </a:endParaRPr>
          </a:p>
          <a:p>
            <a:pPr marL="0" indent="0">
              <a:buNone/>
            </a:pPr>
            <a:endParaRPr lang="it-IT" sz="1600" dirty="0" smtClean="0">
              <a:solidFill>
                <a:srgbClr val="CCFFCC"/>
              </a:solidFill>
            </a:endParaRPr>
          </a:p>
          <a:p>
            <a:pPr marL="0" indent="0">
              <a:buNone/>
            </a:pPr>
            <a:r>
              <a:rPr lang="it-IT" sz="1600" dirty="0" smtClean="0">
                <a:solidFill>
                  <a:srgbClr val="FFFFFF"/>
                </a:solidFill>
              </a:rPr>
              <a:t>Da qui si desume che il libro delle Nuove costituzioni che chiamano </a:t>
            </a:r>
            <a:r>
              <a:rPr lang="it-IT" sz="1600" i="1" dirty="0" err="1" smtClean="0">
                <a:solidFill>
                  <a:srgbClr val="FFFFFF"/>
                </a:solidFill>
              </a:rPr>
              <a:t>Authenticum</a:t>
            </a:r>
            <a:r>
              <a:rPr lang="it-IT" sz="1600" dirty="0" smtClean="0">
                <a:solidFill>
                  <a:srgbClr val="FFFFFF"/>
                </a:solidFill>
              </a:rPr>
              <a:t> … non è di Giustiniano. Le </a:t>
            </a:r>
            <a:r>
              <a:rPr lang="it-IT" sz="1600" i="1" dirty="0" smtClean="0">
                <a:solidFill>
                  <a:srgbClr val="FFFFFF"/>
                </a:solidFill>
              </a:rPr>
              <a:t>Novelle Costituzioni</a:t>
            </a:r>
            <a:r>
              <a:rPr lang="it-IT" sz="1600" dirty="0" smtClean="0">
                <a:solidFill>
                  <a:srgbClr val="FFFFFF"/>
                </a:solidFill>
              </a:rPr>
              <a:t> di cui qui si parla, non dovrebbero riguardare se non i rapporti giuridici non ancora allacciati nei lacci della legge. Invece quelle leggi (quelle dell’</a:t>
            </a:r>
            <a:r>
              <a:rPr lang="it-IT" sz="1600" i="1" dirty="0" err="1" smtClean="0">
                <a:solidFill>
                  <a:srgbClr val="FFFFFF"/>
                </a:solidFill>
              </a:rPr>
              <a:t>Authenticum</a:t>
            </a:r>
            <a:r>
              <a:rPr lang="it-IT" sz="1600" dirty="0" smtClean="0">
                <a:solidFill>
                  <a:srgbClr val="FFFFFF"/>
                </a:solidFill>
              </a:rPr>
              <a:t>) – se pure possono dirsi ‘leggi’ – trattano solo argomenti analoghi a quelli del Codice </a:t>
            </a:r>
            <a:r>
              <a:rPr lang="it-IT" sz="1600" dirty="0" err="1" smtClean="0">
                <a:solidFill>
                  <a:srgbClr val="FFFFFF"/>
                </a:solidFill>
              </a:rPr>
              <a:t>eper</a:t>
            </a:r>
            <a:r>
              <a:rPr lang="it-IT" sz="1600" dirty="0" smtClean="0">
                <a:solidFill>
                  <a:srgbClr val="FFFFFF"/>
                </a:solidFill>
              </a:rPr>
              <a:t> di più spesso in maniera contraria. E non è verosimile che Giustiniano, che ha composto quest’opera con tanta fatica e tanta cura, appena confezionata abbia subito preso a legiferare in senso contrario, consentendo di trovare leggi contrarie al suo proponimento.</a:t>
            </a:r>
          </a:p>
          <a:p>
            <a:pPr marL="0" indent="0">
              <a:buNone/>
            </a:pPr>
            <a:r>
              <a:rPr lang="it-IT" sz="1600" dirty="0" smtClean="0">
                <a:solidFill>
                  <a:srgbClr val="FFFFFF"/>
                </a:solidFill>
              </a:rPr>
              <a:t>Ma nemmeno lo stile (dell’</a:t>
            </a:r>
            <a:r>
              <a:rPr lang="it-IT" sz="1600" i="1" dirty="0" err="1" smtClean="0">
                <a:solidFill>
                  <a:srgbClr val="FFFFFF"/>
                </a:solidFill>
              </a:rPr>
              <a:t>Authenticum</a:t>
            </a:r>
            <a:r>
              <a:rPr lang="it-IT" sz="1600" dirty="0" smtClean="0">
                <a:solidFill>
                  <a:srgbClr val="FFFFFF"/>
                </a:solidFill>
              </a:rPr>
              <a:t>)  si accorda con quelle </a:t>
            </a:r>
            <a:r>
              <a:rPr lang="it-IT" sz="1600" dirty="0" smtClean="0">
                <a:solidFill>
                  <a:srgbClr val="FFFFFF"/>
                </a:solidFill>
              </a:rPr>
              <a:t>che sono sicuramente costituzioni di Giustiniano: non presentano infatti né un principio né una fine e nemmeno un ordine (sistematico).</a:t>
            </a:r>
            <a:endParaRPr lang="it-IT" sz="1600" dirty="0" smtClean="0">
              <a:solidFill>
                <a:srgbClr val="FFFFFF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93674" y="152400"/>
            <a:ext cx="7793125" cy="658919"/>
          </a:xfrm>
        </p:spPr>
        <p:txBody>
          <a:bodyPr>
            <a:normAutofit/>
          </a:bodyPr>
          <a:lstStyle/>
          <a:p>
            <a:r>
              <a:rPr lang="it-IT" sz="3200" i="1" dirty="0" smtClean="0">
                <a:solidFill>
                  <a:srgbClr val="660066"/>
                </a:solidFill>
              </a:rPr>
              <a:t>ad </a:t>
            </a:r>
            <a:r>
              <a:rPr lang="it-IT" sz="3200" i="1" dirty="0" err="1">
                <a:solidFill>
                  <a:srgbClr val="660066"/>
                </a:solidFill>
              </a:rPr>
              <a:t>const</a:t>
            </a:r>
            <a:r>
              <a:rPr lang="it-IT" sz="3200" i="1" dirty="0">
                <a:solidFill>
                  <a:srgbClr val="660066"/>
                </a:solidFill>
              </a:rPr>
              <a:t>. ‘</a:t>
            </a:r>
            <a:r>
              <a:rPr lang="it-IT" sz="3200" i="1" dirty="0" err="1">
                <a:solidFill>
                  <a:srgbClr val="660066"/>
                </a:solidFill>
              </a:rPr>
              <a:t>Cordi</a:t>
            </a:r>
            <a:r>
              <a:rPr lang="it-IT" sz="3200" i="1" dirty="0">
                <a:solidFill>
                  <a:srgbClr val="660066"/>
                </a:solidFill>
              </a:rPr>
              <a:t>’ § 4 in fi. </a:t>
            </a:r>
            <a:r>
              <a:rPr lang="it-IT" sz="3200" i="1" dirty="0" smtClean="0">
                <a:solidFill>
                  <a:srgbClr val="660066"/>
                </a:solidFill>
              </a:rPr>
              <a:t>(</a:t>
            </a:r>
            <a:r>
              <a:rPr lang="it-IT" sz="3200" i="1" dirty="0" err="1">
                <a:solidFill>
                  <a:srgbClr val="660066"/>
                </a:solidFill>
              </a:rPr>
              <a:t>r</a:t>
            </a:r>
            <a:r>
              <a:rPr lang="it-IT" sz="3200" i="1" dirty="0" err="1" smtClean="0">
                <a:solidFill>
                  <a:srgbClr val="660066"/>
                </a:solidFill>
              </a:rPr>
              <a:t>efutatio</a:t>
            </a:r>
            <a:r>
              <a:rPr lang="it-IT" sz="3200" i="1" dirty="0" smtClean="0">
                <a:solidFill>
                  <a:srgbClr val="660066"/>
                </a:solidFill>
              </a:rPr>
              <a:t> </a:t>
            </a:r>
            <a:r>
              <a:rPr lang="it-IT" sz="3200" i="1" dirty="0" err="1">
                <a:solidFill>
                  <a:srgbClr val="660066"/>
                </a:solidFill>
              </a:rPr>
              <a:t>Authentici</a:t>
            </a:r>
            <a:r>
              <a:rPr lang="it-IT" sz="3200" i="1" dirty="0" smtClean="0">
                <a:solidFill>
                  <a:srgbClr val="660066"/>
                </a:solidFill>
              </a:rPr>
              <a:t>)</a:t>
            </a:r>
            <a:endParaRPr lang="it-IT" sz="32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8695" y="1187583"/>
            <a:ext cx="8572225" cy="5114840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 err="1" smtClean="0"/>
              <a:t>Cum</a:t>
            </a:r>
            <a:r>
              <a:rPr lang="it-IT" dirty="0" smtClean="0"/>
              <a:t> </a:t>
            </a:r>
            <a:r>
              <a:rPr lang="it-IT" dirty="0" err="1" smtClean="0"/>
              <a:t>Iustiniani</a:t>
            </a:r>
            <a:r>
              <a:rPr lang="it-IT" dirty="0" smtClean="0"/>
              <a:t> nomine </a:t>
            </a:r>
            <a:r>
              <a:rPr lang="it-IT" dirty="0" err="1" smtClean="0"/>
              <a:t>liber</a:t>
            </a:r>
            <a:r>
              <a:rPr lang="it-IT" dirty="0" smtClean="0"/>
              <a:t> </a:t>
            </a:r>
            <a:r>
              <a:rPr lang="it-IT" dirty="0" err="1" smtClean="0"/>
              <a:t>iste</a:t>
            </a:r>
            <a:r>
              <a:rPr lang="it-IT" dirty="0" smtClean="0"/>
              <a:t> </a:t>
            </a:r>
            <a:r>
              <a:rPr lang="it-IT" dirty="0" err="1" smtClean="0"/>
              <a:t>titulatur</a:t>
            </a:r>
            <a:r>
              <a:rPr lang="it-IT" dirty="0" smtClean="0"/>
              <a:t>, </a:t>
            </a:r>
            <a:r>
              <a:rPr lang="it-IT" dirty="0" err="1" smtClean="0"/>
              <a:t>colligitur</a:t>
            </a:r>
            <a:r>
              <a:rPr lang="it-IT" dirty="0" smtClean="0"/>
              <a:t> </a:t>
            </a:r>
            <a:r>
              <a:rPr lang="it-IT" dirty="0" err="1" smtClean="0"/>
              <a:t>quidem</a:t>
            </a:r>
            <a:r>
              <a:rPr lang="it-IT" dirty="0" smtClean="0"/>
              <a:t> </a:t>
            </a:r>
            <a:r>
              <a:rPr lang="it-IT" i="1" dirty="0" smtClean="0">
                <a:solidFill>
                  <a:srgbClr val="0000FF"/>
                </a:solidFill>
              </a:rPr>
              <a:t>ut ipse </a:t>
            </a:r>
            <a:r>
              <a:rPr lang="it-IT" i="1" dirty="0" err="1" smtClean="0">
                <a:solidFill>
                  <a:srgbClr val="0000FF"/>
                </a:solidFill>
              </a:rPr>
              <a:t>solus</a:t>
            </a:r>
            <a:r>
              <a:rPr lang="it-IT" i="1" dirty="0" smtClean="0">
                <a:solidFill>
                  <a:srgbClr val="0000FF"/>
                </a:solidFill>
              </a:rPr>
              <a:t> in tanto opere </a:t>
            </a:r>
            <a:r>
              <a:rPr lang="it-IT" i="1" dirty="0" err="1" smtClean="0">
                <a:solidFill>
                  <a:srgbClr val="0000FF"/>
                </a:solidFill>
              </a:rPr>
              <a:t>auctor</a:t>
            </a:r>
            <a:r>
              <a:rPr lang="it-IT" i="1" dirty="0" smtClean="0">
                <a:solidFill>
                  <a:srgbClr val="0000FF"/>
                </a:solidFill>
              </a:rPr>
              <a:t> </a:t>
            </a:r>
            <a:r>
              <a:rPr lang="it-IT" i="1" dirty="0" err="1" smtClean="0">
                <a:solidFill>
                  <a:srgbClr val="0000FF"/>
                </a:solidFill>
              </a:rPr>
              <a:t>sit</a:t>
            </a:r>
            <a:r>
              <a:rPr lang="it-IT" i="1" dirty="0" smtClean="0">
                <a:solidFill>
                  <a:srgbClr val="0000FF"/>
                </a:solidFill>
              </a:rPr>
              <a:t> </a:t>
            </a:r>
            <a:r>
              <a:rPr lang="it-IT" i="1" dirty="0" err="1" smtClean="0">
                <a:solidFill>
                  <a:srgbClr val="0000FF"/>
                </a:solidFill>
              </a:rPr>
              <a:t>atque</a:t>
            </a:r>
            <a:r>
              <a:rPr lang="it-IT" i="1" dirty="0" smtClean="0">
                <a:solidFill>
                  <a:srgbClr val="0000FF"/>
                </a:solidFill>
              </a:rPr>
              <a:t> conditor</a:t>
            </a:r>
            <a:r>
              <a:rPr lang="it-IT" dirty="0" smtClean="0"/>
              <a:t>. </a:t>
            </a:r>
            <a:r>
              <a:rPr lang="it-IT" dirty="0"/>
              <a:t>Set … </a:t>
            </a:r>
            <a:r>
              <a:rPr lang="it-IT" dirty="0" err="1"/>
              <a:t>videtur</a:t>
            </a:r>
            <a:r>
              <a:rPr lang="it-IT" dirty="0"/>
              <a:t> </a:t>
            </a:r>
            <a:r>
              <a:rPr lang="it-IT" dirty="0" err="1"/>
              <a:t>nobis</a:t>
            </a:r>
            <a:r>
              <a:rPr lang="it-IT" dirty="0"/>
              <a:t> </a:t>
            </a:r>
            <a:r>
              <a:rPr lang="it-IT" dirty="0" err="1"/>
              <a:t>quedam</a:t>
            </a:r>
            <a:r>
              <a:rPr lang="it-IT" dirty="0"/>
              <a:t> </a:t>
            </a:r>
            <a:r>
              <a:rPr lang="it-IT" dirty="0" err="1"/>
              <a:t>dubietas</a:t>
            </a:r>
            <a:r>
              <a:rPr lang="it-IT" dirty="0"/>
              <a:t> inde </a:t>
            </a:r>
            <a:r>
              <a:rPr lang="it-IT" dirty="0" err="1"/>
              <a:t>oriri</a:t>
            </a:r>
            <a:r>
              <a:rPr lang="it-IT" dirty="0"/>
              <a:t>, </a:t>
            </a:r>
            <a:r>
              <a:rPr lang="it-IT" dirty="0" err="1"/>
              <a:t>cum</a:t>
            </a:r>
            <a:r>
              <a:rPr lang="it-IT" dirty="0"/>
              <a:t> </a:t>
            </a:r>
            <a:r>
              <a:rPr lang="it-IT" dirty="0" err="1"/>
              <a:t>dicit</a:t>
            </a:r>
            <a:r>
              <a:rPr lang="it-IT" dirty="0"/>
              <a:t> </a:t>
            </a:r>
            <a:r>
              <a:rPr lang="it-IT" dirty="0" err="1"/>
              <a:t>solum</a:t>
            </a:r>
            <a:r>
              <a:rPr lang="it-IT" dirty="0"/>
              <a:t> </a:t>
            </a:r>
            <a:r>
              <a:rPr lang="it-IT" dirty="0" err="1"/>
              <a:t>Iustinianum</a:t>
            </a:r>
            <a:r>
              <a:rPr lang="it-IT" dirty="0"/>
              <a:t> </a:t>
            </a:r>
            <a:r>
              <a:rPr lang="it-IT" dirty="0" err="1"/>
              <a:t>huius</a:t>
            </a:r>
            <a:r>
              <a:rPr lang="it-IT" dirty="0"/>
              <a:t> </a:t>
            </a:r>
            <a:r>
              <a:rPr lang="it-IT" dirty="0" err="1"/>
              <a:t>operis</a:t>
            </a:r>
            <a:r>
              <a:rPr lang="it-IT" dirty="0"/>
              <a:t> </a:t>
            </a:r>
            <a:r>
              <a:rPr lang="it-IT" dirty="0" err="1"/>
              <a:t>fuisse</a:t>
            </a:r>
            <a:r>
              <a:rPr lang="it-IT" dirty="0"/>
              <a:t> </a:t>
            </a:r>
            <a:r>
              <a:rPr lang="it-IT" dirty="0" err="1" smtClean="0"/>
              <a:t>auctorem</a:t>
            </a:r>
            <a:r>
              <a:rPr lang="it-IT" dirty="0" smtClean="0"/>
              <a:t> </a:t>
            </a:r>
            <a:r>
              <a:rPr lang="it-IT" dirty="0" err="1"/>
              <a:t>cum</a:t>
            </a:r>
            <a:r>
              <a:rPr lang="it-IT" dirty="0"/>
              <a:t> </a:t>
            </a:r>
            <a:r>
              <a:rPr lang="it-IT" dirty="0" err="1"/>
              <a:t>ceteros</a:t>
            </a:r>
            <a:r>
              <a:rPr lang="it-IT" dirty="0"/>
              <a:t> </a:t>
            </a:r>
            <a:r>
              <a:rPr lang="it-IT" dirty="0" err="1"/>
              <a:t>principes</a:t>
            </a:r>
            <a:r>
              <a:rPr lang="it-IT" dirty="0"/>
              <a:t> in </a:t>
            </a:r>
            <a:r>
              <a:rPr lang="it-IT" dirty="0" err="1"/>
              <a:t>eo</a:t>
            </a:r>
            <a:r>
              <a:rPr lang="it-IT" dirty="0"/>
              <a:t> </a:t>
            </a:r>
            <a:r>
              <a:rPr lang="it-IT" dirty="0" err="1"/>
              <a:t>similes</a:t>
            </a:r>
            <a:r>
              <a:rPr lang="it-IT" dirty="0"/>
              <a:t> </a:t>
            </a:r>
            <a:r>
              <a:rPr lang="it-IT" dirty="0" err="1"/>
              <a:t>inveniamus</a:t>
            </a:r>
            <a:r>
              <a:rPr lang="it-IT" dirty="0"/>
              <a:t>. </a:t>
            </a:r>
            <a:r>
              <a:rPr lang="it-IT" dirty="0" err="1"/>
              <a:t>Contrarium</a:t>
            </a:r>
            <a:r>
              <a:rPr lang="it-IT" dirty="0"/>
              <a:t> hoc esse </a:t>
            </a:r>
            <a:r>
              <a:rPr lang="it-IT" dirty="0" err="1"/>
              <a:t>nemo</a:t>
            </a:r>
            <a:r>
              <a:rPr lang="it-IT" dirty="0"/>
              <a:t> </a:t>
            </a:r>
            <a:r>
              <a:rPr lang="it-IT" dirty="0" err="1"/>
              <a:t>dubitat</a:t>
            </a:r>
            <a:r>
              <a:rPr lang="it-IT" dirty="0"/>
              <a:t>. Set, si rem </a:t>
            </a:r>
            <a:r>
              <a:rPr lang="it-IT" dirty="0" err="1"/>
              <a:t>inspicias</a:t>
            </a:r>
            <a:r>
              <a:rPr lang="it-IT" dirty="0"/>
              <a:t>, </a:t>
            </a:r>
            <a:r>
              <a:rPr lang="it-IT" dirty="0" err="1"/>
              <a:t>intuebimur</a:t>
            </a:r>
            <a:r>
              <a:rPr lang="it-IT" dirty="0"/>
              <a:t>, </a:t>
            </a:r>
            <a:r>
              <a:rPr lang="it-IT" dirty="0" err="1"/>
              <a:t>quod</a:t>
            </a:r>
            <a:r>
              <a:rPr lang="it-IT" dirty="0"/>
              <a:t> </a:t>
            </a:r>
            <a:r>
              <a:rPr lang="it-IT" dirty="0" err="1"/>
              <a:t>nullus</a:t>
            </a:r>
            <a:r>
              <a:rPr lang="it-IT" dirty="0"/>
              <a:t> </a:t>
            </a:r>
            <a:r>
              <a:rPr lang="it-IT" dirty="0" err="1"/>
              <a:t>ibi</a:t>
            </a:r>
            <a:r>
              <a:rPr lang="it-IT" dirty="0"/>
              <a:t> </a:t>
            </a:r>
            <a:r>
              <a:rPr lang="it-IT" dirty="0" err="1"/>
              <a:t>contrarietatis</a:t>
            </a:r>
            <a:r>
              <a:rPr lang="it-IT" dirty="0"/>
              <a:t> </a:t>
            </a:r>
            <a:r>
              <a:rPr lang="it-IT" dirty="0" err="1"/>
              <a:t>scrupulus</a:t>
            </a:r>
            <a:r>
              <a:rPr lang="it-IT" dirty="0"/>
              <a:t> </a:t>
            </a:r>
            <a:r>
              <a:rPr lang="it-IT" dirty="0" err="1"/>
              <a:t>inveniatur</a:t>
            </a:r>
            <a:r>
              <a:rPr lang="it-IT" dirty="0"/>
              <a:t>.</a:t>
            </a:r>
            <a:r>
              <a:rPr lang="en-US" dirty="0"/>
              <a:t> </a:t>
            </a:r>
            <a:r>
              <a:rPr lang="it-IT" dirty="0" smtClean="0"/>
              <a:t>…</a:t>
            </a:r>
          </a:p>
          <a:p>
            <a:pPr marL="0" indent="0" algn="just">
              <a:buNone/>
            </a:pPr>
            <a:endParaRPr lang="it-IT" dirty="0" smtClean="0"/>
          </a:p>
          <a:p>
            <a:pPr algn="just"/>
            <a:r>
              <a:rPr lang="it-IT" dirty="0" err="1" smtClean="0"/>
              <a:t>Huius</a:t>
            </a:r>
            <a:r>
              <a:rPr lang="it-IT" dirty="0" smtClean="0"/>
              <a:t> </a:t>
            </a:r>
            <a:r>
              <a:rPr lang="it-IT" dirty="0" err="1" smtClean="0"/>
              <a:t>enim</a:t>
            </a:r>
            <a:r>
              <a:rPr lang="it-IT" dirty="0" smtClean="0"/>
              <a:t> </a:t>
            </a:r>
            <a:r>
              <a:rPr lang="it-IT" dirty="0" err="1" smtClean="0"/>
              <a:t>voluminis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00FF"/>
                </a:solidFill>
              </a:rPr>
              <a:t>duplex opus </a:t>
            </a:r>
            <a:r>
              <a:rPr lang="it-IT" dirty="0" err="1" smtClean="0"/>
              <a:t>fuisse</a:t>
            </a:r>
            <a:r>
              <a:rPr lang="it-IT" dirty="0" smtClean="0"/>
              <a:t> </a:t>
            </a:r>
            <a:r>
              <a:rPr lang="it-IT" dirty="0" err="1" smtClean="0"/>
              <a:t>videtur</a:t>
            </a:r>
            <a:r>
              <a:rPr lang="it-IT" dirty="0" smtClean="0"/>
              <a:t>: </a:t>
            </a:r>
            <a:r>
              <a:rPr lang="it-IT" i="1" dirty="0" smtClean="0">
                <a:solidFill>
                  <a:srgbClr val="0000FF"/>
                </a:solidFill>
              </a:rPr>
              <a:t>unum </a:t>
            </a:r>
            <a:r>
              <a:rPr lang="it-IT" i="1" dirty="0" err="1" smtClean="0">
                <a:solidFill>
                  <a:srgbClr val="0000FF"/>
                </a:solidFill>
              </a:rPr>
              <a:t>compositionis</a:t>
            </a:r>
            <a:r>
              <a:rPr lang="it-IT" i="1" dirty="0" smtClean="0">
                <a:solidFill>
                  <a:srgbClr val="0000FF"/>
                </a:solidFill>
              </a:rPr>
              <a:t> </a:t>
            </a:r>
            <a:r>
              <a:rPr lang="it-IT" i="1" dirty="0" err="1" smtClean="0">
                <a:solidFill>
                  <a:srgbClr val="0000FF"/>
                </a:solidFill>
              </a:rPr>
              <a:t>ordinationisque</a:t>
            </a:r>
            <a:r>
              <a:rPr lang="it-IT" i="1" dirty="0" smtClean="0">
                <a:solidFill>
                  <a:srgbClr val="0000FF"/>
                </a:solidFill>
              </a:rPr>
              <a:t>, </a:t>
            </a:r>
            <a:r>
              <a:rPr lang="it-IT" i="1" dirty="0" err="1" smtClean="0">
                <a:solidFill>
                  <a:srgbClr val="0000FF"/>
                </a:solidFill>
              </a:rPr>
              <a:t>alterum</a:t>
            </a:r>
            <a:r>
              <a:rPr lang="it-IT" i="1" dirty="0" smtClean="0">
                <a:solidFill>
                  <a:srgbClr val="0000FF"/>
                </a:solidFill>
              </a:rPr>
              <a:t> </a:t>
            </a:r>
            <a:r>
              <a:rPr lang="it-IT" i="1" dirty="0" err="1" smtClean="0">
                <a:solidFill>
                  <a:srgbClr val="0000FF"/>
                </a:solidFill>
              </a:rPr>
              <a:t>promulgationis</a:t>
            </a:r>
            <a:r>
              <a:rPr lang="it-IT" i="1" dirty="0" smtClean="0">
                <a:solidFill>
                  <a:srgbClr val="0000FF"/>
                </a:solidFill>
              </a:rPr>
              <a:t> </a:t>
            </a:r>
            <a:r>
              <a:rPr lang="it-IT" i="1" dirty="0" err="1" smtClean="0">
                <a:solidFill>
                  <a:srgbClr val="0000FF"/>
                </a:solidFill>
              </a:rPr>
              <a:t>atque</a:t>
            </a:r>
            <a:r>
              <a:rPr lang="it-IT" i="1" dirty="0" smtClean="0">
                <a:solidFill>
                  <a:srgbClr val="0000FF"/>
                </a:solidFill>
              </a:rPr>
              <a:t> censure</a:t>
            </a:r>
            <a:r>
              <a:rPr lang="it-IT" dirty="0" smtClean="0"/>
              <a:t>.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In componendo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solum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Iustinianum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 err="1" smtClean="0"/>
              <a:t>comperimus</a:t>
            </a:r>
            <a:r>
              <a:rPr lang="it-IT" dirty="0" smtClean="0"/>
              <a:t> </a:t>
            </a:r>
            <a:r>
              <a:rPr lang="it-IT" dirty="0" err="1" smtClean="0"/>
              <a:t>fuisse</a:t>
            </a:r>
            <a:r>
              <a:rPr lang="it-IT" dirty="0" smtClean="0"/>
              <a:t> </a:t>
            </a:r>
            <a:r>
              <a:rPr lang="it-IT" dirty="0" err="1" smtClean="0"/>
              <a:t>actorem</a:t>
            </a:r>
            <a:r>
              <a:rPr lang="it-IT" dirty="0" smtClean="0"/>
              <a:t>, in promulgando </a:t>
            </a:r>
            <a:r>
              <a:rPr lang="it-IT" dirty="0" err="1" smtClean="0"/>
              <a:t>generaliter</a:t>
            </a:r>
            <a:r>
              <a:rPr lang="it-IT" dirty="0" smtClean="0"/>
              <a:t> </a:t>
            </a:r>
            <a:r>
              <a:rPr lang="it-IT" dirty="0" err="1" smtClean="0"/>
              <a:t>romanum</a:t>
            </a:r>
            <a:r>
              <a:rPr lang="it-IT" dirty="0" smtClean="0"/>
              <a:t> </a:t>
            </a:r>
            <a:r>
              <a:rPr lang="it-IT" dirty="0" err="1" smtClean="0"/>
              <a:t>principem</a:t>
            </a:r>
            <a:r>
              <a:rPr lang="it-IT" dirty="0" smtClean="0"/>
              <a:t> …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964228" y="152400"/>
            <a:ext cx="7722572" cy="85881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800000"/>
                </a:solidFill>
              </a:rPr>
              <a:t>In apertura del </a:t>
            </a:r>
            <a:r>
              <a:rPr lang="it-IT" dirty="0" smtClean="0">
                <a:solidFill>
                  <a:srgbClr val="800000"/>
                </a:solidFill>
              </a:rPr>
              <a:t>Codice</a:t>
            </a:r>
            <a:endParaRPr lang="it-IT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53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399781"/>
            <a:ext cx="8350202" cy="61848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>
                <a:solidFill>
                  <a:srgbClr val="0000FF"/>
                </a:solidFill>
              </a:rPr>
              <a:t>La </a:t>
            </a:r>
            <a:r>
              <a:rPr lang="it-IT" sz="2800" i="1" dirty="0" smtClean="0">
                <a:solidFill>
                  <a:srgbClr val="0000FF"/>
                </a:solidFill>
              </a:rPr>
              <a:t>materia </a:t>
            </a:r>
            <a:r>
              <a:rPr lang="it-IT" sz="2800" i="1" dirty="0" err="1" smtClean="0">
                <a:solidFill>
                  <a:srgbClr val="0000FF"/>
                </a:solidFill>
              </a:rPr>
              <a:t>Codicis</a:t>
            </a:r>
            <a:r>
              <a:rPr lang="it-IT" sz="2800" dirty="0" smtClean="0">
                <a:solidFill>
                  <a:srgbClr val="0000FF"/>
                </a:solidFill>
              </a:rPr>
              <a:t> di Irnerio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bg1"/>
                </a:solidFill>
              </a:rPr>
              <a:t>§</a:t>
            </a:r>
            <a:r>
              <a:rPr lang="it-IT" i="1" dirty="0" smtClean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chemeClr val="bg1"/>
                </a:solidFill>
              </a:rPr>
              <a:t>Huius</a:t>
            </a:r>
            <a:r>
              <a:rPr lang="it-IT" i="1" dirty="0" smtClean="0">
                <a:solidFill>
                  <a:schemeClr val="bg1"/>
                </a:solidFill>
              </a:rPr>
              <a:t> </a:t>
            </a:r>
            <a:r>
              <a:rPr lang="it-IT" i="1" dirty="0" err="1">
                <a:solidFill>
                  <a:schemeClr val="bg1"/>
                </a:solidFill>
              </a:rPr>
              <a:t>operis</a:t>
            </a:r>
            <a:r>
              <a:rPr lang="it-IT" i="1" dirty="0">
                <a:solidFill>
                  <a:schemeClr val="bg1"/>
                </a:solidFill>
              </a:rPr>
              <a:t> materia</a:t>
            </a:r>
            <a:r>
              <a:rPr lang="it-IT" dirty="0">
                <a:solidFill>
                  <a:schemeClr val="bg1"/>
                </a:solidFill>
              </a:rPr>
              <a:t> est </a:t>
            </a:r>
            <a:r>
              <a:rPr lang="it-IT" dirty="0" err="1">
                <a:solidFill>
                  <a:schemeClr val="bg1"/>
                </a:solidFill>
              </a:rPr>
              <a:t>negotiorum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equitas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>
                <a:solidFill>
                  <a:schemeClr val="bg1"/>
                </a:solidFill>
              </a:rPr>
              <a:t>et </a:t>
            </a:r>
            <a:r>
              <a:rPr lang="it-IT" b="1" dirty="0" err="1">
                <a:solidFill>
                  <a:schemeClr val="bg1"/>
                </a:solidFill>
              </a:rPr>
              <a:t>iustitia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sive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nondum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sit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constituta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sive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constituta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sit</a:t>
            </a:r>
            <a:r>
              <a:rPr lang="it-IT" dirty="0">
                <a:solidFill>
                  <a:schemeClr val="bg1"/>
                </a:solidFill>
              </a:rPr>
              <a:t> set </a:t>
            </a:r>
            <a:r>
              <a:rPr lang="it-IT" dirty="0" err="1">
                <a:solidFill>
                  <a:schemeClr val="bg1"/>
                </a:solidFill>
              </a:rPr>
              <a:t>contempta</a:t>
            </a:r>
            <a:r>
              <a:rPr lang="it-IT" dirty="0">
                <a:solidFill>
                  <a:schemeClr val="bg1"/>
                </a:solidFill>
              </a:rPr>
              <a:t>; alias </a:t>
            </a:r>
            <a:r>
              <a:rPr lang="it-IT" b="1" dirty="0" err="1">
                <a:solidFill>
                  <a:schemeClr val="bg1"/>
                </a:solidFill>
              </a:rPr>
              <a:t>ipsum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ius</a:t>
            </a:r>
            <a:r>
              <a:rPr lang="it-IT" dirty="0">
                <a:solidFill>
                  <a:schemeClr val="bg1"/>
                </a:solidFill>
              </a:rPr>
              <a:t>; alias </a:t>
            </a:r>
            <a:r>
              <a:rPr lang="it-IT" b="1" dirty="0">
                <a:solidFill>
                  <a:schemeClr val="bg1"/>
                </a:solidFill>
              </a:rPr>
              <a:t>id </a:t>
            </a:r>
            <a:r>
              <a:rPr lang="it-IT" b="1" dirty="0" err="1">
                <a:solidFill>
                  <a:schemeClr val="bg1"/>
                </a:solidFill>
              </a:rPr>
              <a:t>quod</a:t>
            </a:r>
            <a:r>
              <a:rPr lang="it-IT" b="1" dirty="0">
                <a:solidFill>
                  <a:schemeClr val="bg1"/>
                </a:solidFill>
              </a:rPr>
              <a:t> pro iure </a:t>
            </a:r>
            <a:r>
              <a:rPr lang="it-IT" b="1" dirty="0" err="1">
                <a:solidFill>
                  <a:schemeClr val="bg1"/>
                </a:solidFill>
              </a:rPr>
              <a:t>habetur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ut </a:t>
            </a:r>
            <a:r>
              <a:rPr lang="it-IT" dirty="0" err="1">
                <a:solidFill>
                  <a:schemeClr val="bg1"/>
                </a:solidFill>
              </a:rPr>
              <a:t>hominum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legitima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voluntas</a:t>
            </a:r>
            <a:r>
              <a:rPr lang="it-IT" dirty="0">
                <a:solidFill>
                  <a:schemeClr val="bg1"/>
                </a:solidFill>
              </a:rPr>
              <a:t>,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sive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viventium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ut </a:t>
            </a:r>
            <a:r>
              <a:rPr lang="it-IT" dirty="0" err="1">
                <a:solidFill>
                  <a:schemeClr val="bg1"/>
                </a:solidFill>
              </a:rPr>
              <a:t>contractus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sive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morientum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ut testamenta. Et ita materia est </a:t>
            </a:r>
            <a:r>
              <a:rPr lang="it-IT" dirty="0" err="1">
                <a:solidFill>
                  <a:schemeClr val="bg1"/>
                </a:solidFill>
              </a:rPr>
              <a:t>tripertita</a:t>
            </a:r>
            <a:r>
              <a:rPr lang="it-IT" dirty="0">
                <a:solidFill>
                  <a:schemeClr val="bg1"/>
                </a:solidFill>
              </a:rPr>
              <a:t>. </a:t>
            </a:r>
            <a:endParaRPr lang="it-IT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it-IT" dirty="0" smtClean="0"/>
              <a:t>§ Oggetto di quest’opera sono: </a:t>
            </a:r>
            <a:r>
              <a:rPr lang="it-IT" dirty="0" smtClean="0">
                <a:solidFill>
                  <a:srgbClr val="800000"/>
                </a:solidFill>
              </a:rPr>
              <a:t>l’</a:t>
            </a:r>
            <a:r>
              <a:rPr lang="it-IT" i="1" dirty="0" err="1" smtClean="0">
                <a:solidFill>
                  <a:srgbClr val="800000"/>
                </a:solidFill>
              </a:rPr>
              <a:t>aequitas</a:t>
            </a:r>
            <a:r>
              <a:rPr lang="it-IT" i="1" dirty="0" smtClean="0">
                <a:solidFill>
                  <a:srgbClr val="800000"/>
                </a:solidFill>
              </a:rPr>
              <a:t> et </a:t>
            </a:r>
            <a:r>
              <a:rPr lang="it-IT" i="1" dirty="0" err="1" smtClean="0">
                <a:solidFill>
                  <a:srgbClr val="800000"/>
                </a:solidFill>
              </a:rPr>
              <a:t>iustitia</a:t>
            </a:r>
            <a:r>
              <a:rPr lang="it-IT" dirty="0" smtClean="0">
                <a:solidFill>
                  <a:srgbClr val="800000"/>
                </a:solidFill>
              </a:rPr>
              <a:t> dei rapporti giuridici</a:t>
            </a:r>
            <a:r>
              <a:rPr lang="it-IT" dirty="0" smtClean="0"/>
              <a:t> (sia l’</a:t>
            </a:r>
            <a:r>
              <a:rPr lang="it-IT" i="1" dirty="0" err="1" smtClean="0"/>
              <a:t>aequitas</a:t>
            </a:r>
            <a:r>
              <a:rPr lang="it-IT" dirty="0" smtClean="0"/>
              <a:t> non ancora fissata in norma sia quella redatta in norma ma contestata); </a:t>
            </a:r>
            <a:r>
              <a:rPr lang="it-IT" dirty="0" smtClean="0">
                <a:solidFill>
                  <a:srgbClr val="800000"/>
                </a:solidFill>
              </a:rPr>
              <a:t>il diritto vero e proprio</a:t>
            </a:r>
            <a:r>
              <a:rPr lang="it-IT" dirty="0" smtClean="0"/>
              <a:t>; </a:t>
            </a:r>
            <a:r>
              <a:rPr lang="it-IT" dirty="0" smtClean="0">
                <a:solidFill>
                  <a:srgbClr val="800000"/>
                </a:solidFill>
              </a:rPr>
              <a:t>ciò che si considera simile alla legge</a:t>
            </a:r>
            <a:r>
              <a:rPr lang="it-IT" dirty="0" smtClean="0"/>
              <a:t> come la volontà dei soggetti legittimamente espressa  (sia dai vivi nei contratti sia dai morenti come i testamenti). E così la materia è tripartita …</a:t>
            </a:r>
            <a:endParaRPr lang="en-US" dirty="0"/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000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4896005"/>
          </a:xfrm>
        </p:spPr>
        <p:txBody>
          <a:bodyPr>
            <a:noAutofit/>
          </a:bodyPr>
          <a:lstStyle/>
          <a:p>
            <a:pPr algn="just">
              <a:buNone/>
              <a:defRPr/>
            </a:pPr>
            <a:r>
              <a:rPr lang="it-IT" sz="2800" dirty="0"/>
              <a:t>Sappiamo molto poco intorno a Irnerio.</a:t>
            </a:r>
          </a:p>
          <a:p>
            <a:pPr algn="just">
              <a:buNone/>
              <a:defRPr/>
            </a:pPr>
            <a:r>
              <a:rPr lang="it-IT" sz="2800" dirty="0" smtClean="0"/>
              <a:t>Il </a:t>
            </a:r>
            <a:r>
              <a:rPr lang="it-IT" sz="2800" dirty="0"/>
              <a:t>suo nome vero è</a:t>
            </a:r>
            <a:r>
              <a:rPr lang="it-IT" sz="2800" dirty="0">
                <a:solidFill>
                  <a:srgbClr val="800000"/>
                </a:solidFill>
              </a:rPr>
              <a:t> </a:t>
            </a:r>
            <a:r>
              <a:rPr lang="it-IT" sz="2800" i="1" dirty="0" err="1">
                <a:solidFill>
                  <a:srgbClr val="800000"/>
                </a:solidFill>
              </a:rPr>
              <a:t>Wernerius</a:t>
            </a:r>
            <a:r>
              <a:rPr lang="it-IT" sz="2800" dirty="0"/>
              <a:t>.</a:t>
            </a:r>
          </a:p>
          <a:p>
            <a:pPr algn="just">
              <a:buNone/>
              <a:defRPr/>
            </a:pPr>
            <a:r>
              <a:rPr lang="it-IT" sz="2800" dirty="0" smtClean="0"/>
              <a:t>Qualcuno </a:t>
            </a:r>
            <a:r>
              <a:rPr lang="it-IT" sz="2800" dirty="0"/>
              <a:t>dubita addirittura che sia mai </a:t>
            </a:r>
            <a:r>
              <a:rPr lang="it-IT" sz="2800" dirty="0" smtClean="0"/>
              <a:t>esistito (un mito inventato dai Bolognesi)</a:t>
            </a:r>
          </a:p>
          <a:p>
            <a:pPr algn="just">
              <a:buNone/>
              <a:defRPr/>
            </a:pPr>
            <a:r>
              <a:rPr lang="it-IT" sz="2800" dirty="0" smtClean="0"/>
              <a:t>Altri pensano che sia stato un teologo (da giovane avrebbe studiato in Normandia assieme ad Abelardo).</a:t>
            </a:r>
          </a:p>
          <a:p>
            <a:pPr algn="just">
              <a:buNone/>
              <a:defRPr/>
            </a:pPr>
            <a:r>
              <a:rPr lang="it-IT" sz="2800" dirty="0" smtClean="0"/>
              <a:t>Altri ancora ritengono che il suo ruolo nel ‘rinascimento giuridico’ sia stato tutto sommato marginale</a:t>
            </a:r>
            <a:endParaRPr lang="it-IT" sz="28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La ‘questione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irneriana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34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24000"/>
            <a:ext cx="8350202" cy="4754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Gli studiosi concordano </a:t>
            </a:r>
            <a:r>
              <a:rPr lang="it-IT" dirty="0" smtClean="0"/>
              <a:t>nel ritenere </a:t>
            </a:r>
            <a:r>
              <a:rPr lang="it-IT" dirty="0" smtClean="0"/>
              <a:t>che Irnerio </a:t>
            </a:r>
            <a:r>
              <a:rPr lang="it-IT" dirty="0" smtClean="0"/>
              <a:t>avrebbe riconosciuto nella </a:t>
            </a:r>
            <a:r>
              <a:rPr lang="it-IT" i="1" dirty="0" err="1" smtClean="0">
                <a:solidFill>
                  <a:srgbClr val="0000FF"/>
                </a:solidFill>
              </a:rPr>
              <a:t>voluntas</a:t>
            </a:r>
            <a:r>
              <a:rPr lang="it-IT" i="1" dirty="0" smtClean="0">
                <a:solidFill>
                  <a:srgbClr val="0000FF"/>
                </a:solidFill>
              </a:rPr>
              <a:t> </a:t>
            </a:r>
            <a:r>
              <a:rPr lang="it-IT" i="1" dirty="0" err="1" smtClean="0">
                <a:solidFill>
                  <a:srgbClr val="0000FF"/>
                </a:solidFill>
              </a:rPr>
              <a:t>legislatoris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smtClean="0"/>
              <a:t>la naturale (e necessaria) mediatrice tra </a:t>
            </a:r>
            <a:r>
              <a:rPr lang="it-IT" dirty="0" smtClean="0"/>
              <a:t>il </a:t>
            </a:r>
            <a:r>
              <a:rPr lang="it-IT" dirty="0" smtClean="0"/>
              <a:t>mondo ‘oggettivo’ </a:t>
            </a:r>
            <a:r>
              <a:rPr lang="it-IT" dirty="0" smtClean="0"/>
              <a:t>(e statico) </a:t>
            </a:r>
            <a:r>
              <a:rPr lang="it-IT" dirty="0" smtClean="0"/>
              <a:t>dell’</a:t>
            </a:r>
            <a:r>
              <a:rPr lang="it-IT" i="1" dirty="0" err="1" smtClean="0">
                <a:solidFill>
                  <a:schemeClr val="tx2">
                    <a:lumMod val="50000"/>
                  </a:schemeClr>
                </a:solidFill>
              </a:rPr>
              <a:t>aequitas</a:t>
            </a:r>
            <a:r>
              <a:rPr lang="it-IT" dirty="0" smtClean="0"/>
              <a:t> (ciò che è sempre buono ed equo perché </a:t>
            </a:r>
            <a:r>
              <a:rPr lang="it-IT" dirty="0" smtClean="0"/>
              <a:t>risponde al volere di </a:t>
            </a:r>
            <a:r>
              <a:rPr lang="it-IT" dirty="0" smtClean="0"/>
              <a:t>Dio) e </a:t>
            </a:r>
            <a:r>
              <a:rPr lang="it-IT" dirty="0" smtClean="0"/>
              <a:t>il </a:t>
            </a:r>
            <a:r>
              <a:rPr lang="it-IT" dirty="0" smtClean="0"/>
              <a:t>mondo ‘soggettivo’ (e quindi </a:t>
            </a:r>
            <a:r>
              <a:rPr lang="it-IT" dirty="0" smtClean="0"/>
              <a:t>mutevole</a:t>
            </a:r>
            <a:r>
              <a:rPr lang="it-IT" dirty="0" smtClean="0"/>
              <a:t>) della </a:t>
            </a:r>
            <a:r>
              <a:rPr lang="it-IT" i="1" dirty="0" err="1" smtClean="0">
                <a:solidFill>
                  <a:srgbClr val="DFCF04"/>
                </a:solidFill>
              </a:rPr>
              <a:t>iustitia</a:t>
            </a:r>
            <a:r>
              <a:rPr lang="it-IT" dirty="0" smtClean="0"/>
              <a:t> nel quale si muovono gli uomini.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Per </a:t>
            </a:r>
            <a:r>
              <a:rPr lang="it-IT" dirty="0" smtClean="0"/>
              <a:t>volgere l’aspirazione equitativa in comando </a:t>
            </a:r>
            <a:r>
              <a:rPr lang="it-IT" dirty="0" smtClean="0"/>
              <a:t>stringente</a:t>
            </a:r>
            <a:r>
              <a:rPr lang="it-IT" dirty="0" smtClean="0"/>
              <a:t>, il legislatore (imperiale) si avvale del </a:t>
            </a:r>
            <a:r>
              <a:rPr lang="it-IT" i="1" dirty="0" err="1" smtClean="0">
                <a:solidFill>
                  <a:srgbClr val="0000FF"/>
                </a:solidFill>
              </a:rPr>
              <a:t>ius</a:t>
            </a:r>
            <a:r>
              <a:rPr lang="it-IT" dirty="0" smtClean="0"/>
              <a:t> e della </a:t>
            </a:r>
            <a:r>
              <a:rPr lang="it-IT" i="1" dirty="0" err="1" smtClean="0">
                <a:solidFill>
                  <a:srgbClr val="0000FF"/>
                </a:solidFill>
              </a:rPr>
              <a:t>lex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smtClean="0"/>
              <a:t>(da intendersi come specificazioni della </a:t>
            </a:r>
            <a:r>
              <a:rPr lang="it-IT" i="1" dirty="0" err="1" smtClean="0"/>
              <a:t>iustitia</a:t>
            </a:r>
            <a:r>
              <a:rPr lang="it-IT" dirty="0" smtClean="0"/>
              <a:t>)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305714"/>
            <a:ext cx="8229600" cy="787803"/>
          </a:xfrm>
        </p:spPr>
        <p:txBody>
          <a:bodyPr>
            <a:normAutofit/>
          </a:bodyPr>
          <a:lstStyle/>
          <a:p>
            <a:pPr algn="ctr"/>
            <a:r>
              <a:rPr lang="it-IT" i="1" dirty="0" err="1" smtClean="0">
                <a:solidFill>
                  <a:srgbClr val="0000FF"/>
                </a:solidFill>
              </a:rPr>
              <a:t>Voluntas</a:t>
            </a:r>
            <a:r>
              <a:rPr lang="it-IT" i="1" dirty="0" smtClean="0">
                <a:solidFill>
                  <a:srgbClr val="0000FF"/>
                </a:solidFill>
              </a:rPr>
              <a:t> </a:t>
            </a:r>
            <a:r>
              <a:rPr lang="it-IT" i="1" dirty="0" err="1" smtClean="0">
                <a:solidFill>
                  <a:srgbClr val="0000FF"/>
                </a:solidFill>
              </a:rPr>
              <a:t>legislatoris</a:t>
            </a:r>
            <a:endParaRPr lang="it-IT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95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199" y="1399233"/>
            <a:ext cx="8361961" cy="51265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L’ </a:t>
            </a:r>
            <a:r>
              <a:rPr lang="it-IT" i="1" dirty="0" err="1" smtClean="0">
                <a:solidFill>
                  <a:srgbClr val="0000FF"/>
                </a:solidFill>
              </a:rPr>
              <a:t>aequitas</a:t>
            </a:r>
            <a:r>
              <a:rPr lang="it-IT" i="1" dirty="0" smtClean="0">
                <a:solidFill>
                  <a:srgbClr val="0000FF"/>
                </a:solidFill>
              </a:rPr>
              <a:t> </a:t>
            </a:r>
            <a:r>
              <a:rPr lang="it-IT" i="1" dirty="0" err="1" smtClean="0">
                <a:solidFill>
                  <a:srgbClr val="0000FF"/>
                </a:solidFill>
              </a:rPr>
              <a:t>rudis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smtClean="0"/>
              <a:t>(che ancora non è formulata in un chiaro pensiero ma è solo percepita nell’animo umano) può essere accostata alla </a:t>
            </a:r>
            <a:r>
              <a:rPr lang="it-IT" dirty="0" smtClean="0">
                <a:solidFill>
                  <a:srgbClr val="FFFF00"/>
                </a:solidFill>
              </a:rPr>
              <a:t>pepita d’oro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La </a:t>
            </a:r>
            <a:r>
              <a:rPr lang="it-IT" i="1" dirty="0" err="1" smtClean="0">
                <a:solidFill>
                  <a:srgbClr val="0000FF"/>
                </a:solidFill>
              </a:rPr>
              <a:t>iustitia</a:t>
            </a:r>
            <a:r>
              <a:rPr lang="it-IT" dirty="0" smtClean="0"/>
              <a:t> è quel medesimo sentimento che però ha preso una forma definita come è </a:t>
            </a:r>
            <a:r>
              <a:rPr lang="it-IT" dirty="0" smtClean="0">
                <a:solidFill>
                  <a:srgbClr val="FFFF00"/>
                </a:solidFill>
              </a:rPr>
              <a:t>il lingotto </a:t>
            </a:r>
            <a:r>
              <a:rPr lang="it-IT" dirty="0" smtClean="0"/>
              <a:t>rispetto al metallo grezzo)</a:t>
            </a:r>
          </a:p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i="1" dirty="0" err="1" smtClean="0">
                <a:solidFill>
                  <a:srgbClr val="0000FF"/>
                </a:solidFill>
              </a:rPr>
              <a:t>ius</a:t>
            </a:r>
            <a:r>
              <a:rPr lang="it-IT" i="1" dirty="0" smtClean="0"/>
              <a:t> </a:t>
            </a:r>
            <a:r>
              <a:rPr lang="it-IT" dirty="0" smtClean="0"/>
              <a:t>o la </a:t>
            </a:r>
            <a:r>
              <a:rPr lang="it-IT" i="1" dirty="0" err="1" smtClean="0">
                <a:solidFill>
                  <a:srgbClr val="0000FF"/>
                </a:solidFill>
              </a:rPr>
              <a:t>lex</a:t>
            </a:r>
            <a:r>
              <a:rPr lang="it-IT" dirty="0" smtClean="0"/>
              <a:t> sono invece le norme giuridiche prodotte dal legislatore per rendere operativo e cogente il principio di giustizia: esattamente come </a:t>
            </a:r>
            <a:r>
              <a:rPr lang="it-IT" dirty="0" smtClean="0">
                <a:solidFill>
                  <a:srgbClr val="FFFF00"/>
                </a:solidFill>
              </a:rPr>
              <a:t>un gioiello </a:t>
            </a:r>
            <a:r>
              <a:rPr lang="it-IT" dirty="0" smtClean="0"/>
              <a:t>in cui l’orefice ha trasformato il semplice metallo per farne un oggetto da indossare o adoperare.</a:t>
            </a:r>
          </a:p>
          <a:p>
            <a:pPr marL="0" indent="0">
              <a:buNone/>
            </a:pPr>
            <a:r>
              <a:rPr lang="it-IT" dirty="0" smtClean="0"/>
              <a:t>Il cerchio si chiude immaginando il legislatore come un orefice.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1667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Una metafora ‘preziosa’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47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46738" y="1987144"/>
            <a:ext cx="8040062" cy="410885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La figura dell’interprete diviene allora centrale se si vuole adeguare le vecchie norme di Giustiniano alla realtà del XII secolo.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Ma è davvero solo l’imperatore a poter svolgere questa attività, a mediare tra le parole della legge e le istanza che provengono dalla mutevole società degli uomini?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46738" y="458572"/>
            <a:ext cx="8040062" cy="112879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   </a:t>
            </a:r>
            <a:r>
              <a:rPr lang="it-IT" dirty="0" smtClean="0">
                <a:solidFill>
                  <a:srgbClr val="0000FF"/>
                </a:solidFill>
              </a:rPr>
              <a:t>L’importanza dell’attività di interpretazione</a:t>
            </a:r>
            <a:endParaRPr 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95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05731" y="1657913"/>
            <a:ext cx="8525189" cy="4844399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§ </a:t>
            </a:r>
            <a:r>
              <a:rPr lang="it-IT" dirty="0" err="1">
                <a:solidFill>
                  <a:schemeClr val="bg1"/>
                </a:solidFill>
              </a:rPr>
              <a:t>Dissidet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ius</a:t>
            </a:r>
            <a:r>
              <a:rPr lang="it-IT" dirty="0">
                <a:solidFill>
                  <a:schemeClr val="bg1"/>
                </a:solidFill>
              </a:rPr>
              <a:t> ab </a:t>
            </a:r>
            <a:r>
              <a:rPr lang="it-IT" dirty="0" err="1">
                <a:solidFill>
                  <a:schemeClr val="bg1"/>
                </a:solidFill>
              </a:rPr>
              <a:t>equitate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quandoque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vel</a:t>
            </a:r>
            <a:r>
              <a:rPr lang="it-IT" dirty="0">
                <a:solidFill>
                  <a:schemeClr val="bg1"/>
                </a:solidFill>
              </a:rPr>
              <a:t> quia </a:t>
            </a:r>
            <a:r>
              <a:rPr lang="it-IT" dirty="0" err="1">
                <a:solidFill>
                  <a:schemeClr val="bg1"/>
                </a:solidFill>
              </a:rPr>
              <a:t>verba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iuris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latius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patent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quam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equitas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suadeat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vel</a:t>
            </a:r>
            <a:r>
              <a:rPr lang="it-IT" dirty="0">
                <a:solidFill>
                  <a:schemeClr val="bg1"/>
                </a:solidFill>
              </a:rPr>
              <a:t> quia </a:t>
            </a:r>
            <a:r>
              <a:rPr lang="it-IT" dirty="0" err="1">
                <a:solidFill>
                  <a:schemeClr val="bg1"/>
                </a:solidFill>
              </a:rPr>
              <a:t>minus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continent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vel</a:t>
            </a:r>
            <a:r>
              <a:rPr lang="it-IT" dirty="0">
                <a:solidFill>
                  <a:schemeClr val="bg1"/>
                </a:solidFill>
              </a:rPr>
              <a:t> quia </a:t>
            </a:r>
            <a:r>
              <a:rPr lang="it-IT" dirty="0" err="1">
                <a:solidFill>
                  <a:schemeClr val="bg1"/>
                </a:solidFill>
              </a:rPr>
              <a:t>omnino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contradicitur</a:t>
            </a:r>
            <a:r>
              <a:rPr lang="it-IT" dirty="0">
                <a:solidFill>
                  <a:schemeClr val="bg1"/>
                </a:solidFill>
              </a:rPr>
              <a:t> ei: </a:t>
            </a:r>
            <a:r>
              <a:rPr lang="it-IT" dirty="0" err="1">
                <a:solidFill>
                  <a:schemeClr val="bg1"/>
                </a:solidFill>
              </a:rPr>
              <a:t>que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concordari</a:t>
            </a:r>
            <a:r>
              <a:rPr lang="it-IT" dirty="0">
                <a:solidFill>
                  <a:schemeClr val="bg1"/>
                </a:solidFill>
              </a:rPr>
              <a:t> et </a:t>
            </a:r>
            <a:r>
              <a:rPr lang="it-IT" dirty="0" err="1">
                <a:solidFill>
                  <a:schemeClr val="bg1"/>
                </a:solidFill>
              </a:rPr>
              <a:t>interpretari</a:t>
            </a:r>
            <a:r>
              <a:rPr lang="it-IT" dirty="0">
                <a:solidFill>
                  <a:schemeClr val="bg1"/>
                </a:solidFill>
              </a:rPr>
              <a:t> – ad hoc ut </a:t>
            </a:r>
            <a:r>
              <a:rPr lang="it-IT" dirty="0" err="1">
                <a:solidFill>
                  <a:schemeClr val="bg1"/>
                </a:solidFill>
              </a:rPr>
              <a:t>eius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interpretatio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sit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lex</a:t>
            </a:r>
            <a:r>
              <a:rPr lang="it-IT" dirty="0">
                <a:solidFill>
                  <a:schemeClr val="bg1"/>
                </a:solidFill>
              </a:rPr>
              <a:t>, et </a:t>
            </a:r>
            <a:r>
              <a:rPr lang="it-IT" dirty="0" err="1">
                <a:solidFill>
                  <a:schemeClr val="bg1"/>
                </a:solidFill>
              </a:rPr>
              <a:t>quidem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generalis</a:t>
            </a:r>
            <a:r>
              <a:rPr lang="it-IT" dirty="0">
                <a:solidFill>
                  <a:schemeClr val="bg1"/>
                </a:solidFill>
              </a:rPr>
              <a:t> et necessaria – soli imperatori </a:t>
            </a:r>
            <a:r>
              <a:rPr lang="it-IT" dirty="0" err="1">
                <a:solidFill>
                  <a:schemeClr val="bg1"/>
                </a:solidFill>
              </a:rPr>
              <a:t>concessum</a:t>
            </a:r>
            <a:r>
              <a:rPr lang="it-IT" dirty="0">
                <a:solidFill>
                  <a:schemeClr val="bg1"/>
                </a:solidFill>
              </a:rPr>
              <a:t> est.  Est </a:t>
            </a:r>
            <a:r>
              <a:rPr lang="it-IT" dirty="0" err="1">
                <a:solidFill>
                  <a:schemeClr val="bg1"/>
                </a:solidFill>
              </a:rPr>
              <a:t>enim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interpretatio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que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nec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generalis</a:t>
            </a:r>
            <a:r>
              <a:rPr lang="it-IT" dirty="0">
                <a:solidFill>
                  <a:schemeClr val="bg1"/>
                </a:solidFill>
              </a:rPr>
              <a:t> est </a:t>
            </a:r>
            <a:r>
              <a:rPr lang="it-IT" dirty="0" err="1">
                <a:solidFill>
                  <a:schemeClr val="bg1"/>
                </a:solidFill>
              </a:rPr>
              <a:t>nec</a:t>
            </a:r>
            <a:r>
              <a:rPr lang="it-IT" dirty="0">
                <a:solidFill>
                  <a:schemeClr val="bg1"/>
                </a:solidFill>
              </a:rPr>
              <a:t> necessaria, ut </a:t>
            </a:r>
            <a:r>
              <a:rPr lang="it-IT" dirty="0" err="1">
                <a:solidFill>
                  <a:schemeClr val="bg1"/>
                </a:solidFill>
              </a:rPr>
              <a:t>preceptorum</a:t>
            </a:r>
            <a:r>
              <a:rPr lang="it-IT" dirty="0">
                <a:solidFill>
                  <a:schemeClr val="bg1"/>
                </a:solidFill>
              </a:rPr>
              <a:t>. Est </a:t>
            </a:r>
            <a:r>
              <a:rPr lang="it-IT" dirty="0" err="1">
                <a:solidFill>
                  <a:schemeClr val="bg1"/>
                </a:solidFill>
              </a:rPr>
              <a:t>iterum</a:t>
            </a:r>
            <a:r>
              <a:rPr lang="it-IT" dirty="0">
                <a:solidFill>
                  <a:schemeClr val="bg1"/>
                </a:solidFill>
              </a:rPr>
              <a:t> et alia necessaria set non </a:t>
            </a:r>
            <a:r>
              <a:rPr lang="it-IT" dirty="0" err="1">
                <a:solidFill>
                  <a:schemeClr val="bg1"/>
                </a:solidFill>
              </a:rPr>
              <a:t>generalis</a:t>
            </a:r>
            <a:r>
              <a:rPr lang="it-IT" dirty="0">
                <a:solidFill>
                  <a:schemeClr val="bg1"/>
                </a:solidFill>
              </a:rPr>
              <a:t>, ut </a:t>
            </a:r>
            <a:r>
              <a:rPr lang="it-IT" dirty="0" err="1">
                <a:solidFill>
                  <a:schemeClr val="bg1"/>
                </a:solidFill>
              </a:rPr>
              <a:t>iudicum</a:t>
            </a:r>
            <a:r>
              <a:rPr lang="it-IT" dirty="0">
                <a:solidFill>
                  <a:schemeClr val="bg1"/>
                </a:solidFill>
              </a:rPr>
              <a:t> in </a:t>
            </a:r>
            <a:r>
              <a:rPr lang="it-IT" dirty="0" err="1">
                <a:solidFill>
                  <a:schemeClr val="bg1"/>
                </a:solidFill>
              </a:rPr>
              <a:t>quolibet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negotio</a:t>
            </a:r>
            <a:r>
              <a:rPr lang="it-IT" dirty="0">
                <a:solidFill>
                  <a:schemeClr val="bg1"/>
                </a:solidFill>
              </a:rPr>
              <a:t>. </a:t>
            </a:r>
            <a:r>
              <a:rPr lang="it-IT" dirty="0" err="1">
                <a:solidFill>
                  <a:schemeClr val="bg1"/>
                </a:solidFill>
              </a:rPr>
              <a:t>Imperatoris</a:t>
            </a:r>
            <a:r>
              <a:rPr lang="it-IT" dirty="0">
                <a:solidFill>
                  <a:schemeClr val="bg1"/>
                </a:solidFill>
              </a:rPr>
              <a:t> vero et necessaria est et </a:t>
            </a:r>
            <a:r>
              <a:rPr lang="it-IT" dirty="0" err="1">
                <a:solidFill>
                  <a:schemeClr val="bg1"/>
                </a:solidFill>
              </a:rPr>
              <a:t>omnes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astringit</a:t>
            </a:r>
            <a:r>
              <a:rPr lang="it-IT" dirty="0">
                <a:solidFill>
                  <a:schemeClr val="bg1"/>
                </a:solidFill>
              </a:rPr>
              <a:t>. Est </a:t>
            </a:r>
            <a:r>
              <a:rPr lang="it-IT" dirty="0" err="1">
                <a:solidFill>
                  <a:schemeClr val="bg1"/>
                </a:solidFill>
              </a:rPr>
              <a:t>etiam</a:t>
            </a:r>
            <a:r>
              <a:rPr lang="it-IT" dirty="0">
                <a:solidFill>
                  <a:schemeClr val="bg1"/>
                </a:solidFill>
              </a:rPr>
              <a:t> alia </a:t>
            </a:r>
            <a:r>
              <a:rPr lang="it-IT" dirty="0" err="1">
                <a:solidFill>
                  <a:schemeClr val="bg1"/>
                </a:solidFill>
              </a:rPr>
              <a:t>que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dicitur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consuetudinis</a:t>
            </a:r>
            <a:r>
              <a:rPr lang="it-IT" dirty="0">
                <a:solidFill>
                  <a:schemeClr val="bg1"/>
                </a:solidFill>
              </a:rPr>
              <a:t>, cui </a:t>
            </a:r>
            <a:r>
              <a:rPr lang="it-IT" dirty="0" err="1">
                <a:solidFill>
                  <a:schemeClr val="bg1"/>
                </a:solidFill>
              </a:rPr>
              <a:t>etiam</a:t>
            </a:r>
            <a:r>
              <a:rPr lang="it-IT" dirty="0">
                <a:solidFill>
                  <a:schemeClr val="bg1"/>
                </a:solidFill>
              </a:rPr>
              <a:t> parere necesse </a:t>
            </a:r>
            <a:r>
              <a:rPr lang="it-IT" dirty="0" err="1">
                <a:solidFill>
                  <a:schemeClr val="bg1"/>
                </a:solidFill>
              </a:rPr>
              <a:t>habemus</a:t>
            </a:r>
            <a:r>
              <a:rPr lang="it-IT" dirty="0">
                <a:solidFill>
                  <a:schemeClr val="bg1"/>
                </a:solidFill>
              </a:rPr>
              <a:t>. Est </a:t>
            </a:r>
            <a:r>
              <a:rPr lang="it-IT" dirty="0" err="1">
                <a:solidFill>
                  <a:schemeClr val="bg1"/>
                </a:solidFill>
              </a:rPr>
              <a:t>enim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optima </a:t>
            </a:r>
            <a:r>
              <a:rPr lang="it-IT" dirty="0" err="1">
                <a:solidFill>
                  <a:schemeClr val="bg1"/>
                </a:solidFill>
              </a:rPr>
              <a:t>legum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interpres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consuetudo</a:t>
            </a:r>
            <a:r>
              <a:rPr lang="it-IT" dirty="0">
                <a:solidFill>
                  <a:schemeClr val="bg1"/>
                </a:solidFill>
              </a:rPr>
              <a:t>. </a:t>
            </a:r>
            <a:endParaRPr lang="it-IT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CFFCC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CCFFCC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CCFFCC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CCFFCC"/>
              </a:solidFill>
            </a:endParaRPr>
          </a:p>
          <a:p>
            <a:pPr marL="0" indent="0">
              <a:buNone/>
            </a:pPr>
            <a:r>
              <a:rPr lang="it-IT" i="1" dirty="0" smtClean="0"/>
              <a:t>§ Si </a:t>
            </a:r>
            <a:r>
              <a:rPr lang="it-IT" i="1" dirty="0"/>
              <a:t>discosta talvolta il diritto dall’</a:t>
            </a:r>
            <a:r>
              <a:rPr lang="it-IT" i="1" dirty="0" err="1"/>
              <a:t>aequitas</a:t>
            </a:r>
            <a:r>
              <a:rPr lang="it-IT" i="1" dirty="0"/>
              <a:t> o perché le parole del diritto dicono più di quanto l’</a:t>
            </a:r>
            <a:r>
              <a:rPr lang="it-IT" i="1" dirty="0" err="1"/>
              <a:t>aequitas</a:t>
            </a:r>
            <a:r>
              <a:rPr lang="it-IT" i="1" dirty="0"/>
              <a:t> consiglierebbe o perché il loro tenore è troppo ristretto o perché, invece, vi è piena contraddizione: in tali casi al solo imperatore è concesso concordare e interpretare e la sua interpretazione avrà valore di legge, essendo certamente generale e necessaria. Vi è però anche una </a:t>
            </a:r>
            <a:r>
              <a:rPr lang="it-IT" dirty="0" err="1"/>
              <a:t>interpretatio</a:t>
            </a:r>
            <a:r>
              <a:rPr lang="it-IT" i="1" dirty="0"/>
              <a:t> che non è generale né necessaria, come quella dei maestri. E vi è poi una ulteriore (</a:t>
            </a:r>
            <a:r>
              <a:rPr lang="it-IT" dirty="0" err="1"/>
              <a:t>interpretatio</a:t>
            </a:r>
            <a:r>
              <a:rPr lang="it-IT" i="1" dirty="0"/>
              <a:t>), necessaria ma non generale, che è quella dei giudici per il singolo caso. Quella dell’imperatore è certo necessaria e obbliga tutti. Vi è inoltre quella (</a:t>
            </a:r>
            <a:r>
              <a:rPr lang="it-IT" dirty="0" err="1"/>
              <a:t>interpretatio</a:t>
            </a:r>
            <a:r>
              <a:rPr lang="it-IT" i="1" dirty="0"/>
              <a:t>) che dicono (frutto) della consuetudine, della quale pure è necessario tenere conto: è infatti la consuetudine ‘ottima interprete delle leggi’</a:t>
            </a:r>
            <a:r>
              <a:rPr lang="en-US" dirty="0"/>
              <a:t> </a:t>
            </a:r>
            <a:endParaRPr lang="it-IT" dirty="0">
              <a:solidFill>
                <a:srgbClr val="CCFFCC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40910" y="246926"/>
            <a:ext cx="8125386" cy="1246374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800000"/>
                </a:solidFill>
              </a:rPr>
              <a:t>(C. 1.14.1</a:t>
            </a:r>
            <a:r>
              <a:rPr lang="it-IT" sz="2800" dirty="0" smtClean="0">
                <a:solidFill>
                  <a:srgbClr val="800000"/>
                </a:solidFill>
              </a:rPr>
              <a:t>) “</a:t>
            </a:r>
            <a:r>
              <a:rPr lang="it-IT" sz="2800" b="1" i="1" dirty="0" smtClean="0">
                <a:solidFill>
                  <a:srgbClr val="800000"/>
                </a:solidFill>
              </a:rPr>
              <a:t>Inter  </a:t>
            </a:r>
            <a:r>
              <a:rPr lang="it-IT" sz="2800" b="1" i="1" dirty="0" smtClean="0">
                <a:solidFill>
                  <a:srgbClr val="800000"/>
                </a:solidFill>
              </a:rPr>
              <a:t>aequitatem  </a:t>
            </a:r>
            <a:r>
              <a:rPr lang="it-IT" sz="2800" b="1" i="1" dirty="0" err="1">
                <a:solidFill>
                  <a:srgbClr val="800000"/>
                </a:solidFill>
              </a:rPr>
              <a:t>iusque</a:t>
            </a:r>
            <a:r>
              <a:rPr lang="it-IT" sz="2800" b="1" i="1" dirty="0">
                <a:solidFill>
                  <a:srgbClr val="800000"/>
                </a:solidFill>
              </a:rPr>
              <a:t> </a:t>
            </a:r>
            <a:r>
              <a:rPr lang="it-IT" sz="2800" b="1" i="1" dirty="0" err="1">
                <a:solidFill>
                  <a:srgbClr val="800000"/>
                </a:solidFill>
              </a:rPr>
              <a:t>interpositam</a:t>
            </a:r>
            <a:r>
              <a:rPr lang="it-IT" sz="2800" b="1" i="1" dirty="0">
                <a:solidFill>
                  <a:srgbClr val="800000"/>
                </a:solidFill>
              </a:rPr>
              <a:t> </a:t>
            </a:r>
            <a:r>
              <a:rPr lang="it-IT" sz="2800" b="1" i="1" dirty="0" smtClean="0">
                <a:solidFill>
                  <a:srgbClr val="800000"/>
                </a:solidFill>
              </a:rPr>
              <a:t> </a:t>
            </a:r>
            <a:r>
              <a:rPr lang="it-IT" sz="2800" b="1" i="1" dirty="0" err="1" smtClean="0">
                <a:solidFill>
                  <a:srgbClr val="800000"/>
                </a:solidFill>
              </a:rPr>
              <a:t>interpretationem</a:t>
            </a:r>
            <a:r>
              <a:rPr lang="it-IT" sz="2800" b="1" i="1" dirty="0" smtClean="0">
                <a:solidFill>
                  <a:srgbClr val="800000"/>
                </a:solidFill>
              </a:rPr>
              <a:t>  </a:t>
            </a:r>
            <a:r>
              <a:rPr lang="it-IT" sz="2800" b="1" i="1" dirty="0" err="1" smtClean="0">
                <a:solidFill>
                  <a:srgbClr val="800000"/>
                </a:solidFill>
              </a:rPr>
              <a:t>nobis</a:t>
            </a:r>
            <a:r>
              <a:rPr lang="it-IT" sz="2800" b="1" i="1" dirty="0" smtClean="0">
                <a:solidFill>
                  <a:srgbClr val="800000"/>
                </a:solidFill>
              </a:rPr>
              <a:t> </a:t>
            </a:r>
            <a:r>
              <a:rPr lang="it-IT" sz="2800" b="1" i="1" dirty="0" err="1">
                <a:solidFill>
                  <a:srgbClr val="800000"/>
                </a:solidFill>
              </a:rPr>
              <a:t>solis</a:t>
            </a:r>
            <a:r>
              <a:rPr lang="it-IT" sz="2800" b="1" i="1" dirty="0">
                <a:solidFill>
                  <a:srgbClr val="800000"/>
                </a:solidFill>
              </a:rPr>
              <a:t> </a:t>
            </a:r>
            <a:r>
              <a:rPr lang="it-IT" sz="2800" b="1" i="1" dirty="0" smtClean="0">
                <a:solidFill>
                  <a:srgbClr val="800000"/>
                </a:solidFill>
              </a:rPr>
              <a:t> et  </a:t>
            </a:r>
            <a:r>
              <a:rPr lang="it-IT" sz="2800" b="1" i="1" dirty="0" err="1" smtClean="0">
                <a:solidFill>
                  <a:srgbClr val="800000"/>
                </a:solidFill>
              </a:rPr>
              <a:t>oportet</a:t>
            </a:r>
            <a:r>
              <a:rPr lang="it-IT" sz="2800" b="1" i="1" dirty="0" smtClean="0">
                <a:solidFill>
                  <a:srgbClr val="800000"/>
                </a:solidFill>
              </a:rPr>
              <a:t>  </a:t>
            </a:r>
            <a:r>
              <a:rPr lang="it-IT" sz="2800" b="1" i="1" dirty="0">
                <a:solidFill>
                  <a:srgbClr val="800000"/>
                </a:solidFill>
              </a:rPr>
              <a:t>et </a:t>
            </a:r>
            <a:r>
              <a:rPr lang="it-IT" sz="2800" b="1" i="1" dirty="0" smtClean="0">
                <a:solidFill>
                  <a:srgbClr val="800000"/>
                </a:solidFill>
              </a:rPr>
              <a:t> licet  </a:t>
            </a:r>
            <a:r>
              <a:rPr lang="it-IT" sz="2800" b="1" i="1" dirty="0" err="1" smtClean="0">
                <a:solidFill>
                  <a:srgbClr val="800000"/>
                </a:solidFill>
              </a:rPr>
              <a:t>inspicere</a:t>
            </a:r>
            <a:r>
              <a:rPr lang="it-IT" sz="2800" b="1" i="1" dirty="0" smtClean="0">
                <a:solidFill>
                  <a:srgbClr val="800000"/>
                </a:solidFill>
              </a:rPr>
              <a:t>”</a:t>
            </a:r>
            <a:r>
              <a:rPr lang="it-IT" sz="2800" i="1" dirty="0" smtClean="0">
                <a:solidFill>
                  <a:srgbClr val="800000"/>
                </a:solidFill>
              </a:rPr>
              <a:t>.</a:t>
            </a:r>
            <a:r>
              <a:rPr lang="it-IT" sz="2800" i="1" dirty="0" smtClean="0"/>
              <a:t> 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3049255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§ </a:t>
            </a:r>
            <a:r>
              <a:rPr lang="it-IT" dirty="0" err="1"/>
              <a:t>Scilicet</a:t>
            </a:r>
            <a:r>
              <a:rPr lang="it-IT" dirty="0"/>
              <a:t> </a:t>
            </a:r>
            <a:r>
              <a:rPr lang="it-IT" dirty="0" err="1"/>
              <a:t>legislatoris</a:t>
            </a:r>
            <a:r>
              <a:rPr lang="it-IT" dirty="0"/>
              <a:t> perpetua </a:t>
            </a:r>
            <a:r>
              <a:rPr lang="it-IT" dirty="0" err="1"/>
              <a:t>idest</a:t>
            </a:r>
            <a:r>
              <a:rPr lang="it-IT" dirty="0"/>
              <a:t> </a:t>
            </a:r>
            <a:r>
              <a:rPr lang="it-IT" i="1" dirty="0" err="1">
                <a:solidFill>
                  <a:srgbClr val="800000"/>
                </a:solidFill>
              </a:rPr>
              <a:t>vel</a:t>
            </a:r>
            <a:r>
              <a:rPr lang="it-IT" i="1" dirty="0">
                <a:solidFill>
                  <a:srgbClr val="800000"/>
                </a:solidFill>
              </a:rPr>
              <a:t> </a:t>
            </a:r>
            <a:r>
              <a:rPr lang="it-IT" i="1" dirty="0" err="1">
                <a:solidFill>
                  <a:srgbClr val="800000"/>
                </a:solidFill>
              </a:rPr>
              <a:t>principis</a:t>
            </a:r>
            <a:r>
              <a:rPr lang="it-IT" dirty="0">
                <a:solidFill>
                  <a:srgbClr val="800000"/>
                </a:solidFill>
              </a:rPr>
              <a:t> </a:t>
            </a:r>
            <a:r>
              <a:rPr lang="it-IT" i="1" dirty="0" err="1">
                <a:solidFill>
                  <a:srgbClr val="800000"/>
                </a:solidFill>
              </a:rPr>
              <a:t>vel</a:t>
            </a:r>
            <a:r>
              <a:rPr lang="it-IT" i="1" dirty="0">
                <a:solidFill>
                  <a:srgbClr val="800000"/>
                </a:solidFill>
              </a:rPr>
              <a:t> </a:t>
            </a:r>
            <a:r>
              <a:rPr lang="it-IT" i="1" dirty="0" err="1">
                <a:solidFill>
                  <a:srgbClr val="800000"/>
                </a:solidFill>
              </a:rPr>
              <a:t>ciuslibet</a:t>
            </a:r>
            <a:r>
              <a:rPr lang="it-IT" i="1" dirty="0">
                <a:solidFill>
                  <a:srgbClr val="800000"/>
                </a:solidFill>
              </a:rPr>
              <a:t> </a:t>
            </a:r>
            <a:r>
              <a:rPr lang="it-IT" i="1" dirty="0" err="1">
                <a:solidFill>
                  <a:srgbClr val="800000"/>
                </a:solidFill>
              </a:rPr>
              <a:t>alterius</a:t>
            </a:r>
            <a:r>
              <a:rPr lang="it-IT" i="1" dirty="0">
                <a:solidFill>
                  <a:srgbClr val="800000"/>
                </a:solidFill>
              </a:rPr>
              <a:t> cui hoc a principe </a:t>
            </a:r>
            <a:r>
              <a:rPr lang="it-IT" i="1" dirty="0" err="1">
                <a:solidFill>
                  <a:srgbClr val="800000"/>
                </a:solidFill>
              </a:rPr>
              <a:t>concessum</a:t>
            </a:r>
            <a:r>
              <a:rPr lang="it-IT" i="1" dirty="0">
                <a:solidFill>
                  <a:srgbClr val="800000"/>
                </a:solidFill>
              </a:rPr>
              <a:t> est</a:t>
            </a:r>
            <a:r>
              <a:rPr lang="it-IT" dirty="0"/>
              <a:t>. 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>
                <a:solidFill>
                  <a:schemeClr val="bg1"/>
                </a:solidFill>
              </a:rPr>
              <a:t>§ Cioè (quella) del legislatore: ovvero del principe o di chiunque altro cui il principe abbia concesso questo (potere).</a:t>
            </a:r>
            <a:endParaRPr lang="it-IT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err="1">
                <a:solidFill>
                  <a:srgbClr val="0000FF"/>
                </a:solidFill>
              </a:rPr>
              <a:t>Gl</a:t>
            </a:r>
            <a:r>
              <a:rPr lang="it-IT" dirty="0">
                <a:solidFill>
                  <a:srgbClr val="0000FF"/>
                </a:solidFill>
              </a:rPr>
              <a:t>. </a:t>
            </a:r>
            <a:r>
              <a:rPr lang="it-IT" i="1" dirty="0">
                <a:solidFill>
                  <a:srgbClr val="0000FF"/>
                </a:solidFill>
              </a:rPr>
              <a:t>ad v. ‘</a:t>
            </a:r>
            <a:r>
              <a:rPr lang="it-IT" i="1" dirty="0" err="1">
                <a:solidFill>
                  <a:srgbClr val="0000FF"/>
                </a:solidFill>
              </a:rPr>
              <a:t>interpretatione</a:t>
            </a:r>
            <a:r>
              <a:rPr lang="it-IT" i="1" dirty="0">
                <a:solidFill>
                  <a:srgbClr val="0000FF"/>
                </a:solidFill>
              </a:rPr>
              <a:t>’</a:t>
            </a:r>
            <a:r>
              <a:rPr lang="it-IT" dirty="0">
                <a:solidFill>
                  <a:srgbClr val="0000FF"/>
                </a:solidFill>
              </a:rPr>
              <a:t> di D. 1.3.13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7906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328682"/>
            <a:ext cx="8229600" cy="4950224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CF059"/>
                </a:solidFill>
              </a:rPr>
              <a:t>§ </a:t>
            </a:r>
            <a:r>
              <a:rPr lang="it-IT" dirty="0" err="1">
                <a:solidFill>
                  <a:srgbClr val="FCF059"/>
                </a:solidFill>
              </a:rPr>
              <a:t>Scilicet</a:t>
            </a:r>
            <a:r>
              <a:rPr lang="it-IT" dirty="0">
                <a:solidFill>
                  <a:srgbClr val="FCF059"/>
                </a:solidFill>
              </a:rPr>
              <a:t> non </a:t>
            </a:r>
            <a:r>
              <a:rPr lang="it-IT" dirty="0" err="1">
                <a:solidFill>
                  <a:srgbClr val="FCF059"/>
                </a:solidFill>
              </a:rPr>
              <a:t>scripta</a:t>
            </a:r>
            <a:r>
              <a:rPr lang="it-IT" dirty="0">
                <a:solidFill>
                  <a:srgbClr val="FCF059"/>
                </a:solidFill>
              </a:rPr>
              <a:t> ut, </a:t>
            </a:r>
            <a:r>
              <a:rPr lang="it-IT" dirty="0" err="1">
                <a:solidFill>
                  <a:srgbClr val="FCF059"/>
                </a:solidFill>
              </a:rPr>
              <a:t>cum</a:t>
            </a:r>
            <a:r>
              <a:rPr lang="it-IT" dirty="0">
                <a:solidFill>
                  <a:srgbClr val="FCF059"/>
                </a:solidFill>
              </a:rPr>
              <a:t> </a:t>
            </a:r>
            <a:r>
              <a:rPr lang="it-IT" dirty="0" err="1">
                <a:solidFill>
                  <a:srgbClr val="FCF059"/>
                </a:solidFill>
              </a:rPr>
              <a:t>ius</a:t>
            </a:r>
            <a:r>
              <a:rPr lang="it-IT" dirty="0">
                <a:solidFill>
                  <a:srgbClr val="FCF059"/>
                </a:solidFill>
              </a:rPr>
              <a:t> </a:t>
            </a:r>
            <a:r>
              <a:rPr lang="it-IT" dirty="0" err="1">
                <a:solidFill>
                  <a:srgbClr val="FCF059"/>
                </a:solidFill>
              </a:rPr>
              <a:t>videatur</a:t>
            </a:r>
            <a:r>
              <a:rPr lang="it-IT" dirty="0">
                <a:solidFill>
                  <a:srgbClr val="FCF059"/>
                </a:solidFill>
              </a:rPr>
              <a:t> </a:t>
            </a:r>
            <a:r>
              <a:rPr lang="it-IT" dirty="0" err="1">
                <a:solidFill>
                  <a:srgbClr val="FCF059"/>
                </a:solidFill>
              </a:rPr>
              <a:t>contrarium</a:t>
            </a:r>
            <a:r>
              <a:rPr lang="it-IT" dirty="0">
                <a:solidFill>
                  <a:srgbClr val="FCF059"/>
                </a:solidFill>
              </a:rPr>
              <a:t> </a:t>
            </a:r>
            <a:r>
              <a:rPr lang="it-IT" dirty="0" err="1">
                <a:solidFill>
                  <a:srgbClr val="FCF059"/>
                </a:solidFill>
              </a:rPr>
              <a:t>dictare</a:t>
            </a:r>
            <a:r>
              <a:rPr lang="it-IT" dirty="0">
                <a:solidFill>
                  <a:srgbClr val="FCF059"/>
                </a:solidFill>
              </a:rPr>
              <a:t> </a:t>
            </a:r>
            <a:r>
              <a:rPr lang="it-IT" dirty="0" err="1">
                <a:solidFill>
                  <a:srgbClr val="FCF059"/>
                </a:solidFill>
              </a:rPr>
              <a:t>iustitie</a:t>
            </a:r>
            <a:r>
              <a:rPr lang="it-IT" dirty="0">
                <a:solidFill>
                  <a:srgbClr val="FCF059"/>
                </a:solidFill>
              </a:rPr>
              <a:t>, </a:t>
            </a:r>
            <a:r>
              <a:rPr lang="it-IT" dirty="0" err="1">
                <a:solidFill>
                  <a:srgbClr val="FCF059"/>
                </a:solidFill>
              </a:rPr>
              <a:t>recedendum</a:t>
            </a:r>
            <a:r>
              <a:rPr lang="it-IT" dirty="0">
                <a:solidFill>
                  <a:srgbClr val="FCF059"/>
                </a:solidFill>
              </a:rPr>
              <a:t> </a:t>
            </a:r>
            <a:r>
              <a:rPr lang="it-IT" dirty="0" err="1">
                <a:solidFill>
                  <a:srgbClr val="FCF059"/>
                </a:solidFill>
              </a:rPr>
              <a:t>sit</a:t>
            </a:r>
            <a:r>
              <a:rPr lang="it-IT" dirty="0">
                <a:solidFill>
                  <a:srgbClr val="FCF059"/>
                </a:solidFill>
              </a:rPr>
              <a:t> a </a:t>
            </a:r>
            <a:r>
              <a:rPr lang="it-IT" dirty="0" err="1">
                <a:solidFill>
                  <a:srgbClr val="FCF059"/>
                </a:solidFill>
              </a:rPr>
              <a:t>verbis</a:t>
            </a:r>
            <a:r>
              <a:rPr lang="it-IT" dirty="0">
                <a:solidFill>
                  <a:srgbClr val="FCF059"/>
                </a:solidFill>
              </a:rPr>
              <a:t> </a:t>
            </a:r>
            <a:r>
              <a:rPr lang="it-IT" dirty="0" err="1">
                <a:solidFill>
                  <a:srgbClr val="FCF059"/>
                </a:solidFill>
              </a:rPr>
              <a:t>iuris</a:t>
            </a:r>
            <a:r>
              <a:rPr lang="it-IT" dirty="0">
                <a:solidFill>
                  <a:srgbClr val="FCF059"/>
                </a:solidFill>
              </a:rPr>
              <a:t> et </a:t>
            </a:r>
            <a:r>
              <a:rPr lang="it-IT" dirty="0" err="1">
                <a:solidFill>
                  <a:srgbClr val="FCF059"/>
                </a:solidFill>
              </a:rPr>
              <a:t>accedendum</a:t>
            </a:r>
            <a:r>
              <a:rPr lang="it-IT" dirty="0">
                <a:solidFill>
                  <a:srgbClr val="FCF059"/>
                </a:solidFill>
              </a:rPr>
              <a:t> </a:t>
            </a:r>
            <a:r>
              <a:rPr lang="it-IT" dirty="0" err="1">
                <a:solidFill>
                  <a:srgbClr val="FCF059"/>
                </a:solidFill>
              </a:rPr>
              <a:t>sit</a:t>
            </a:r>
            <a:r>
              <a:rPr lang="it-IT" dirty="0">
                <a:solidFill>
                  <a:srgbClr val="FCF059"/>
                </a:solidFill>
              </a:rPr>
              <a:t> ad </a:t>
            </a:r>
            <a:r>
              <a:rPr lang="it-IT" dirty="0" err="1">
                <a:solidFill>
                  <a:srgbClr val="FCF059"/>
                </a:solidFill>
              </a:rPr>
              <a:t>iustitiam</a:t>
            </a:r>
            <a:r>
              <a:rPr lang="it-IT" dirty="0">
                <a:solidFill>
                  <a:srgbClr val="FCF059"/>
                </a:solidFill>
              </a:rPr>
              <a:t>, ipso </a:t>
            </a:r>
            <a:r>
              <a:rPr lang="it-IT" dirty="0" err="1">
                <a:solidFill>
                  <a:srgbClr val="FCF059"/>
                </a:solidFill>
              </a:rPr>
              <a:t>etiam</a:t>
            </a:r>
            <a:r>
              <a:rPr lang="it-IT" dirty="0">
                <a:solidFill>
                  <a:srgbClr val="FCF059"/>
                </a:solidFill>
              </a:rPr>
              <a:t> iure hoc volente</a:t>
            </a:r>
            <a:r>
              <a:rPr lang="it-IT" baseline="30000" dirty="0">
                <a:solidFill>
                  <a:srgbClr val="0000FF"/>
                </a:solidFill>
              </a:rPr>
              <a:t>(*)</a:t>
            </a:r>
            <a:r>
              <a:rPr lang="it-IT" dirty="0"/>
              <a:t>.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Set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cum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ius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dictat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, quid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autem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dictat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iustitiam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obscuro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sit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melius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est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immorari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verbis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iuris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quam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in cetera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mutari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et sic proprio arbitrio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vagari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(</a:t>
            </a:r>
            <a:r>
              <a:rPr lang="it-IT" dirty="0" smtClean="0">
                <a:solidFill>
                  <a:srgbClr val="0000FF"/>
                </a:solidFill>
              </a:rPr>
              <a:t>*) </a:t>
            </a:r>
            <a:r>
              <a:rPr lang="it-IT" dirty="0" err="1">
                <a:solidFill>
                  <a:srgbClr val="0000FF"/>
                </a:solidFill>
              </a:rPr>
              <a:t>rif.</a:t>
            </a:r>
            <a:r>
              <a:rPr lang="it-IT" dirty="0">
                <a:solidFill>
                  <a:srgbClr val="0000FF"/>
                </a:solidFill>
              </a:rPr>
              <a:t> a C.I. 3.1.8: </a:t>
            </a:r>
            <a:r>
              <a:rPr lang="it-IT" i="1" dirty="0" err="1">
                <a:solidFill>
                  <a:srgbClr val="0000FF"/>
                </a:solidFill>
              </a:rPr>
              <a:t>Placuit</a:t>
            </a:r>
            <a:r>
              <a:rPr lang="it-IT" i="1" dirty="0">
                <a:solidFill>
                  <a:srgbClr val="0000FF"/>
                </a:solidFill>
              </a:rPr>
              <a:t> in omnibus rebus </a:t>
            </a:r>
            <a:r>
              <a:rPr lang="it-IT" i="1" dirty="0" err="1">
                <a:solidFill>
                  <a:srgbClr val="0000FF"/>
                </a:solidFill>
              </a:rPr>
              <a:t>praecipuam</a:t>
            </a:r>
            <a:r>
              <a:rPr lang="it-IT" i="1" dirty="0">
                <a:solidFill>
                  <a:srgbClr val="0000FF"/>
                </a:solidFill>
              </a:rPr>
              <a:t> esse </a:t>
            </a:r>
            <a:r>
              <a:rPr lang="it-IT" i="1" dirty="0" err="1">
                <a:solidFill>
                  <a:srgbClr val="0000FF"/>
                </a:solidFill>
              </a:rPr>
              <a:t>iustitiae</a:t>
            </a:r>
            <a:r>
              <a:rPr lang="it-IT" i="1" dirty="0">
                <a:solidFill>
                  <a:srgbClr val="0000FF"/>
                </a:solidFill>
              </a:rPr>
              <a:t> </a:t>
            </a:r>
            <a:r>
              <a:rPr lang="it-IT" i="1" dirty="0" err="1">
                <a:solidFill>
                  <a:srgbClr val="0000FF"/>
                </a:solidFill>
              </a:rPr>
              <a:t>aequitatisque</a:t>
            </a:r>
            <a:r>
              <a:rPr lang="it-IT" i="1" dirty="0">
                <a:solidFill>
                  <a:srgbClr val="0000FF"/>
                </a:solidFill>
              </a:rPr>
              <a:t> </a:t>
            </a:r>
            <a:r>
              <a:rPr lang="it-IT" i="1" dirty="0" err="1">
                <a:solidFill>
                  <a:srgbClr val="0000FF"/>
                </a:solidFill>
              </a:rPr>
              <a:t>quam</a:t>
            </a:r>
            <a:r>
              <a:rPr lang="it-IT" i="1" dirty="0">
                <a:solidFill>
                  <a:srgbClr val="0000FF"/>
                </a:solidFill>
              </a:rPr>
              <a:t> </a:t>
            </a:r>
            <a:r>
              <a:rPr lang="it-IT" i="1" dirty="0" err="1">
                <a:solidFill>
                  <a:srgbClr val="0000FF"/>
                </a:solidFill>
              </a:rPr>
              <a:t>stricti</a:t>
            </a:r>
            <a:r>
              <a:rPr lang="it-IT" i="1" dirty="0">
                <a:solidFill>
                  <a:srgbClr val="0000FF"/>
                </a:solidFill>
              </a:rPr>
              <a:t> </a:t>
            </a:r>
            <a:r>
              <a:rPr lang="it-IT" i="1" dirty="0" err="1">
                <a:solidFill>
                  <a:srgbClr val="0000FF"/>
                </a:solidFill>
              </a:rPr>
              <a:t>iuris</a:t>
            </a:r>
            <a:r>
              <a:rPr lang="it-IT" i="1" dirty="0">
                <a:solidFill>
                  <a:srgbClr val="0000FF"/>
                </a:solidFill>
              </a:rPr>
              <a:t> </a:t>
            </a:r>
            <a:r>
              <a:rPr lang="it-IT" i="1" dirty="0" err="1" smtClean="0">
                <a:solidFill>
                  <a:srgbClr val="0000FF"/>
                </a:solidFill>
              </a:rPr>
              <a:t>ratione</a:t>
            </a:r>
            <a:endParaRPr lang="it-IT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 smtClean="0"/>
              <a:t>§ Cioè </a:t>
            </a:r>
            <a:r>
              <a:rPr lang="it-IT" dirty="0"/>
              <a:t>non scritta, di modo che, quando il diritto sembri disporre in maniera contraria alla giustizia, ci si allontani allora dalle parole del diritto e si acceda invece nella giustizia, come vuole anche </a:t>
            </a:r>
            <a:r>
              <a:rPr lang="it-IT" dirty="0" smtClean="0"/>
              <a:t>il diritto stesso</a:t>
            </a:r>
            <a:r>
              <a:rPr lang="it-IT" baseline="30000" dirty="0" smtClean="0">
                <a:solidFill>
                  <a:srgbClr val="0000FF"/>
                </a:solidFill>
              </a:rPr>
              <a:t>(</a:t>
            </a:r>
            <a:r>
              <a:rPr lang="it-IT" baseline="30000" dirty="0">
                <a:solidFill>
                  <a:srgbClr val="0000FF"/>
                </a:solidFill>
              </a:rPr>
              <a:t>*)</a:t>
            </a:r>
            <a:r>
              <a:rPr lang="it-IT" dirty="0" smtClean="0"/>
              <a:t>. </a:t>
            </a:r>
            <a:r>
              <a:rPr lang="it-IT" dirty="0"/>
              <a:t>Quando però il diritto dispone qualcosa e ciò che invece </a:t>
            </a:r>
            <a:r>
              <a:rPr lang="it-IT" dirty="0" smtClean="0"/>
              <a:t>detta la (il sentimento di) </a:t>
            </a:r>
            <a:r>
              <a:rPr lang="it-IT" dirty="0"/>
              <a:t>giustizia appaia oscuro, sarà allora meglio rimanere fermi alle parole del diritto anziché deviare verso altre direzioni e così vagare al lume del proprio arbitrio.</a:t>
            </a:r>
            <a:r>
              <a:rPr lang="en-US" dirty="0"/>
              <a:t>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3535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CCFFCC"/>
                </a:solidFill>
                <a:effectLst/>
              </a:rPr>
              <a:t>gl. ad v. </a:t>
            </a:r>
            <a:r>
              <a:rPr lang="it-IT" i="1" dirty="0">
                <a:solidFill>
                  <a:srgbClr val="CCFFCC"/>
                </a:solidFill>
                <a:effectLst/>
              </a:rPr>
              <a:t>aequitatem </a:t>
            </a:r>
            <a:r>
              <a:rPr lang="it-IT" dirty="0">
                <a:solidFill>
                  <a:srgbClr val="CCFFCC"/>
                </a:solidFill>
                <a:effectLst/>
              </a:rPr>
              <a:t> (C. </a:t>
            </a:r>
            <a:r>
              <a:rPr lang="it-IT" dirty="0">
                <a:solidFill>
                  <a:srgbClr val="CCFFCC"/>
                </a:solidFill>
                <a:effectLst/>
              </a:rPr>
              <a:t>1.14.1</a:t>
            </a:r>
            <a:r>
              <a:rPr lang="it-IT" dirty="0" smtClean="0">
                <a:solidFill>
                  <a:srgbClr val="CCFFCC"/>
                </a:solidFill>
                <a:effectLst/>
              </a:rPr>
              <a:t>)</a:t>
            </a:r>
            <a:endParaRPr lang="it-IT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4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81430"/>
            <a:ext cx="8229600" cy="441457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Irnerio compare in una serie di documenti che lo presentano in territorio padano 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tra il 1112 e il 1125</a:t>
            </a:r>
            <a:r>
              <a:rPr lang="it-IT" sz="2800" dirty="0" smtClean="0"/>
              <a:t>.</a:t>
            </a:r>
          </a:p>
          <a:p>
            <a:r>
              <a:rPr lang="it-IT" sz="2800" dirty="0" smtClean="0"/>
              <a:t>Compare in veste di </a:t>
            </a:r>
            <a:r>
              <a:rPr lang="it-IT" sz="2800" i="1" dirty="0" err="1" smtClean="0">
                <a:solidFill>
                  <a:srgbClr val="404040"/>
                </a:solidFill>
              </a:rPr>
              <a:t>causidicus</a:t>
            </a:r>
            <a:r>
              <a:rPr lang="it-IT" sz="2800" dirty="0" smtClean="0"/>
              <a:t> e </a:t>
            </a:r>
            <a:r>
              <a:rPr lang="it-IT" sz="2800" i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iudex</a:t>
            </a:r>
            <a:r>
              <a:rPr lang="it-IT" sz="2800" dirty="0" smtClean="0"/>
              <a:t>.</a:t>
            </a:r>
          </a:p>
          <a:p>
            <a:r>
              <a:rPr lang="it-IT" sz="2800" dirty="0" smtClean="0"/>
              <a:t>Quando sottoscrive lo fa usando la formula </a:t>
            </a:r>
            <a:r>
              <a:rPr lang="it-IT" sz="2800" i="1" dirty="0" err="1" smtClean="0">
                <a:solidFill>
                  <a:srgbClr val="800000"/>
                </a:solidFill>
              </a:rPr>
              <a:t>Wernerius</a:t>
            </a:r>
            <a:r>
              <a:rPr lang="it-IT" sz="2800" i="1" dirty="0" smtClean="0">
                <a:solidFill>
                  <a:srgbClr val="800000"/>
                </a:solidFill>
              </a:rPr>
              <a:t> </a:t>
            </a:r>
            <a:r>
              <a:rPr lang="it-IT" sz="2800" i="1" dirty="0" err="1" smtClean="0">
                <a:solidFill>
                  <a:srgbClr val="800000"/>
                </a:solidFill>
              </a:rPr>
              <a:t>iudex</a:t>
            </a:r>
            <a:r>
              <a:rPr lang="it-IT" sz="2800" i="1" dirty="0" smtClean="0">
                <a:solidFill>
                  <a:srgbClr val="800000"/>
                </a:solidFill>
              </a:rPr>
              <a:t> </a:t>
            </a:r>
            <a:r>
              <a:rPr lang="it-IT" sz="2800" i="1" dirty="0" err="1" smtClean="0">
                <a:solidFill>
                  <a:srgbClr val="800000"/>
                </a:solidFill>
              </a:rPr>
              <a:t>bononiensis</a:t>
            </a:r>
            <a:endParaRPr lang="it-IT" sz="2800" i="1" dirty="0" smtClean="0">
              <a:solidFill>
                <a:srgbClr val="800000"/>
              </a:solidFill>
            </a:endParaRPr>
          </a:p>
          <a:p>
            <a:r>
              <a:rPr lang="it-IT" sz="2800" dirty="0" smtClean="0"/>
              <a:t>Una tradizione risalente al 1200 lo vuole di origini germaniche (</a:t>
            </a:r>
            <a:r>
              <a:rPr lang="it-IT" sz="2800" i="1" dirty="0" err="1" smtClean="0">
                <a:solidFill>
                  <a:srgbClr val="CCFFCC"/>
                </a:solidFill>
              </a:rPr>
              <a:t>Wernerius</a:t>
            </a:r>
            <a:r>
              <a:rPr lang="it-IT" sz="2800" i="1" dirty="0" smtClean="0">
                <a:solidFill>
                  <a:srgbClr val="CCFFCC"/>
                </a:solidFill>
              </a:rPr>
              <a:t> </a:t>
            </a:r>
            <a:r>
              <a:rPr lang="it-IT" sz="2800" i="1" dirty="0" err="1" smtClean="0">
                <a:solidFill>
                  <a:srgbClr val="CCFFCC"/>
                </a:solidFill>
              </a:rPr>
              <a:t>theutonicus</a:t>
            </a:r>
            <a:r>
              <a:rPr lang="it-IT" sz="2800" dirty="0" smtClean="0"/>
              <a:t>)</a:t>
            </a:r>
            <a:endParaRPr lang="it-IT" sz="28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3366FF"/>
                </a:solidFill>
              </a:rPr>
              <a:t>I documenti</a:t>
            </a:r>
            <a:endParaRPr lang="it-IT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4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76185" y="1751978"/>
            <a:ext cx="7666792" cy="4344021"/>
          </a:xfrm>
        </p:spPr>
        <p:txBody>
          <a:bodyPr>
            <a:normAutofit/>
          </a:bodyPr>
          <a:lstStyle/>
          <a:p>
            <a:r>
              <a:rPr lang="it-IT" sz="2800" dirty="0" smtClean="0"/>
              <a:t>Una tradizione antica e credibile ci mostra Irnerio vicino alla contessa Matilde di Canossa</a:t>
            </a:r>
          </a:p>
          <a:p>
            <a:r>
              <a:rPr lang="it-IT" sz="2800" dirty="0" smtClean="0"/>
              <a:t>I due si sono incontrati almeno una volta nel 1113</a:t>
            </a:r>
          </a:p>
          <a:p>
            <a:r>
              <a:rPr lang="it-IT" sz="2800" dirty="0" smtClean="0"/>
              <a:t>Irnerio era già in contatto con alcuni giudici della cerchia canossiana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CCFFCC"/>
                </a:solidFill>
              </a:rPr>
              <a:t>L’incontro con Matilde</a:t>
            </a:r>
            <a:endParaRPr lang="it-IT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1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24000"/>
            <a:ext cx="8079748" cy="4572000"/>
          </a:xfrm>
        </p:spPr>
        <p:txBody>
          <a:bodyPr/>
          <a:lstStyle/>
          <a:p>
            <a:r>
              <a:rPr lang="it-IT" sz="2400" dirty="0"/>
              <a:t>Secondo una cronaca Matilde avrebbe rivolto a Irnerio una </a:t>
            </a:r>
            <a:r>
              <a:rPr lang="it-IT" sz="2400" i="1" dirty="0" err="1">
                <a:solidFill>
                  <a:schemeClr val="tx2">
                    <a:lumMod val="50000"/>
                  </a:schemeClr>
                </a:solidFill>
              </a:rPr>
              <a:t>petitio</a:t>
            </a:r>
            <a:r>
              <a:rPr lang="it-IT" sz="2400" dirty="0"/>
              <a:t> affinché questi ‘rinnovasse’ i libri di Giustiniano</a:t>
            </a:r>
          </a:p>
          <a:p>
            <a:r>
              <a:rPr lang="it-IT" dirty="0" smtClean="0"/>
              <a:t>Matilde chiede dunque a Irnerio ciò che oggi chiamiamo una ‘edizione critica’</a:t>
            </a:r>
          </a:p>
          <a:p>
            <a:r>
              <a:rPr lang="it-IT" dirty="0" smtClean="0"/>
              <a:t>La </a:t>
            </a:r>
            <a:r>
              <a:rPr lang="it-IT" dirty="0"/>
              <a:t>richiesta di Matilde è motivata dall’esigenza oggettiva di migliorare l’amministrazione della giustizia </a:t>
            </a:r>
            <a:r>
              <a:rPr lang="it-IT" dirty="0" smtClean="0"/>
              <a:t>nei </a:t>
            </a:r>
            <a:r>
              <a:rPr lang="it-IT" dirty="0"/>
              <a:t>suoi territori (evitando i problemi che la tradizione altomedievale dei testi giustinianei provocava).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</a:t>
            </a:r>
            <a:r>
              <a:rPr lang="it-IT" i="1" dirty="0" err="1" smtClean="0"/>
              <a:t>petitio</a:t>
            </a:r>
            <a:r>
              <a:rPr lang="it-IT" dirty="0" smtClean="0"/>
              <a:t> di Matilde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003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34396"/>
            <a:ext cx="8229600" cy="4461603"/>
          </a:xfrm>
        </p:spPr>
        <p:txBody>
          <a:bodyPr/>
          <a:lstStyle/>
          <a:p>
            <a:pPr algn="just">
              <a:defRPr/>
            </a:pPr>
            <a:r>
              <a:rPr lang="it-IT" sz="3200" dirty="0" smtClean="0"/>
              <a:t>L’operazione </a:t>
            </a:r>
            <a:r>
              <a:rPr lang="it-IT" sz="3200" dirty="0"/>
              <a:t>di restituire </a:t>
            </a:r>
            <a:r>
              <a:rPr lang="it-IT" sz="3200" dirty="0" smtClean="0"/>
              <a:t>i </a:t>
            </a:r>
            <a:r>
              <a:rPr lang="it-IT" sz="3200" dirty="0"/>
              <a:t>testi di Giustiniano al loro tenore originale </a:t>
            </a:r>
            <a:r>
              <a:rPr lang="it-IT" sz="3200" dirty="0" smtClean="0"/>
              <a:t>presuppone </a:t>
            </a:r>
            <a:r>
              <a:rPr lang="it-IT" sz="3200" dirty="0"/>
              <a:t>grandi competenze filologiche</a:t>
            </a:r>
            <a:r>
              <a:rPr lang="it-IT" sz="3200" dirty="0" smtClean="0"/>
              <a:t>.</a:t>
            </a:r>
          </a:p>
          <a:p>
            <a:pPr marL="0" indent="0" algn="just">
              <a:buNone/>
              <a:defRPr/>
            </a:pPr>
            <a:r>
              <a:rPr lang="it-IT" sz="3200" dirty="0" smtClean="0"/>
              <a:t> </a:t>
            </a:r>
            <a:endParaRPr lang="it-IT" sz="3200" dirty="0"/>
          </a:p>
          <a:p>
            <a:pPr algn="just">
              <a:defRPr/>
            </a:pPr>
            <a:r>
              <a:rPr lang="it-IT" altLang="ja-JP" sz="3200" dirty="0" smtClean="0"/>
              <a:t>Il lavoro iniziato da Irnerio fu poi proseguito dagli allievi e si concluse a metà </a:t>
            </a:r>
            <a:r>
              <a:rPr lang="it-IT" sz="3200" dirty="0" smtClean="0"/>
              <a:t>XII. </a:t>
            </a:r>
            <a:endParaRPr lang="it-IT" sz="32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Gli allievi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002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 testi di Giustiniano furono ripartiti in 5 </a:t>
            </a:r>
            <a:r>
              <a:rPr lang="it-IT" dirty="0" smtClean="0"/>
              <a:t>volumi e tale sistemazione rimase stabile universalmente sino alla fine del XVIII secolo con la denominazione di </a:t>
            </a:r>
            <a:r>
              <a:rPr lang="it-IT" i="1" dirty="0" smtClean="0">
                <a:solidFill>
                  <a:srgbClr val="800000"/>
                </a:solidFill>
              </a:rPr>
              <a:t>Corpus </a:t>
            </a:r>
            <a:r>
              <a:rPr lang="it-IT" i="1" dirty="0" err="1" smtClean="0">
                <a:solidFill>
                  <a:srgbClr val="800000"/>
                </a:solidFill>
              </a:rPr>
              <a:t>iuris</a:t>
            </a:r>
            <a:r>
              <a:rPr lang="it-IT" i="1" dirty="0" smtClean="0">
                <a:solidFill>
                  <a:srgbClr val="800000"/>
                </a:solidFill>
              </a:rPr>
              <a:t> </a:t>
            </a:r>
            <a:r>
              <a:rPr lang="it-IT" i="1" dirty="0" err="1" smtClean="0">
                <a:solidFill>
                  <a:srgbClr val="800000"/>
                </a:solidFill>
              </a:rPr>
              <a:t>civilis</a:t>
            </a:r>
            <a:r>
              <a:rPr lang="it-IT" i="1" dirty="0" smtClean="0">
                <a:solidFill>
                  <a:srgbClr val="800000"/>
                </a:solidFill>
              </a:rPr>
              <a:t> </a:t>
            </a:r>
            <a:r>
              <a:rPr lang="it-IT" i="1" dirty="0" err="1" smtClean="0">
                <a:solidFill>
                  <a:srgbClr val="800000"/>
                </a:solidFill>
              </a:rPr>
              <a:t>justinianei</a:t>
            </a:r>
            <a:r>
              <a:rPr lang="it-IT" dirty="0" smtClean="0"/>
              <a:t>:</a:t>
            </a:r>
          </a:p>
          <a:p>
            <a:pPr marL="609600" indent="-609600">
              <a:buFontTx/>
              <a:buAutoNum type="romanUcPeriod"/>
              <a:defRPr/>
            </a:pPr>
            <a:r>
              <a:rPr lang="it-IT" i="1" dirty="0" err="1">
                <a:solidFill>
                  <a:srgbClr val="CCFFCC"/>
                </a:solidFill>
              </a:rPr>
              <a:t>Digestum</a:t>
            </a:r>
            <a:r>
              <a:rPr lang="it-IT" i="1" dirty="0">
                <a:solidFill>
                  <a:srgbClr val="CCFFCC"/>
                </a:solidFill>
              </a:rPr>
              <a:t> </a:t>
            </a:r>
            <a:r>
              <a:rPr lang="it-IT" i="1" dirty="0" err="1">
                <a:solidFill>
                  <a:srgbClr val="CCFFCC"/>
                </a:solidFill>
              </a:rPr>
              <a:t>vetus</a:t>
            </a:r>
            <a:r>
              <a:rPr lang="it-IT" dirty="0">
                <a:solidFill>
                  <a:srgbClr val="CCFFCC"/>
                </a:solidFill>
              </a:rPr>
              <a:t> </a:t>
            </a:r>
            <a:r>
              <a:rPr lang="it-IT" dirty="0"/>
              <a:t>(la  prima parte del Digesto)</a:t>
            </a:r>
          </a:p>
          <a:p>
            <a:pPr marL="609600" indent="-609600">
              <a:buFontTx/>
              <a:buAutoNum type="romanUcPeriod"/>
              <a:defRPr/>
            </a:pPr>
            <a:r>
              <a:rPr lang="it-IT" i="1" dirty="0" err="1">
                <a:solidFill>
                  <a:srgbClr val="CCFFCC"/>
                </a:solidFill>
              </a:rPr>
              <a:t>Infortiatum</a:t>
            </a:r>
            <a:r>
              <a:rPr lang="it-IT" dirty="0"/>
              <a:t> (la parte centrale del Digesto)</a:t>
            </a:r>
          </a:p>
          <a:p>
            <a:pPr marL="609600" indent="-609600">
              <a:buFontTx/>
              <a:buAutoNum type="romanUcPeriod"/>
              <a:defRPr/>
            </a:pPr>
            <a:r>
              <a:rPr lang="it-IT" i="1" dirty="0" err="1">
                <a:solidFill>
                  <a:srgbClr val="CCFFCC"/>
                </a:solidFill>
              </a:rPr>
              <a:t>Digestum</a:t>
            </a:r>
            <a:r>
              <a:rPr lang="it-IT" i="1" dirty="0">
                <a:solidFill>
                  <a:srgbClr val="CCFFCC"/>
                </a:solidFill>
              </a:rPr>
              <a:t> </a:t>
            </a:r>
            <a:r>
              <a:rPr lang="it-IT" i="1" dirty="0" err="1">
                <a:solidFill>
                  <a:srgbClr val="CCFFCC"/>
                </a:solidFill>
              </a:rPr>
              <a:t>novus</a:t>
            </a:r>
            <a:r>
              <a:rPr lang="it-IT" i="1" dirty="0">
                <a:solidFill>
                  <a:srgbClr val="CCFFCC"/>
                </a:solidFill>
              </a:rPr>
              <a:t> </a:t>
            </a:r>
            <a:r>
              <a:rPr lang="it-IT" dirty="0"/>
              <a:t>(L</a:t>
            </a:r>
            <a:r>
              <a:rPr lang="ja-JP" altLang="it-IT" dirty="0">
                <a:latin typeface="Arial"/>
              </a:rPr>
              <a:t>’</a:t>
            </a:r>
            <a:r>
              <a:rPr lang="it-IT" dirty="0"/>
              <a:t>ultima parte del Digesto)</a:t>
            </a:r>
          </a:p>
          <a:p>
            <a:pPr marL="609600" indent="-609600">
              <a:buFontTx/>
              <a:buAutoNum type="romanUcPeriod"/>
              <a:defRPr/>
            </a:pPr>
            <a:r>
              <a:rPr lang="it-IT" i="1" dirty="0" err="1">
                <a:solidFill>
                  <a:srgbClr val="CCFFCC"/>
                </a:solidFill>
              </a:rPr>
              <a:t>Codex</a:t>
            </a:r>
            <a:r>
              <a:rPr lang="it-IT" i="1" dirty="0"/>
              <a:t> </a:t>
            </a:r>
            <a:r>
              <a:rPr lang="it-IT" dirty="0"/>
              <a:t>(in realtà solo i primi 9 libri del Codice)</a:t>
            </a:r>
          </a:p>
          <a:p>
            <a:pPr marL="609600" indent="-609600">
              <a:buFontTx/>
              <a:buAutoNum type="romanUcPeriod"/>
              <a:defRPr/>
            </a:pPr>
            <a:r>
              <a:rPr lang="it-IT" i="1" dirty="0" err="1">
                <a:solidFill>
                  <a:srgbClr val="CCFFCC"/>
                </a:solidFill>
              </a:rPr>
              <a:t>Volumen</a:t>
            </a:r>
            <a:r>
              <a:rPr lang="it-IT" i="1" dirty="0">
                <a:solidFill>
                  <a:srgbClr val="CCFFCC"/>
                </a:solidFill>
              </a:rPr>
              <a:t> </a:t>
            </a:r>
            <a:r>
              <a:rPr lang="it-IT" i="1" dirty="0" err="1">
                <a:solidFill>
                  <a:srgbClr val="CCFFCC"/>
                </a:solidFill>
              </a:rPr>
              <a:t>parvum</a:t>
            </a:r>
            <a:r>
              <a:rPr lang="it-IT" i="1" dirty="0">
                <a:solidFill>
                  <a:srgbClr val="CCFFCC"/>
                </a:solidFill>
              </a:rPr>
              <a:t> </a:t>
            </a:r>
            <a:r>
              <a:rPr lang="it-IT" dirty="0"/>
              <a:t>(contenente le </a:t>
            </a:r>
            <a:r>
              <a:rPr lang="it-IT" i="1" dirty="0" err="1"/>
              <a:t>Institutiones</a:t>
            </a:r>
            <a:r>
              <a:rPr lang="it-IT" dirty="0"/>
              <a:t>, </a:t>
            </a:r>
            <a:r>
              <a:rPr lang="it-IT" dirty="0" smtClean="0"/>
              <a:t>l</a:t>
            </a:r>
            <a:r>
              <a:rPr lang="ja-JP" altLang="it-IT" dirty="0" smtClean="0">
                <a:latin typeface="Arial"/>
              </a:rPr>
              <a:t>’</a:t>
            </a:r>
            <a:r>
              <a:rPr lang="it-IT" i="1" dirty="0" err="1" smtClean="0"/>
              <a:t>Authenticum</a:t>
            </a:r>
            <a:r>
              <a:rPr lang="it-IT" dirty="0" smtClean="0"/>
              <a:t> </a:t>
            </a:r>
            <a:r>
              <a:rPr lang="it-IT" dirty="0"/>
              <a:t>e gli ultimi </a:t>
            </a:r>
            <a:r>
              <a:rPr lang="it-IT" i="1" dirty="0"/>
              <a:t>Tres Libri</a:t>
            </a:r>
            <a:r>
              <a:rPr lang="it-IT" dirty="0"/>
              <a:t> del Codice)</a:t>
            </a:r>
            <a:endParaRPr lang="it-IT" i="1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3366FF"/>
                </a:solidFill>
              </a:rPr>
              <a:t>I </a:t>
            </a:r>
            <a:r>
              <a:rPr lang="it-IT" i="1" dirty="0" smtClean="0">
                <a:solidFill>
                  <a:srgbClr val="3366FF"/>
                </a:solidFill>
              </a:rPr>
              <a:t>libri </a:t>
            </a:r>
            <a:r>
              <a:rPr lang="it-IT" i="1" dirty="0" err="1" smtClean="0">
                <a:solidFill>
                  <a:srgbClr val="3366FF"/>
                </a:solidFill>
              </a:rPr>
              <a:t>legales</a:t>
            </a:r>
            <a:endParaRPr lang="it-IT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0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lavoro di Irnerio – la costruzione di un canone testuale – non è esclusivamente una operazione di carattere culturale (con evidenti implicazioni di carattere politico).</a:t>
            </a:r>
          </a:p>
          <a:p>
            <a:r>
              <a:rPr lang="it-IT" dirty="0" smtClean="0"/>
              <a:t>Il </a:t>
            </a:r>
            <a:r>
              <a:rPr lang="it-IT" i="1" dirty="0"/>
              <a:t>C</a:t>
            </a:r>
            <a:r>
              <a:rPr lang="it-IT" i="1" dirty="0" smtClean="0"/>
              <a:t>orpus </a:t>
            </a:r>
            <a:r>
              <a:rPr lang="it-IT" i="1" dirty="0" err="1" smtClean="0"/>
              <a:t>iuris</a:t>
            </a:r>
            <a:r>
              <a:rPr lang="it-IT" dirty="0" smtClean="0"/>
              <a:t> era infatti destinato principalmente alla prassi (ai tribunali e ai giuristi pratici).</a:t>
            </a:r>
          </a:p>
          <a:p>
            <a:r>
              <a:rPr lang="it-IT" dirty="0" smtClean="0"/>
              <a:t>Il presupposto era che tutti riconoscessero l’immediata e generale vigenza delle leggi di Giustiniano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canone testuale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957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52766" y="1599123"/>
            <a:ext cx="8334034" cy="4750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Nelle tre costituzioni proemiali (</a:t>
            </a:r>
            <a:r>
              <a:rPr lang="it-IT" i="1" dirty="0" err="1" smtClean="0"/>
              <a:t>Haec</a:t>
            </a:r>
            <a:r>
              <a:rPr lang="it-IT" i="1" dirty="0" smtClean="0"/>
              <a:t> </a:t>
            </a:r>
            <a:r>
              <a:rPr lang="it-IT" i="1" dirty="0" err="1" smtClean="0"/>
              <a:t>quae</a:t>
            </a:r>
            <a:r>
              <a:rPr lang="it-IT" i="1" dirty="0" smtClean="0"/>
              <a:t> necessario</a:t>
            </a:r>
            <a:r>
              <a:rPr lang="it-IT" dirty="0" smtClean="0"/>
              <a:t>, </a:t>
            </a:r>
            <a:r>
              <a:rPr lang="it-IT" i="1" dirty="0" smtClean="0"/>
              <a:t>Summa rei </a:t>
            </a:r>
            <a:r>
              <a:rPr lang="it-IT" i="1" dirty="0" err="1" smtClean="0"/>
              <a:t>publicae</a:t>
            </a:r>
            <a:r>
              <a:rPr lang="it-IT" dirty="0" smtClean="0"/>
              <a:t> e </a:t>
            </a:r>
            <a:r>
              <a:rPr lang="it-IT" i="1" dirty="0" err="1" smtClean="0"/>
              <a:t>Cordi</a:t>
            </a:r>
            <a:r>
              <a:rPr lang="it-IT" i="1" dirty="0" smtClean="0"/>
              <a:t> </a:t>
            </a:r>
            <a:r>
              <a:rPr lang="it-IT" i="1" dirty="0" err="1" smtClean="0"/>
              <a:t>nobis</a:t>
            </a:r>
            <a:r>
              <a:rPr lang="it-IT" dirty="0" smtClean="0"/>
              <a:t>), Giustiniano spiega: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a) perché </a:t>
            </a:r>
            <a:r>
              <a:rPr lang="it-IT" dirty="0" smtClean="0">
                <a:solidFill>
                  <a:schemeClr val="bg1"/>
                </a:solidFill>
              </a:rPr>
              <a:t>ho commissionato </a:t>
            </a:r>
            <a:r>
              <a:rPr lang="it-IT" dirty="0" smtClean="0">
                <a:solidFill>
                  <a:schemeClr val="bg1"/>
                </a:solidFill>
              </a:rPr>
              <a:t>un nuovo Codice delle leggi imperiali e perché ha poi dovuto provvedere a una sua seconda edizione;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b) cosa in particolare </a:t>
            </a:r>
            <a:r>
              <a:rPr lang="it-IT" dirty="0" smtClean="0">
                <a:solidFill>
                  <a:schemeClr val="bg1"/>
                </a:solidFill>
              </a:rPr>
              <a:t>il Codice </a:t>
            </a:r>
            <a:r>
              <a:rPr lang="it-IT" dirty="0" smtClean="0">
                <a:solidFill>
                  <a:schemeClr val="bg1"/>
                </a:solidFill>
              </a:rPr>
              <a:t>contiene;</a:t>
            </a:r>
          </a:p>
          <a:p>
            <a:r>
              <a:rPr lang="it-IT" dirty="0">
                <a:solidFill>
                  <a:schemeClr val="bg1"/>
                </a:solidFill>
              </a:rPr>
              <a:t>c</a:t>
            </a:r>
            <a:r>
              <a:rPr lang="it-IT" dirty="0" smtClean="0">
                <a:solidFill>
                  <a:schemeClr val="bg1"/>
                </a:solidFill>
              </a:rPr>
              <a:t>) quali modalità sono state utilizzate dai commissari incaricati della compilazione;</a:t>
            </a:r>
          </a:p>
          <a:p>
            <a:r>
              <a:rPr lang="it-IT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</a:t>
            </a:r>
            <a:r>
              <a:rPr lang="it-IT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) in che rapporto si pone il </a:t>
            </a:r>
            <a:r>
              <a:rPr lang="it-IT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novus</a:t>
            </a:r>
            <a:r>
              <a:rPr lang="it-IT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Codex</a:t>
            </a:r>
            <a:r>
              <a:rPr lang="it-IT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con le altre fonti giuridiche (passate, presenti e future).</a:t>
            </a:r>
            <a:endParaRPr lang="it-IT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58681"/>
            <a:ext cx="8229600" cy="112879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800000"/>
                </a:solidFill>
              </a:rPr>
              <a:t>Le costituzioni proemiali </a:t>
            </a:r>
            <a:br>
              <a:rPr lang="it-IT" dirty="0" smtClean="0">
                <a:solidFill>
                  <a:srgbClr val="800000"/>
                </a:solidFill>
              </a:rPr>
            </a:br>
            <a:r>
              <a:rPr lang="it-IT" dirty="0" smtClean="0">
                <a:solidFill>
                  <a:srgbClr val="800000"/>
                </a:solidFill>
              </a:rPr>
              <a:t>del </a:t>
            </a:r>
            <a:r>
              <a:rPr lang="it-IT" i="1" dirty="0" err="1" smtClean="0">
                <a:solidFill>
                  <a:srgbClr val="800000"/>
                </a:solidFill>
              </a:rPr>
              <a:t>Codex</a:t>
            </a:r>
            <a:r>
              <a:rPr lang="it-IT" i="1" dirty="0" smtClean="0">
                <a:solidFill>
                  <a:srgbClr val="800000"/>
                </a:solidFill>
              </a:rPr>
              <a:t> </a:t>
            </a:r>
            <a:r>
              <a:rPr lang="it-IT" i="1" dirty="0" err="1" smtClean="0">
                <a:solidFill>
                  <a:srgbClr val="800000"/>
                </a:solidFill>
              </a:rPr>
              <a:t>Iustinianus</a:t>
            </a:r>
            <a:endParaRPr lang="it-IT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86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arta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Carta.thmx</Template>
  <TotalTime>40408</TotalTime>
  <Words>2972</Words>
  <Application>Microsoft Macintosh PowerPoint</Application>
  <PresentationFormat>Presentazione su schermo (4:3)</PresentationFormat>
  <Paragraphs>109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Carta</vt:lpstr>
      <vt:lpstr>Irnerio  e la rinascita della scientia iuris tra filologia, politica e prassi giuridica</vt:lpstr>
      <vt:lpstr>La ‘questione irneriana’</vt:lpstr>
      <vt:lpstr>I documenti</vt:lpstr>
      <vt:lpstr>L’incontro con Matilde</vt:lpstr>
      <vt:lpstr>La petitio di Matilde</vt:lpstr>
      <vt:lpstr>Gli allievi</vt:lpstr>
      <vt:lpstr>I libri legales</vt:lpstr>
      <vt:lpstr>Il canone testuale</vt:lpstr>
      <vt:lpstr>Le costituzioni proemiali  del Codex Iustinianus</vt:lpstr>
      <vt:lpstr>Pistoia,  Archivio capit.,  C. 106 (f. 1r)   sec. XI.me. Codex  epitomatus</vt:lpstr>
      <vt:lpstr>Presentazione di PowerPoint</vt:lpstr>
      <vt:lpstr>Presentazione di PowerPoint</vt:lpstr>
      <vt:lpstr>Presentazione di PowerPoint</vt:lpstr>
      <vt:lpstr>Presentazione di PowerPoint</vt:lpstr>
      <vt:lpstr>const. Cordi nobis (De emendatione codicis Iustiniani  et de secunda eius editione) §§ 2-4</vt:lpstr>
      <vt:lpstr>Presentazione di PowerPoint</vt:lpstr>
      <vt:lpstr>ad const. ‘Cordi’ § 4 in fi. (refutatio Authentici)</vt:lpstr>
      <vt:lpstr>In apertura del Codice</vt:lpstr>
      <vt:lpstr>Presentazione di PowerPoint</vt:lpstr>
      <vt:lpstr>Voluntas legislatoris</vt:lpstr>
      <vt:lpstr>Una metafora ‘preziosa’</vt:lpstr>
      <vt:lpstr>   L’importanza dell’attività di interpretazione</vt:lpstr>
      <vt:lpstr>(C. 1.14.1) “Inter  aequitatem  iusque interpositam  interpretationem  nobis solis  et  oportet  et  licet  inspicere”. </vt:lpstr>
      <vt:lpstr>Gl. ad v. ‘interpretatione’ di D. 1.3.13 </vt:lpstr>
      <vt:lpstr>gl. ad v. aequitatem  (C. 1.14.1)</vt:lpstr>
    </vt:vector>
  </TitlesOfParts>
  <Company>ange180194SW1401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Luca Loschiavo</dc:creator>
  <cp:lastModifiedBy>Luca Loschiavo</cp:lastModifiedBy>
  <cp:revision>336</cp:revision>
  <cp:lastPrinted>2017-08-18T09:53:54Z</cp:lastPrinted>
  <dcterms:created xsi:type="dcterms:W3CDTF">2017-08-17T17:21:12Z</dcterms:created>
  <dcterms:modified xsi:type="dcterms:W3CDTF">2020-03-25T17:05:53Z</dcterms:modified>
</cp:coreProperties>
</file>