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5" r:id="rId2"/>
  </p:sldMasterIdLst>
  <p:sldIdLst>
    <p:sldId id="256" r:id="rId3"/>
    <p:sldId id="259" r:id="rId4"/>
    <p:sldId id="271" r:id="rId5"/>
    <p:sldId id="263" r:id="rId6"/>
    <p:sldId id="264" r:id="rId7"/>
    <p:sldId id="265" r:id="rId8"/>
    <p:sldId id="267" r:id="rId9"/>
    <p:sldId id="266" r:id="rId10"/>
    <p:sldId id="269" r:id="rId11"/>
    <p:sldId id="270" r:id="rId12"/>
    <p:sldId id="272" r:id="rId13"/>
    <p:sldId id="258" r:id="rId14"/>
    <p:sldId id="273" r:id="rId15"/>
    <p:sldId id="275" r:id="rId16"/>
    <p:sldId id="268" r:id="rId17"/>
    <p:sldId id="276" r:id="rId18"/>
    <p:sldId id="277" r:id="rId19"/>
    <p:sldId id="278" r:id="rId20"/>
    <p:sldId id="260" r:id="rId21"/>
    <p:sldId id="261" r:id="rId22"/>
    <p:sldId id="279" r:id="rId23"/>
    <p:sldId id="262" r:id="rId24"/>
    <p:sldId id="28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9" d="100"/>
          <a:sy n="59" d="100"/>
        </p:scale>
        <p:origin x="90" y="10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4300946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6519051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263416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4775234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2764268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5989632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8175021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606821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20353971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3666391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627757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42417933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71493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8217854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5166111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935660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xAndObj">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p:spPr>
        <p:txBody>
          <a:bodyPr/>
          <a:lstStyle/>
          <a:p>
            <a:r>
              <a:rPr lang="it-IT"/>
              <a:t>Fare clic per modificare lo stile del titolo</a:t>
            </a:r>
          </a:p>
        </p:txBody>
      </p:sp>
      <p:sp>
        <p:nvSpPr>
          <p:cNvPr id="3" name="Segnaposto testo 2"/>
          <p:cNvSpPr>
            <a:spLocks noGrp="1"/>
          </p:cNvSpPr>
          <p:nvPr>
            <p:ph type="body" sz="half" idx="1"/>
          </p:nvPr>
        </p:nvSpPr>
        <p:spPr>
          <a:xfrm>
            <a:off x="609600" y="1600201"/>
            <a:ext cx="53848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600201"/>
            <a:ext cx="53848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a:xfrm>
            <a:off x="609600" y="6245225"/>
            <a:ext cx="2844800" cy="476250"/>
          </a:xfrm>
        </p:spPr>
        <p:txBody>
          <a:bodyPr/>
          <a:lstStyle>
            <a:lvl1pPr>
              <a:defRPr/>
            </a:lvl1pPr>
          </a:lstStyle>
          <a:p>
            <a:endParaRPr lang="it-IT"/>
          </a:p>
        </p:txBody>
      </p:sp>
      <p:sp>
        <p:nvSpPr>
          <p:cNvPr id="6" name="Segnaposto piè di pagina 5"/>
          <p:cNvSpPr>
            <a:spLocks noGrp="1"/>
          </p:cNvSpPr>
          <p:nvPr>
            <p:ph type="ftr" sz="quarter" idx="11"/>
          </p:nvPr>
        </p:nvSpPr>
        <p:spPr>
          <a:xfrm>
            <a:off x="4165600" y="6245225"/>
            <a:ext cx="3860800" cy="476250"/>
          </a:xfrm>
        </p:spPr>
        <p:txBody>
          <a:bodyPr/>
          <a:lstStyle>
            <a:lvl1pPr>
              <a:defRPr/>
            </a:lvl1pPr>
          </a:lstStyle>
          <a:p>
            <a:endParaRPr lang="it-IT"/>
          </a:p>
        </p:txBody>
      </p:sp>
      <p:sp>
        <p:nvSpPr>
          <p:cNvPr id="7" name="Segnaposto numero diapositiva 6"/>
          <p:cNvSpPr>
            <a:spLocks noGrp="1"/>
          </p:cNvSpPr>
          <p:nvPr>
            <p:ph type="sldNum" sz="quarter" idx="12"/>
          </p:nvPr>
        </p:nvSpPr>
        <p:spPr>
          <a:xfrm>
            <a:off x="8737600" y="6245225"/>
            <a:ext cx="2844800" cy="476250"/>
          </a:xfrm>
        </p:spPr>
        <p:txBody>
          <a:bodyPr/>
          <a:lstStyle>
            <a:lvl1pPr>
              <a:defRPr/>
            </a:lvl1pPr>
          </a:lstStyle>
          <a:p>
            <a:fld id="{D2D548B0-6B71-4462-907F-286586183259}" type="slidenum">
              <a:rPr lang="it-IT"/>
              <a:pPr/>
              <a:t>‹N›</a:t>
            </a:fld>
            <a:endParaRPr lang="it-IT"/>
          </a:p>
        </p:txBody>
      </p:sp>
    </p:spTree>
    <p:extLst>
      <p:ext uri="{BB962C8B-B14F-4D97-AF65-F5344CB8AC3E}">
        <p14:creationId xmlns:p14="http://schemas.microsoft.com/office/powerpoint/2010/main" val="2364897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theme" Target="../theme/theme2.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slideLayout" Target="../slideLayouts/slideLayout33.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1/20/2023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1/20/2023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342098849"/>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 id="2147483682"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2F32A0-99C2-4F82-822B-DC01F8DEB008}"/>
              </a:ext>
            </a:extLst>
          </p:cNvPr>
          <p:cNvSpPr>
            <a:spLocks noGrp="1"/>
          </p:cNvSpPr>
          <p:nvPr>
            <p:ph type="ctrTitle"/>
          </p:nvPr>
        </p:nvSpPr>
        <p:spPr/>
        <p:txBody>
          <a:bodyPr>
            <a:noAutofit/>
          </a:bodyPr>
          <a:lstStyle/>
          <a:p>
            <a:r>
              <a:rPr lang="it-IT" sz="4000" dirty="0"/>
              <a:t>La stabilizzazione politica e la formazione del blocco di potere </a:t>
            </a:r>
          </a:p>
        </p:txBody>
      </p:sp>
      <p:sp>
        <p:nvSpPr>
          <p:cNvPr id="3" name="Sottotitolo 2">
            <a:extLst>
              <a:ext uri="{FF2B5EF4-FFF2-40B4-BE49-F238E27FC236}">
                <a16:creationId xmlns:a16="http://schemas.microsoft.com/office/drawing/2014/main" id="{06129DD6-3F62-4141-A9A1-65ECCD530A0A}"/>
              </a:ext>
            </a:extLst>
          </p:cNvPr>
          <p:cNvSpPr>
            <a:spLocks noGrp="1"/>
          </p:cNvSpPr>
          <p:nvPr>
            <p:ph type="subTitle" idx="1"/>
          </p:nvPr>
        </p:nvSpPr>
        <p:spPr/>
        <p:txBody>
          <a:bodyPr>
            <a:normAutofit lnSpcReduction="10000"/>
          </a:bodyPr>
          <a:lstStyle/>
          <a:p>
            <a:r>
              <a:rPr lang="it-IT" dirty="0"/>
              <a:t>Pasquale Iuso</a:t>
            </a:r>
          </a:p>
          <a:p>
            <a:r>
              <a:rPr lang="it-IT" dirty="0"/>
              <a:t>Corso di Laurea Scienze Politiche </a:t>
            </a:r>
          </a:p>
          <a:p>
            <a:r>
              <a:rPr lang="it-IT"/>
              <a:t>Storia </a:t>
            </a:r>
            <a:r>
              <a:rPr lang="it-IT" dirty="0"/>
              <a:t>dell’Italia Repubblicana</a:t>
            </a:r>
          </a:p>
          <a:p>
            <a:endParaRPr lang="it-IT" dirty="0"/>
          </a:p>
          <a:p>
            <a:endParaRPr lang="it-IT" dirty="0"/>
          </a:p>
        </p:txBody>
      </p:sp>
    </p:spTree>
    <p:extLst>
      <p:ext uri="{BB962C8B-B14F-4D97-AF65-F5344CB8AC3E}">
        <p14:creationId xmlns:p14="http://schemas.microsoft.com/office/powerpoint/2010/main" val="4265022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2433127" y="662294"/>
            <a:ext cx="8911687" cy="689785"/>
          </a:xfrm>
        </p:spPr>
        <p:txBody>
          <a:bodyPr/>
          <a:lstStyle/>
          <a:p>
            <a:pPr algn="ctr"/>
            <a:r>
              <a:rPr lang="it-IT" dirty="0">
                <a:latin typeface="Cambria" pitchFamily="18" charset="0"/>
              </a:rPr>
              <a:t>La stabilizzazione interna </a:t>
            </a:r>
          </a:p>
        </p:txBody>
      </p:sp>
      <p:sp>
        <p:nvSpPr>
          <p:cNvPr id="39939" name="Rectangle 3"/>
          <p:cNvSpPr>
            <a:spLocks noGrp="1" noChangeArrowheads="1"/>
          </p:cNvSpPr>
          <p:nvPr>
            <p:ph type="body" idx="1"/>
          </p:nvPr>
        </p:nvSpPr>
        <p:spPr>
          <a:xfrm>
            <a:off x="2145329" y="1663084"/>
            <a:ext cx="8915400" cy="4570806"/>
          </a:xfrm>
        </p:spPr>
        <p:txBody>
          <a:bodyPr>
            <a:normAutofit fontScale="92500" lnSpcReduction="20000"/>
          </a:bodyPr>
          <a:lstStyle/>
          <a:p>
            <a:pPr algn="just">
              <a:lnSpc>
                <a:spcPct val="80000"/>
              </a:lnSpc>
            </a:pPr>
            <a:endParaRPr lang="it-IT" sz="2000" dirty="0">
              <a:latin typeface="Cambria" pitchFamily="18" charset="0"/>
            </a:endParaRPr>
          </a:p>
          <a:p>
            <a:pPr algn="just">
              <a:lnSpc>
                <a:spcPct val="120000"/>
              </a:lnSpc>
            </a:pPr>
            <a:r>
              <a:rPr lang="it-IT" sz="2000" dirty="0">
                <a:latin typeface="Cambria" pitchFamily="18" charset="0"/>
              </a:rPr>
              <a:t>Una valutazione che De Gasperi applica anche al Governo, dove non forma un monocolore (ha il 48.5% dei consensi e sarebbe gradito al Vaticano) ma un governo di coalizione, tale da esaltare:</a:t>
            </a:r>
          </a:p>
          <a:p>
            <a:pPr lvl="1" algn="just">
              <a:lnSpc>
                <a:spcPct val="120000"/>
              </a:lnSpc>
            </a:pPr>
            <a:r>
              <a:rPr lang="it-IT" sz="1800" dirty="0">
                <a:latin typeface="Cambria" pitchFamily="18" charset="0"/>
              </a:rPr>
              <a:t> </a:t>
            </a:r>
            <a:r>
              <a:rPr lang="it-IT" sz="2000" dirty="0">
                <a:latin typeface="Cambria" pitchFamily="18" charset="0"/>
              </a:rPr>
              <a:t>il ruolo equilibratore del partito</a:t>
            </a:r>
          </a:p>
          <a:p>
            <a:pPr lvl="1" algn="just">
              <a:lnSpc>
                <a:spcPct val="120000"/>
              </a:lnSpc>
            </a:pPr>
            <a:r>
              <a:rPr lang="it-IT" sz="2000" dirty="0">
                <a:latin typeface="Cambria" pitchFamily="18" charset="0"/>
              </a:rPr>
              <a:t>l’egemonia cattolica </a:t>
            </a:r>
          </a:p>
          <a:p>
            <a:pPr lvl="1" algn="just">
              <a:lnSpc>
                <a:spcPct val="120000"/>
              </a:lnSpc>
            </a:pPr>
            <a:r>
              <a:rPr lang="it-IT" sz="2000" dirty="0">
                <a:latin typeface="Cambria" pitchFamily="18" charset="0"/>
              </a:rPr>
              <a:t>il convogliare verso il centro importanti fasce sociali: imprenditori e proprietari terrieri (PLI), borghesia colta e progressista (PRI), ceti </a:t>
            </a:r>
            <a:r>
              <a:rPr lang="it-IT" sz="2000" dirty="0" err="1">
                <a:latin typeface="Cambria" pitchFamily="18" charset="0"/>
              </a:rPr>
              <a:t>medio-piccoli</a:t>
            </a:r>
            <a:r>
              <a:rPr lang="it-IT" sz="2000" dirty="0">
                <a:latin typeface="Cambria" pitchFamily="18" charset="0"/>
              </a:rPr>
              <a:t> e parte della classe operaia (PSLI).</a:t>
            </a:r>
          </a:p>
          <a:p>
            <a:pPr algn="just">
              <a:lnSpc>
                <a:spcPct val="120000"/>
              </a:lnSpc>
            </a:pPr>
            <a:r>
              <a:rPr lang="it-IT" sz="2000" dirty="0">
                <a:latin typeface="Cambria" pitchFamily="18" charset="0"/>
              </a:rPr>
              <a:t>Un ragionamento analogo seguito nella scelta del Presidente della Repubblica (dopo la garanzia di De Nicola – espressione del mondo liberale e monarchico – nella fase transitoria) che cade su Luigi Einaudi liberale non DC stimato in Italia e all’estero. </a:t>
            </a:r>
          </a:p>
          <a:p>
            <a:pPr>
              <a:lnSpc>
                <a:spcPct val="80000"/>
              </a:lnSpc>
            </a:pPr>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778562"/>
          </a:xfrm>
        </p:spPr>
        <p:txBody>
          <a:bodyPr>
            <a:normAutofit/>
          </a:bodyPr>
          <a:lstStyle/>
          <a:p>
            <a:pPr algn="ctr"/>
            <a:r>
              <a:rPr lang="it-IT" sz="3200" dirty="0"/>
              <a:t>La stabilizzazione verso l’esterno</a:t>
            </a:r>
          </a:p>
        </p:txBody>
      </p:sp>
      <p:sp>
        <p:nvSpPr>
          <p:cNvPr id="3" name="Segnaposto contenuto 2"/>
          <p:cNvSpPr>
            <a:spLocks noGrp="1"/>
          </p:cNvSpPr>
          <p:nvPr>
            <p:ph idx="1"/>
          </p:nvPr>
        </p:nvSpPr>
        <p:spPr>
          <a:xfrm>
            <a:off x="2290439" y="1402672"/>
            <a:ext cx="9214173" cy="4980373"/>
          </a:xfrm>
        </p:spPr>
        <p:txBody>
          <a:bodyPr>
            <a:normAutofit/>
          </a:bodyPr>
          <a:lstStyle/>
          <a:p>
            <a:pPr algn="just">
              <a:lnSpc>
                <a:spcPct val="120000"/>
              </a:lnSpc>
            </a:pPr>
            <a:r>
              <a:rPr lang="it-IT" dirty="0"/>
              <a:t>Quali sono i problemi internazionali dell’Italia:</a:t>
            </a:r>
          </a:p>
          <a:p>
            <a:pPr lvl="1" algn="just">
              <a:lnSpc>
                <a:spcPct val="120000"/>
              </a:lnSpc>
            </a:pPr>
            <a:r>
              <a:rPr lang="it-IT" sz="1800" dirty="0"/>
              <a:t>Il trattato di pace le cui clausole molto dure (ruolo inglese) dovranno essere ammorbidite per la guerra fredda</a:t>
            </a:r>
          </a:p>
          <a:p>
            <a:pPr lvl="1" algn="just">
              <a:lnSpc>
                <a:spcPct val="120000"/>
              </a:lnSpc>
            </a:pPr>
            <a:r>
              <a:rPr lang="it-IT" sz="1800" dirty="0"/>
              <a:t>Il confine alto atesino (accordi De Gasperi/Gruber del 1946)</a:t>
            </a:r>
          </a:p>
          <a:p>
            <a:pPr lvl="1" algn="just">
              <a:lnSpc>
                <a:spcPct val="120000"/>
              </a:lnSpc>
            </a:pPr>
            <a:r>
              <a:rPr lang="it-IT" sz="1800" dirty="0"/>
              <a:t>Il confine orientale:  nella complessità e molteplicità di fattori interni ed esterni la questione di Trieste (anche alla luce della rottura internazionale fra Tito e Stalin) va ben oltre i rapporti bilaterali fra Roma e Belgrado. </a:t>
            </a:r>
          </a:p>
          <a:p>
            <a:pPr lvl="1" algn="just">
              <a:lnSpc>
                <a:spcPct val="120000"/>
              </a:lnSpc>
            </a:pPr>
            <a:r>
              <a:rPr lang="it-IT" sz="1800" dirty="0"/>
              <a:t>La sovranità limitata, il modello economico e la politica statunitense in Italia (tra contenimento e piano Marshall)</a:t>
            </a:r>
          </a:p>
          <a:p>
            <a:pPr lvl="1" algn="just">
              <a:lnSpc>
                <a:spcPct val="120000"/>
              </a:lnSpc>
            </a:pPr>
            <a:r>
              <a:rPr lang="it-IT" sz="1800" dirty="0"/>
              <a:t>Superare la condizione di minorità legata alla sconfitta: nuova legittimazione internazionale significa fedeltà atlantica, Europa, anticomunismo</a:t>
            </a:r>
          </a:p>
          <a:p>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ctr"/>
            <a:r>
              <a:rPr lang="it-IT" sz="2800" dirty="0"/>
              <a:t>Continuità dello Stato e formazione del sistema di  potere nell’Italia Repubblicana</a:t>
            </a:r>
          </a:p>
        </p:txBody>
      </p:sp>
      <p:sp>
        <p:nvSpPr>
          <p:cNvPr id="3" name="Segnaposto contenuto 2"/>
          <p:cNvSpPr>
            <a:spLocks noGrp="1"/>
          </p:cNvSpPr>
          <p:nvPr>
            <p:ph idx="1"/>
          </p:nvPr>
        </p:nvSpPr>
        <p:spPr>
          <a:xfrm>
            <a:off x="2592925" y="1796248"/>
            <a:ext cx="8915400" cy="4187301"/>
          </a:xfrm>
        </p:spPr>
        <p:txBody>
          <a:bodyPr>
            <a:normAutofit/>
          </a:bodyPr>
          <a:lstStyle/>
          <a:p>
            <a:pPr algn="just">
              <a:lnSpc>
                <a:spcPct val="120000"/>
              </a:lnSpc>
            </a:pPr>
            <a:r>
              <a:rPr lang="it-IT" dirty="0"/>
              <a:t>Il sistema di potere nell’Italia Repubblicana si costruisce fra il 1946 e i primi anni cinquanta</a:t>
            </a:r>
          </a:p>
          <a:p>
            <a:pPr algn="just">
              <a:lnSpc>
                <a:spcPct val="120000"/>
              </a:lnSpc>
            </a:pPr>
            <a:r>
              <a:rPr lang="it-IT" dirty="0"/>
              <a:t>La continuità dello Stato è uno dei nodi interpretativi più interessanti ed importanti della storia italiana novecentesca</a:t>
            </a:r>
          </a:p>
          <a:p>
            <a:pPr algn="just">
              <a:lnSpc>
                <a:spcPct val="120000"/>
              </a:lnSpc>
            </a:pPr>
            <a:r>
              <a:rPr lang="it-IT" dirty="0"/>
              <a:t>Riflettere sulla continuità significa approfondire il passaggio dal regime fascista al regime repubblicano, al momento della costruzione e stabilizzazione della democrazia</a:t>
            </a:r>
          </a:p>
          <a:p>
            <a:pPr algn="just">
              <a:lnSpc>
                <a:spcPct val="120000"/>
              </a:lnSpc>
            </a:pPr>
            <a:r>
              <a:rPr lang="it-IT" dirty="0"/>
              <a:t>Quindi riflettere sul rapporto che si determina fra istituzioni, rappresentanza e dimensione internazionale negli anni della guerra fredda</a:t>
            </a:r>
          </a:p>
          <a:p>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800" dirty="0"/>
              <a:t>Continuità dello Stato e formazione del sistema di  potere nell’Italia Repubblicana</a:t>
            </a:r>
          </a:p>
        </p:txBody>
      </p:sp>
      <p:sp>
        <p:nvSpPr>
          <p:cNvPr id="3" name="Segnaposto contenuto 2"/>
          <p:cNvSpPr>
            <a:spLocks noGrp="1"/>
          </p:cNvSpPr>
          <p:nvPr>
            <p:ph idx="1"/>
          </p:nvPr>
        </p:nvSpPr>
        <p:spPr>
          <a:xfrm>
            <a:off x="2078867" y="1905000"/>
            <a:ext cx="9249040" cy="4433656"/>
          </a:xfrm>
        </p:spPr>
        <p:txBody>
          <a:bodyPr>
            <a:noAutofit/>
          </a:bodyPr>
          <a:lstStyle/>
          <a:p>
            <a:pPr algn="just"/>
            <a:r>
              <a:rPr lang="it-IT" sz="1700" dirty="0"/>
              <a:t>Continuità con il fascismo non vuole dire disconoscere i profondi mutamenti intervenuti in Italia alla fine della seconda guerra e Continuità non è sinonimo di immobilismo</a:t>
            </a:r>
          </a:p>
          <a:p>
            <a:pPr algn="just"/>
            <a:r>
              <a:rPr lang="it-IT" sz="1700" dirty="0"/>
              <a:t>Analizzarne la dinamica e l’incidenza sul processo e sulle modalità di cesura intervenute nella fase di transizione, permette di interpretare in modo approfondito lo sviluppo della democrazia in Italia nei 20 anni successivi </a:t>
            </a:r>
          </a:p>
          <a:p>
            <a:pPr algn="just"/>
            <a:r>
              <a:rPr lang="it-IT" sz="1700" dirty="0"/>
              <a:t>Due punti fondamentali :</a:t>
            </a:r>
          </a:p>
          <a:p>
            <a:pPr lvl="1" algn="just"/>
            <a:r>
              <a:rPr lang="it-IT" dirty="0"/>
              <a:t>Il nuovo contesto internazionale quasi obbligò (in parallelo c’è il fallimento dell’epurazione) il recupero di personaggi (militari, civili, funzionari, dirigenti e semplici impiegati) a vario titolo coinvolti nelle pieghe della dittatura</a:t>
            </a:r>
          </a:p>
          <a:p>
            <a:pPr lvl="1" algn="just"/>
            <a:r>
              <a:rPr lang="it-IT" dirty="0"/>
              <a:t>Sul piano italiano produsse una linea divisiva «mobile e funzionale» fra ricostruzione dello Stato e eredità della Resistenza. </a:t>
            </a:r>
          </a:p>
          <a:p>
            <a:pPr algn="just"/>
            <a:endParaRPr lang="it-IT" dirty="0"/>
          </a:p>
          <a:p>
            <a:pPr algn="just"/>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800" dirty="0"/>
              <a:t>Continuità dello Stato e formazione del sistema di  potere nell’Italia Repubblicana</a:t>
            </a:r>
          </a:p>
        </p:txBody>
      </p:sp>
      <p:sp>
        <p:nvSpPr>
          <p:cNvPr id="3" name="Segnaposto contenuto 2"/>
          <p:cNvSpPr>
            <a:spLocks noGrp="1"/>
          </p:cNvSpPr>
          <p:nvPr>
            <p:ph idx="1"/>
          </p:nvPr>
        </p:nvSpPr>
        <p:spPr/>
        <p:txBody>
          <a:bodyPr>
            <a:normAutofit fontScale="92500" lnSpcReduction="20000"/>
          </a:bodyPr>
          <a:lstStyle/>
          <a:p>
            <a:pPr algn="just">
              <a:lnSpc>
                <a:spcPct val="110000"/>
              </a:lnSpc>
            </a:pPr>
            <a:r>
              <a:rPr lang="it-IT" dirty="0"/>
              <a:t>Le esigenze internazionali di stabilizzazione in ambito occidentale in funzione anticomunista resero ineludibili le continuità all’interno degli apparati (specie in ambito militare, dell’ordine pubblico, della magistratura e dei funzionari dello Stato).</a:t>
            </a:r>
          </a:p>
          <a:p>
            <a:pPr algn="just">
              <a:lnSpc>
                <a:spcPct val="110000"/>
              </a:lnSpc>
            </a:pPr>
            <a:endParaRPr lang="it-IT" dirty="0"/>
          </a:p>
          <a:p>
            <a:pPr algn="just">
              <a:lnSpc>
                <a:spcPct val="110000"/>
              </a:lnSpc>
            </a:pPr>
            <a:r>
              <a:rPr lang="it-IT" dirty="0"/>
              <a:t>Ci troviamo di fronte ad un conflitto tra fattori di continuità (magistratura, militari, apparati di </a:t>
            </a:r>
            <a:r>
              <a:rPr lang="it-IT" dirty="0" err="1"/>
              <a:t>p.s.</a:t>
            </a:r>
            <a:r>
              <a:rPr lang="it-IT" dirty="0"/>
              <a:t>, blocco industriale e blocco agrario) e fattori di discontinuità (democrazia rappresentativa, partiti di massa, organizzazione sindacale, soggettività del mondo del lavoro) prima inesistenti (nemmeno in Italia liberale)</a:t>
            </a:r>
          </a:p>
          <a:p>
            <a:pPr algn="just">
              <a:lnSpc>
                <a:spcPct val="110000"/>
              </a:lnSpc>
            </a:pPr>
            <a:endParaRPr lang="it-IT" dirty="0"/>
          </a:p>
          <a:p>
            <a:pPr algn="just">
              <a:lnSpc>
                <a:spcPct val="110000"/>
              </a:lnSpc>
            </a:pPr>
            <a:r>
              <a:rPr lang="it-IT" dirty="0"/>
              <a:t>Questo deve far riflettere soprattutto sulla gigantesca “novità” per lo Stato e per gli italiani</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991626"/>
          </a:xfrm>
        </p:spPr>
        <p:txBody>
          <a:bodyPr>
            <a:normAutofit/>
          </a:bodyPr>
          <a:lstStyle/>
          <a:p>
            <a:pPr algn="ctr"/>
            <a:r>
              <a:rPr lang="it-IT" sz="2800" dirty="0"/>
              <a:t>Continuità dello Stato e formazione del sistema di  potere nell’Italia Repubblicana</a:t>
            </a:r>
          </a:p>
        </p:txBody>
      </p:sp>
      <p:sp>
        <p:nvSpPr>
          <p:cNvPr id="3" name="Segnaposto contenuto 2"/>
          <p:cNvSpPr>
            <a:spLocks noGrp="1"/>
          </p:cNvSpPr>
          <p:nvPr>
            <p:ph idx="1"/>
          </p:nvPr>
        </p:nvSpPr>
        <p:spPr>
          <a:xfrm>
            <a:off x="2589212" y="2133600"/>
            <a:ext cx="8791962" cy="4169546"/>
          </a:xfrm>
        </p:spPr>
        <p:txBody>
          <a:bodyPr>
            <a:noAutofit/>
          </a:bodyPr>
          <a:lstStyle/>
          <a:p>
            <a:pPr algn="just"/>
            <a:r>
              <a:rPr lang="it-IT" sz="1700" dirty="0"/>
              <a:t>L’Italia e i suoi binomi contrapposti ne caratterizzano la storia con altrettante fratture:</a:t>
            </a:r>
          </a:p>
          <a:p>
            <a:pPr lvl="1" algn="just"/>
            <a:r>
              <a:rPr lang="it-IT" sz="1700" dirty="0"/>
              <a:t>Nord/sud, città/campagna, laici/cattolici, fascismo/antifascismo</a:t>
            </a:r>
          </a:p>
          <a:p>
            <a:pPr algn="just"/>
            <a:r>
              <a:rPr lang="it-IT" sz="1700" dirty="0"/>
              <a:t>Queste fratture si ritrovano nel dopoguerra amplificate da:</a:t>
            </a:r>
          </a:p>
          <a:p>
            <a:pPr lvl="1" algn="just"/>
            <a:r>
              <a:rPr lang="it-IT" sz="1700" dirty="0"/>
              <a:t>Monarchia/repubblica;</a:t>
            </a:r>
          </a:p>
          <a:p>
            <a:pPr lvl="1" algn="just"/>
            <a:r>
              <a:rPr lang="it-IT" sz="1700" dirty="0"/>
              <a:t>comunismo/anticomunismo; </a:t>
            </a:r>
          </a:p>
          <a:p>
            <a:pPr lvl="1" algn="just"/>
            <a:r>
              <a:rPr lang="it-IT" sz="1700" dirty="0"/>
              <a:t>democrazia/antidemocrazia</a:t>
            </a:r>
          </a:p>
          <a:p>
            <a:pPr algn="just"/>
            <a:r>
              <a:rPr lang="it-IT" sz="1700" dirty="0"/>
              <a:t>La ricostruzione avviene in un clima dove i miti fondativi della Repubblica (antifascismo e Resistenza) vengono ben presto declinati come contrapposizione ideologica fra comunismo e anticomunismo</a:t>
            </a:r>
          </a:p>
          <a:p>
            <a:pPr algn="just"/>
            <a:r>
              <a:rPr lang="it-IT" sz="1700" dirty="0"/>
              <a:t>In questo spazio si inseriscono le politiche della </a:t>
            </a:r>
            <a:r>
              <a:rPr lang="it-IT" sz="1700" dirty="0" err="1"/>
              <a:t>DC</a:t>
            </a:r>
            <a:r>
              <a:rPr lang="it-IT" sz="1700" dirty="0"/>
              <a:t> e del PCI sia a livello internazionale sia a livello interno</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1000504"/>
          </a:xfrm>
        </p:spPr>
        <p:txBody>
          <a:bodyPr>
            <a:normAutofit/>
          </a:bodyPr>
          <a:lstStyle/>
          <a:p>
            <a:pPr algn="ctr"/>
            <a:r>
              <a:rPr lang="it-IT" sz="2800" dirty="0"/>
              <a:t>Continuità dello Stato e formazione del sistema di  potere nell’Italia Repubblicana</a:t>
            </a:r>
          </a:p>
        </p:txBody>
      </p:sp>
      <p:sp>
        <p:nvSpPr>
          <p:cNvPr id="3" name="Segnaposto contenuto 2"/>
          <p:cNvSpPr>
            <a:spLocks noGrp="1"/>
          </p:cNvSpPr>
          <p:nvPr>
            <p:ph idx="1"/>
          </p:nvPr>
        </p:nvSpPr>
        <p:spPr>
          <a:xfrm>
            <a:off x="2589212" y="1704513"/>
            <a:ext cx="8915400" cy="4206709"/>
          </a:xfrm>
        </p:spPr>
        <p:txBody>
          <a:bodyPr>
            <a:normAutofit lnSpcReduction="10000"/>
          </a:bodyPr>
          <a:lstStyle/>
          <a:p>
            <a:pPr algn="just">
              <a:lnSpc>
                <a:spcPct val="110000"/>
              </a:lnSpc>
            </a:pPr>
            <a:r>
              <a:rPr lang="it-IT" dirty="0"/>
              <a:t>Ne derivano:</a:t>
            </a:r>
          </a:p>
          <a:p>
            <a:pPr lvl="1" algn="just">
              <a:lnSpc>
                <a:spcPct val="110000"/>
              </a:lnSpc>
            </a:pPr>
            <a:r>
              <a:rPr lang="it-IT" dirty="0"/>
              <a:t>Lettura centrista del nesso tra stabilizzazione del sistema politico, collocazione internazionale e modello di sviluppo economico</a:t>
            </a:r>
          </a:p>
          <a:p>
            <a:pPr lvl="1" algn="just">
              <a:lnSpc>
                <a:spcPct val="110000"/>
              </a:lnSpc>
            </a:pPr>
            <a:r>
              <a:rPr lang="it-IT" dirty="0"/>
              <a:t>Pragmatismo del PCI </a:t>
            </a:r>
          </a:p>
          <a:p>
            <a:pPr lvl="1" algn="just">
              <a:lnSpc>
                <a:spcPct val="110000"/>
              </a:lnSpc>
            </a:pPr>
            <a:r>
              <a:rPr lang="it-IT" dirty="0"/>
              <a:t>Integrazione negativa del movimento operaio e integrazione subalterna del mondo contadino che rallentò l’allargamento delle basi dello Stato e l’inclusione democratica in una società occidentale con modello economico capitalistico</a:t>
            </a:r>
          </a:p>
          <a:p>
            <a:pPr lvl="1" algn="just">
              <a:lnSpc>
                <a:spcPct val="110000"/>
              </a:lnSpc>
            </a:pPr>
            <a:endParaRPr lang="it-IT" dirty="0"/>
          </a:p>
          <a:p>
            <a:pPr algn="just">
              <a:lnSpc>
                <a:spcPct val="110000"/>
              </a:lnSpc>
            </a:pPr>
            <a:r>
              <a:rPr lang="it-IT" dirty="0"/>
              <a:t>La continuità di uomini, strutture e norme (specie negli apparati di controllo e repressione) determinò una sorta di “democrazia protetta” che letta internamente divenne “una democrazia difficile”, in quanto il mondo operaio in pieno sviluppo venne connesso in modo esclusivo all’appartenenza politica a partiti antisistema legati a Mosca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800" dirty="0"/>
              <a:t>Continuità dello Stato e formazione del sistema di  potere nell’Italia Repubblicana</a:t>
            </a:r>
          </a:p>
        </p:txBody>
      </p:sp>
      <p:sp>
        <p:nvSpPr>
          <p:cNvPr id="3" name="Segnaposto contenuto 2"/>
          <p:cNvSpPr>
            <a:spLocks noGrp="1"/>
          </p:cNvSpPr>
          <p:nvPr>
            <p:ph idx="1"/>
          </p:nvPr>
        </p:nvSpPr>
        <p:spPr>
          <a:xfrm>
            <a:off x="1935332" y="1775534"/>
            <a:ext cx="9569280" cy="4563122"/>
          </a:xfrm>
        </p:spPr>
        <p:txBody>
          <a:bodyPr>
            <a:normAutofit fontScale="92500" lnSpcReduction="20000"/>
          </a:bodyPr>
          <a:lstStyle/>
          <a:p>
            <a:pPr algn="just"/>
            <a:r>
              <a:rPr lang="it-IT" dirty="0"/>
              <a:t>La continuità normalizzò il quadro e stabilizzò l’Italia in un contesto internazionale e nazionale del tutto nuovo.</a:t>
            </a:r>
          </a:p>
          <a:p>
            <a:pPr algn="just"/>
            <a:endParaRPr lang="it-IT" dirty="0"/>
          </a:p>
          <a:p>
            <a:pPr algn="just"/>
            <a:r>
              <a:rPr lang="it-IT" dirty="0"/>
              <a:t>La caduta del governo Parri, l’amnistia (1946) il primo governo De Gasperi (ancora con le sinistre) sanzionarono il fallimento cosciente dell’epurazione, ma anche l’antinomia insuperabile fra la transizione nazionale ed eredità della Resistenza</a:t>
            </a:r>
          </a:p>
          <a:p>
            <a:pPr algn="just"/>
            <a:endParaRPr lang="it-IT" dirty="0"/>
          </a:p>
          <a:p>
            <a:pPr algn="just"/>
            <a:r>
              <a:rPr lang="it-IT" dirty="0"/>
              <a:t>Con De Gasperi vennero liquidati i CLN, i prefetti della liberazione, l’epurazione ristabilendo l’autorità delle istituzioni</a:t>
            </a:r>
          </a:p>
          <a:p>
            <a:pPr algn="just"/>
            <a:endParaRPr lang="it-IT" dirty="0"/>
          </a:p>
          <a:p>
            <a:pPr algn="just"/>
            <a:r>
              <a:rPr lang="it-IT" dirty="0"/>
              <a:t>Considerato ciò e le condizioni storiche,  la Repubblica, la Costituzione e il Trattato di Pace rappresentano dei grandi passi verso la democrazia, ad un prezzo che divenne “difficile”, “insicura”, “protetta”, “a sovranità limitata”</a:t>
            </a:r>
          </a:p>
          <a:p>
            <a:pPr algn="just"/>
            <a:endParaRPr lang="it-IT" dirty="0"/>
          </a:p>
          <a:p>
            <a:pPr algn="just"/>
            <a:r>
              <a:rPr lang="it-IT" dirty="0"/>
              <a:t>Vale sottolineare che questo processo di continuità fu dinamico, ed operò una rottura più profonda con la Resistenza, piuttosto che con l’eredità del regime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1098158"/>
          </a:xfrm>
        </p:spPr>
        <p:txBody>
          <a:bodyPr>
            <a:normAutofit/>
          </a:bodyPr>
          <a:lstStyle/>
          <a:p>
            <a:pPr algn="ctr"/>
            <a:r>
              <a:rPr lang="it-IT" sz="3200" dirty="0"/>
              <a:t>Sistema di potere nell’Italia Repubblicana:</a:t>
            </a:r>
            <a:br>
              <a:rPr lang="it-IT" sz="3200" dirty="0"/>
            </a:br>
            <a:r>
              <a:rPr lang="it-IT" sz="3200" dirty="0"/>
              <a:t>vincoli politici</a:t>
            </a:r>
          </a:p>
        </p:txBody>
      </p:sp>
      <p:sp>
        <p:nvSpPr>
          <p:cNvPr id="3" name="Segnaposto contenuto 2"/>
          <p:cNvSpPr>
            <a:spLocks noGrp="1"/>
          </p:cNvSpPr>
          <p:nvPr>
            <p:ph idx="1"/>
          </p:nvPr>
        </p:nvSpPr>
        <p:spPr>
          <a:xfrm>
            <a:off x="2589212" y="2041865"/>
            <a:ext cx="8915400" cy="4366507"/>
          </a:xfrm>
        </p:spPr>
        <p:txBody>
          <a:bodyPr>
            <a:noAutofit/>
          </a:bodyPr>
          <a:lstStyle/>
          <a:p>
            <a:pPr algn="just"/>
            <a:r>
              <a:rPr lang="it-IT" sz="1700" dirty="0"/>
              <a:t>La stabilizzazione del sistema politico produsse la formazione di un sistema di potere basato su: corpi intermedi, economia, militari e ordine pubblico</a:t>
            </a:r>
          </a:p>
          <a:p>
            <a:pPr algn="just"/>
            <a:r>
              <a:rPr lang="it-IT" sz="1700" dirty="0"/>
              <a:t>I vincoli politici: </a:t>
            </a:r>
          </a:p>
          <a:p>
            <a:pPr lvl="1" algn="just"/>
            <a:r>
              <a:rPr lang="it-IT" sz="1700" dirty="0"/>
              <a:t>Repubblica parlamentare basata su sistema pluralistico di partiti organizzati diffusamente su territorio con una direzione centralizzata</a:t>
            </a:r>
          </a:p>
          <a:p>
            <a:pPr lvl="1" algn="just"/>
            <a:r>
              <a:rPr lang="it-IT" sz="1700" dirty="0"/>
              <a:t>Subordinazione del legislativo all’esecutivo attraverso il vincolo disciplinare del voto di fiducia anche se art. 67 della Cost. garantisce la libertà di espressione assoluta a tutti gli eletti. </a:t>
            </a:r>
          </a:p>
          <a:p>
            <a:pPr lvl="1" algn="just"/>
            <a:r>
              <a:rPr lang="it-IT" sz="1700" dirty="0"/>
              <a:t>Centralità e inamovibilità del partito cattolico (elemento che accresce la </a:t>
            </a:r>
            <a:r>
              <a:rPr lang="it-IT" sz="1700" dirty="0" err="1"/>
              <a:t>trasversatilità</a:t>
            </a:r>
            <a:r>
              <a:rPr lang="it-IT" sz="1700" dirty="0"/>
              <a:t> e la inamovibilità della DC come garante esterno e interno).</a:t>
            </a:r>
          </a:p>
          <a:p>
            <a:pPr lvl="1" algn="just"/>
            <a:r>
              <a:rPr lang="it-IT" sz="1700" dirty="0"/>
              <a:t>Necessità di governi di coalizione: nel 1948 fu una scelta, dopo l’unica formula possibile.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885094"/>
          </a:xfrm>
        </p:spPr>
        <p:txBody>
          <a:bodyPr>
            <a:normAutofit fontScale="90000"/>
          </a:bodyPr>
          <a:lstStyle/>
          <a:p>
            <a:pPr algn="ctr"/>
            <a:r>
              <a:rPr lang="it-IT" sz="3200" dirty="0"/>
              <a:t>Sistema di potere nell’Italia Repubblicana: </a:t>
            </a:r>
            <a:br>
              <a:rPr lang="it-IT" sz="3200" dirty="0"/>
            </a:br>
            <a:r>
              <a:rPr lang="it-IT" sz="3200" dirty="0"/>
              <a:t>corpi intermedi </a:t>
            </a:r>
          </a:p>
        </p:txBody>
      </p:sp>
      <p:sp>
        <p:nvSpPr>
          <p:cNvPr id="3" name="Segnaposto contenuto 2"/>
          <p:cNvSpPr>
            <a:spLocks noGrp="1"/>
          </p:cNvSpPr>
          <p:nvPr>
            <p:ph idx="1"/>
          </p:nvPr>
        </p:nvSpPr>
        <p:spPr>
          <a:xfrm>
            <a:off x="1828800" y="1846556"/>
            <a:ext cx="9587035" cy="4616388"/>
          </a:xfrm>
        </p:spPr>
        <p:txBody>
          <a:bodyPr>
            <a:normAutofit/>
          </a:bodyPr>
          <a:lstStyle/>
          <a:p>
            <a:pPr lvl="1" algn="just">
              <a:lnSpc>
                <a:spcPct val="110000"/>
              </a:lnSpc>
            </a:pPr>
            <a:r>
              <a:rPr lang="it-IT" sz="1700" dirty="0" err="1"/>
              <a:t>Conventio</a:t>
            </a:r>
            <a:r>
              <a:rPr lang="it-IT" sz="1700" dirty="0"/>
              <a:t> ad excludendum verso il PCI e PSI fino al centro sinistra (fine anni 50) e limitazione “flessibile” a destra verso MSI</a:t>
            </a:r>
          </a:p>
          <a:p>
            <a:pPr lvl="1" algn="just">
              <a:lnSpc>
                <a:spcPct val="110000"/>
              </a:lnSpc>
            </a:pPr>
            <a:r>
              <a:rPr lang="it-IT" sz="1700" dirty="0"/>
              <a:t>Presenza di tre legittimatori esterni con funzioni e ruoli diversi:</a:t>
            </a:r>
          </a:p>
          <a:p>
            <a:pPr lvl="2" algn="just">
              <a:lnSpc>
                <a:spcPct val="110000"/>
              </a:lnSpc>
            </a:pPr>
            <a:r>
              <a:rPr lang="it-IT" sz="1700" dirty="0"/>
              <a:t>Alleanza occidentale/NATO</a:t>
            </a:r>
          </a:p>
          <a:p>
            <a:pPr lvl="2" algn="just">
              <a:lnSpc>
                <a:spcPct val="110000"/>
              </a:lnSpc>
            </a:pPr>
            <a:r>
              <a:rPr lang="it-IT" sz="1700" dirty="0"/>
              <a:t>USA</a:t>
            </a:r>
          </a:p>
          <a:p>
            <a:pPr lvl="2" algn="just">
              <a:lnSpc>
                <a:spcPct val="110000"/>
              </a:lnSpc>
            </a:pPr>
            <a:r>
              <a:rPr lang="it-IT" sz="1700" dirty="0"/>
              <a:t>Vaticano</a:t>
            </a:r>
          </a:p>
          <a:p>
            <a:pPr lvl="1" algn="just">
              <a:lnSpc>
                <a:spcPct val="110000"/>
              </a:lnSpc>
            </a:pPr>
            <a:r>
              <a:rPr lang="it-IT" sz="1700" dirty="0"/>
              <a:t>Continuità delle strutture e dei “corpi intermedi”; largo mantenimento dell’ordinamento amministrativo fascista; “tacito potere di veto” assicurato all’alta burocrazia.</a:t>
            </a:r>
          </a:p>
          <a:p>
            <a:pPr lvl="1" algn="just">
              <a:lnSpc>
                <a:spcPct val="110000"/>
              </a:lnSpc>
            </a:pPr>
            <a:r>
              <a:rPr lang="it-IT" sz="1700" dirty="0"/>
              <a:t>Parallelismo convergente di intenti fra potere giudiziario e potere politico: magistratura massima espressione della conservazione e classe politica che tende ad autoassolversi attraverso di essa</a:t>
            </a:r>
          </a:p>
          <a:p>
            <a:pPr lvl="1"/>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a:r>
              <a:rPr lang="it-IT" sz="3200" dirty="0"/>
              <a:t>Dalla transizione all’avvio della stabilizzazione </a:t>
            </a:r>
            <a:endParaRPr lang="it-IT" sz="3200" dirty="0">
              <a:latin typeface="Cambria" pitchFamily="18" charset="0"/>
            </a:endParaRPr>
          </a:p>
        </p:txBody>
      </p:sp>
      <p:sp>
        <p:nvSpPr>
          <p:cNvPr id="23555" name="Rectangle 3"/>
          <p:cNvSpPr>
            <a:spLocks noGrp="1" noChangeArrowheads="1"/>
          </p:cNvSpPr>
          <p:nvPr>
            <p:ph type="body" sz="half" idx="1"/>
          </p:nvPr>
        </p:nvSpPr>
        <p:spPr/>
        <p:txBody>
          <a:bodyPr/>
          <a:lstStyle/>
          <a:p>
            <a:pPr algn="ctr">
              <a:buFontTx/>
              <a:buNone/>
            </a:pPr>
            <a:r>
              <a:rPr lang="it-IT" sz="1600" dirty="0">
                <a:latin typeface="Cambria" pitchFamily="18" charset="0"/>
              </a:rPr>
              <a:t>L’Assemblea Costituente</a:t>
            </a:r>
          </a:p>
          <a:p>
            <a:pPr>
              <a:buFontTx/>
              <a:buNone/>
            </a:pPr>
            <a:endParaRPr lang="it-IT" sz="1600" dirty="0">
              <a:latin typeface="Cambria" pitchFamily="18" charset="0"/>
            </a:endParaRPr>
          </a:p>
          <a:p>
            <a:pPr algn="just">
              <a:buFontTx/>
              <a:buNone/>
            </a:pPr>
            <a:r>
              <a:rPr lang="it-IT" sz="1600" dirty="0">
                <a:latin typeface="Cambria" pitchFamily="18" charset="0"/>
              </a:rPr>
              <a:t>I partiti hanno meno timori se non per il voto alle donne e l’affluenza alle urne. </a:t>
            </a:r>
          </a:p>
          <a:p>
            <a:pPr algn="just">
              <a:buFontTx/>
              <a:buNone/>
            </a:pPr>
            <a:r>
              <a:rPr lang="it-IT" sz="1600" dirty="0">
                <a:latin typeface="Cambria" pitchFamily="18" charset="0"/>
              </a:rPr>
              <a:t>L’affluenza in particolare potrebbe riserbare sorprese per la disabitudine alla democrazia</a:t>
            </a:r>
          </a:p>
          <a:p>
            <a:pPr algn="just">
              <a:buFontTx/>
              <a:buNone/>
            </a:pPr>
            <a:r>
              <a:rPr lang="it-IT" sz="1600" dirty="0">
                <a:latin typeface="Cambria" pitchFamily="18" charset="0"/>
              </a:rPr>
              <a:t>Sulle donne pesa il pregiudizio  sulla base del quale il voto femminile non sarebbe stato libero per i condizionamenti della famiglia e della clero</a:t>
            </a:r>
          </a:p>
          <a:p>
            <a:pPr algn="just">
              <a:buFontTx/>
              <a:buNone/>
            </a:pPr>
            <a:r>
              <a:rPr lang="it-IT" sz="1600" dirty="0">
                <a:latin typeface="Cambria" pitchFamily="18" charset="0"/>
              </a:rPr>
              <a:t>La grande partecipazione della popolazione, legittima la nuova classe politica e i partiti anche se già si presenta una chiara polarizzazione dei consensi verso i tre grandi partiti di massa. </a:t>
            </a:r>
          </a:p>
        </p:txBody>
      </p:sp>
      <p:pic>
        <p:nvPicPr>
          <p:cNvPr id="23558" name="Picture 6" descr="Risultati_elettorali_Assemblea_CostituenteR"/>
          <p:cNvPicPr>
            <a:picLocks noGrp="1" noChangeAspect="1" noChangeArrowheads="1"/>
          </p:cNvPicPr>
          <p:nvPr>
            <p:ph sz="half" idx="2"/>
          </p:nvPr>
        </p:nvPicPr>
        <p:blipFill>
          <a:blip r:embed="rId2"/>
          <a:srcRect/>
          <a:stretch>
            <a:fillRect/>
          </a:stretch>
        </p:blipFill>
        <p:spPr>
          <a:xfrm>
            <a:off x="6337300" y="2084388"/>
            <a:ext cx="3708400" cy="3556000"/>
          </a:xfrm>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956115"/>
          </a:xfrm>
        </p:spPr>
        <p:txBody>
          <a:bodyPr>
            <a:normAutofit fontScale="90000"/>
          </a:bodyPr>
          <a:lstStyle/>
          <a:p>
            <a:pPr algn="ctr"/>
            <a:r>
              <a:rPr lang="it-IT" sz="3200" dirty="0"/>
              <a:t>Sistema di potere nell’Italia Repubblicana: economia </a:t>
            </a:r>
          </a:p>
        </p:txBody>
      </p:sp>
      <p:sp>
        <p:nvSpPr>
          <p:cNvPr id="3" name="Segnaposto contenuto 2"/>
          <p:cNvSpPr>
            <a:spLocks noGrp="1"/>
          </p:cNvSpPr>
          <p:nvPr>
            <p:ph idx="1"/>
          </p:nvPr>
        </p:nvSpPr>
        <p:spPr>
          <a:xfrm>
            <a:off x="1464816" y="1849515"/>
            <a:ext cx="10364577" cy="4100290"/>
          </a:xfrm>
        </p:spPr>
        <p:txBody>
          <a:bodyPr>
            <a:noAutofit/>
          </a:bodyPr>
          <a:lstStyle/>
          <a:p>
            <a:pPr lvl="1" algn="just"/>
            <a:r>
              <a:rPr lang="it-IT" sz="1800" dirty="0"/>
              <a:t>Particolare sistema economico di mercato centrato su gruppi monopolistici privati (Fiat, Pirelli Falck) integrato con le banche di interesse nazionale di cui le maggiori (Banca Commerciale e Credito Italiano; rispettivamente oggi: </a:t>
            </a:r>
            <a:r>
              <a:rPr lang="it-IT" sz="1800" dirty="0" err="1"/>
              <a:t>Bancaintesa</a:t>
            </a:r>
            <a:r>
              <a:rPr lang="it-IT" sz="1800" dirty="0"/>
              <a:t> e Unicredit) erano emanazione dell’IRI (ente finanziario di diritto pubblico ereditato dal fascismo)</a:t>
            </a:r>
          </a:p>
          <a:p>
            <a:pPr marL="457200" lvl="1" indent="0" algn="just">
              <a:buNone/>
            </a:pPr>
            <a:endParaRPr lang="it-IT" sz="1800" dirty="0"/>
          </a:p>
          <a:p>
            <a:pPr lvl="1" algn="just"/>
            <a:r>
              <a:rPr lang="it-IT" sz="1800" dirty="0"/>
              <a:t>Questa particolarità del sistema bancario (prevalenza di soggetti pubblici e dell’intervento pubblico) cresce con la nascita dell’ENI. </a:t>
            </a:r>
          </a:p>
          <a:p>
            <a:pPr lvl="1" algn="just"/>
            <a:endParaRPr lang="it-IT" sz="1800" dirty="0"/>
          </a:p>
          <a:p>
            <a:pPr lvl="1" algn="just"/>
            <a:r>
              <a:rPr lang="it-IT" sz="1800" dirty="0"/>
              <a:t>Conseguenza: particolarità  del rapporto fra autorità politica ed enti economici di Stato</a:t>
            </a:r>
          </a:p>
          <a:p>
            <a:pPr lvl="2" algn="just"/>
            <a:endParaRPr lang="it-IT" sz="2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09"/>
            <a:ext cx="8911687" cy="991627"/>
          </a:xfrm>
        </p:spPr>
        <p:txBody>
          <a:bodyPr>
            <a:normAutofit fontScale="90000"/>
          </a:bodyPr>
          <a:lstStyle/>
          <a:p>
            <a:pPr algn="ctr"/>
            <a:r>
              <a:rPr lang="it-IT" sz="3200" dirty="0"/>
              <a:t>Sistema di potere nell’Italia Repubblicana: economia</a:t>
            </a:r>
          </a:p>
        </p:txBody>
      </p:sp>
      <p:sp>
        <p:nvSpPr>
          <p:cNvPr id="3" name="Segnaposto contenuto 2"/>
          <p:cNvSpPr>
            <a:spLocks noGrp="1"/>
          </p:cNvSpPr>
          <p:nvPr>
            <p:ph idx="1"/>
          </p:nvPr>
        </p:nvSpPr>
        <p:spPr>
          <a:xfrm>
            <a:off x="1997476" y="1890943"/>
            <a:ext cx="9507136" cy="4342947"/>
          </a:xfrm>
        </p:spPr>
        <p:txBody>
          <a:bodyPr>
            <a:normAutofit fontScale="92500" lnSpcReduction="10000"/>
          </a:bodyPr>
          <a:lstStyle/>
          <a:p>
            <a:pPr algn="just"/>
            <a:r>
              <a:rPr lang="it-IT" sz="1900" dirty="0"/>
              <a:t>Nel 1946 Banca Commerciale e Credito Italiano danno vita a Mediobanca (detengono il 75%, con il rimanente 30%a Banco di Roma)</a:t>
            </a:r>
          </a:p>
          <a:p>
            <a:pPr algn="just"/>
            <a:endParaRPr lang="it-IT" sz="1900" dirty="0"/>
          </a:p>
          <a:p>
            <a:pPr algn="just"/>
            <a:r>
              <a:rPr lang="it-IT" sz="1900" dirty="0"/>
              <a:t>Nel 1958 la loro partecipazione azionaria si riduce al 68% permettendo l’ingresso di azionisti più piccoli ma molto importanti (Assicurazioni Generali, Olivetti, Fiat, Pirelli, Ras, Immobiliare ecc.)</a:t>
            </a:r>
          </a:p>
          <a:p>
            <a:pPr algn="just"/>
            <a:endParaRPr lang="it-IT" sz="1900" dirty="0"/>
          </a:p>
          <a:p>
            <a:pPr algn="just"/>
            <a:r>
              <a:rPr lang="it-IT" sz="1900" dirty="0"/>
              <a:t>Nasce un sistema di partecipazioni incrociate tra Mediobanca e azionisti che porta a sua volta alla nascita del “salotto buono” della finanza italiana: leadership di controllo</a:t>
            </a:r>
          </a:p>
          <a:p>
            <a:pPr algn="just"/>
            <a:endParaRPr lang="it-IT" sz="1900" dirty="0"/>
          </a:p>
          <a:p>
            <a:pPr algn="just"/>
            <a:r>
              <a:rPr lang="it-IT" sz="1900" dirty="0"/>
              <a:t>Questo assetto rimane stabile fino all’inizio degli anni </a:t>
            </a:r>
            <a:r>
              <a:rPr lang="it-IT" sz="1900" i="1" dirty="0"/>
              <a:t>sessanta</a:t>
            </a:r>
            <a:r>
              <a:rPr lang="it-IT" sz="1900" dirty="0"/>
              <a:t>, poi comincia ad evolvere verso “ALTRO” attraverso due crisi: luglio 60 e estate 64 (periodizzazione che prende spunto dal modificarsi del rapporto comunismo/anticomunismo)</a:t>
            </a:r>
          </a:p>
          <a:p>
            <a:endParaRPr lang="it-IT"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1098158"/>
          </a:xfrm>
        </p:spPr>
        <p:txBody>
          <a:bodyPr>
            <a:normAutofit/>
          </a:bodyPr>
          <a:lstStyle/>
          <a:p>
            <a:pPr algn="ctr"/>
            <a:r>
              <a:rPr lang="it-IT" sz="3200" dirty="0"/>
              <a:t>Sistema di potere nell’Italia Repubblicana: militari e ordine pubblico </a:t>
            </a:r>
          </a:p>
        </p:txBody>
      </p:sp>
      <p:sp>
        <p:nvSpPr>
          <p:cNvPr id="3" name="Segnaposto contenuto 2"/>
          <p:cNvSpPr>
            <a:spLocks noGrp="1"/>
          </p:cNvSpPr>
          <p:nvPr>
            <p:ph idx="1"/>
          </p:nvPr>
        </p:nvSpPr>
        <p:spPr>
          <a:xfrm>
            <a:off x="1180730" y="1811044"/>
            <a:ext cx="10759735" cy="4944863"/>
          </a:xfrm>
        </p:spPr>
        <p:txBody>
          <a:bodyPr>
            <a:normAutofit/>
          </a:bodyPr>
          <a:lstStyle/>
          <a:p>
            <a:pPr algn="just"/>
            <a:r>
              <a:rPr lang="it-IT" dirty="0"/>
              <a:t>Pubblica Sicurezza:</a:t>
            </a:r>
          </a:p>
          <a:p>
            <a:pPr lvl="1" algn="just"/>
            <a:r>
              <a:rPr lang="it-IT" dirty="0"/>
              <a:t>Il crollo del regime e la delegittimazione del ventennio trascina la pubblica sicurezza (e il suo servizio politico) fortemente associato e connesso con l’</a:t>
            </a:r>
            <a:r>
              <a:rPr lang="it-IT" dirty="0" err="1"/>
              <a:t>Ovra</a:t>
            </a:r>
            <a:r>
              <a:rPr lang="it-IT" dirty="0"/>
              <a:t>.</a:t>
            </a:r>
          </a:p>
          <a:p>
            <a:pPr lvl="1" algn="just"/>
            <a:r>
              <a:rPr lang="it-IT" dirty="0"/>
              <a:t>Viene lentamente ricostruito in forte continuità (di uomini) con denominazioni particolari e fuorvianti (</a:t>
            </a:r>
            <a:r>
              <a:rPr lang="it-IT" dirty="0" err="1"/>
              <a:t>UVS=</a:t>
            </a:r>
            <a:r>
              <a:rPr lang="it-IT" dirty="0"/>
              <a:t> Ufficio Vigilanza Stranieri)</a:t>
            </a:r>
          </a:p>
          <a:p>
            <a:pPr lvl="1" algn="just"/>
            <a:r>
              <a:rPr lang="it-IT" dirty="0"/>
              <a:t>Primi anni 50 viene ricostituita la Div. Aff. Gen. E </a:t>
            </a:r>
            <a:r>
              <a:rPr lang="it-IT" dirty="0" err="1"/>
              <a:t>Ris</a:t>
            </a:r>
            <a:r>
              <a:rPr lang="it-IT" dirty="0"/>
              <a:t>. che nel 1959 viene divisa (</a:t>
            </a:r>
            <a:r>
              <a:rPr lang="it-IT" dirty="0" err="1"/>
              <a:t>aff.Gen.</a:t>
            </a:r>
            <a:r>
              <a:rPr lang="it-IT" dirty="0"/>
              <a:t> E Aff. </a:t>
            </a:r>
            <a:r>
              <a:rPr lang="it-IT" dirty="0" err="1"/>
              <a:t>Ris</a:t>
            </a:r>
            <a:r>
              <a:rPr lang="it-IT" dirty="0"/>
              <a:t>.) tornando al vecchio assetto. Il Ministero Interno sempre in mano alla DC </a:t>
            </a:r>
          </a:p>
          <a:p>
            <a:r>
              <a:rPr lang="it-IT" dirty="0"/>
              <a:t>Carabinieri e Forze Armate</a:t>
            </a:r>
          </a:p>
          <a:p>
            <a:pPr lvl="1"/>
            <a:r>
              <a:rPr lang="it-IT" dirty="0"/>
              <a:t>Escono molto meglio dalla guerra anche se il SIM di Roatta è coinvolto in operazioni ”sporche” (Rosselli, 3C, violenza sui civili, Spagna)</a:t>
            </a:r>
          </a:p>
          <a:p>
            <a:pPr lvl="1"/>
            <a:r>
              <a:rPr lang="it-IT" dirty="0"/>
              <a:t>La partecipazione dei militari alla resistenza, alla guerra di liberazione in Italia e all’estero, aiuta un processo di rinnovamento dell’immagine (non sempre sostanziale perché non si conosce in tutto la storia delle occupazioni italiane) </a:t>
            </a:r>
          </a:p>
          <a:p>
            <a:pPr lvl="1"/>
            <a:r>
              <a:rPr lang="it-IT" dirty="0"/>
              <a:t>Le FFAA – dissolte l’8 settembre – si ricompongono con:  gli ufficiali di carriera e i soldati che combattono contro i nazifascisti;  reduci dalla prigionia; quelli “andati a casa” dopo l’armistizio; quelli che avevano militato in RSI</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680907"/>
          </a:xfrm>
        </p:spPr>
        <p:txBody>
          <a:bodyPr>
            <a:normAutofit/>
          </a:bodyPr>
          <a:lstStyle/>
          <a:p>
            <a:pPr algn="ctr"/>
            <a:r>
              <a:rPr lang="it-IT" sz="3200" dirty="0"/>
              <a:t>Sistema di potere nell’Italia Repubblicana</a:t>
            </a:r>
          </a:p>
        </p:txBody>
      </p:sp>
      <p:sp>
        <p:nvSpPr>
          <p:cNvPr id="3" name="Segnaposto contenuto 2"/>
          <p:cNvSpPr>
            <a:spLocks noGrp="1"/>
          </p:cNvSpPr>
          <p:nvPr>
            <p:ph idx="1"/>
          </p:nvPr>
        </p:nvSpPr>
        <p:spPr>
          <a:xfrm>
            <a:off x="2589211" y="1500326"/>
            <a:ext cx="9386765" cy="5069150"/>
          </a:xfrm>
        </p:spPr>
        <p:txBody>
          <a:bodyPr>
            <a:noAutofit/>
          </a:bodyPr>
          <a:lstStyle/>
          <a:p>
            <a:pPr algn="just"/>
            <a:r>
              <a:rPr lang="it-IT" sz="1700" dirty="0"/>
              <a:t>La corporazione militare si ricostituisce in continuità tranne i casi pensionati o eclatanti (Roatta e Borghese)</a:t>
            </a:r>
          </a:p>
          <a:p>
            <a:pPr algn="just"/>
            <a:endParaRPr lang="it-IT" sz="1700" dirty="0"/>
          </a:p>
          <a:p>
            <a:pPr algn="just"/>
            <a:r>
              <a:rPr lang="it-IT" sz="1700" dirty="0"/>
              <a:t>Il clima della guerra fredda è particolarmente congeniale ai servizi di intelligence vero strumento operativo in tempo di pace: un’architettura complessa che vede connessioni con i servizi USA (non solo CIA), con la NATO, con la grande industria.</a:t>
            </a:r>
          </a:p>
          <a:p>
            <a:pPr algn="just"/>
            <a:endParaRPr lang="it-IT" sz="1700" dirty="0"/>
          </a:p>
          <a:p>
            <a:pPr algn="just"/>
            <a:r>
              <a:rPr lang="it-IT" sz="1700" dirty="0"/>
              <a:t>In Italia l’Intelligence è unica (collocata in ambito militare) fino al 1978 (mentre l’UAR lo era di fatto) collegata anche con il mondo finanziario</a:t>
            </a:r>
          </a:p>
          <a:p>
            <a:pPr marL="0" indent="0" algn="just">
              <a:buNone/>
            </a:pPr>
            <a:endParaRPr lang="it-IT" sz="1700" dirty="0"/>
          </a:p>
          <a:p>
            <a:pPr algn="just"/>
            <a:r>
              <a:rPr lang="it-IT" sz="1700" dirty="0"/>
              <a:t>Il parametro dell’anticomunismo sarà dominante all’inizio, per divenire poi non esclusivo e prioritario (strumentale verso interno), ma orientandosi verso i partiti e i delicati rapporti tra politica, industria e finanza dove sono coinvolti i segmenti del blocco di potere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dirty="0"/>
              <a:t>L’avvio della stabilizzazione </a:t>
            </a:r>
          </a:p>
        </p:txBody>
      </p:sp>
      <p:sp>
        <p:nvSpPr>
          <p:cNvPr id="3" name="Segnaposto contenuto 2"/>
          <p:cNvSpPr>
            <a:spLocks noGrp="1"/>
          </p:cNvSpPr>
          <p:nvPr>
            <p:ph idx="1"/>
          </p:nvPr>
        </p:nvSpPr>
        <p:spPr>
          <a:xfrm>
            <a:off x="2015231" y="1526959"/>
            <a:ext cx="9489381" cy="5042517"/>
          </a:xfrm>
        </p:spPr>
        <p:txBody>
          <a:bodyPr>
            <a:normAutofit fontScale="85000" lnSpcReduction="10000"/>
          </a:bodyPr>
          <a:lstStyle/>
          <a:p>
            <a:pPr algn="just">
              <a:lnSpc>
                <a:spcPct val="110000"/>
              </a:lnSpc>
            </a:pPr>
            <a:r>
              <a:rPr lang="it-IT" sz="2000" dirty="0">
                <a:latin typeface="Cambria" pitchFamily="18" charset="0"/>
              </a:rPr>
              <a:t>De Gasperi non favorisce le tendenze monarchiche della piccola e media borghesia urbana e rurale e di alcune aree contadine. </a:t>
            </a:r>
          </a:p>
          <a:p>
            <a:pPr algn="just">
              <a:lnSpc>
                <a:spcPct val="110000"/>
              </a:lnSpc>
            </a:pPr>
            <a:r>
              <a:rPr lang="it-IT" sz="2000" dirty="0">
                <a:latin typeface="Cambria" pitchFamily="18" charset="0"/>
              </a:rPr>
              <a:t>Il suo obbiettivo (condiviso da larga parte dei dirigenti cattolici antifascisti) è un sistema democratico moderno e non si fida della monarchia che ha sempre dimostrato scarsa lealtà istituzionale): la Dc lascia libertà di coscienza ed è la fine della monarchia.</a:t>
            </a:r>
          </a:p>
          <a:p>
            <a:pPr algn="just">
              <a:lnSpc>
                <a:spcPct val="110000"/>
              </a:lnSpc>
            </a:pPr>
            <a:r>
              <a:rPr lang="it-IT" sz="2000" dirty="0">
                <a:latin typeface="Cambria" pitchFamily="18" charset="0"/>
              </a:rPr>
              <a:t>Il 46 % dei consensi (11 milioni) alla monarchia il 54 % alla Repubblica quasi 13 milioni)</a:t>
            </a:r>
          </a:p>
          <a:p>
            <a:pPr algn="just">
              <a:lnSpc>
                <a:spcPct val="110000"/>
              </a:lnSpc>
            </a:pPr>
            <a:r>
              <a:rPr lang="it-IT" sz="2000" dirty="0">
                <a:latin typeface="Cambria" pitchFamily="18" charset="0"/>
              </a:rPr>
              <a:t>Da questo incrocio nasce la Repubblica dei Partiti</a:t>
            </a:r>
          </a:p>
          <a:p>
            <a:pPr algn="just">
              <a:lnSpc>
                <a:spcPct val="110000"/>
              </a:lnSpc>
            </a:pPr>
            <a:r>
              <a:rPr lang="it-IT" sz="2000" dirty="0">
                <a:latin typeface="Cambria" pitchFamily="18" charset="0"/>
              </a:rPr>
              <a:t>Fino a quando non matura una coscienza democratica, il tutoraggio dei partiti è positivo perché consente alla nazione di superare i drammatici ostacoli di una ricostruzione politica, economica, culturale e sociale che fa da cornice alla sconfitta e alle macerie materiali e morali.</a:t>
            </a:r>
          </a:p>
          <a:p>
            <a:pPr algn="just">
              <a:lnSpc>
                <a:spcPct val="110000"/>
              </a:lnSpc>
            </a:pPr>
            <a:r>
              <a:rPr lang="it-IT" sz="2000" dirty="0">
                <a:latin typeface="Cambria" pitchFamily="18" charset="0"/>
              </a:rPr>
              <a:t>Fine anni 60: gli italiani sono adulti e la tutela dei partiti (come occupazione del potere) viene vissuta sempre più come oppressiva.</a:t>
            </a:r>
          </a:p>
          <a:p>
            <a:pPr algn="just">
              <a:lnSpc>
                <a:spcPct val="110000"/>
              </a:lnSpc>
            </a:pPr>
            <a:r>
              <a:rPr lang="it-IT" sz="2000" dirty="0">
                <a:latin typeface="Cambria" pitchFamily="18" charset="0"/>
              </a:rPr>
              <a:t>I partiti non riconoscono il cambiamento: si apre un fossato sempre più profondo tra società civile e politica destinato a contribuire alla crisi del sistema politico nel 92-94.</a:t>
            </a:r>
          </a:p>
          <a:p>
            <a:pPr algn="just">
              <a:lnSpc>
                <a:spcPct val="110000"/>
              </a:lnSpc>
            </a:pPr>
            <a:r>
              <a:rPr lang="it-IT" sz="2000" dirty="0">
                <a:latin typeface="Cambria" pitchFamily="18" charset="0"/>
              </a:rPr>
              <a:t>Nel 1946 questi scenari non erano prevedibili</a:t>
            </a:r>
          </a:p>
          <a:p>
            <a:endParaRPr lang="it-IT"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a:r>
              <a:rPr lang="it-IT" sz="3200" dirty="0"/>
              <a:t>L’avvio della stabilizzazione </a:t>
            </a:r>
            <a:endParaRPr lang="it-IT" sz="3200" dirty="0">
              <a:latin typeface="Cambria" pitchFamily="18" charset="0"/>
            </a:endParaRPr>
          </a:p>
        </p:txBody>
      </p:sp>
      <p:sp>
        <p:nvSpPr>
          <p:cNvPr id="25603" name="Rectangle 3"/>
          <p:cNvSpPr>
            <a:spLocks noGrp="1" noChangeArrowheads="1"/>
          </p:cNvSpPr>
          <p:nvPr>
            <p:ph type="body" idx="1"/>
          </p:nvPr>
        </p:nvSpPr>
        <p:spPr>
          <a:xfrm>
            <a:off x="1958897" y="1910179"/>
            <a:ext cx="8915400" cy="4140693"/>
          </a:xfrm>
        </p:spPr>
        <p:txBody>
          <a:bodyPr>
            <a:normAutofit fontScale="70000" lnSpcReduction="20000"/>
          </a:bodyPr>
          <a:lstStyle/>
          <a:p>
            <a:pPr algn="just">
              <a:lnSpc>
                <a:spcPct val="110000"/>
              </a:lnSpc>
            </a:pPr>
            <a:r>
              <a:rPr lang="it-IT" sz="2400" dirty="0">
                <a:latin typeface="Cambria" pitchFamily="18" charset="0"/>
              </a:rPr>
              <a:t>La polarizzazione del sistema politico (1948): la firma della Carta è l’ultimo atto politico unitario dei partiti che vanno a polarizzarsi sugli schemi della Guerra Fredda.</a:t>
            </a:r>
          </a:p>
          <a:p>
            <a:pPr algn="just">
              <a:lnSpc>
                <a:spcPct val="110000"/>
              </a:lnSpc>
            </a:pPr>
            <a:endParaRPr lang="it-IT" sz="2400" dirty="0">
              <a:latin typeface="Cambria" pitchFamily="18" charset="0"/>
            </a:endParaRPr>
          </a:p>
          <a:p>
            <a:pPr algn="just">
              <a:lnSpc>
                <a:spcPct val="110000"/>
              </a:lnSpc>
            </a:pPr>
            <a:r>
              <a:rPr lang="it-IT" sz="2400" dirty="0">
                <a:latin typeface="Cambria" pitchFamily="18" charset="0"/>
              </a:rPr>
              <a:t>Scritte le regole e finite le intese, l’Italia è un campo di battaglia dove la sfida elettorale del 18 aprile è vissuta come ultimo scontro.</a:t>
            </a:r>
          </a:p>
          <a:p>
            <a:pPr algn="just">
              <a:lnSpc>
                <a:spcPct val="110000"/>
              </a:lnSpc>
            </a:pPr>
            <a:endParaRPr lang="it-IT" sz="2400" dirty="0">
              <a:latin typeface="Cambria" pitchFamily="18" charset="0"/>
            </a:endParaRPr>
          </a:p>
          <a:p>
            <a:pPr algn="just">
              <a:lnSpc>
                <a:spcPct val="110000"/>
              </a:lnSpc>
            </a:pPr>
            <a:r>
              <a:rPr lang="it-IT" sz="2400" dirty="0">
                <a:latin typeface="Cambria" pitchFamily="18" charset="0"/>
              </a:rPr>
              <a:t>I toni esasperati ci permettono di cogliere l’immaturità democratica degli italiani anche se questa osservazione va posta nella cornice della Guerra Fredda</a:t>
            </a:r>
          </a:p>
          <a:p>
            <a:pPr algn="just">
              <a:lnSpc>
                <a:spcPct val="110000"/>
              </a:lnSpc>
            </a:pPr>
            <a:endParaRPr lang="it-IT" sz="2400" dirty="0">
              <a:latin typeface="Cambria" pitchFamily="18" charset="0"/>
            </a:endParaRPr>
          </a:p>
          <a:p>
            <a:pPr algn="just">
              <a:lnSpc>
                <a:spcPct val="110000"/>
              </a:lnSpc>
            </a:pPr>
            <a:r>
              <a:rPr lang="it-IT" sz="2400" dirty="0">
                <a:latin typeface="Cambria" pitchFamily="18" charset="0"/>
              </a:rPr>
              <a:t>I partiti – non più costretti a un dialogo accettato in nome dell’emergenza nazionale e della costruzione istituzionale - esprimono ora le loro fisionomie. In particolare il PCI</a:t>
            </a:r>
          </a:p>
          <a:p>
            <a:pPr>
              <a:lnSpc>
                <a:spcPct val="80000"/>
              </a:lnSpc>
            </a:pPr>
            <a:endParaRPr lang="it-IT" sz="2000" dirty="0">
              <a:latin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algn="ctr"/>
            <a:r>
              <a:rPr lang="it-IT" sz="3200" dirty="0"/>
              <a:t>L’avvio della stabilizzazione </a:t>
            </a:r>
            <a:endParaRPr lang="it-IT" sz="3200" dirty="0">
              <a:latin typeface="Cambria" pitchFamily="18" charset="0"/>
            </a:endParaRPr>
          </a:p>
        </p:txBody>
      </p:sp>
      <p:sp>
        <p:nvSpPr>
          <p:cNvPr id="26627" name="Rectangle 3"/>
          <p:cNvSpPr>
            <a:spLocks noGrp="1" noChangeArrowheads="1"/>
          </p:cNvSpPr>
          <p:nvPr>
            <p:ph type="body" idx="1"/>
          </p:nvPr>
        </p:nvSpPr>
        <p:spPr/>
        <p:txBody>
          <a:bodyPr>
            <a:noAutofit/>
          </a:bodyPr>
          <a:lstStyle/>
          <a:p>
            <a:pPr algn="just">
              <a:lnSpc>
                <a:spcPct val="110000"/>
              </a:lnSpc>
            </a:pPr>
            <a:r>
              <a:rPr lang="it-IT" sz="1700" dirty="0">
                <a:latin typeface="Cambria" pitchFamily="18" charset="0"/>
              </a:rPr>
              <a:t>La svolta aggressiva di Stalin (abbandono della Conferenza di Pace, riarmo, condizionamento dei paesi dell’est, preparazione alla guerra) ha ripercussioni sul PCI</a:t>
            </a:r>
          </a:p>
          <a:p>
            <a:pPr lvl="1" algn="just">
              <a:lnSpc>
                <a:spcPct val="110000"/>
              </a:lnSpc>
            </a:pPr>
            <a:r>
              <a:rPr lang="it-IT" sz="1500" dirty="0">
                <a:latin typeface="Cambria" pitchFamily="18" charset="0"/>
              </a:rPr>
              <a:t>Togliatti si allinea a Stalin ma non rinuncia alla via parlamentare</a:t>
            </a:r>
          </a:p>
          <a:p>
            <a:pPr lvl="1" algn="just">
              <a:lnSpc>
                <a:spcPct val="110000"/>
              </a:lnSpc>
            </a:pPr>
            <a:r>
              <a:rPr lang="it-IT" sz="1500" dirty="0">
                <a:latin typeface="Cambria" pitchFamily="18" charset="0"/>
              </a:rPr>
              <a:t>Resta escluso il salto rivoluzionario almeno fin quando non sarà conquistata la guida del Paese</a:t>
            </a:r>
          </a:p>
          <a:p>
            <a:pPr lvl="1" algn="just">
              <a:lnSpc>
                <a:spcPct val="110000"/>
              </a:lnSpc>
            </a:pPr>
            <a:r>
              <a:rPr lang="it-IT" sz="1500" dirty="0">
                <a:latin typeface="Cambria" pitchFamily="18" charset="0"/>
              </a:rPr>
              <a:t>La strategia della democrazia progressiva sta pagando perché: ha accreditato il PCI nel sistema politico; ha favorito la crescita del Paese</a:t>
            </a:r>
          </a:p>
          <a:p>
            <a:pPr algn="just">
              <a:lnSpc>
                <a:spcPct val="110000"/>
              </a:lnSpc>
            </a:pPr>
            <a:r>
              <a:rPr lang="it-IT" sz="1700" dirty="0">
                <a:latin typeface="Cambria" pitchFamily="18" charset="0"/>
              </a:rPr>
              <a:t>La campagna elettorale è senza esclusione di colpi con la demonizzazione dell’avversario e con l’uso di tutti gli stereotipi possibili, incidenti sulle classi subalterne</a:t>
            </a:r>
          </a:p>
          <a:p>
            <a:pPr algn="just">
              <a:lnSpc>
                <a:spcPct val="110000"/>
              </a:lnSpc>
            </a:pPr>
            <a:r>
              <a:rPr lang="it-IT" sz="1700" dirty="0">
                <a:latin typeface="Cambria" pitchFamily="18" charset="0"/>
              </a:rPr>
              <a:t>Sia il PCI sia la DC (che non sottovaluta la capacità aggregativa del nemico) abbandonano ogni tono pacato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ctr"/>
            <a:r>
              <a:rPr lang="it-IT" sz="3200" dirty="0"/>
              <a:t>L’avvio della stabilizzazione </a:t>
            </a:r>
            <a:endParaRPr lang="it-IT" sz="3200" dirty="0">
              <a:latin typeface="Cambria" pitchFamily="18" charset="0"/>
            </a:endParaRPr>
          </a:p>
        </p:txBody>
      </p:sp>
      <p:sp>
        <p:nvSpPr>
          <p:cNvPr id="27651" name="Rectangle 3"/>
          <p:cNvSpPr>
            <a:spLocks noGrp="1" noChangeArrowheads="1"/>
          </p:cNvSpPr>
          <p:nvPr>
            <p:ph type="body" idx="1"/>
          </p:nvPr>
        </p:nvSpPr>
        <p:spPr/>
        <p:txBody>
          <a:bodyPr>
            <a:normAutofit fontScale="92500"/>
          </a:bodyPr>
          <a:lstStyle/>
          <a:p>
            <a:pPr algn="just">
              <a:lnSpc>
                <a:spcPct val="110000"/>
              </a:lnSpc>
            </a:pPr>
            <a:r>
              <a:rPr lang="it-IT" sz="2000" dirty="0">
                <a:latin typeface="Cambria" pitchFamily="18" charset="0"/>
              </a:rPr>
              <a:t>La DC può ricorrere a 2 poteri esterni:</a:t>
            </a:r>
          </a:p>
          <a:p>
            <a:pPr algn="just">
              <a:lnSpc>
                <a:spcPct val="110000"/>
              </a:lnSpc>
            </a:pPr>
            <a:endParaRPr lang="it-IT" sz="2000" dirty="0">
              <a:latin typeface="Cambria" pitchFamily="18" charset="0"/>
            </a:endParaRPr>
          </a:p>
          <a:p>
            <a:pPr lvl="1" algn="just">
              <a:lnSpc>
                <a:spcPct val="110000"/>
              </a:lnSpc>
            </a:pPr>
            <a:r>
              <a:rPr lang="it-IT" sz="2000" dirty="0">
                <a:latin typeface="Cambria" pitchFamily="18" charset="0"/>
              </a:rPr>
              <a:t>La Chiesa: mobilita i sacerdoti (pellegrinaggi, omelie e prediche), utilizza la radio (padre Riccardo Lombardi: il microfono di Dio che terrorizza quotidianamente con l’inferno comunista; con minacce di scomunica a chi voterà PCI o PSI. Una condanna totale: al momento del voto ”Dio ti vede, Stalin no”. </a:t>
            </a:r>
          </a:p>
          <a:p>
            <a:pPr lvl="1" algn="just">
              <a:lnSpc>
                <a:spcPct val="110000"/>
              </a:lnSpc>
            </a:pPr>
            <a:endParaRPr lang="it-IT" sz="2000" dirty="0">
              <a:latin typeface="Cambria" pitchFamily="18" charset="0"/>
            </a:endParaRPr>
          </a:p>
          <a:p>
            <a:pPr lvl="1" algn="just">
              <a:lnSpc>
                <a:spcPct val="110000"/>
              </a:lnSpc>
            </a:pPr>
            <a:r>
              <a:rPr lang="it-IT" sz="2000" dirty="0">
                <a:latin typeface="Cambria" pitchFamily="18" charset="0"/>
              </a:rPr>
              <a:t>Gli USA: sono la terra promessa dalla quale provengono le speranze di rinascita; utilizzo degli emigrati; votare DC significa avere il Piano Marshall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592925" y="624110"/>
            <a:ext cx="8911687" cy="636519"/>
          </a:xfrm>
        </p:spPr>
        <p:txBody>
          <a:bodyPr>
            <a:normAutofit/>
          </a:bodyPr>
          <a:lstStyle/>
          <a:p>
            <a:pPr algn="ctr"/>
            <a:r>
              <a:rPr lang="it-IT" sz="2800" dirty="0"/>
              <a:t>L’avvio della stabilizzazione: la destra</a:t>
            </a:r>
            <a:endParaRPr lang="it-IT" sz="2800" dirty="0">
              <a:latin typeface="Cambria" pitchFamily="18" charset="0"/>
            </a:endParaRPr>
          </a:p>
        </p:txBody>
      </p:sp>
      <p:sp>
        <p:nvSpPr>
          <p:cNvPr id="34819" name="Rectangle 3"/>
          <p:cNvSpPr>
            <a:spLocks noGrp="1" noChangeArrowheads="1"/>
          </p:cNvSpPr>
          <p:nvPr>
            <p:ph type="body" idx="1"/>
          </p:nvPr>
        </p:nvSpPr>
        <p:spPr>
          <a:xfrm>
            <a:off x="1981200" y="1600200"/>
            <a:ext cx="9737324" cy="4852988"/>
          </a:xfrm>
        </p:spPr>
        <p:txBody>
          <a:bodyPr>
            <a:normAutofit lnSpcReduction="10000"/>
          </a:bodyPr>
          <a:lstStyle/>
          <a:p>
            <a:pPr algn="just">
              <a:lnSpc>
                <a:spcPct val="120000"/>
              </a:lnSpc>
            </a:pPr>
            <a:r>
              <a:rPr lang="it-IT" sz="1600" dirty="0">
                <a:latin typeface="Cambria" pitchFamily="18" charset="0"/>
              </a:rPr>
              <a:t>Dopo la guerra gruppi semiclandestini del sud riallacciano rapporti con i camerati di Salò; da queste due componenti nasce (1947) il MSI che raccoglie l’idea della rivoluzione fascista.</a:t>
            </a:r>
          </a:p>
          <a:p>
            <a:pPr algn="just">
              <a:lnSpc>
                <a:spcPct val="120000"/>
              </a:lnSpc>
            </a:pPr>
            <a:r>
              <a:rPr lang="it-IT" sz="1600" dirty="0">
                <a:latin typeface="Cambria" pitchFamily="18" charset="0"/>
              </a:rPr>
              <a:t>Fino al 1946 è nell’ombra per riaffacciarsi ai primi sintomi di decomposizione dell’unità nazionale, guidato da  dirigenti e quadri provenienti dalla dittatura.</a:t>
            </a:r>
          </a:p>
          <a:p>
            <a:pPr algn="just">
              <a:lnSpc>
                <a:spcPct val="120000"/>
              </a:lnSpc>
            </a:pPr>
            <a:r>
              <a:rPr lang="it-IT" sz="1600" dirty="0">
                <a:latin typeface="Cambria" pitchFamily="18" charset="0"/>
              </a:rPr>
              <a:t>Perché il MSI non viene sciolto: alle richieste di messa fuori legge (disposizione transitoria) non segue un’azione, e il MSI diviene parte integrante del sistema politico con un ruolo non irrilevante.</a:t>
            </a:r>
          </a:p>
          <a:p>
            <a:pPr algn="just">
              <a:lnSpc>
                <a:spcPct val="120000"/>
              </a:lnSpc>
            </a:pPr>
            <a:r>
              <a:rPr lang="it-IT" sz="1600" dirty="0">
                <a:latin typeface="Cambria" pitchFamily="18" charset="0"/>
              </a:rPr>
              <a:t>Il quadro internazionale e la posizione del PCI che si allinea a Mosca inducono la DC a rallentare su questa ipotesi che viene richiesta da molti ma non da tutti</a:t>
            </a:r>
          </a:p>
          <a:p>
            <a:pPr algn="just">
              <a:lnSpc>
                <a:spcPct val="120000"/>
              </a:lnSpc>
            </a:pPr>
            <a:r>
              <a:rPr lang="it-IT" sz="1600" dirty="0">
                <a:latin typeface="Cambria" pitchFamily="18" charset="0"/>
              </a:rPr>
              <a:t>De Gasperi sfrutta il concetto di democrazia contro chi opta per una lotta per una dittatura (sia il MSI sia il PCI), utilizzando strumentalmente le due estreme in funzione di stabilizzazione interna alla nazione.</a:t>
            </a:r>
          </a:p>
          <a:p>
            <a:pPr algn="just">
              <a:lnSpc>
                <a:spcPct val="120000"/>
              </a:lnSpc>
            </a:pPr>
            <a:r>
              <a:rPr lang="it-IT" sz="1600" dirty="0">
                <a:latin typeface="Cambria" pitchFamily="18" charset="0"/>
              </a:rPr>
              <a:t>Se avesse acconsentito allo scioglimento del MSI poi si sarebbe dovuto procedere contro il PCI</a:t>
            </a:r>
          </a:p>
          <a:p>
            <a:pPr algn="just">
              <a:lnSpc>
                <a:spcPct val="120000"/>
              </a:lnSpc>
            </a:pPr>
            <a:r>
              <a:rPr lang="it-IT" sz="1600" dirty="0">
                <a:latin typeface="Cambria" pitchFamily="18" charset="0"/>
              </a:rPr>
              <a:t>Anche Togliatti frena sullo scioglimento per evitare ritorsioni contro il PCI: agita la proposta ma non affonda</a:t>
            </a:r>
          </a:p>
          <a:p>
            <a:pPr algn="just">
              <a:lnSpc>
                <a:spcPct val="120000"/>
              </a:lnSpc>
            </a:pPr>
            <a:r>
              <a:rPr lang="it-IT" sz="1600" dirty="0">
                <a:latin typeface="Cambria" pitchFamily="18" charset="0"/>
              </a:rPr>
              <a:t>Il MSI sarà l’altro “polo escluso”, ma il neofascismo segnerà la storia della Repubblica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592925" y="624110"/>
            <a:ext cx="8911687" cy="885094"/>
          </a:xfrm>
        </p:spPr>
        <p:txBody>
          <a:bodyPr/>
          <a:lstStyle/>
          <a:p>
            <a:pPr algn="ctr"/>
            <a:r>
              <a:rPr lang="it-IT" sz="3200" dirty="0"/>
              <a:t>Le elezioni del 18 aprile 1948  </a:t>
            </a:r>
            <a:endParaRPr lang="it-IT" sz="3200" dirty="0">
              <a:latin typeface="Cambria" pitchFamily="18" charset="0"/>
            </a:endParaRPr>
          </a:p>
        </p:txBody>
      </p:sp>
      <p:sp>
        <p:nvSpPr>
          <p:cNvPr id="18435" name="Rectangle 3"/>
          <p:cNvSpPr>
            <a:spLocks noGrp="1" noChangeArrowheads="1"/>
          </p:cNvSpPr>
          <p:nvPr>
            <p:ph type="body" idx="1"/>
          </p:nvPr>
        </p:nvSpPr>
        <p:spPr>
          <a:xfrm>
            <a:off x="2352583" y="1509204"/>
            <a:ext cx="9152029" cy="4402018"/>
          </a:xfrm>
        </p:spPr>
        <p:txBody>
          <a:bodyPr>
            <a:normAutofit fontScale="92500" lnSpcReduction="20000"/>
          </a:bodyPr>
          <a:lstStyle/>
          <a:p>
            <a:pPr algn="just">
              <a:lnSpc>
                <a:spcPct val="120000"/>
              </a:lnSpc>
            </a:pPr>
            <a:r>
              <a:rPr lang="it-IT" sz="2000" dirty="0">
                <a:latin typeface="Cambria" pitchFamily="18" charset="0"/>
              </a:rPr>
              <a:t>La DC trionfa con il 48.5% risultato mai più raggiunto. </a:t>
            </a:r>
          </a:p>
          <a:p>
            <a:pPr algn="just">
              <a:lnSpc>
                <a:spcPct val="120000"/>
              </a:lnSpc>
            </a:pPr>
            <a:r>
              <a:rPr lang="it-IT" sz="2000" dirty="0">
                <a:latin typeface="Cambria" pitchFamily="18" charset="0"/>
              </a:rPr>
              <a:t>Il Fronte popolare (31% su una previsione del 40%) subisce una sconfitta clamorosa (il PSI in particolare con un 10% in meno; il PCI è più stabile): l’alleanza – come poi è sempre accaduto nelle altre elezioni italiane – non premia perché è una perdita di identità</a:t>
            </a:r>
          </a:p>
          <a:p>
            <a:pPr algn="just">
              <a:lnSpc>
                <a:spcPct val="120000"/>
              </a:lnSpc>
            </a:pPr>
            <a:r>
              <a:rPr lang="it-IT" sz="2000" dirty="0">
                <a:latin typeface="Cambria" pitchFamily="18" charset="0"/>
              </a:rPr>
              <a:t>Lo stesso accade al PRI e a quel che resta del </a:t>
            </a:r>
            <a:r>
              <a:rPr lang="it-IT" sz="2000" dirty="0" err="1">
                <a:latin typeface="Cambria" pitchFamily="18" charset="0"/>
              </a:rPr>
              <a:t>PdA</a:t>
            </a:r>
            <a:r>
              <a:rPr lang="it-IT" sz="2000" dirty="0">
                <a:latin typeface="Cambria" pitchFamily="18" charset="0"/>
              </a:rPr>
              <a:t>. L’area laica paga subito il prezzo alla polarizzazione della lotta politica con un travaso di voti verso la DC in nome della propaganda che un solo voto perso può far vincere il comunismo</a:t>
            </a:r>
          </a:p>
          <a:p>
            <a:pPr algn="just">
              <a:lnSpc>
                <a:spcPct val="120000"/>
              </a:lnSpc>
            </a:pPr>
            <a:r>
              <a:rPr lang="it-IT" sz="2000" dirty="0">
                <a:latin typeface="Cambria" pitchFamily="18" charset="0"/>
              </a:rPr>
              <a:t>Lo stesso accade al PLI che, unito con l’UQ nel Blocco Nazionale, raggiunge il 3.8% contro una previsione del 12.1%. </a:t>
            </a:r>
          </a:p>
          <a:p>
            <a:pPr algn="just">
              <a:lnSpc>
                <a:spcPct val="120000"/>
              </a:lnSpc>
            </a:pPr>
            <a:r>
              <a:rPr lang="it-IT" sz="2000" dirty="0">
                <a:latin typeface="Cambria" pitchFamily="18" charset="0"/>
              </a:rPr>
              <a:t>A destra si affaccia il MSI con un 2%; i monarchici rimangono al 2.8% segno di un nucleo immobile</a:t>
            </a:r>
          </a:p>
          <a:p>
            <a:pPr>
              <a:lnSpc>
                <a:spcPct val="80000"/>
              </a:lnSpc>
            </a:pPr>
            <a:endParaRPr lang="it-IT" sz="2000" dirty="0">
              <a:latin typeface="Cambria"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2673659" y="487702"/>
            <a:ext cx="8229600" cy="850900"/>
          </a:xfrm>
        </p:spPr>
        <p:txBody>
          <a:bodyPr/>
          <a:lstStyle/>
          <a:p>
            <a:pPr algn="ctr"/>
            <a:r>
              <a:rPr lang="it-IT" dirty="0">
                <a:latin typeface="Cambria" pitchFamily="18" charset="0"/>
              </a:rPr>
              <a:t>La stabilizzazione interna</a:t>
            </a:r>
          </a:p>
        </p:txBody>
      </p:sp>
      <p:sp>
        <p:nvSpPr>
          <p:cNvPr id="38915" name="Rectangle 3"/>
          <p:cNvSpPr>
            <a:spLocks noGrp="1" noChangeArrowheads="1"/>
          </p:cNvSpPr>
          <p:nvPr>
            <p:ph type="body" idx="1"/>
          </p:nvPr>
        </p:nvSpPr>
        <p:spPr>
          <a:xfrm>
            <a:off x="1686757" y="1512950"/>
            <a:ext cx="9580486" cy="4608512"/>
          </a:xfrm>
        </p:spPr>
        <p:txBody>
          <a:bodyPr>
            <a:normAutofit fontScale="92500" lnSpcReduction="10000"/>
          </a:bodyPr>
          <a:lstStyle/>
          <a:p>
            <a:pPr algn="just">
              <a:lnSpc>
                <a:spcPct val="110000"/>
              </a:lnSpc>
            </a:pPr>
            <a:r>
              <a:rPr lang="it-IT" dirty="0">
                <a:latin typeface="Cambria" pitchFamily="18" charset="0"/>
              </a:rPr>
              <a:t>La DC mira a costruire nel sistema italiano una griglia tripolare (Destra, Centro, Sinistra) posizionandosi al Centro e svolgendo un ruolo di equilibrio.</a:t>
            </a:r>
          </a:p>
          <a:p>
            <a:pPr algn="just">
              <a:lnSpc>
                <a:spcPct val="110000"/>
              </a:lnSpc>
            </a:pPr>
            <a:endParaRPr lang="it-IT" dirty="0">
              <a:latin typeface="Cambria" pitchFamily="18" charset="0"/>
            </a:endParaRPr>
          </a:p>
          <a:p>
            <a:pPr algn="just">
              <a:lnSpc>
                <a:spcPct val="110000"/>
              </a:lnSpc>
            </a:pPr>
            <a:r>
              <a:rPr lang="it-IT" dirty="0">
                <a:latin typeface="Cambria" pitchFamily="18" charset="0"/>
              </a:rPr>
              <a:t>Ogni alterazione di questo quadro ne avrebbe messo in pericolo l’egemonia ma anche l’unità stessa del partito (diviso in correnti espressioni di valori anche contrastanti).</a:t>
            </a:r>
          </a:p>
          <a:p>
            <a:pPr algn="just">
              <a:lnSpc>
                <a:spcPct val="110000"/>
              </a:lnSpc>
            </a:pPr>
            <a:endParaRPr lang="it-IT" dirty="0">
              <a:latin typeface="Cambria" pitchFamily="18" charset="0"/>
            </a:endParaRPr>
          </a:p>
          <a:p>
            <a:pPr algn="just">
              <a:lnSpc>
                <a:spcPct val="110000"/>
              </a:lnSpc>
            </a:pPr>
            <a:r>
              <a:rPr lang="it-IT" dirty="0">
                <a:latin typeface="Cambria" pitchFamily="18" charset="0"/>
              </a:rPr>
              <a:t>La presenza del MSI – partito nemico della democrazia come il PCI – e, all’inizio anche degli USA colpevoli della guerra all’Italia, è valutata determinante per dare visibilità a una destra che, altrimenti, sarebbe stata occupata da parte della </a:t>
            </a:r>
            <a:r>
              <a:rPr lang="it-IT" dirty="0" err="1">
                <a:latin typeface="Cambria" pitchFamily="18" charset="0"/>
              </a:rPr>
              <a:t>DC</a:t>
            </a:r>
            <a:r>
              <a:rPr lang="it-IT" dirty="0">
                <a:latin typeface="Cambria" pitchFamily="18" charset="0"/>
              </a:rPr>
              <a:t> (se non da tutto il partito).</a:t>
            </a:r>
          </a:p>
          <a:p>
            <a:pPr algn="just">
              <a:lnSpc>
                <a:spcPct val="110000"/>
              </a:lnSpc>
            </a:pPr>
            <a:endParaRPr lang="it-IT" dirty="0">
              <a:latin typeface="Cambria" pitchFamily="18" charset="0"/>
            </a:endParaRPr>
          </a:p>
          <a:p>
            <a:pPr algn="just">
              <a:lnSpc>
                <a:spcPct val="110000"/>
              </a:lnSpc>
            </a:pPr>
            <a:r>
              <a:rPr lang="it-IT" dirty="0">
                <a:solidFill>
                  <a:prstClr val="black">
                    <a:lumMod val="75000"/>
                    <a:lumOff val="25000"/>
                  </a:prstClr>
                </a:solidFill>
                <a:latin typeface="Cambria" pitchFamily="18" charset="0"/>
              </a:rPr>
              <a:t>La presenza a destra di una parte della DC e del PLI, così come le grandi differenze con il MSI, mantengono e favoriscono la posizione mediana  della DC, mentre a sinistra si collocano il PCI e il PSI bloccati nella formula del Fronte, nella lotta contro l’Ovest, nell’essere (il PCI) un partito antidemocratico che costringe di fatto all’angolo anche il PSI.</a:t>
            </a:r>
            <a:endParaRPr lang="it-IT" dirty="0">
              <a:latin typeface="Cambria" pitchFamily="18" charset="0"/>
            </a:endParaRPr>
          </a:p>
          <a:p>
            <a:pPr algn="just">
              <a:lnSpc>
                <a:spcPct val="80000"/>
              </a:lnSpc>
            </a:pPr>
            <a:endParaRPr lang="it-IT" sz="2000" dirty="0">
              <a:latin typeface="Cambria" pitchFamily="18" charset="0"/>
            </a:endParaRPr>
          </a:p>
        </p:txBody>
      </p:sp>
    </p:spTree>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48</TotalTime>
  <Words>2989</Words>
  <Application>Microsoft Office PowerPoint</Application>
  <PresentationFormat>Widescreen</PresentationFormat>
  <Paragraphs>167</Paragraphs>
  <Slides>23</Slides>
  <Notes>0</Notes>
  <HiddenSlides>0</HiddenSlides>
  <MMClips>0</MMClips>
  <ScaleCrop>false</ScaleCrop>
  <HeadingPairs>
    <vt:vector size="6" baseType="variant">
      <vt:variant>
        <vt:lpstr>Caratteri utilizzati</vt:lpstr>
      </vt:variant>
      <vt:variant>
        <vt:i4>4</vt:i4>
      </vt:variant>
      <vt:variant>
        <vt:lpstr>Tema</vt:lpstr>
      </vt:variant>
      <vt:variant>
        <vt:i4>2</vt:i4>
      </vt:variant>
      <vt:variant>
        <vt:lpstr>Titoli diapositive</vt:lpstr>
      </vt:variant>
      <vt:variant>
        <vt:i4>23</vt:i4>
      </vt:variant>
    </vt:vector>
  </HeadingPairs>
  <TitlesOfParts>
    <vt:vector size="29" baseType="lpstr">
      <vt:lpstr>Arial</vt:lpstr>
      <vt:lpstr>Cambria</vt:lpstr>
      <vt:lpstr>Century Gothic</vt:lpstr>
      <vt:lpstr>Wingdings 3</vt:lpstr>
      <vt:lpstr>Filo</vt:lpstr>
      <vt:lpstr>1_Filo</vt:lpstr>
      <vt:lpstr>La stabilizzazione politica e la formazione del blocco di potere </vt:lpstr>
      <vt:lpstr>Dalla transizione all’avvio della stabilizzazione </vt:lpstr>
      <vt:lpstr>L’avvio della stabilizzazione </vt:lpstr>
      <vt:lpstr>L’avvio della stabilizzazione </vt:lpstr>
      <vt:lpstr>L’avvio della stabilizzazione </vt:lpstr>
      <vt:lpstr>L’avvio della stabilizzazione </vt:lpstr>
      <vt:lpstr>L’avvio della stabilizzazione: la destra</vt:lpstr>
      <vt:lpstr>Le elezioni del 18 aprile 1948  </vt:lpstr>
      <vt:lpstr>La stabilizzazione interna</vt:lpstr>
      <vt:lpstr>La stabilizzazione interna </vt:lpstr>
      <vt:lpstr>La stabilizzazione verso l’esterno</vt:lpstr>
      <vt:lpstr>Continuità dello Stato e formazione del sistema di  potere nell’Italia Repubblicana</vt:lpstr>
      <vt:lpstr>Continuità dello Stato e formazione del sistema di  potere nell’Italia Repubblicana</vt:lpstr>
      <vt:lpstr>Continuità dello Stato e formazione del sistema di  potere nell’Italia Repubblicana</vt:lpstr>
      <vt:lpstr>Continuità dello Stato e formazione del sistema di  potere nell’Italia Repubblicana</vt:lpstr>
      <vt:lpstr>Continuità dello Stato e formazione del sistema di  potere nell’Italia Repubblicana</vt:lpstr>
      <vt:lpstr>Continuità dello Stato e formazione del sistema di  potere nell’Italia Repubblicana</vt:lpstr>
      <vt:lpstr>Sistema di potere nell’Italia Repubblicana: vincoli politici</vt:lpstr>
      <vt:lpstr>Sistema di potere nell’Italia Repubblicana:  corpi intermedi </vt:lpstr>
      <vt:lpstr>Sistema di potere nell’Italia Repubblicana: economia </vt:lpstr>
      <vt:lpstr>Sistema di potere nell’Italia Repubblicana: economia</vt:lpstr>
      <vt:lpstr>Sistema di potere nell’Italia Repubblicana: militari e ordine pubblico </vt:lpstr>
      <vt:lpstr>Sistema di potere nell’Italia Repubblicana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utente</dc:creator>
  <cp:lastModifiedBy>utente</cp:lastModifiedBy>
  <cp:revision>8</cp:revision>
  <dcterms:created xsi:type="dcterms:W3CDTF">2022-04-02T12:53:56Z</dcterms:created>
  <dcterms:modified xsi:type="dcterms:W3CDTF">2023-01-20T09:29:54Z</dcterms:modified>
</cp:coreProperties>
</file>