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7" r:id="rId4"/>
    <p:sldId id="294" r:id="rId5"/>
    <p:sldId id="303" r:id="rId6"/>
    <p:sldId id="304" r:id="rId7"/>
    <p:sldId id="289" r:id="rId8"/>
    <p:sldId id="258" r:id="rId9"/>
    <p:sldId id="315" r:id="rId10"/>
    <p:sldId id="320" r:id="rId11"/>
    <p:sldId id="314" r:id="rId12"/>
    <p:sldId id="305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960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55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45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655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14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674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79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572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64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3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145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62A16-4B85-42F5-B7B4-655323A8E06C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87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/>
          <a:lstStyle/>
          <a:p>
            <a:r>
              <a:rPr lang="it-IT" cap="small" dirty="0" smtClean="0">
                <a:solidFill>
                  <a:srgbClr val="0070C0"/>
                </a:solidFill>
              </a:rPr>
              <a:t>LIBERA CIRCOLAZIONE</a:t>
            </a:r>
            <a:br>
              <a:rPr lang="it-IT" cap="small" dirty="0" smtClean="0">
                <a:solidFill>
                  <a:srgbClr val="0070C0"/>
                </a:solidFill>
              </a:rPr>
            </a:br>
            <a:r>
              <a:rPr lang="it-IT" cap="small" dirty="0" smtClean="0">
                <a:solidFill>
                  <a:srgbClr val="0070C0"/>
                </a:solidFill>
              </a:rPr>
              <a:t>DEI LAVORATORI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200800" cy="1752600"/>
          </a:xfrm>
        </p:spPr>
        <p:txBody>
          <a:bodyPr/>
          <a:lstStyle/>
          <a:p>
            <a:endParaRPr lang="it-IT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>
              <a:solidFill>
                <a:srgbClr val="2597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9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Discriminazione Indiretta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Esempi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Per il calcolo dell’anzianità ai fini pensionistici, si calcolano solo i </a:t>
            </a:r>
            <a:r>
              <a:rPr lang="it-IT" sz="2000" u="sng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periodi di servizio svolti presso amministrazione nazionale</a:t>
            </a:r>
            <a:r>
              <a:rPr lang="it-IT" sz="2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: C-419/92, </a:t>
            </a:r>
            <a:r>
              <a:rPr lang="it-IT" sz="2000" i="1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Scholz</a:t>
            </a:r>
            <a:endParaRPr lang="it-IT" sz="20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Un disoccupato ha diritto a indennità </a:t>
            </a:r>
            <a:r>
              <a:rPr lang="it-IT" sz="2000" u="sng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solo se residente abituale nel territorio nazionale:</a:t>
            </a:r>
            <a:r>
              <a:rPr lang="it-IT" sz="2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C-138/02, </a:t>
            </a:r>
            <a:r>
              <a:rPr lang="it-IT" sz="2000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Collins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Esenzione da tasse autostradali per portatori di handicap se </a:t>
            </a:r>
            <a:r>
              <a:rPr lang="it-IT" sz="2000" u="sng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residenti abitualmente nel territorio nazionale</a:t>
            </a:r>
            <a:r>
              <a:rPr lang="it-IT" sz="2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: C-103/08, </a:t>
            </a:r>
            <a:r>
              <a:rPr lang="it-IT" sz="2000" i="1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Gottwald</a:t>
            </a:r>
            <a:endParaRPr lang="it-IT" sz="20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Possibilità di cedere/alienare gli immobili siti in determinati comuni solo </a:t>
            </a:r>
            <a:r>
              <a:rPr lang="it-IT" sz="2000" u="sng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a persone che hanno «legame sufficiente» con gli stessi</a:t>
            </a:r>
            <a:r>
              <a:rPr lang="it-IT" sz="2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: C-197/11 e 203/11 </a:t>
            </a:r>
            <a:r>
              <a:rPr lang="it-IT" sz="2000" i="1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Libert</a:t>
            </a:r>
            <a:endParaRPr lang="it-IT" sz="2000" i="1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000" u="sng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Attività lavorativa tipicamente svolta da stranieri</a:t>
            </a:r>
            <a:r>
              <a:rPr lang="it-IT" sz="2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: causa 33/88, </a:t>
            </a:r>
            <a:r>
              <a:rPr lang="it-IT" sz="2000" i="1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Allué</a:t>
            </a:r>
            <a:r>
              <a:rPr lang="it-IT" sz="2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sz="20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07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Ambiti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Art. 45 TFUE</a:t>
            </a:r>
          </a:p>
          <a:p>
            <a:pPr marL="457200" lvl="1" indent="0">
              <a:buNone/>
            </a:pP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Impiego - retribuzione - </a:t>
            </a:r>
            <a:r>
              <a:rPr lang="it-IT" b="1" u="sng" dirty="0">
                <a:solidFill>
                  <a:srgbClr val="0070C0"/>
                </a:solidFill>
                <a:latin typeface="Bahnschrift" panose="020B0502040204020203" pitchFamily="34" charset="0"/>
              </a:rPr>
              <a:t>altre condizioni di </a:t>
            </a:r>
            <a:r>
              <a:rPr lang="it-IT" b="1" u="sng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lavoro</a:t>
            </a:r>
          </a:p>
          <a:p>
            <a:pPr marL="457200" lvl="1" indent="0">
              <a:buNone/>
            </a:pPr>
            <a:endParaRPr lang="it-IT" b="1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Regolamento 492/2011 </a:t>
            </a:r>
          </a:p>
          <a:p>
            <a:pPr marL="457200" lvl="1" indent="0">
              <a:buNone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Condizioni di impiego e di lavoro, </a:t>
            </a:r>
            <a:r>
              <a:rPr lang="it-IT" u="sng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in particolare</a:t>
            </a: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in materia di retribuzione, licenziamento, reintegrazione professionale o ricollocamento se disoccupato</a:t>
            </a:r>
            <a:endParaRPr lang="it-IT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21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Ampliamenti normativi</a:t>
            </a:r>
            <a:b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</a:br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e giurisprudenziali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Durata del rapporto di lavoro</a:t>
            </a:r>
          </a:p>
          <a:p>
            <a:pPr marL="457200" lvl="1" indent="0">
              <a:buNone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Causa 33/88 </a:t>
            </a:r>
            <a:r>
              <a:rPr lang="it-IT" i="1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Allué</a:t>
            </a: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: no limite generale di 1 anno per la durata dei contratti di lavoro dei lettori di lingua straniera e non per gli altri insegnanti</a:t>
            </a:r>
            <a:endParaRPr lang="it-IT" u="sng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Calcolo Retribuzione </a:t>
            </a:r>
            <a:r>
              <a:rPr lang="it-IT" b="1" dirty="0" smtClean="0">
                <a:solidFill>
                  <a:srgbClr val="0070C0"/>
                </a:solidFill>
                <a:latin typeface="Calibri"/>
                <a:cs typeface="Calibri"/>
              </a:rPr>
              <a:t>→ calcolo pensione di anzianità</a:t>
            </a:r>
          </a:p>
          <a:p>
            <a:pPr marL="457200" lvl="1" indent="0">
              <a:buNone/>
            </a:pPr>
            <a:r>
              <a:rPr lang="it-IT" dirty="0" smtClean="0">
                <a:solidFill>
                  <a:srgbClr val="0070C0"/>
                </a:solidFill>
                <a:cs typeface="Calibri"/>
              </a:rPr>
              <a:t>C-187/96 </a:t>
            </a:r>
            <a:r>
              <a:rPr lang="it-IT" i="1" dirty="0" smtClean="0">
                <a:solidFill>
                  <a:srgbClr val="0070C0"/>
                </a:solidFill>
                <a:cs typeface="Calibri"/>
              </a:rPr>
              <a:t>Commissione </a:t>
            </a:r>
            <a:r>
              <a:rPr lang="it-IT" i="1" dirty="0">
                <a:solidFill>
                  <a:srgbClr val="0070C0"/>
                </a:solidFill>
                <a:cs typeface="Calibri"/>
              </a:rPr>
              <a:t>c. </a:t>
            </a:r>
            <a:r>
              <a:rPr lang="it-IT" i="1" dirty="0" smtClean="0">
                <a:solidFill>
                  <a:srgbClr val="0070C0"/>
                </a:solidFill>
                <a:cs typeface="Calibri"/>
              </a:rPr>
              <a:t>Grecia: </a:t>
            </a:r>
            <a:r>
              <a:rPr lang="it-IT" dirty="0" smtClean="0">
                <a:solidFill>
                  <a:srgbClr val="0070C0"/>
                </a:solidFill>
                <a:latin typeface="Calibri"/>
                <a:cs typeface="Calibri"/>
              </a:rPr>
              <a:t>tenere conto dei periodi di servizio compiuti in altro Stato membro</a:t>
            </a:r>
            <a:endParaRPr lang="it-IT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Stessi vantaggi sociali </a:t>
            </a:r>
            <a:r>
              <a:rPr lang="it-IT" b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(v. </a:t>
            </a:r>
            <a:r>
              <a:rPr lang="it-IT" b="1" i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Lezione cittadinanza</a:t>
            </a:r>
            <a:r>
              <a:rPr lang="it-IT" b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)</a:t>
            </a:r>
            <a:r>
              <a:rPr lang="it-IT" b="1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</a:t>
            </a: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e fiscali</a:t>
            </a:r>
          </a:p>
          <a:p>
            <a:pPr marL="457200" lvl="1" indent="0">
              <a:buNone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Reg. 492/2011</a:t>
            </a: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88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429000"/>
            <a:ext cx="7772400" cy="2339975"/>
          </a:xfrm>
        </p:spPr>
        <p:txBody>
          <a:bodyPr/>
          <a:lstStyle/>
          <a:p>
            <a:r>
              <a:rPr lang="it-IT" dirty="0" smtClean="0"/>
              <a:t>La </a:t>
            </a:r>
            <a:r>
              <a:rPr lang="it-IT" dirty="0" err="1" smtClean="0"/>
              <a:t>paritÀ</a:t>
            </a:r>
            <a:r>
              <a:rPr lang="it-IT" dirty="0" smtClean="0"/>
              <a:t> di trattamento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1772817"/>
            <a:ext cx="7772400" cy="1656184"/>
          </a:xfrm>
        </p:spPr>
        <p:txBody>
          <a:bodyPr/>
          <a:lstStyle/>
          <a:p>
            <a:r>
              <a:rPr lang="it-IT" sz="4000" dirty="0" smtClean="0"/>
              <a:t>Art. 45 TFUE e oltre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239275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Art 45 TFUE</a:t>
            </a:r>
            <a:r>
              <a:rPr lang="it-IT" cap="small" spc="350" dirty="0" smtClean="0">
                <a:solidFill>
                  <a:srgbClr val="C00000"/>
                </a:solidFill>
              </a:rPr>
              <a:t/>
            </a:r>
            <a:br>
              <a:rPr lang="it-IT" cap="small" spc="350" dirty="0" smtClean="0">
                <a:solidFill>
                  <a:srgbClr val="C00000"/>
                </a:solidFill>
              </a:rPr>
            </a:b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(Par. 2)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Non subire discriminazioni, fondate sulla nazionalità, rispetto ai lavoratori dello Stato ospite, per quanto riguarda l’impiego, la retribuzione e le altre condizioni di lavoro</a:t>
            </a:r>
          </a:p>
          <a:p>
            <a:pPr marL="0" indent="0">
              <a:buNone/>
            </a:pPr>
            <a:endParaRPr lang="it-IT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it-IT" sz="2800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 algn="ctr">
              <a:buNone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In tema di libera circolazione dei lavoratori</a:t>
            </a:r>
            <a:endParaRPr lang="it-IT" sz="2800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60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Art 18 TFUE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Nel campo di applicazione dei trattati, e senza pregiudizio delle disposizioni particolari dagli stessi previste, è vietata ogni discriminazione effettuata in base alla nazionalità.</a:t>
            </a:r>
          </a:p>
          <a:p>
            <a:pPr marL="0" indent="0">
              <a:buNone/>
            </a:pPr>
            <a:endParaRPr lang="it-IT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 algn="ctr">
              <a:buNone/>
            </a:pPr>
            <a:r>
              <a:rPr lang="it-IT" sz="2800" b="1" dirty="0" smtClean="0">
                <a:solidFill>
                  <a:srgbClr val="C00000"/>
                </a:solidFill>
                <a:latin typeface="Bradley Hand ITC" panose="03070402050302030203" pitchFamily="66" charset="0"/>
              </a:rPr>
              <a:t>Nella Parte Seconda – Non discriminazione e cittadinanza dell’Unione</a:t>
            </a:r>
          </a:p>
          <a:p>
            <a:pPr marL="0" indent="0" algn="ctr">
              <a:buNone/>
            </a:pPr>
            <a:endParaRPr lang="it-IT" sz="2800" b="1" dirty="0">
              <a:solidFill>
                <a:srgbClr val="C00000"/>
              </a:solidFill>
              <a:latin typeface="Bradley Hand ITC" panose="03070402050302030203" pitchFamily="66" charset="0"/>
            </a:endParaRPr>
          </a:p>
          <a:p>
            <a:pPr marL="0" indent="0" algn="ctr">
              <a:buNone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In qualsiasi politica dell’UE</a:t>
            </a:r>
            <a:endParaRPr lang="it-IT" sz="2800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 algn="ctr">
              <a:buNone/>
            </a:pPr>
            <a:endParaRPr lang="it-IT" sz="2800" b="1" dirty="0">
              <a:solidFill>
                <a:srgbClr val="C0000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46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Art 24(1) – Dir. 2004/38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Fatte salve le disposizioni specifiche espressamente previste dal trattato e dal diritto derivato, ogni cittadino dell’Unione che risiede, in base alla presente direttiva, nel territorio dello Stato membro ospitante gode di pari trattamento rispetto ai cittadini di tale Stato</a:t>
            </a:r>
          </a:p>
          <a:p>
            <a:pPr marL="0" indent="0">
              <a:buNone/>
            </a:pPr>
            <a:endParaRPr lang="it-IT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 algn="ctr">
              <a:buNone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Per ogni cittadino che esercita il diritto alla libera circolazione</a:t>
            </a:r>
            <a:endParaRPr lang="it-IT" sz="2800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 algn="ctr">
              <a:buNone/>
            </a:pPr>
            <a:endParaRPr lang="it-IT" sz="2800" b="1" dirty="0">
              <a:solidFill>
                <a:srgbClr val="C0000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02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Nota Bene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800" b="1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 algn="ctr">
              <a:buNone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Solo per i cittadini europei!</a:t>
            </a:r>
          </a:p>
          <a:p>
            <a:pPr marL="0" indent="0" algn="ctr">
              <a:buNone/>
            </a:pPr>
            <a:endParaRPr lang="it-IT" sz="2800" b="1" dirty="0">
              <a:solidFill>
                <a:schemeClr val="accent4">
                  <a:lumMod val="75000"/>
                </a:schemeClr>
              </a:solidFill>
              <a:latin typeface="Bradley Hand ITC" panose="03070402050302030203" pitchFamily="66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NON per i cittadini di Stati terzi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it-IT" sz="28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NON per i cittadini dello Stato de quo (cfr. discriminazioni alla rovescio)</a:t>
            </a:r>
            <a:endParaRPr lang="it-IT" sz="2800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 algn="ctr">
              <a:buNone/>
            </a:pPr>
            <a:endParaRPr lang="it-IT" sz="2800" b="1" dirty="0">
              <a:solidFill>
                <a:srgbClr val="C0000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78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Focus sulla </a:t>
            </a:r>
            <a:r>
              <a:rPr lang="it-IT" dirty="0" err="1" smtClean="0"/>
              <a:t>paritÀ</a:t>
            </a:r>
            <a:r>
              <a:rPr lang="it-IT" dirty="0" smtClean="0"/>
              <a:t> di trattamento per i lavoratori 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endParaRPr lang="it-IT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4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Discriminazione diretta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Clausola di nazionalità</a:t>
            </a:r>
            <a:endParaRPr lang="it-IT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58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Discriminazione Indiretta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Discriminazione prodotta da normativa </a:t>
            </a:r>
            <a:r>
              <a:rPr lang="it-IT" u="sng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formalmente applicabile ai cittadini di tutti gli Stati membri </a:t>
            </a: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(ed </a:t>
            </a:r>
            <a:r>
              <a:rPr lang="it-IT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eventualm</a:t>
            </a: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. non solo!) senza distinzione, ma </a:t>
            </a:r>
            <a:r>
              <a:rPr lang="it-IT" u="sng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in concreto penalizzante per i cittadini di altri Stati membri</a:t>
            </a: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perché più facilmente verificata nei loro confronti</a:t>
            </a:r>
          </a:p>
          <a:p>
            <a:pPr marL="0" indent="0">
              <a:buNone/>
            </a:pPr>
            <a:endParaRPr lang="it-IT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Caso guida: causa 152/73 </a:t>
            </a:r>
            <a:r>
              <a:rPr lang="it-IT" i="1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Sotgiu</a:t>
            </a:r>
            <a:endParaRPr lang="it-IT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98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10994</TotalTime>
  <Words>458</Words>
  <Application>Microsoft Office PowerPoint</Application>
  <PresentationFormat>Presentazione su schermo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LIBERA CIRCOLAZIONE DEI LAVORATORI</vt:lpstr>
      <vt:lpstr>La paritÀ di trattamento</vt:lpstr>
      <vt:lpstr>Art 45 TFUE </vt:lpstr>
      <vt:lpstr>Art 18 TFUE</vt:lpstr>
      <vt:lpstr>Art 24(1) – Dir. 2004/38</vt:lpstr>
      <vt:lpstr>Nota Bene</vt:lpstr>
      <vt:lpstr>Focus sulla paritÀ di trattamento per i lavoratori </vt:lpstr>
      <vt:lpstr>Discriminazione diretta</vt:lpstr>
      <vt:lpstr>Discriminazione Indiretta</vt:lpstr>
      <vt:lpstr>Discriminazione Indiretta</vt:lpstr>
      <vt:lpstr>Ambiti</vt:lpstr>
      <vt:lpstr>Ampliamenti normativi e giurisprudenziali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Emanuela Pistoia</dc:creator>
  <cp:lastModifiedBy>Emanuela Pistoia</cp:lastModifiedBy>
  <cp:revision>108</cp:revision>
  <dcterms:created xsi:type="dcterms:W3CDTF">2020-02-17T15:25:17Z</dcterms:created>
  <dcterms:modified xsi:type="dcterms:W3CDTF">2021-10-27T12:03:11Z</dcterms:modified>
</cp:coreProperties>
</file>