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57" r:id="rId7"/>
    <p:sldId id="262" r:id="rId8"/>
    <p:sldId id="263" r:id="rId9"/>
    <p:sldId id="264" r:id="rId10"/>
    <p:sldId id="265" r:id="rId11"/>
    <p:sldId id="266" r:id="rId12"/>
    <p:sldId id="274" r:id="rId13"/>
    <p:sldId id="275" r:id="rId14"/>
    <p:sldId id="267" r:id="rId15"/>
    <p:sldId id="268" r:id="rId16"/>
    <p:sldId id="269" r:id="rId17"/>
    <p:sldId id="270" r:id="rId18"/>
    <p:sldId id="271" r:id="rId19"/>
    <p:sldId id="273" r:id="rId20"/>
    <p:sldId id="27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4" autoAdjust="0"/>
    <p:restoredTop sz="94660"/>
  </p:normalViewPr>
  <p:slideViewPr>
    <p:cSldViewPr snapToGrid="0">
      <p:cViewPr varScale="1">
        <p:scale>
          <a:sx n="86" d="100"/>
          <a:sy n="86" d="100"/>
        </p:scale>
        <p:origin x="32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D9212D-7AF2-47C7-9E93-7A460303C4FF}"/>
              </a:ext>
            </a:extLst>
          </p:cNvPr>
          <p:cNvSpPr>
            <a:spLocks noGrp="1"/>
          </p:cNvSpPr>
          <p:nvPr>
            <p:ph type="ctrTitle"/>
          </p:nvPr>
        </p:nvSpPr>
        <p:spPr/>
        <p:txBody>
          <a:bodyPr>
            <a:normAutofit/>
          </a:bodyPr>
          <a:lstStyle/>
          <a:p>
            <a:r>
              <a:rPr lang="it-IT" sz="4000" dirty="0"/>
              <a:t>Il turismo italiano fra le due guerre</a:t>
            </a:r>
          </a:p>
        </p:txBody>
      </p:sp>
      <p:sp>
        <p:nvSpPr>
          <p:cNvPr id="3" name="Sottotitolo 2">
            <a:extLst>
              <a:ext uri="{FF2B5EF4-FFF2-40B4-BE49-F238E27FC236}">
                <a16:creationId xmlns:a16="http://schemas.microsoft.com/office/drawing/2014/main" id="{0CA0CE55-89EA-4A8D-96C7-DE477B48B65E}"/>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1846740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654AB3-C8E3-46A4-8CDD-9A3B81FC48E4}"/>
              </a:ext>
            </a:extLst>
          </p:cNvPr>
          <p:cNvSpPr>
            <a:spLocks noGrp="1"/>
          </p:cNvSpPr>
          <p:nvPr>
            <p:ph type="title"/>
          </p:nvPr>
        </p:nvSpPr>
        <p:spPr>
          <a:xfrm>
            <a:off x="2210540" y="508700"/>
            <a:ext cx="9294072" cy="1280890"/>
          </a:xfrm>
        </p:spPr>
        <p:txBody>
          <a:bodyPr>
            <a:normAutofit/>
          </a:bodyPr>
          <a:lstStyle/>
          <a:p>
            <a:r>
              <a:rPr lang="it-IT" sz="2800" dirty="0"/>
              <a:t>Le Aziende Autonome di Cura Soggiorno e Turismo</a:t>
            </a:r>
          </a:p>
        </p:txBody>
      </p:sp>
      <p:sp>
        <p:nvSpPr>
          <p:cNvPr id="3" name="Segnaposto contenuto 2">
            <a:extLst>
              <a:ext uri="{FF2B5EF4-FFF2-40B4-BE49-F238E27FC236}">
                <a16:creationId xmlns:a16="http://schemas.microsoft.com/office/drawing/2014/main" id="{E3B02DD3-5563-4545-99D0-0EB71B8207A8}"/>
              </a:ext>
            </a:extLst>
          </p:cNvPr>
          <p:cNvSpPr>
            <a:spLocks noGrp="1"/>
          </p:cNvSpPr>
          <p:nvPr>
            <p:ph idx="1"/>
          </p:nvPr>
        </p:nvSpPr>
        <p:spPr/>
        <p:txBody>
          <a:bodyPr>
            <a:normAutofit/>
          </a:bodyPr>
          <a:lstStyle/>
          <a:p>
            <a:r>
              <a:rPr lang="it-IT" dirty="0"/>
              <a:t>Le Aziende Autonome di Cura, Soggiorno e Turismo, nascono nel 1926 con una legge definita “pietra miliare del turismo”. Sono organi periferici che dal 1931 verranno coordinate da ENIT</a:t>
            </a:r>
          </a:p>
          <a:p>
            <a:r>
              <a:rPr lang="it-IT" dirty="0"/>
              <a:t>Dovevano concorrere: </a:t>
            </a:r>
          </a:p>
          <a:p>
            <a:pPr lvl="1"/>
            <a:r>
              <a:rPr lang="it-IT" dirty="0"/>
              <a:t>al miglioramento ed abbellimento delle vie, piazze, spiagge, giardini; </a:t>
            </a:r>
          </a:p>
          <a:p>
            <a:pPr lvl="1"/>
            <a:r>
              <a:rPr lang="it-IT" dirty="0"/>
              <a:t>al miglioramento delle comunicazioni di prevalente interesse turistico; </a:t>
            </a:r>
          </a:p>
          <a:p>
            <a:pPr lvl="1"/>
            <a:r>
              <a:rPr lang="it-IT" dirty="0"/>
              <a:t>ad incoraggiare quelle iniziative che avevano riflesso sull’incremento turistico;</a:t>
            </a:r>
          </a:p>
          <a:p>
            <a:pPr lvl="1"/>
            <a:r>
              <a:rPr lang="it-IT" dirty="0"/>
              <a:t>alla pubblicità e alla propaganda intesa a favorire l’afflusso dei turisti; </a:t>
            </a:r>
          </a:p>
          <a:p>
            <a:pPr lvl="1"/>
            <a:r>
              <a:rPr lang="it-IT" dirty="0"/>
              <a:t>alla partecipazione a mostre, concorsi e fiere.</a:t>
            </a:r>
          </a:p>
        </p:txBody>
      </p:sp>
    </p:spTree>
    <p:extLst>
      <p:ext uri="{BB962C8B-B14F-4D97-AF65-F5344CB8AC3E}">
        <p14:creationId xmlns:p14="http://schemas.microsoft.com/office/powerpoint/2010/main" val="524543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8BBFE08-75B6-498F-822A-60E87399A749}"/>
              </a:ext>
            </a:extLst>
          </p:cNvPr>
          <p:cNvSpPr>
            <a:spLocks noGrp="1"/>
          </p:cNvSpPr>
          <p:nvPr>
            <p:ph idx="1"/>
          </p:nvPr>
        </p:nvSpPr>
        <p:spPr/>
        <p:txBody>
          <a:bodyPr>
            <a:normAutofit lnSpcReduction="10000"/>
          </a:bodyPr>
          <a:lstStyle/>
          <a:p>
            <a:r>
              <a:rPr lang="it-IT" dirty="0"/>
              <a:t>Alle Aziende era attribuita una funzione di vigilanza su tutti i pubblici “stabilimenti” frequentati dai turisti. </a:t>
            </a:r>
          </a:p>
          <a:p>
            <a:r>
              <a:rPr lang="it-IT" dirty="0"/>
              <a:t>Le Aziende provvedevano al rilevamento statistico del movimento turistico nel territorio di propria competenza, secondo le direttive dell’istituto centrale di statistica e dell’ENIT. </a:t>
            </a:r>
          </a:p>
          <a:p>
            <a:r>
              <a:rPr lang="it-IT" dirty="0"/>
              <a:t>Il loro finanziamento era assicurato anche attraverso il gettito proveniente dall’imposta di soggiorno.</a:t>
            </a:r>
          </a:p>
          <a:p>
            <a:r>
              <a:rPr lang="it-IT" dirty="0"/>
              <a:t>Le più note sorsero a Firenze, Cortina d’Ampezzo, Viareggio e Sanremo. </a:t>
            </a:r>
          </a:p>
          <a:p>
            <a:r>
              <a:rPr lang="it-IT" dirty="0"/>
              <a:t>A Roma non si costituì per mantenere  il carattere sacro della città, meta di pellegrinaggio e di turismo religioso</a:t>
            </a:r>
          </a:p>
          <a:p>
            <a:r>
              <a:rPr lang="it-IT" dirty="0"/>
              <a:t>Le aziende rappresentavano il primo punto di contatto fra l’ospite straniero e l’Italia.  </a:t>
            </a:r>
          </a:p>
        </p:txBody>
      </p:sp>
      <p:sp>
        <p:nvSpPr>
          <p:cNvPr id="4" name="Titolo 1">
            <a:extLst>
              <a:ext uri="{FF2B5EF4-FFF2-40B4-BE49-F238E27FC236}">
                <a16:creationId xmlns:a16="http://schemas.microsoft.com/office/drawing/2014/main" id="{63D52F27-BDDB-4260-B853-EAB048B5DFFE}"/>
              </a:ext>
            </a:extLst>
          </p:cNvPr>
          <p:cNvSpPr>
            <a:spLocks noGrp="1"/>
          </p:cNvSpPr>
          <p:nvPr>
            <p:ph type="title"/>
          </p:nvPr>
        </p:nvSpPr>
        <p:spPr>
          <a:xfrm>
            <a:off x="2281562" y="623888"/>
            <a:ext cx="9223052" cy="1281112"/>
          </a:xfrm>
        </p:spPr>
        <p:txBody>
          <a:bodyPr>
            <a:normAutofit/>
          </a:bodyPr>
          <a:lstStyle/>
          <a:p>
            <a:r>
              <a:rPr lang="it-IT" sz="2800" dirty="0"/>
              <a:t>Le Aziende Autonome di Cura Soggiorno e Turismo</a:t>
            </a:r>
          </a:p>
        </p:txBody>
      </p:sp>
    </p:spTree>
    <p:extLst>
      <p:ext uri="{BB962C8B-B14F-4D97-AF65-F5344CB8AC3E}">
        <p14:creationId xmlns:p14="http://schemas.microsoft.com/office/powerpoint/2010/main" val="2242139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DC7C8-5E58-483F-8226-51D4E0FCDE91}"/>
              </a:ext>
            </a:extLst>
          </p:cNvPr>
          <p:cNvSpPr>
            <a:spLocks noGrp="1"/>
          </p:cNvSpPr>
          <p:nvPr>
            <p:ph type="title"/>
          </p:nvPr>
        </p:nvSpPr>
        <p:spPr>
          <a:xfrm>
            <a:off x="2592925" y="624110"/>
            <a:ext cx="8911687" cy="964993"/>
          </a:xfrm>
        </p:spPr>
        <p:txBody>
          <a:bodyPr>
            <a:normAutofit/>
          </a:bodyPr>
          <a:lstStyle/>
          <a:p>
            <a:r>
              <a:rPr lang="it-IT" sz="3200" dirty="0"/>
              <a:t>Il coordinamento nazionale</a:t>
            </a:r>
          </a:p>
        </p:txBody>
      </p:sp>
      <p:sp>
        <p:nvSpPr>
          <p:cNvPr id="3" name="Segnaposto contenuto 2">
            <a:extLst>
              <a:ext uri="{FF2B5EF4-FFF2-40B4-BE49-F238E27FC236}">
                <a16:creationId xmlns:a16="http://schemas.microsoft.com/office/drawing/2014/main" id="{E47E810B-1AF1-44CB-BCE7-A61533102C89}"/>
              </a:ext>
            </a:extLst>
          </p:cNvPr>
          <p:cNvSpPr>
            <a:spLocks noGrp="1"/>
          </p:cNvSpPr>
          <p:nvPr>
            <p:ph idx="1"/>
          </p:nvPr>
        </p:nvSpPr>
        <p:spPr>
          <a:xfrm>
            <a:off x="2589212" y="1873188"/>
            <a:ext cx="8915400" cy="4038034"/>
          </a:xfrm>
        </p:spPr>
        <p:txBody>
          <a:bodyPr>
            <a:normAutofit lnSpcReduction="10000"/>
          </a:bodyPr>
          <a:lstStyle/>
          <a:p>
            <a:r>
              <a:rPr lang="it-IT" dirty="0"/>
              <a:t>Nel 1931 venne istituito il Commissariato per il Turismo alle dipendenze della Presidenza del Consiglio cui fece seguito una miglior articolazione provinciale attraverso i Comitati Provinciali per il turismo che (laddove si erano costituite) affiancarono le AASCT (1932)</a:t>
            </a:r>
          </a:p>
          <a:p>
            <a:endParaRPr lang="it-IT" dirty="0"/>
          </a:p>
          <a:p>
            <a:r>
              <a:rPr lang="it-IT" dirty="0"/>
              <a:t>Nel 1934 nacque (significativo) la direzione Generale del Turismo assegnata al Ministero Stampa e Propaganda (poi </a:t>
            </a:r>
            <a:r>
              <a:rPr lang="it-IT" dirty="0" err="1"/>
              <a:t>Min.Cul</a:t>
            </a:r>
            <a:r>
              <a:rPr lang="it-IT" dirty="0"/>
              <a:t>. Pop.) che trascinò in questa dipendenza anche ENIT</a:t>
            </a:r>
          </a:p>
          <a:p>
            <a:endParaRPr lang="it-IT" dirty="0"/>
          </a:p>
          <a:p>
            <a:r>
              <a:rPr lang="it-IT" dirty="0"/>
              <a:t>Nel 1935 – infine – </a:t>
            </a:r>
            <a:r>
              <a:rPr lang="it-IT" dirty="0" err="1"/>
              <a:t>venneri</a:t>
            </a:r>
            <a:r>
              <a:rPr lang="it-IT" dirty="0"/>
              <a:t> istituiti gli EEPPT (Enti Provinciali per il Turismo - trasformazione dei Comitati Provinciali) con funzione di controllo e coordinamento delle AASCT). Gli EEPT sono in tutto e per tutto organi periferici del governo</a:t>
            </a:r>
          </a:p>
        </p:txBody>
      </p:sp>
    </p:spTree>
    <p:extLst>
      <p:ext uri="{BB962C8B-B14F-4D97-AF65-F5344CB8AC3E}">
        <p14:creationId xmlns:p14="http://schemas.microsoft.com/office/powerpoint/2010/main" val="3738463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DB49C9-DFC8-46CA-8222-FD242313A8D0}"/>
              </a:ext>
            </a:extLst>
          </p:cNvPr>
          <p:cNvSpPr>
            <a:spLocks noGrp="1"/>
          </p:cNvSpPr>
          <p:nvPr>
            <p:ph type="title"/>
          </p:nvPr>
        </p:nvSpPr>
        <p:spPr/>
        <p:txBody>
          <a:bodyPr/>
          <a:lstStyle/>
          <a:p>
            <a:r>
              <a:rPr lang="it-IT" dirty="0"/>
              <a:t>Osservazioni: turismo e dittatura</a:t>
            </a:r>
          </a:p>
        </p:txBody>
      </p:sp>
      <p:sp>
        <p:nvSpPr>
          <p:cNvPr id="3" name="Segnaposto contenuto 2">
            <a:extLst>
              <a:ext uri="{FF2B5EF4-FFF2-40B4-BE49-F238E27FC236}">
                <a16:creationId xmlns:a16="http://schemas.microsoft.com/office/drawing/2014/main" id="{ED2AC7B4-90AA-42D4-8EE9-568388C9A017}"/>
              </a:ext>
            </a:extLst>
          </p:cNvPr>
          <p:cNvSpPr>
            <a:spLocks noGrp="1"/>
          </p:cNvSpPr>
          <p:nvPr>
            <p:ph idx="1"/>
          </p:nvPr>
        </p:nvSpPr>
        <p:spPr>
          <a:xfrm>
            <a:off x="2589212" y="1819922"/>
            <a:ext cx="8915400" cy="4091300"/>
          </a:xfrm>
        </p:spPr>
        <p:txBody>
          <a:bodyPr>
            <a:noAutofit/>
          </a:bodyPr>
          <a:lstStyle/>
          <a:p>
            <a:r>
              <a:rPr lang="it-IT" dirty="0"/>
              <a:t>Il turismo vede una sua prima strutturazione al termine del conflitto e nel fascismo. La questione istituzionale riemergerà a lungo rispecchiando le caratteristiche molteplici del comparto turistico e del tempo libero</a:t>
            </a:r>
          </a:p>
          <a:p>
            <a:endParaRPr lang="it-IT" dirty="0"/>
          </a:p>
          <a:p>
            <a:r>
              <a:rPr lang="it-IT" dirty="0"/>
              <a:t>Le prime istituzionalizzazioni lo inseriscono in tutto e per tutto nelle politiche e nel sistema di controllo del regime</a:t>
            </a:r>
          </a:p>
          <a:p>
            <a:endParaRPr lang="it-IT" dirty="0"/>
          </a:p>
          <a:p>
            <a:r>
              <a:rPr lang="it-IT" dirty="0"/>
              <a:t>Il regime persegue due scopi: coinvolgere e acquisire il ceto medio in forma di stabilizzazione del consenso; costruire l’immagine dell’Italia fascista sia all’estero sia all’interno esaltando i risultati raggiunti. </a:t>
            </a:r>
          </a:p>
          <a:p>
            <a:endParaRPr lang="it-IT" dirty="0"/>
          </a:p>
          <a:p>
            <a:r>
              <a:rPr lang="it-IT" dirty="0"/>
              <a:t>Non persegue l’obbiettivo di massificazione </a:t>
            </a:r>
            <a:r>
              <a:rPr lang="it-IT"/>
              <a:t>del turismo.</a:t>
            </a:r>
            <a:endParaRPr lang="it-IT" dirty="0"/>
          </a:p>
        </p:txBody>
      </p:sp>
    </p:spTree>
    <p:extLst>
      <p:ext uri="{BB962C8B-B14F-4D97-AF65-F5344CB8AC3E}">
        <p14:creationId xmlns:p14="http://schemas.microsoft.com/office/powerpoint/2010/main" val="867249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C19464-B94D-4B58-9282-327A2DB869EC}"/>
              </a:ext>
            </a:extLst>
          </p:cNvPr>
          <p:cNvSpPr>
            <a:spLocks noGrp="1"/>
          </p:cNvSpPr>
          <p:nvPr>
            <p:ph type="title"/>
          </p:nvPr>
        </p:nvSpPr>
        <p:spPr/>
        <p:txBody>
          <a:bodyPr>
            <a:normAutofit/>
          </a:bodyPr>
          <a:lstStyle/>
          <a:p>
            <a:r>
              <a:rPr lang="it-IT" sz="2800" dirty="0"/>
              <a:t>Il turismo italiano fra le due guerre: caratteristiche generali</a:t>
            </a:r>
          </a:p>
        </p:txBody>
      </p:sp>
      <p:sp>
        <p:nvSpPr>
          <p:cNvPr id="3" name="Segnaposto contenuto 2">
            <a:extLst>
              <a:ext uri="{FF2B5EF4-FFF2-40B4-BE49-F238E27FC236}">
                <a16:creationId xmlns:a16="http://schemas.microsoft.com/office/drawing/2014/main" id="{EA5A631B-1634-4EA1-BA00-6A9F1341C2C8}"/>
              </a:ext>
            </a:extLst>
          </p:cNvPr>
          <p:cNvSpPr>
            <a:spLocks noGrp="1"/>
          </p:cNvSpPr>
          <p:nvPr>
            <p:ph idx="1"/>
          </p:nvPr>
        </p:nvSpPr>
        <p:spPr>
          <a:xfrm>
            <a:off x="2589212" y="1811045"/>
            <a:ext cx="8915400" cy="4100177"/>
          </a:xfrm>
        </p:spPr>
        <p:txBody>
          <a:bodyPr>
            <a:normAutofit lnSpcReduction="10000"/>
          </a:bodyPr>
          <a:lstStyle/>
          <a:p>
            <a:pPr algn="just"/>
            <a:r>
              <a:rPr lang="it-IT" dirty="0"/>
              <a:t>Nel periodo tra le due guerre iniziò a maturare una maggiore consapevolezza del ruolo che turismo poteva svolgere nell’economia.</a:t>
            </a:r>
          </a:p>
          <a:p>
            <a:pPr algn="just"/>
            <a:endParaRPr lang="it-IT" dirty="0"/>
          </a:p>
          <a:p>
            <a:pPr algn="just"/>
            <a:r>
              <a:rPr lang="it-IT" dirty="0"/>
              <a:t>L’industria turistica (offerta) era in forte ritardo; ciò accade mentre l’epoca del turismo aristocratico e altoborghese era terminata e una nuova fase si apriva in termini di propensione al turismo. </a:t>
            </a:r>
          </a:p>
          <a:p>
            <a:pPr algn="just"/>
            <a:endParaRPr lang="it-IT" dirty="0"/>
          </a:p>
          <a:p>
            <a:pPr algn="just"/>
            <a:r>
              <a:rPr lang="it-IT" dirty="0"/>
              <a:t>Fino agli inizi degli anni Venti la maggior parte della classe media non era mai andata in vacanza, poco diffusi erano i viaggi per conoscere le altre regioni italiane, pochi i momenti di trascorsi lontano dalle città di origine. </a:t>
            </a:r>
          </a:p>
          <a:p>
            <a:pPr algn="just"/>
            <a:endParaRPr lang="it-IT" dirty="0"/>
          </a:p>
          <a:p>
            <a:pPr algn="just"/>
            <a:r>
              <a:rPr lang="it-IT" dirty="0"/>
              <a:t>La novità è quindi la domanda di turismo che proviene dalla classe medio borghese che stimolò una diversificazione dell’offerta.</a:t>
            </a:r>
          </a:p>
        </p:txBody>
      </p:sp>
    </p:spTree>
    <p:extLst>
      <p:ext uri="{BB962C8B-B14F-4D97-AF65-F5344CB8AC3E}">
        <p14:creationId xmlns:p14="http://schemas.microsoft.com/office/powerpoint/2010/main" val="2743002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CC3234-3225-411C-8C10-08E061858380}"/>
              </a:ext>
            </a:extLst>
          </p:cNvPr>
          <p:cNvSpPr>
            <a:spLocks noGrp="1"/>
          </p:cNvSpPr>
          <p:nvPr>
            <p:ph type="title"/>
          </p:nvPr>
        </p:nvSpPr>
        <p:spPr/>
        <p:txBody>
          <a:bodyPr/>
          <a:lstStyle/>
          <a:p>
            <a:r>
              <a:rPr lang="it-IT" sz="2800" dirty="0">
                <a:solidFill>
                  <a:prstClr val="black">
                    <a:lumMod val="85000"/>
                    <a:lumOff val="15000"/>
                  </a:prstClr>
                </a:solidFill>
              </a:rPr>
              <a:t>Il turismo italiano fra le due guerre: caratteristiche generali</a:t>
            </a:r>
            <a:endParaRPr lang="it-IT" dirty="0"/>
          </a:p>
        </p:txBody>
      </p:sp>
      <p:sp>
        <p:nvSpPr>
          <p:cNvPr id="3" name="Segnaposto contenuto 2">
            <a:extLst>
              <a:ext uri="{FF2B5EF4-FFF2-40B4-BE49-F238E27FC236}">
                <a16:creationId xmlns:a16="http://schemas.microsoft.com/office/drawing/2014/main" id="{4A873032-7328-4BDC-B58C-A6EF99A598D2}"/>
              </a:ext>
            </a:extLst>
          </p:cNvPr>
          <p:cNvSpPr>
            <a:spLocks noGrp="1"/>
          </p:cNvSpPr>
          <p:nvPr>
            <p:ph idx="1"/>
          </p:nvPr>
        </p:nvSpPr>
        <p:spPr>
          <a:xfrm>
            <a:off x="2589212" y="1802167"/>
            <a:ext cx="8915400" cy="4431723"/>
          </a:xfrm>
        </p:spPr>
        <p:txBody>
          <a:bodyPr>
            <a:normAutofit fontScale="92500" lnSpcReduction="10000"/>
          </a:bodyPr>
          <a:lstStyle/>
          <a:p>
            <a:r>
              <a:rPr lang="it-IT" dirty="0"/>
              <a:t>Nel corso degli anni 20 il comparto cresce con un andamento ciclico fortemente sensibile all’andamento generale dell’economia nazionale:</a:t>
            </a:r>
          </a:p>
          <a:p>
            <a:pPr lvl="1"/>
            <a:r>
              <a:rPr lang="it-IT" dirty="0"/>
              <a:t>Rapida ripresa negli anni tra il 1923 e il 1925 (coincidenza con l’Anno Santo); </a:t>
            </a:r>
          </a:p>
          <a:p>
            <a:pPr lvl="1"/>
            <a:r>
              <a:rPr lang="it-IT" dirty="0"/>
              <a:t>Poi una ricaduta dovuta in parte alla rivalutazione della lira e alla recessione, che durò fino al 1928; </a:t>
            </a:r>
          </a:p>
          <a:p>
            <a:pPr lvl="1"/>
            <a:r>
              <a:rPr lang="it-IT" dirty="0"/>
              <a:t>Una nuova ripresa nel 1929. </a:t>
            </a:r>
          </a:p>
          <a:p>
            <a:pPr marL="457200" lvl="1" indent="0">
              <a:buNone/>
            </a:pPr>
            <a:endParaRPr lang="it-IT" dirty="0"/>
          </a:p>
          <a:p>
            <a:r>
              <a:rPr lang="it-IT" dirty="0"/>
              <a:t>Il turismo non era più un fenomeno di élite; si allarga la piramide della domanda, cui risponde una diversificazione dell’offerta anche se gli italiani che partono sono sempre molto pochi </a:t>
            </a:r>
          </a:p>
          <a:p>
            <a:endParaRPr lang="it-IT" dirty="0"/>
          </a:p>
          <a:p>
            <a:r>
              <a:rPr lang="it-IT" dirty="0"/>
              <a:t>Non si può parlare di turismo di massa, perché solo una classe medio – alta poteva permettersi di spendere, per una quindicina di giorni di villeggiatura, almeno 280 lire, che corrispondevano al salario netto mensile di un operaio </a:t>
            </a:r>
          </a:p>
        </p:txBody>
      </p:sp>
    </p:spTree>
    <p:extLst>
      <p:ext uri="{BB962C8B-B14F-4D97-AF65-F5344CB8AC3E}">
        <p14:creationId xmlns:p14="http://schemas.microsoft.com/office/powerpoint/2010/main" val="2149677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97E91E-5B55-47DF-8159-23C0B51D07BC}"/>
              </a:ext>
            </a:extLst>
          </p:cNvPr>
          <p:cNvSpPr>
            <a:spLocks noGrp="1"/>
          </p:cNvSpPr>
          <p:nvPr>
            <p:ph type="title"/>
          </p:nvPr>
        </p:nvSpPr>
        <p:spPr/>
        <p:txBody>
          <a:bodyPr/>
          <a:lstStyle/>
          <a:p>
            <a:r>
              <a:rPr lang="it-IT" sz="2800" dirty="0">
                <a:solidFill>
                  <a:prstClr val="black">
                    <a:lumMod val="85000"/>
                    <a:lumOff val="15000"/>
                  </a:prstClr>
                </a:solidFill>
              </a:rPr>
              <a:t>Il turismo italiano fra le due guerre: caratteristiche generali</a:t>
            </a:r>
            <a:endParaRPr lang="it-IT" dirty="0"/>
          </a:p>
        </p:txBody>
      </p:sp>
      <p:sp>
        <p:nvSpPr>
          <p:cNvPr id="3" name="Segnaposto contenuto 2">
            <a:extLst>
              <a:ext uri="{FF2B5EF4-FFF2-40B4-BE49-F238E27FC236}">
                <a16:creationId xmlns:a16="http://schemas.microsoft.com/office/drawing/2014/main" id="{62F2BFAE-C239-4563-A596-6681B7FD6032}"/>
              </a:ext>
            </a:extLst>
          </p:cNvPr>
          <p:cNvSpPr>
            <a:spLocks noGrp="1"/>
          </p:cNvSpPr>
          <p:nvPr>
            <p:ph idx="1"/>
          </p:nvPr>
        </p:nvSpPr>
        <p:spPr/>
        <p:txBody>
          <a:bodyPr>
            <a:normAutofit/>
          </a:bodyPr>
          <a:lstStyle/>
          <a:p>
            <a:r>
              <a:rPr lang="it-IT" dirty="0"/>
              <a:t>I motivi della crescita vanno ricercati nel:</a:t>
            </a:r>
          </a:p>
          <a:p>
            <a:pPr lvl="1"/>
            <a:r>
              <a:rPr lang="it-IT" dirty="0"/>
              <a:t>processo di industrializzazione iniziato alla fine dell’800 e continuato nel periodo fascista. </a:t>
            </a:r>
          </a:p>
          <a:p>
            <a:pPr lvl="1"/>
            <a:r>
              <a:rPr lang="it-IT" dirty="0"/>
              <a:t>input di propaganda dello stato fascista (ENIT, CIT, AASCT, OND)</a:t>
            </a:r>
          </a:p>
          <a:p>
            <a:pPr lvl="1"/>
            <a:r>
              <a:rPr lang="it-IT" dirty="0"/>
              <a:t>tempo libero che i lavoratori (impiegati e poi operai) iniziavano ad avere con l’attuazione di contratti di lavoro che prevedevano l’orario di lavoro di 8 ore e le ferie pagate (10 – 20 giorni per gli impiegati, 6 giorni per gli operai).</a:t>
            </a:r>
          </a:p>
          <a:p>
            <a:r>
              <a:rPr lang="it-IT" dirty="0"/>
              <a:t>Una statistica del 1934 elaborata dalla Società delle Nazioni su 31 Paesi l’Italia era al terzo posto (dopo Francia e Canada e davanti agli USA) per l’entità delle entrate turistiche. </a:t>
            </a:r>
          </a:p>
        </p:txBody>
      </p:sp>
    </p:spTree>
    <p:extLst>
      <p:ext uri="{BB962C8B-B14F-4D97-AF65-F5344CB8AC3E}">
        <p14:creationId xmlns:p14="http://schemas.microsoft.com/office/powerpoint/2010/main" val="3368802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707302-2338-4223-930A-B5E8C7FE79F0}"/>
              </a:ext>
            </a:extLst>
          </p:cNvPr>
          <p:cNvSpPr>
            <a:spLocks noGrp="1"/>
          </p:cNvSpPr>
          <p:nvPr>
            <p:ph type="title"/>
          </p:nvPr>
        </p:nvSpPr>
        <p:spPr>
          <a:xfrm>
            <a:off x="2308195" y="624110"/>
            <a:ext cx="9196418" cy="1280890"/>
          </a:xfrm>
        </p:spPr>
        <p:txBody>
          <a:bodyPr>
            <a:normAutofit/>
          </a:bodyPr>
          <a:lstStyle/>
          <a:p>
            <a:r>
              <a:rPr lang="it-IT" sz="3200" dirty="0"/>
              <a:t>La villeggiatura: il turismo balneare</a:t>
            </a:r>
          </a:p>
        </p:txBody>
      </p:sp>
      <p:sp>
        <p:nvSpPr>
          <p:cNvPr id="3" name="Segnaposto contenuto 2">
            <a:extLst>
              <a:ext uri="{FF2B5EF4-FFF2-40B4-BE49-F238E27FC236}">
                <a16:creationId xmlns:a16="http://schemas.microsoft.com/office/drawing/2014/main" id="{9C5B2D17-6D22-4D74-A33F-5CB490728BB7}"/>
              </a:ext>
            </a:extLst>
          </p:cNvPr>
          <p:cNvSpPr>
            <a:spLocks noGrp="1"/>
          </p:cNvSpPr>
          <p:nvPr>
            <p:ph idx="1"/>
          </p:nvPr>
        </p:nvSpPr>
        <p:spPr>
          <a:xfrm>
            <a:off x="2589212" y="1905000"/>
            <a:ext cx="8915400" cy="4006222"/>
          </a:xfrm>
        </p:spPr>
        <p:txBody>
          <a:bodyPr>
            <a:normAutofit fontScale="92500"/>
          </a:bodyPr>
          <a:lstStyle/>
          <a:p>
            <a:r>
              <a:rPr lang="it-IT" dirty="0"/>
              <a:t>Negli anni trenta si consolidano tre caratterizzazioni dell’offerta: </a:t>
            </a:r>
          </a:p>
          <a:p>
            <a:pPr lvl="1"/>
            <a:r>
              <a:rPr lang="it-IT" dirty="0"/>
              <a:t>le mete del turismo internazionale (Costiera Ligure, Costiera Amalfitana e alcune località come Taormina e Lido di Venezia; </a:t>
            </a:r>
          </a:p>
          <a:p>
            <a:pPr lvl="1"/>
            <a:r>
              <a:rPr lang="it-IT" dirty="0"/>
              <a:t>le mete del turismo estivo italiano (Costa Tirrenica e Costa Adriatica);</a:t>
            </a:r>
          </a:p>
          <a:p>
            <a:pPr lvl="1"/>
            <a:r>
              <a:rPr lang="it-IT" dirty="0"/>
              <a:t>le località dove si era sviluppato solo il turismo domenicale dei residenti nelle città limitrofe. </a:t>
            </a:r>
          </a:p>
          <a:p>
            <a:r>
              <a:rPr lang="it-IT" dirty="0"/>
              <a:t>Si confermano quindi le mete oggetto di interesse internazionale già nell’800 con flussi provenienti da USA e Gran Bretagna e Germania (Costiera Sorrentino - Amalfitana e quella ligure) cui si aggiungono Taormina, Mondello, Lido di Venezia, che attiravano grazie al loro patrimonio artistico. </a:t>
            </a:r>
          </a:p>
          <a:p>
            <a:r>
              <a:rPr lang="it-IT" dirty="0"/>
              <a:t>La domanda della classe media italiana favorì invece lo sviluppo di un secondo gruppo di cittadine balneari con sistemazioni poco costose (Costa Tirrenica e Costa Adriatica centro – settentrionale). </a:t>
            </a:r>
          </a:p>
        </p:txBody>
      </p:sp>
    </p:spTree>
    <p:extLst>
      <p:ext uri="{BB962C8B-B14F-4D97-AF65-F5344CB8AC3E}">
        <p14:creationId xmlns:p14="http://schemas.microsoft.com/office/powerpoint/2010/main" val="3976030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9D015D-0F6C-487A-91F6-3886E4274EEA}"/>
              </a:ext>
            </a:extLst>
          </p:cNvPr>
          <p:cNvSpPr>
            <a:spLocks noGrp="1"/>
          </p:cNvSpPr>
          <p:nvPr>
            <p:ph type="title"/>
          </p:nvPr>
        </p:nvSpPr>
        <p:spPr>
          <a:xfrm>
            <a:off x="2095131" y="624110"/>
            <a:ext cx="9409482" cy="1280890"/>
          </a:xfrm>
        </p:spPr>
        <p:txBody>
          <a:bodyPr/>
          <a:lstStyle/>
          <a:p>
            <a:r>
              <a:rPr lang="it-IT" sz="3200" dirty="0">
                <a:solidFill>
                  <a:prstClr val="black">
                    <a:lumMod val="85000"/>
                    <a:lumOff val="15000"/>
                  </a:prstClr>
                </a:solidFill>
              </a:rPr>
              <a:t>La villeggiatura: il turismo balneare</a:t>
            </a:r>
            <a:endParaRPr lang="it-IT" dirty="0"/>
          </a:p>
        </p:txBody>
      </p:sp>
      <p:sp>
        <p:nvSpPr>
          <p:cNvPr id="3" name="Segnaposto contenuto 2">
            <a:extLst>
              <a:ext uri="{FF2B5EF4-FFF2-40B4-BE49-F238E27FC236}">
                <a16:creationId xmlns:a16="http://schemas.microsoft.com/office/drawing/2014/main" id="{AD9992ED-3E1B-4AE0-AEDF-C569ECE0C0FE}"/>
              </a:ext>
            </a:extLst>
          </p:cNvPr>
          <p:cNvSpPr>
            <a:spLocks noGrp="1"/>
          </p:cNvSpPr>
          <p:nvPr>
            <p:ph idx="1"/>
          </p:nvPr>
        </p:nvSpPr>
        <p:spPr/>
        <p:txBody>
          <a:bodyPr>
            <a:normAutofit/>
          </a:bodyPr>
          <a:lstStyle/>
          <a:p>
            <a:r>
              <a:rPr lang="it-IT" dirty="0"/>
              <a:t>Anni 30 sulla costa romagnola risultano circa 220 alberghi con prezzi anche molto contenuti; un elemento che profila un modello di sviluppo turistico destinato a classi medio-basse centrato sul sistema cooperativo territoriale. </a:t>
            </a:r>
          </a:p>
          <a:p>
            <a:r>
              <a:rPr lang="it-IT" dirty="0"/>
              <a:t>Anni 30 sulla costa del Tirreno (Toscana – Viareggio) davano ospitalità ad una clientela di ceto medio – alto collocandosi in un modello di sviluppo già differenziato e differenziabile da quello più propriamente di massa.</a:t>
            </a:r>
          </a:p>
          <a:p>
            <a:r>
              <a:rPr lang="it-IT" dirty="0"/>
              <a:t>Nel sud del Paese la situazione era del tutto diversa. Escludendo le mete tradizionali e quelle poche eccezioni riservate ai livelli più alti, tutto il resto non presentava alcun insediamento turistico di rilievo o capacità di attrazione; mentre erano molte le località mete di un turismo domenicale ed estivo destinato ai residenti della zona</a:t>
            </a:r>
          </a:p>
        </p:txBody>
      </p:sp>
    </p:spTree>
    <p:extLst>
      <p:ext uri="{BB962C8B-B14F-4D97-AF65-F5344CB8AC3E}">
        <p14:creationId xmlns:p14="http://schemas.microsoft.com/office/powerpoint/2010/main" val="424263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B8F631-E110-4D30-93EB-F9D8849D5C5A}"/>
              </a:ext>
            </a:extLst>
          </p:cNvPr>
          <p:cNvSpPr>
            <a:spLocks noGrp="1"/>
          </p:cNvSpPr>
          <p:nvPr>
            <p:ph type="title"/>
          </p:nvPr>
        </p:nvSpPr>
        <p:spPr/>
        <p:txBody>
          <a:bodyPr/>
          <a:lstStyle/>
          <a:p>
            <a:r>
              <a:rPr lang="it-IT" dirty="0"/>
              <a:t>Il Turismo termale</a:t>
            </a:r>
          </a:p>
        </p:txBody>
      </p:sp>
      <p:sp>
        <p:nvSpPr>
          <p:cNvPr id="3" name="Segnaposto contenuto 2">
            <a:extLst>
              <a:ext uri="{FF2B5EF4-FFF2-40B4-BE49-F238E27FC236}">
                <a16:creationId xmlns:a16="http://schemas.microsoft.com/office/drawing/2014/main" id="{DDC4DF87-D2A8-4FF5-AB5B-0CA2654A2383}"/>
              </a:ext>
            </a:extLst>
          </p:cNvPr>
          <p:cNvSpPr>
            <a:spLocks noGrp="1"/>
          </p:cNvSpPr>
          <p:nvPr>
            <p:ph idx="1"/>
          </p:nvPr>
        </p:nvSpPr>
        <p:spPr/>
        <p:txBody>
          <a:bodyPr>
            <a:normAutofit lnSpcReduction="10000"/>
          </a:bodyPr>
          <a:lstStyle/>
          <a:p>
            <a:r>
              <a:rPr lang="it-IT" dirty="0"/>
              <a:t>Durante il primo dopoguerra, le terme si proposero sempre più come luogo di cura e sempre meno collegate alla vacanza per la difficoltà a competere in primo luogo con i soggiorni marini.</a:t>
            </a:r>
          </a:p>
          <a:p>
            <a:r>
              <a:rPr lang="it-IT" dirty="0"/>
              <a:t>La svolta «curativa» aiuta una sorta di turismo legato al termalismo sociale.</a:t>
            </a:r>
          </a:p>
          <a:p>
            <a:r>
              <a:rPr lang="it-IT" dirty="0"/>
              <a:t>Tre provvedimenti ne segnarono la ripresa:</a:t>
            </a:r>
          </a:p>
          <a:p>
            <a:pPr lvl="1"/>
            <a:r>
              <a:rPr lang="it-IT" dirty="0"/>
              <a:t>legge del 1923 sull’invalidità, che pose in primo piano la concessione delle terapie idrotermali; </a:t>
            </a:r>
          </a:p>
          <a:p>
            <a:pPr lvl="1"/>
            <a:r>
              <a:rPr lang="it-IT" dirty="0"/>
              <a:t>legge del 1935, che estese questo tipo di cure e diede facoltà all’Inps di gestire direttamente gli stabilimenti termali. </a:t>
            </a:r>
          </a:p>
          <a:p>
            <a:pPr lvl="1"/>
            <a:r>
              <a:rPr lang="it-IT" dirty="0"/>
              <a:t>Terzo elemento i contratti di lavoro del 1936 – 1939 che inserirono fra le prestazioni contro le malattie anche l’erogazione delle cure balneo – termali, prima agli impiegati e poi anche agli operai del comparto industriale. </a:t>
            </a:r>
          </a:p>
        </p:txBody>
      </p:sp>
    </p:spTree>
    <p:extLst>
      <p:ext uri="{BB962C8B-B14F-4D97-AF65-F5344CB8AC3E}">
        <p14:creationId xmlns:p14="http://schemas.microsoft.com/office/powerpoint/2010/main" val="1366371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C783FD-09D0-4868-B65F-6E3EF2A31C65}"/>
              </a:ext>
            </a:extLst>
          </p:cNvPr>
          <p:cNvSpPr>
            <a:spLocks noGrp="1"/>
          </p:cNvSpPr>
          <p:nvPr>
            <p:ph type="title"/>
          </p:nvPr>
        </p:nvSpPr>
        <p:spPr/>
        <p:txBody>
          <a:bodyPr/>
          <a:lstStyle/>
          <a:p>
            <a:r>
              <a:rPr lang="it-IT" dirty="0"/>
              <a:t>Il turismo italiano fra le due guerre</a:t>
            </a:r>
          </a:p>
        </p:txBody>
      </p:sp>
      <p:sp>
        <p:nvSpPr>
          <p:cNvPr id="3" name="Segnaposto contenuto 2">
            <a:extLst>
              <a:ext uri="{FF2B5EF4-FFF2-40B4-BE49-F238E27FC236}">
                <a16:creationId xmlns:a16="http://schemas.microsoft.com/office/drawing/2014/main" id="{BDD71358-11E9-4D56-B7A4-4DDC75E9AD44}"/>
              </a:ext>
            </a:extLst>
          </p:cNvPr>
          <p:cNvSpPr>
            <a:spLocks noGrp="1"/>
          </p:cNvSpPr>
          <p:nvPr>
            <p:ph idx="1"/>
          </p:nvPr>
        </p:nvSpPr>
        <p:spPr/>
        <p:txBody>
          <a:bodyPr>
            <a:normAutofit/>
          </a:bodyPr>
          <a:lstStyle/>
          <a:p>
            <a:pPr algn="just"/>
            <a:r>
              <a:rPr lang="it-IT" sz="2000" dirty="0"/>
              <a:t>Di fronte all'emergere della società di massa il fascismo cercò di dirigere e orientare la nuova disponibilità di tempo libero.</a:t>
            </a:r>
          </a:p>
          <a:p>
            <a:pPr algn="just"/>
            <a:r>
              <a:rPr lang="it-IT" sz="2000" dirty="0"/>
              <a:t>Sospinge i lavoratori verso forme di uso collettivo e familiare del tempo libero con i treni popolari, le gite domenicali al mare e in montagna in autobus o in bicicletta, le colonie estive per i bambini, le crociere nei territori oltremare e i viaggi patriottici sui campi di battaglia e nelle province ottenute alla fine della IGM </a:t>
            </a:r>
          </a:p>
          <a:p>
            <a:pPr algn="just"/>
            <a:r>
              <a:rPr lang="it-IT" sz="2000" dirty="0"/>
              <a:t>Abitua gli italiani alle vacanze e contribuisce, nel condizionamento ideologico, a modificarne l'orizzonte culturale e geografico</a:t>
            </a:r>
            <a:r>
              <a:rPr lang="it-IT" dirty="0"/>
              <a:t>.</a:t>
            </a:r>
          </a:p>
        </p:txBody>
      </p:sp>
    </p:spTree>
    <p:extLst>
      <p:ext uri="{BB962C8B-B14F-4D97-AF65-F5344CB8AC3E}">
        <p14:creationId xmlns:p14="http://schemas.microsoft.com/office/powerpoint/2010/main" val="8074421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2295A5-188C-43A1-9E9C-09C498BFF38D}"/>
              </a:ext>
            </a:extLst>
          </p:cNvPr>
          <p:cNvSpPr>
            <a:spLocks noGrp="1"/>
          </p:cNvSpPr>
          <p:nvPr>
            <p:ph type="title"/>
          </p:nvPr>
        </p:nvSpPr>
        <p:spPr/>
        <p:txBody>
          <a:bodyPr/>
          <a:lstStyle/>
          <a:p>
            <a:r>
              <a:rPr lang="it-IT" dirty="0"/>
              <a:t>Il turismo montano</a:t>
            </a:r>
          </a:p>
        </p:txBody>
      </p:sp>
      <p:sp>
        <p:nvSpPr>
          <p:cNvPr id="3" name="Segnaposto contenuto 2">
            <a:extLst>
              <a:ext uri="{FF2B5EF4-FFF2-40B4-BE49-F238E27FC236}">
                <a16:creationId xmlns:a16="http://schemas.microsoft.com/office/drawing/2014/main" id="{6EC3948E-585C-45DD-902B-F879670C8919}"/>
              </a:ext>
            </a:extLst>
          </p:cNvPr>
          <p:cNvSpPr>
            <a:spLocks noGrp="1"/>
          </p:cNvSpPr>
          <p:nvPr>
            <p:ph idx="1"/>
          </p:nvPr>
        </p:nvSpPr>
        <p:spPr>
          <a:xfrm>
            <a:off x="2589212" y="1553592"/>
            <a:ext cx="8915400" cy="4357630"/>
          </a:xfrm>
        </p:spPr>
        <p:txBody>
          <a:bodyPr>
            <a:normAutofit/>
          </a:bodyPr>
          <a:lstStyle/>
          <a:p>
            <a:r>
              <a:rPr lang="it-IT" sz="1700" dirty="0"/>
              <a:t>L’associazione che diede il via ad un interesse per la montagna fu il CAI nato nel 1863  con lo scopo di far conoscere le montagne e di agevolarne le escursioni, le salite e le esplorazioni. </a:t>
            </a:r>
          </a:p>
          <a:p>
            <a:r>
              <a:rPr lang="it-IT" sz="1700" dirty="0"/>
              <a:t>Il CAI era organizzato in una sede centrale e in sezioni periferiche. Il fascismo intervenne sul CAI come sul TCI facendo assumere al CAI stesso una sorta di funzione pubblica in quanto competente nel controllo e nella direzione delle guide alpine, dei portatori, e curando l’istruzione e l’educazione degli alpinisti. </a:t>
            </a:r>
          </a:p>
          <a:p>
            <a:r>
              <a:rPr lang="it-IT" sz="1700" dirty="0"/>
              <a:t>Nel 1938 muta in Centro Alpinistico Italiano; nel1963, riassunse l’originale. </a:t>
            </a:r>
          </a:p>
          <a:p>
            <a:r>
              <a:rPr lang="it-IT" sz="1700" dirty="0"/>
              <a:t>Nel periodo tra le due guerre il turismo montano conobbe un primo sviluppo: la Val d’Aosta nel 1919 contava 73 alberghi nel 1936 giunse a 156, il Trentino ne contava alcune centinaia. </a:t>
            </a:r>
          </a:p>
          <a:p>
            <a:r>
              <a:rPr lang="it-IT" sz="1700" dirty="0"/>
              <a:t>La trasformazione più importante, che diede impulso alla crescita fu la costruzione dei primi impianti di risalita: il primo a Cortina d’Ampezzo (1926); sugli  Appennini rimase quasi ovunque irrilevante.</a:t>
            </a:r>
          </a:p>
        </p:txBody>
      </p:sp>
    </p:spTree>
    <p:extLst>
      <p:ext uri="{BB962C8B-B14F-4D97-AF65-F5344CB8AC3E}">
        <p14:creationId xmlns:p14="http://schemas.microsoft.com/office/powerpoint/2010/main" val="3863568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3BBCDC-4475-499D-A034-1F304F49733B}"/>
              </a:ext>
            </a:extLst>
          </p:cNvPr>
          <p:cNvSpPr>
            <a:spLocks noGrp="1"/>
          </p:cNvSpPr>
          <p:nvPr>
            <p:ph type="title"/>
          </p:nvPr>
        </p:nvSpPr>
        <p:spPr/>
        <p:txBody>
          <a:bodyPr/>
          <a:lstStyle/>
          <a:p>
            <a:r>
              <a:rPr lang="it-IT" dirty="0"/>
              <a:t>Il turismo italiano fra le due guerre</a:t>
            </a:r>
          </a:p>
        </p:txBody>
      </p:sp>
      <p:sp>
        <p:nvSpPr>
          <p:cNvPr id="3" name="Segnaposto contenuto 2">
            <a:extLst>
              <a:ext uri="{FF2B5EF4-FFF2-40B4-BE49-F238E27FC236}">
                <a16:creationId xmlns:a16="http://schemas.microsoft.com/office/drawing/2014/main" id="{E64C0F78-0CD0-4AE4-9D19-0F338B908C44}"/>
              </a:ext>
            </a:extLst>
          </p:cNvPr>
          <p:cNvSpPr>
            <a:spLocks noGrp="1"/>
          </p:cNvSpPr>
          <p:nvPr>
            <p:ph idx="1"/>
          </p:nvPr>
        </p:nvSpPr>
        <p:spPr/>
        <p:txBody>
          <a:bodyPr>
            <a:normAutofit lnSpcReduction="10000"/>
          </a:bodyPr>
          <a:lstStyle/>
          <a:p>
            <a:pPr algn="just"/>
            <a:r>
              <a:rPr lang="it-IT" sz="2000" dirty="0"/>
              <a:t>L’ampliamento dei mezzi di trasporto, le trasformazioni degli stili di vita e le diversificazioni delle strutture dell'accoglienza si accompagnarono alla diffusione di pratiche turistiche fra fasce di popolazione più ampie rispetto al periodo antebellico utilizzando sia le tradizionali organizzazioni turistiche nate in età liberale, sia le organizzazioni di massa del regime. </a:t>
            </a:r>
          </a:p>
          <a:p>
            <a:pPr algn="just"/>
            <a:r>
              <a:rPr lang="it-IT" sz="2000" dirty="0"/>
              <a:t>Durante gli anni Trenta il turismo divenne un comparto dello Stato imperniato su un'organizzazione istituzionale a forma piramidale, che rifletteva una funzione politica finalizzata al consenso.</a:t>
            </a:r>
          </a:p>
          <a:p>
            <a:pPr algn="just"/>
            <a:r>
              <a:rPr lang="it-IT" sz="2000" dirty="0"/>
              <a:t>Un incremento destinato a coinvolgere in viaggi e gite quei segmenti sociali più ampi, soprattutto i ceti urbani e quello alto-borghese.</a:t>
            </a:r>
          </a:p>
          <a:p>
            <a:endParaRPr lang="it-IT" dirty="0"/>
          </a:p>
        </p:txBody>
      </p:sp>
    </p:spTree>
    <p:extLst>
      <p:ext uri="{BB962C8B-B14F-4D97-AF65-F5344CB8AC3E}">
        <p14:creationId xmlns:p14="http://schemas.microsoft.com/office/powerpoint/2010/main" val="1159884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BB6F7F-1F02-43F6-963D-98DF5F8B83DC}"/>
              </a:ext>
            </a:extLst>
          </p:cNvPr>
          <p:cNvSpPr>
            <a:spLocks noGrp="1"/>
          </p:cNvSpPr>
          <p:nvPr>
            <p:ph type="title"/>
          </p:nvPr>
        </p:nvSpPr>
        <p:spPr/>
        <p:txBody>
          <a:bodyPr/>
          <a:lstStyle/>
          <a:p>
            <a:r>
              <a:rPr lang="it-IT" dirty="0"/>
              <a:t>Il turismo fra le due guerre</a:t>
            </a:r>
          </a:p>
        </p:txBody>
      </p:sp>
      <p:sp>
        <p:nvSpPr>
          <p:cNvPr id="3" name="Segnaposto contenuto 2">
            <a:extLst>
              <a:ext uri="{FF2B5EF4-FFF2-40B4-BE49-F238E27FC236}">
                <a16:creationId xmlns:a16="http://schemas.microsoft.com/office/drawing/2014/main" id="{77D333D9-4218-4246-AEED-5CF1A796C549}"/>
              </a:ext>
            </a:extLst>
          </p:cNvPr>
          <p:cNvSpPr>
            <a:spLocks noGrp="1"/>
          </p:cNvSpPr>
          <p:nvPr>
            <p:ph idx="1"/>
          </p:nvPr>
        </p:nvSpPr>
        <p:spPr/>
        <p:txBody>
          <a:bodyPr/>
          <a:lstStyle/>
          <a:p>
            <a:pPr algn="just"/>
            <a:r>
              <a:rPr lang="it-IT" dirty="0"/>
              <a:t>In questi anni, in tutta Europa si incominciava a parlare, dopo anni di consolidata attività turistica da parte dei ceti alti della società, di turismo sociale, vale a dire permettere anche alle classi meno agiate di usufruire di quei servizi e partecipare a quelle attività fino ad allora riservate solo a pochi privilegiati. </a:t>
            </a:r>
          </a:p>
          <a:p>
            <a:pPr algn="just"/>
            <a:endParaRPr lang="it-IT" dirty="0"/>
          </a:p>
          <a:p>
            <a:pPr algn="just"/>
            <a:r>
              <a:rPr lang="it-IT" dirty="0"/>
              <a:t>In Italia, questo genere di attività era ben lungi dal potersi affermare per condizioni economiche disastrose della stragrande maggioranza della popolazione dove l’impegno principale era soddisfare i bisogni primari delle famiglie allargate e numerose. </a:t>
            </a:r>
          </a:p>
        </p:txBody>
      </p:sp>
    </p:spTree>
    <p:extLst>
      <p:ext uri="{BB962C8B-B14F-4D97-AF65-F5344CB8AC3E}">
        <p14:creationId xmlns:p14="http://schemas.microsoft.com/office/powerpoint/2010/main" val="1863666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AC733F-B15E-4C0A-8BBB-723D3D2B52CC}"/>
              </a:ext>
            </a:extLst>
          </p:cNvPr>
          <p:cNvSpPr>
            <a:spLocks noGrp="1"/>
          </p:cNvSpPr>
          <p:nvPr>
            <p:ph type="title"/>
          </p:nvPr>
        </p:nvSpPr>
        <p:spPr/>
        <p:txBody>
          <a:bodyPr>
            <a:normAutofit/>
          </a:bodyPr>
          <a:lstStyle/>
          <a:p>
            <a:r>
              <a:rPr lang="it-IT" sz="2800" dirty="0"/>
              <a:t>L’Organizzazione Nazionale Dopolavoro</a:t>
            </a:r>
          </a:p>
        </p:txBody>
      </p:sp>
      <p:sp>
        <p:nvSpPr>
          <p:cNvPr id="3" name="Segnaposto contenuto 2">
            <a:extLst>
              <a:ext uri="{FF2B5EF4-FFF2-40B4-BE49-F238E27FC236}">
                <a16:creationId xmlns:a16="http://schemas.microsoft.com/office/drawing/2014/main" id="{7F9AFA60-DBF5-4EB3-B274-1D4B9D266B4A}"/>
              </a:ext>
            </a:extLst>
          </p:cNvPr>
          <p:cNvSpPr>
            <a:spLocks noGrp="1"/>
          </p:cNvSpPr>
          <p:nvPr>
            <p:ph idx="1"/>
          </p:nvPr>
        </p:nvSpPr>
        <p:spPr>
          <a:xfrm>
            <a:off x="2589212" y="1464816"/>
            <a:ext cx="8915400" cy="4446406"/>
          </a:xfrm>
        </p:spPr>
        <p:txBody>
          <a:bodyPr>
            <a:normAutofit/>
          </a:bodyPr>
          <a:lstStyle/>
          <a:p>
            <a:pPr algn="just"/>
            <a:r>
              <a:rPr lang="it-IT" dirty="0"/>
              <a:t>Nell’Opera Nazionale Dopolavoro (1925), il regime vide la sua fabbrica del consenso. E gli attribuì una lunga serie di attività collegate ai rapporti con il datore di lavoro e al sindacalismo fascista:</a:t>
            </a:r>
          </a:p>
          <a:p>
            <a:pPr lvl="1" algn="just"/>
            <a:r>
              <a:rPr lang="it-IT" dirty="0"/>
              <a:t>contribuire ad elevare il tenore di vita dei lavoratori e delle loro famiglie; </a:t>
            </a:r>
          </a:p>
          <a:p>
            <a:pPr lvl="1" algn="just"/>
            <a:r>
              <a:rPr lang="it-IT" dirty="0"/>
              <a:t>favorire l’adempimento dei doveri professionali, mediante una maggiore cultura e una conoscenza tecnica dei mezzi di produzione; </a:t>
            </a:r>
          </a:p>
          <a:p>
            <a:pPr lvl="1" algn="just"/>
            <a:r>
              <a:rPr lang="it-IT" dirty="0"/>
              <a:t>assisterli, in caso di bisogno, attirandoli verso le istituzioni che inducono al risparmio ed alla previdenza; </a:t>
            </a:r>
          </a:p>
          <a:p>
            <a:pPr lvl="1" algn="just"/>
            <a:r>
              <a:rPr lang="it-IT" dirty="0"/>
              <a:t>stabilire contatti sempre più immediati tra datori di lavoro e lavoratori ai fini di una migliore e maggiore produzione agricola e industriale. </a:t>
            </a:r>
          </a:p>
          <a:p>
            <a:pPr algn="just"/>
            <a:r>
              <a:rPr lang="it-IT" dirty="0"/>
              <a:t>Ma non solo l’OND si doveva occupare anche di</a:t>
            </a:r>
          </a:p>
          <a:p>
            <a:pPr lvl="1" algn="just"/>
            <a:r>
              <a:rPr lang="it-IT" dirty="0"/>
              <a:t>elevazione morale e fisica del popolo attraverso lo sport, l’escursionismo, il turismo, l’educazione artistica, la cultura popolare, l’assistenza sociale, igienica e sanitaria ed il perfezionamento professionale. </a:t>
            </a:r>
          </a:p>
          <a:p>
            <a:endParaRPr lang="it-IT" dirty="0"/>
          </a:p>
        </p:txBody>
      </p:sp>
    </p:spTree>
    <p:extLst>
      <p:ext uri="{BB962C8B-B14F-4D97-AF65-F5344CB8AC3E}">
        <p14:creationId xmlns:p14="http://schemas.microsoft.com/office/powerpoint/2010/main" val="2343355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4B5EB7-68FB-4B2B-9EDF-60C90D62DD55}"/>
              </a:ext>
            </a:extLst>
          </p:cNvPr>
          <p:cNvSpPr>
            <a:spLocks noGrp="1"/>
          </p:cNvSpPr>
          <p:nvPr>
            <p:ph type="title"/>
          </p:nvPr>
        </p:nvSpPr>
        <p:spPr/>
        <p:txBody>
          <a:bodyPr/>
          <a:lstStyle/>
          <a:p>
            <a:r>
              <a:rPr lang="it-IT" dirty="0"/>
              <a:t>Le prime forme istituzionali</a:t>
            </a:r>
          </a:p>
        </p:txBody>
      </p:sp>
      <p:sp>
        <p:nvSpPr>
          <p:cNvPr id="3" name="Segnaposto contenuto 2">
            <a:extLst>
              <a:ext uri="{FF2B5EF4-FFF2-40B4-BE49-F238E27FC236}">
                <a16:creationId xmlns:a16="http://schemas.microsoft.com/office/drawing/2014/main" id="{5A60B821-B3A2-4481-A34B-8A6ED65F9289}"/>
              </a:ext>
            </a:extLst>
          </p:cNvPr>
          <p:cNvSpPr>
            <a:spLocks noGrp="1"/>
          </p:cNvSpPr>
          <p:nvPr>
            <p:ph idx="1"/>
          </p:nvPr>
        </p:nvSpPr>
        <p:spPr>
          <a:xfrm>
            <a:off x="2589212" y="1793289"/>
            <a:ext cx="8915400" cy="4518733"/>
          </a:xfrm>
        </p:spPr>
        <p:txBody>
          <a:bodyPr>
            <a:normAutofit fontScale="92500" lnSpcReduction="20000"/>
          </a:bodyPr>
          <a:lstStyle/>
          <a:p>
            <a:r>
              <a:rPr lang="it-IT" sz="2000" dirty="0"/>
              <a:t>Con la fine del conflitto mondiale in Italia si comincia a parlare di turismo soprattutto grazie a due strutture ENIT (Ente Nazionale per l’incremento Industria Turistica) e AACST (Aziende Autonome di Cura Soggiorno e Turismo)</a:t>
            </a:r>
          </a:p>
          <a:p>
            <a:pPr marL="0" indent="0">
              <a:buNone/>
            </a:pPr>
            <a:endParaRPr lang="it-IT" sz="2000" dirty="0"/>
          </a:p>
          <a:p>
            <a:pPr lvl="1"/>
            <a:r>
              <a:rPr lang="it-IT" sz="1800" dirty="0"/>
              <a:t>Nel 1919 nasce l’ENIT che l’anno successivo contribuirà alla nascita della CIT, la Compagnia Italiana del Turismo</a:t>
            </a:r>
          </a:p>
          <a:p>
            <a:pPr marL="457200" lvl="1" indent="0">
              <a:buNone/>
            </a:pPr>
            <a:endParaRPr lang="it-IT" sz="1800" dirty="0"/>
          </a:p>
          <a:p>
            <a:pPr lvl="1"/>
            <a:r>
              <a:rPr lang="it-IT" sz="1800" dirty="0"/>
              <a:t>Nel primo decennio del XX secolo i flussi turistici, per quanto ridotti, avevano fatto sentire il loro apporto alla bilancia commerciale e, finita la guerra, specie il TCI aveva convinto il legislatore dell’opportunità di stimolare il ritorno dei turisti stranieri in Italia.</a:t>
            </a:r>
          </a:p>
          <a:p>
            <a:pPr lvl="1"/>
            <a:endParaRPr lang="it-IT" sz="1800" dirty="0"/>
          </a:p>
          <a:p>
            <a:pPr lvl="1"/>
            <a:r>
              <a:rPr lang="it-IT" sz="1800" dirty="0"/>
              <a:t>L’ENIT divenne così una sorta di braccio operativo delle direttive politiche in termini turistici (non una politica del turismo), ponendosi al centro delle attività turistiche nazionali</a:t>
            </a:r>
          </a:p>
        </p:txBody>
      </p:sp>
    </p:spTree>
    <p:extLst>
      <p:ext uri="{BB962C8B-B14F-4D97-AF65-F5344CB8AC3E}">
        <p14:creationId xmlns:p14="http://schemas.microsoft.com/office/powerpoint/2010/main" val="2563512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374BC0-EDCB-4A0F-9E77-8E213530B5A8}"/>
              </a:ext>
            </a:extLst>
          </p:cNvPr>
          <p:cNvSpPr>
            <a:spLocks noGrp="1"/>
          </p:cNvSpPr>
          <p:nvPr>
            <p:ph type="title"/>
          </p:nvPr>
        </p:nvSpPr>
        <p:spPr/>
        <p:txBody>
          <a:bodyPr>
            <a:normAutofit/>
          </a:bodyPr>
          <a:lstStyle/>
          <a:p>
            <a:pPr algn="ctr"/>
            <a:r>
              <a:rPr lang="it-IT" sz="3200" dirty="0"/>
              <a:t>L’Ente Nazionale Italiano per il Turismo</a:t>
            </a:r>
          </a:p>
        </p:txBody>
      </p:sp>
      <p:sp>
        <p:nvSpPr>
          <p:cNvPr id="3" name="Segnaposto contenuto 2">
            <a:extLst>
              <a:ext uri="{FF2B5EF4-FFF2-40B4-BE49-F238E27FC236}">
                <a16:creationId xmlns:a16="http://schemas.microsoft.com/office/drawing/2014/main" id="{392354B5-B9AE-43E0-8641-E7F507D526FC}"/>
              </a:ext>
            </a:extLst>
          </p:cNvPr>
          <p:cNvSpPr>
            <a:spLocks noGrp="1"/>
          </p:cNvSpPr>
          <p:nvPr>
            <p:ph idx="1"/>
          </p:nvPr>
        </p:nvSpPr>
        <p:spPr>
          <a:xfrm>
            <a:off x="2589212" y="1775534"/>
            <a:ext cx="8915400" cy="4669654"/>
          </a:xfrm>
        </p:spPr>
        <p:txBody>
          <a:bodyPr>
            <a:normAutofit/>
          </a:bodyPr>
          <a:lstStyle/>
          <a:p>
            <a:r>
              <a:rPr lang="it-IT" dirty="0"/>
              <a:t>Funzioni principali</a:t>
            </a:r>
          </a:p>
          <a:p>
            <a:pPr lvl="1"/>
            <a:r>
              <a:rPr lang="it-IT" dirty="0"/>
              <a:t>raccogliere notizie che avevano relazione con il movimento turistico </a:t>
            </a:r>
          </a:p>
          <a:p>
            <a:pPr lvl="1"/>
            <a:r>
              <a:rPr lang="it-IT" dirty="0"/>
              <a:t>studiare le condizioni e i bisogni delle comunicazioni, dei trasporti, dei servizi doganali, del traffico commerciale</a:t>
            </a:r>
          </a:p>
          <a:p>
            <a:pPr lvl="1"/>
            <a:r>
              <a:rPr lang="it-IT" dirty="0"/>
              <a:t>proporre al Governo tutti i provvedimenti necessari all’incremento del turismo </a:t>
            </a:r>
          </a:p>
          <a:p>
            <a:pPr lvl="1"/>
            <a:r>
              <a:rPr lang="it-IT" dirty="0"/>
              <a:t>usare tutti i modi di propaganda per far conoscere le glorie e le bellezze dell’Italia agli italiani e agli stranieri;</a:t>
            </a:r>
          </a:p>
          <a:p>
            <a:pPr lvl="1"/>
            <a:r>
              <a:rPr lang="it-IT" dirty="0"/>
              <a:t>promuovere dal Governo l’eliminazione delle cause che potevano rallentare la crescita del turismo </a:t>
            </a:r>
          </a:p>
          <a:p>
            <a:pPr lvl="1"/>
            <a:r>
              <a:rPr lang="it-IT" dirty="0"/>
              <a:t>promuovere provvedimenti per agevolare il credito all’industria degli alberghi nonché istituire premi e concedere sussidi</a:t>
            </a:r>
          </a:p>
          <a:p>
            <a:pPr lvl="1"/>
            <a:r>
              <a:rPr lang="it-IT" dirty="0"/>
              <a:t>favorire l’istituzione di scuole ed istituti professionali; </a:t>
            </a:r>
          </a:p>
          <a:p>
            <a:pPr lvl="1"/>
            <a:endParaRPr lang="it-IT" dirty="0"/>
          </a:p>
        </p:txBody>
      </p:sp>
    </p:spTree>
    <p:extLst>
      <p:ext uri="{BB962C8B-B14F-4D97-AF65-F5344CB8AC3E}">
        <p14:creationId xmlns:p14="http://schemas.microsoft.com/office/powerpoint/2010/main" val="2290916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8A18A4-DD60-433E-B941-069CEEE7B6BB}"/>
              </a:ext>
            </a:extLst>
          </p:cNvPr>
          <p:cNvSpPr>
            <a:spLocks noGrp="1"/>
          </p:cNvSpPr>
          <p:nvPr>
            <p:ph type="title"/>
          </p:nvPr>
        </p:nvSpPr>
        <p:spPr/>
        <p:txBody>
          <a:bodyPr/>
          <a:lstStyle/>
          <a:p>
            <a:r>
              <a:rPr lang="it-IT" sz="3200" dirty="0">
                <a:solidFill>
                  <a:prstClr val="black">
                    <a:lumMod val="85000"/>
                    <a:lumOff val="15000"/>
                  </a:prstClr>
                </a:solidFill>
              </a:rPr>
              <a:t>L’Ente Nazionale Italiano per il Turismo</a:t>
            </a:r>
            <a:endParaRPr lang="it-IT" dirty="0"/>
          </a:p>
        </p:txBody>
      </p:sp>
      <p:sp>
        <p:nvSpPr>
          <p:cNvPr id="3" name="Segnaposto contenuto 2">
            <a:extLst>
              <a:ext uri="{FF2B5EF4-FFF2-40B4-BE49-F238E27FC236}">
                <a16:creationId xmlns:a16="http://schemas.microsoft.com/office/drawing/2014/main" id="{D186F6B5-7FF8-492C-BAE3-434221E2EFDE}"/>
              </a:ext>
            </a:extLst>
          </p:cNvPr>
          <p:cNvSpPr>
            <a:spLocks noGrp="1"/>
          </p:cNvSpPr>
          <p:nvPr>
            <p:ph idx="1"/>
          </p:nvPr>
        </p:nvSpPr>
        <p:spPr>
          <a:xfrm>
            <a:off x="2589212" y="1651247"/>
            <a:ext cx="8915400" cy="4259975"/>
          </a:xfrm>
        </p:spPr>
        <p:txBody>
          <a:bodyPr>
            <a:normAutofit fontScale="92500" lnSpcReduction="20000"/>
          </a:bodyPr>
          <a:lstStyle/>
          <a:p>
            <a:pPr algn="just"/>
            <a:r>
              <a:rPr lang="it-IT" dirty="0"/>
              <a:t>Una delle prime iniziative fu la derequisizione degli alberghi che erano stati utilizzati per altri scopi durante la guerra, favorendo la costruzione di nuove strutture ricettive e realizzando un censimento degli alberghi </a:t>
            </a:r>
          </a:p>
          <a:p>
            <a:pPr marL="0" indent="0" algn="just">
              <a:buNone/>
            </a:pPr>
            <a:endParaRPr lang="it-IT" dirty="0"/>
          </a:p>
          <a:p>
            <a:pPr algn="just"/>
            <a:r>
              <a:rPr lang="it-IT" dirty="0"/>
              <a:t>Propose alle FS l’istituzione di nuove linee d’interesse turistico e la concessione di biglietti speciali e ridotti per alcune località turistiche. </a:t>
            </a:r>
          </a:p>
          <a:p>
            <a:pPr algn="just"/>
            <a:endParaRPr lang="it-IT" dirty="0"/>
          </a:p>
          <a:p>
            <a:pPr algn="just"/>
            <a:r>
              <a:rPr lang="it-IT" dirty="0"/>
              <a:t>L’attività a mezzo stampa si concentrava nella pubblicazione di opuscoli con i quali si dava notizia di eventi sportivi, o religiosi, di località di sport invernali, di servizi ferroviari di interesse turistico e dei campi di battaglia e dei cimiteri di guerra. L’editoria dell’ente comprendeva anche la realizzazione di cartine dei servizi ferroviari e marittimi</a:t>
            </a:r>
          </a:p>
          <a:p>
            <a:pPr algn="just"/>
            <a:endParaRPr lang="it-IT" dirty="0"/>
          </a:p>
          <a:p>
            <a:pPr algn="just"/>
            <a:r>
              <a:rPr lang="it-IT" dirty="0"/>
              <a:t>L’ENIT godeva di un contributo statale annuo di £ 500.000 e di una tassa turistica di 10 centesimi ogni 50£, che gravava sui conti d’albergo e che solo nel corso del 1921 diede un introito di circa 1 milione e mezzo di Lire. </a:t>
            </a:r>
          </a:p>
          <a:p>
            <a:pPr algn="just"/>
            <a:endParaRPr lang="it-IT" dirty="0"/>
          </a:p>
        </p:txBody>
      </p:sp>
    </p:spTree>
    <p:extLst>
      <p:ext uri="{BB962C8B-B14F-4D97-AF65-F5344CB8AC3E}">
        <p14:creationId xmlns:p14="http://schemas.microsoft.com/office/powerpoint/2010/main" val="1112495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845C94-2B63-47F0-B16C-EECF32381D3B}"/>
              </a:ext>
            </a:extLst>
          </p:cNvPr>
          <p:cNvSpPr>
            <a:spLocks noGrp="1"/>
          </p:cNvSpPr>
          <p:nvPr>
            <p:ph type="title"/>
          </p:nvPr>
        </p:nvSpPr>
        <p:spPr/>
        <p:txBody>
          <a:bodyPr/>
          <a:lstStyle/>
          <a:p>
            <a:r>
              <a:rPr lang="it-IT" sz="3200" dirty="0">
                <a:solidFill>
                  <a:prstClr val="black">
                    <a:lumMod val="85000"/>
                    <a:lumOff val="15000"/>
                  </a:prstClr>
                </a:solidFill>
              </a:rPr>
              <a:t>L’Ente Nazionale Italiano per il Turismo</a:t>
            </a:r>
            <a:endParaRPr lang="it-IT" dirty="0"/>
          </a:p>
        </p:txBody>
      </p:sp>
      <p:sp>
        <p:nvSpPr>
          <p:cNvPr id="3" name="Segnaposto contenuto 2">
            <a:extLst>
              <a:ext uri="{FF2B5EF4-FFF2-40B4-BE49-F238E27FC236}">
                <a16:creationId xmlns:a16="http://schemas.microsoft.com/office/drawing/2014/main" id="{2CD6BC22-123E-4953-BADF-D135D8D4CBBE}"/>
              </a:ext>
            </a:extLst>
          </p:cNvPr>
          <p:cNvSpPr>
            <a:spLocks noGrp="1"/>
          </p:cNvSpPr>
          <p:nvPr>
            <p:ph idx="1"/>
          </p:nvPr>
        </p:nvSpPr>
        <p:spPr>
          <a:xfrm>
            <a:off x="2589212" y="1760738"/>
            <a:ext cx="8915400" cy="4100290"/>
          </a:xfrm>
        </p:spPr>
        <p:txBody>
          <a:bodyPr>
            <a:normAutofit/>
          </a:bodyPr>
          <a:lstStyle/>
          <a:p>
            <a:pPr algn="just"/>
            <a:r>
              <a:rPr lang="it-IT" dirty="0"/>
              <a:t>Grande novità fu la creazione da parte di ENIT di una rete di uffici all’estero, intesi come veri e propri centri di promozione turistica, utili per acquisire notizie sulle possibilità di sviluppo di correnti turistiche locali verso l’Italia, per individuare delle motivazioni prevalenti. </a:t>
            </a:r>
          </a:p>
          <a:p>
            <a:pPr algn="just"/>
            <a:endParaRPr lang="it-IT" dirty="0"/>
          </a:p>
          <a:p>
            <a:pPr algn="just"/>
            <a:r>
              <a:rPr lang="it-IT" dirty="0"/>
              <a:t>Per far questo prima si struttura con Delegati tratti dalle Camere di Commercio oppure scelti tra i cittadini italiani residenti all’estero. Successivamente istituì proprie Delegazioni, con personale dell’Ente. Giunse a 20 delegazioni effettive e 50 onorarie </a:t>
            </a:r>
          </a:p>
          <a:p>
            <a:pPr algn="just"/>
            <a:endParaRPr lang="it-IT" dirty="0"/>
          </a:p>
          <a:p>
            <a:pPr algn="just"/>
            <a:r>
              <a:rPr lang="it-IT" dirty="0"/>
              <a:t>Come per tutte le istituzioni, anche ENIT promosse l’immagine dell’Italia fascista, rientrando a tutti gli effetti nel tema del consenso.</a:t>
            </a:r>
          </a:p>
        </p:txBody>
      </p:sp>
    </p:spTree>
    <p:extLst>
      <p:ext uri="{BB962C8B-B14F-4D97-AF65-F5344CB8AC3E}">
        <p14:creationId xmlns:p14="http://schemas.microsoft.com/office/powerpoint/2010/main" val="944182486"/>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202</TotalTime>
  <Words>2414</Words>
  <Application>Microsoft Office PowerPoint</Application>
  <PresentationFormat>Widescreen</PresentationFormat>
  <Paragraphs>128</Paragraphs>
  <Slides>20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20</vt:i4>
      </vt:variant>
    </vt:vector>
  </HeadingPairs>
  <TitlesOfParts>
    <vt:vector size="24" baseType="lpstr">
      <vt:lpstr>Arial</vt:lpstr>
      <vt:lpstr>Century Gothic</vt:lpstr>
      <vt:lpstr>Wingdings 3</vt:lpstr>
      <vt:lpstr>Filo</vt:lpstr>
      <vt:lpstr>Il turismo italiano fra le due guerre</vt:lpstr>
      <vt:lpstr>Il turismo italiano fra le due guerre</vt:lpstr>
      <vt:lpstr>Il turismo italiano fra le due guerre</vt:lpstr>
      <vt:lpstr>Il turismo fra le due guerre</vt:lpstr>
      <vt:lpstr>L’Organizzazione Nazionale Dopolavoro</vt:lpstr>
      <vt:lpstr>Le prime forme istituzionali</vt:lpstr>
      <vt:lpstr>L’Ente Nazionale Italiano per il Turismo</vt:lpstr>
      <vt:lpstr>L’Ente Nazionale Italiano per il Turismo</vt:lpstr>
      <vt:lpstr>L’Ente Nazionale Italiano per il Turismo</vt:lpstr>
      <vt:lpstr>Le Aziende Autonome di Cura Soggiorno e Turismo</vt:lpstr>
      <vt:lpstr>Le Aziende Autonome di Cura Soggiorno e Turismo</vt:lpstr>
      <vt:lpstr>Il coordinamento nazionale</vt:lpstr>
      <vt:lpstr>Osservazioni: turismo e dittatura</vt:lpstr>
      <vt:lpstr>Il turismo italiano fra le due guerre: caratteristiche generali</vt:lpstr>
      <vt:lpstr>Il turismo italiano fra le due guerre: caratteristiche generali</vt:lpstr>
      <vt:lpstr>Il turismo italiano fra le due guerre: caratteristiche generali</vt:lpstr>
      <vt:lpstr>La villeggiatura: il turismo balneare</vt:lpstr>
      <vt:lpstr>La villeggiatura: il turismo balneare</vt:lpstr>
      <vt:lpstr>Il Turismo termale</vt:lpstr>
      <vt:lpstr>Il turismo montano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turismo fra le due guerra</dc:title>
  <dc:creator>utente</dc:creator>
  <cp:lastModifiedBy>utente</cp:lastModifiedBy>
  <cp:revision>22</cp:revision>
  <dcterms:created xsi:type="dcterms:W3CDTF">2021-03-09T15:46:16Z</dcterms:created>
  <dcterms:modified xsi:type="dcterms:W3CDTF">2021-11-16T10:12:44Z</dcterms:modified>
</cp:coreProperties>
</file>