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53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364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1844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932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71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46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202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071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485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26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03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39EF0-A9EB-45E1-B100-0E1689E054AE}" type="datetimeFigureOut">
              <a:rPr lang="it-IT" smtClean="0"/>
              <a:t>13/01/2022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F98C5-8739-4099-B5A0-B25375ACA3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4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28048" y="303495"/>
            <a:ext cx="10435988" cy="4336744"/>
          </a:xfrm>
        </p:spPr>
        <p:txBody>
          <a:bodyPr>
            <a:normAutofit/>
          </a:bodyPr>
          <a:lstStyle/>
          <a:p>
            <a:r>
              <a:rPr lang="it-IT" dirty="0" smtClean="0"/>
              <a:t>IL CONCETTO DI SOLIDARIETA’ NELL’UNIONE EUROPEA : sviluppo del tema energetico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902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20837"/>
            <a:ext cx="10515600" cy="4756126"/>
          </a:xfrm>
        </p:spPr>
        <p:txBody>
          <a:bodyPr/>
          <a:lstStyle/>
          <a:p>
            <a:pPr algn="just"/>
            <a:r>
              <a:rPr lang="it-IT" dirty="0" smtClean="0"/>
              <a:t>Concetto trasversale dell’Ordinamento giuridico dell’Unione, contenuto in numerose disposizioni dei Trattati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Assenza di un concetto omnicomprensivo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Valenza Ue in triplice accezione di tipo:</a:t>
            </a:r>
          </a:p>
          <a:p>
            <a:pPr lvl="1" algn="just"/>
            <a:r>
              <a:rPr lang="it-IT" dirty="0" smtClean="0"/>
              <a:t>Costituzionale;</a:t>
            </a:r>
          </a:p>
          <a:p>
            <a:pPr lvl="1" algn="just"/>
            <a:r>
              <a:rPr lang="it-IT" dirty="0" smtClean="0"/>
              <a:t>Politico;</a:t>
            </a:r>
          </a:p>
          <a:p>
            <a:pPr lvl="1" algn="just"/>
            <a:r>
              <a:rPr lang="it-IT" dirty="0" smtClean="0"/>
              <a:t>funzionale</a:t>
            </a:r>
          </a:p>
        </p:txBody>
      </p:sp>
    </p:spTree>
    <p:extLst>
      <p:ext uri="{BB962C8B-B14F-4D97-AF65-F5344CB8AC3E}">
        <p14:creationId xmlns:p14="http://schemas.microsoft.com/office/powerpoint/2010/main" val="282184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Valore Costituzionale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35237"/>
            <a:ext cx="10515600" cy="3841726"/>
          </a:xfrm>
        </p:spPr>
        <p:txBody>
          <a:bodyPr/>
          <a:lstStyle/>
          <a:p>
            <a:pPr algn="just"/>
            <a:r>
              <a:rPr lang="it-IT" dirty="0" smtClean="0"/>
              <a:t>Art. 2 TUE, valore costituzionale della solidarietà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 smtClean="0"/>
              <a:t>Art. 4, par. 3 TUE, come obiettivo per una leale cooperazione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255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Valore Politico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/>
              <a:t>Art. 3 TUE, obiettivo per ispirare le decisioni politiche ed economiche</a:t>
            </a:r>
          </a:p>
          <a:p>
            <a:pPr marL="0" indent="0" algn="just">
              <a:buNone/>
            </a:pPr>
            <a:endParaRPr lang="it-IT" dirty="0" smtClean="0"/>
          </a:p>
          <a:p>
            <a:pPr algn="just"/>
            <a:r>
              <a:rPr lang="it-IT" dirty="0" smtClean="0"/>
              <a:t>Art. 24, par. 2 e 3 TUE, fonda l’azione in materia di politica estera e sicurezza comune sullo sviluppo di una reciproca solidarietà tra Stati Membri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Art. 67, par. 2 TFUE, in materia di asilo, immigrazione e controllo alle frontiere esterne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Art. 120 TFUE pone come riferimento l’art. 3 TUE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Art. 194 TFUE relativo alla solidarietà energetica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653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Valore Funzionale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Art. 42, par. 7 TUE in materia di politica estera e sicurezza comune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Art. 80 TFUE, in materia di controlli alle frontiere, asilo e immigrazione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Art. 122 TFUE, in materia di politica economica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Art. 222 TFUE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021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Nozione di solidarietà energetica attraverso la Sentenza Polonia c. Commissione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Nella Sentenza Polonia c. Commissione viene utilizzato il riferimento allo spirito di solidarietà espresso dall’art. 194 TFUE, quale parametro di legittimità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DECISIONE COMMISSIONE SUL GASDOTTO OPAL 2016; C(2016) 6950 final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CAUSA C-848/19 P. GERMANIA-POLONIA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SENTENZA CGUE DEL 15 LUGLIO 2021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Tenendo a mente:</a:t>
            </a:r>
          </a:p>
          <a:p>
            <a:pPr lvl="1" algn="just"/>
            <a:r>
              <a:rPr lang="it-IT" dirty="0" smtClean="0"/>
              <a:t>DIRETTIVA 2003/55/CE del Parlamento europeo e del Consiglio</a:t>
            </a:r>
          </a:p>
          <a:p>
            <a:pPr lvl="1" algn="just"/>
            <a:r>
              <a:rPr lang="it-IT" dirty="0" smtClean="0"/>
              <a:t>DIRETTIVA 2009/73/CE del Parlamento europeo e del Consiglio (abroga la precedente; GU 2009, L. 211, p.94)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957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946">
              <a:srgbClr val="BAD0E3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 solidarietà energetica negli atti di diritto derivato dell’Unione europea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La solidarietà interstatuale costituisce una caratteristica fondamentale dell’appartenenza dell’Unione, indispensabile per ripartire e ridurre i rischi individuali di ciascun Stato Membro nel mercato integrato dell’energia:</a:t>
            </a:r>
          </a:p>
          <a:p>
            <a:pPr algn="just"/>
            <a:endParaRPr lang="it-IT" dirty="0" smtClean="0"/>
          </a:p>
          <a:p>
            <a:pPr lvl="1" algn="just"/>
            <a:r>
              <a:rPr lang="it-IT" dirty="0" smtClean="0"/>
              <a:t>PRIMO PROFILO: Reg. 2019/941/UE</a:t>
            </a:r>
          </a:p>
          <a:p>
            <a:pPr lvl="1" algn="just"/>
            <a:r>
              <a:rPr lang="it-IT" dirty="0" smtClean="0"/>
              <a:t>SECONDO PROFILO: </a:t>
            </a:r>
            <a:r>
              <a:rPr lang="it-IT" i="1" dirty="0" smtClean="0"/>
              <a:t>Un-building</a:t>
            </a:r>
            <a:r>
              <a:rPr lang="it-IT" dirty="0" smtClean="0"/>
              <a:t> delle attività di gestione</a:t>
            </a:r>
          </a:p>
          <a:p>
            <a:pPr lvl="1" algn="just"/>
            <a:r>
              <a:rPr lang="it-IT" dirty="0" smtClean="0"/>
              <a:t>TERZO PROFILO: Reg. 2018/1999/UE e DECISIONE 2017/684/UE</a:t>
            </a:r>
          </a:p>
          <a:p>
            <a:pPr lvl="1" algn="just"/>
            <a:r>
              <a:rPr lang="it-IT" dirty="0" smtClean="0"/>
              <a:t>QUARTO PROFILO: Reg. 2017/1938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68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356</Words>
  <Application>Microsoft Office PowerPoint</Application>
  <PresentationFormat>Personalizzato</PresentationFormat>
  <Paragraphs>51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IL CONCETTO DI SOLIDARIETA’ NELL’UNIONE EUROPEA : sviluppo del tema energetico</vt:lpstr>
      <vt:lpstr>Presentazione standard di PowerPoint</vt:lpstr>
      <vt:lpstr>Valore Costituzionale</vt:lpstr>
      <vt:lpstr>Valore Politico</vt:lpstr>
      <vt:lpstr>Valore Funzionale</vt:lpstr>
      <vt:lpstr>Nozione di solidarietà energetica attraverso la Sentenza Polonia c. Commissione</vt:lpstr>
      <vt:lpstr>La solidarietà energetica negli atti di diritto derivato dell’Unione europea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CONCETTO DI SOLIDARIETA’ NELL’UNIONE EUROPEA : sviluppo del tema energetico</dc:title>
  <dc:creator>Account Microsoft</dc:creator>
  <cp:lastModifiedBy>Emanuela Pistoia</cp:lastModifiedBy>
  <cp:revision>7</cp:revision>
  <dcterms:created xsi:type="dcterms:W3CDTF">2021-12-18T14:06:22Z</dcterms:created>
  <dcterms:modified xsi:type="dcterms:W3CDTF">2022-01-13T12:38:38Z</dcterms:modified>
</cp:coreProperties>
</file>