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81" r:id="rId3"/>
    <p:sldId id="282"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283" r:id="rId18"/>
    <p:sldId id="307" r:id="rId19"/>
    <p:sldId id="309" r:id="rId20"/>
    <p:sldId id="308" r:id="rId21"/>
    <p:sldId id="311" r:id="rId22"/>
    <p:sldId id="310" r:id="rId23"/>
    <p:sldId id="335" r:id="rId24"/>
    <p:sldId id="312" r:id="rId25"/>
    <p:sldId id="313" r:id="rId26"/>
    <p:sldId id="314" r:id="rId27"/>
    <p:sldId id="315" r:id="rId28"/>
    <p:sldId id="316" r:id="rId29"/>
    <p:sldId id="317" r:id="rId30"/>
    <p:sldId id="318" r:id="rId31"/>
    <p:sldId id="319" r:id="rId32"/>
    <p:sldId id="320" r:id="rId33"/>
    <p:sldId id="321" r:id="rId34"/>
    <p:sldId id="322" r:id="rId35"/>
    <p:sldId id="293" r:id="rId36"/>
    <p:sldId id="323" r:id="rId37"/>
    <p:sldId id="324" r:id="rId38"/>
    <p:sldId id="325" r:id="rId39"/>
    <p:sldId id="326" r:id="rId40"/>
    <p:sldId id="327" r:id="rId41"/>
    <p:sldId id="328" r:id="rId42"/>
    <p:sldId id="330" r:id="rId43"/>
    <p:sldId id="329" r:id="rId44"/>
    <p:sldId id="331" r:id="rId45"/>
    <p:sldId id="266" r:id="rId46"/>
    <p:sldId id="332" r:id="rId47"/>
    <p:sldId id="333" r:id="rId48"/>
    <p:sldId id="334" r:id="rId49"/>
    <p:sldId id="336" r:id="rId50"/>
    <p:sldId id="337" r:id="rId51"/>
    <p:sldId id="338" r:id="rId52"/>
    <p:sldId id="339"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14"/>
  </p:normalViewPr>
  <p:slideViewPr>
    <p:cSldViewPr snapToGrid="0">
      <p:cViewPr varScale="1">
        <p:scale>
          <a:sx n="101" d="100"/>
          <a:sy n="101" d="100"/>
        </p:scale>
        <p:origin x="10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08/08/24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08/08/24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08/08/24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08/08/24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08/08/24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08/08/24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08/08/24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08/08/24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08/08/24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08/08/24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08/08/24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08/08/24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curia.europa.eu/jcms/jcms/Jo2_7033/it/" TargetMode="External"/><Relationship Id="rId2" Type="http://schemas.openxmlformats.org/officeDocument/2006/relationships/hyperlink" Target="http://curia.europa.eu/jcms/jcms/Jo2_7024/it/"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eur-lex.europa.eu/legal-content/IT/ALL/?uri=CELEX%3A32009R0401" TargetMode="External"/><Relationship Id="rId2" Type="http://schemas.openxmlformats.org/officeDocument/2006/relationships/hyperlink" Target="https://www.eionet.europa.e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279400"/>
            <a:ext cx="9144000" cy="1662135"/>
          </a:xfrm>
        </p:spPr>
        <p:txBody>
          <a:bodyPr>
            <a:noAutofit/>
          </a:bodyPr>
          <a:lstStyle/>
          <a:p>
            <a:pPr algn="l"/>
            <a:r>
              <a:rPr lang="it-IT" sz="3600" b="1" i="0" u="none" strike="noStrike" dirty="0">
                <a:solidFill>
                  <a:srgbClr val="00B050"/>
                </a:solidFill>
                <a:effectLst/>
                <a:highlight>
                  <a:srgbClr val="FFFFFF"/>
                </a:highlight>
                <a:latin typeface="+mn-lt"/>
              </a:rPr>
              <a:t>Politiche dell’Unione europea e tutela dell’ambiente</a:t>
            </a:r>
            <a:br>
              <a:rPr lang="it-IT" sz="4000" b="1" dirty="0">
                <a:solidFill>
                  <a:srgbClr val="00B0F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normAutofit fontScale="92500"/>
          </a:bodyPr>
          <a:lstStyle/>
          <a:p>
            <a:endParaRPr lang="it-IT" sz="3600" b="1" dirty="0">
              <a:solidFill>
                <a:srgbClr val="00B050"/>
              </a:solidFill>
            </a:endParaRPr>
          </a:p>
          <a:p>
            <a:r>
              <a:rPr lang="it-IT" sz="3600" b="1" dirty="0">
                <a:solidFill>
                  <a:srgbClr val="00B050"/>
                </a:solidFill>
              </a:rPr>
              <a:t>Settimana 4</a:t>
            </a:r>
          </a:p>
          <a:p>
            <a:r>
              <a:rPr lang="it-IT" sz="3500" b="1" dirty="0">
                <a:solidFill>
                  <a:srgbClr val="92D050"/>
                </a:solidFill>
              </a:rPr>
              <a:t>Gli attori del diritto e della politica dell'ambiente dell'UE: le istituzioni e le agenzie UE</a:t>
            </a:r>
          </a:p>
        </p:txBody>
      </p:sp>
      <p:pic>
        <p:nvPicPr>
          <p:cNvPr id="7" name="Immagine 6">
            <a:extLst>
              <a:ext uri="{FF2B5EF4-FFF2-40B4-BE49-F238E27FC236}">
                <a16:creationId xmlns:a16="http://schemas.microsoft.com/office/drawing/2014/main" id="{728E83C0-5B68-8240-2A2D-3BEC5CDAD1B3}"/>
              </a:ext>
            </a:extLst>
          </p:cNvPr>
          <p:cNvPicPr>
            <a:picLocks noChangeAspect="1"/>
          </p:cNvPicPr>
          <p:nvPr/>
        </p:nvPicPr>
        <p:blipFill>
          <a:blip r:embed="rId2"/>
          <a:stretch>
            <a:fillRect/>
          </a:stretch>
        </p:blipFill>
        <p:spPr>
          <a:xfrm>
            <a:off x="8887725" y="0"/>
            <a:ext cx="3304275" cy="1339306"/>
          </a:xfrm>
          <a:prstGeom prst="rect">
            <a:avLst/>
          </a:prstGeom>
        </p:spPr>
      </p:pic>
      <p:pic>
        <p:nvPicPr>
          <p:cNvPr id="8" name="Immagine 7">
            <a:extLst>
              <a:ext uri="{FF2B5EF4-FFF2-40B4-BE49-F238E27FC236}">
                <a16:creationId xmlns:a16="http://schemas.microsoft.com/office/drawing/2014/main" id="{2CDBFDDD-99C0-0B17-ECF6-CB10F08DD456}"/>
              </a:ext>
            </a:extLst>
          </p:cNvPr>
          <p:cNvPicPr>
            <a:picLocks noChangeAspect="1"/>
          </p:cNvPicPr>
          <p:nvPr/>
        </p:nvPicPr>
        <p:blipFill>
          <a:blip r:embed="rId3"/>
          <a:stretch>
            <a:fillRect/>
          </a:stretch>
        </p:blipFill>
        <p:spPr>
          <a:xfrm>
            <a:off x="2419350" y="5074420"/>
            <a:ext cx="7353300" cy="150418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A44525-E1A7-9F31-CA7E-094AFA071C7B}"/>
              </a:ext>
            </a:extLst>
          </p:cNvPr>
          <p:cNvSpPr>
            <a:spLocks noGrp="1"/>
          </p:cNvSpPr>
          <p:nvPr>
            <p:ph type="title"/>
          </p:nvPr>
        </p:nvSpPr>
        <p:spPr/>
        <p:txBody>
          <a:bodyPr/>
          <a:lstStyle/>
          <a:p>
            <a:r>
              <a:rPr lang="it-IT" b="1" dirty="0">
                <a:solidFill>
                  <a:srgbClr val="00B050"/>
                </a:solidFill>
                <a:effectLst/>
                <a:ea typeface="Aptos Narrow" panose="020B0004020202020204" pitchFamily="34" charset="0"/>
                <a:cs typeface="Aptos Narrow" panose="020B0004020202020204" pitchFamily="34" charset="0"/>
              </a:rPr>
              <a:t>Consiglio Europeo</a:t>
            </a:r>
            <a:endParaRPr lang="it-IT" dirty="0"/>
          </a:p>
        </p:txBody>
      </p:sp>
      <p:sp>
        <p:nvSpPr>
          <p:cNvPr id="3" name="Segnaposto contenuto 2">
            <a:extLst>
              <a:ext uri="{FF2B5EF4-FFF2-40B4-BE49-F238E27FC236}">
                <a16:creationId xmlns:a16="http://schemas.microsoft.com/office/drawing/2014/main" id="{488450F8-4E21-B43D-1CC2-017499C3CD4D}"/>
              </a:ext>
            </a:extLst>
          </p:cNvPr>
          <p:cNvSpPr>
            <a:spLocks noGrp="1"/>
          </p:cNvSpPr>
          <p:nvPr>
            <p:ph idx="1"/>
          </p:nvPr>
        </p:nvSpPr>
        <p:spPr>
          <a:xfrm>
            <a:off x="838200" y="1892299"/>
            <a:ext cx="10515600" cy="4284663"/>
          </a:xfrm>
        </p:spPr>
        <p:txBody>
          <a:bodyPr>
            <a:normAutofit/>
          </a:bodyPr>
          <a:lstStyle/>
          <a:p>
            <a:r>
              <a:rPr lang="it-IT" dirty="0">
                <a:solidFill>
                  <a:srgbClr val="00B0F0"/>
                </a:solidFill>
              </a:rPr>
              <a:t>Funzioni del Presidente del Consiglio Europeo (art. 15 TUE): </a:t>
            </a:r>
          </a:p>
          <a:p>
            <a:pPr lvl="1"/>
            <a:r>
              <a:rPr lang="it-IT" sz="2800" b="0" i="0" u="none" strike="noStrike" dirty="0">
                <a:solidFill>
                  <a:srgbClr val="3E4951"/>
                </a:solidFill>
                <a:effectLst/>
                <a:latin typeface="Calibri" panose="020F0502020204030204" pitchFamily="34" charset="0"/>
                <a:cs typeface="Calibri" panose="020F0502020204030204" pitchFamily="34" charset="0"/>
              </a:rPr>
              <a:t>Il presidente del Consiglio europeo assicura inoltre la rappresentanza esterna dell'UE a livello di capi di Stato o di governo:</a:t>
            </a:r>
          </a:p>
          <a:p>
            <a:pPr lvl="1"/>
            <a:r>
              <a:rPr lang="it-IT" sz="2800" b="0" i="0" u="none" strike="noStrike" dirty="0">
                <a:solidFill>
                  <a:srgbClr val="3E4951"/>
                </a:solidFill>
                <a:effectLst/>
                <a:latin typeface="Calibri" panose="020F0502020204030204" pitchFamily="34" charset="0"/>
                <a:cs typeface="Calibri" panose="020F0502020204030204" pitchFamily="34" charset="0"/>
              </a:rPr>
              <a:t>per le </a:t>
            </a:r>
            <a:r>
              <a:rPr lang="it-IT" sz="2800" b="1" i="0" u="none" strike="noStrike" dirty="0">
                <a:solidFill>
                  <a:srgbClr val="3E4951"/>
                </a:solidFill>
                <a:effectLst/>
                <a:latin typeface="Calibri" panose="020F0502020204030204" pitchFamily="34" charset="0"/>
                <a:cs typeface="Calibri" panose="020F0502020204030204" pitchFamily="34" charset="0"/>
              </a:rPr>
              <a:t>materie relative alla politica estera e di sicurezza comune (PESC) dell'UE</a:t>
            </a:r>
            <a:r>
              <a:rPr lang="it-IT" sz="2800" b="0" i="0" u="none" strike="noStrike" dirty="0">
                <a:solidFill>
                  <a:srgbClr val="3E4951"/>
                </a:solidFill>
                <a:effectLst/>
                <a:latin typeface="Calibri" panose="020F0502020204030204" pitchFamily="34" charset="0"/>
                <a:cs typeface="Calibri" panose="020F0502020204030204" pitchFamily="34" charset="0"/>
              </a:rPr>
              <a:t>, insieme all'alto rappresentante dell'Unione per gli affari esteri e la politica di sicurezza, che contribuisce a mettere in atto la PESC e ad assicurarne l'unità, la coerenza e l'efficacia</a:t>
            </a:r>
          </a:p>
          <a:p>
            <a:pPr lvl="1"/>
            <a:r>
              <a:rPr lang="it-IT" sz="2800" b="0" i="0" u="none" strike="noStrike" dirty="0">
                <a:solidFill>
                  <a:srgbClr val="3E4951"/>
                </a:solidFill>
                <a:effectLst/>
                <a:latin typeface="Calibri" panose="020F0502020204030204" pitchFamily="34" charset="0"/>
                <a:cs typeface="Calibri" panose="020F0502020204030204" pitchFamily="34" charset="0"/>
              </a:rPr>
              <a:t>nei </a:t>
            </a:r>
            <a:r>
              <a:rPr lang="it-IT" sz="2800" b="1" i="0" u="none" strike="noStrike" dirty="0">
                <a:solidFill>
                  <a:srgbClr val="3E4951"/>
                </a:solidFill>
                <a:effectLst/>
                <a:latin typeface="Calibri" panose="020F0502020204030204" pitchFamily="34" charset="0"/>
                <a:cs typeface="Calibri" panose="020F0502020204030204" pitchFamily="34" charset="0"/>
              </a:rPr>
              <a:t>vertici internazionali</a:t>
            </a:r>
            <a:r>
              <a:rPr lang="it-IT" sz="2800" b="0" i="0" u="none" strike="noStrike" dirty="0">
                <a:solidFill>
                  <a:srgbClr val="3E4951"/>
                </a:solidFill>
                <a:effectLst/>
                <a:latin typeface="Calibri" panose="020F0502020204030204" pitchFamily="34" charset="0"/>
                <a:cs typeface="Calibri" panose="020F0502020204030204" pitchFamily="34" charset="0"/>
              </a:rPr>
              <a:t>, di norma con il presidente della Commissione europea</a:t>
            </a:r>
          </a:p>
          <a:p>
            <a:endParaRPr lang="it-IT" dirty="0">
              <a:solidFill>
                <a:srgbClr val="00B0F0"/>
              </a:solidFill>
            </a:endParaRPr>
          </a:p>
        </p:txBody>
      </p:sp>
    </p:spTree>
    <p:extLst>
      <p:ext uri="{BB962C8B-B14F-4D97-AF65-F5344CB8AC3E}">
        <p14:creationId xmlns:p14="http://schemas.microsoft.com/office/powerpoint/2010/main" val="3607230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A44525-E1A7-9F31-CA7E-094AFA071C7B}"/>
              </a:ext>
            </a:extLst>
          </p:cNvPr>
          <p:cNvSpPr>
            <a:spLocks noGrp="1"/>
          </p:cNvSpPr>
          <p:nvPr>
            <p:ph type="title"/>
          </p:nvPr>
        </p:nvSpPr>
        <p:spPr/>
        <p:txBody>
          <a:bodyPr/>
          <a:lstStyle/>
          <a:p>
            <a:r>
              <a:rPr lang="it-IT" b="1" dirty="0">
                <a:solidFill>
                  <a:srgbClr val="00B050"/>
                </a:solidFill>
                <a:effectLst/>
                <a:ea typeface="Aptos Narrow" panose="020B0004020202020204" pitchFamily="34" charset="0"/>
                <a:cs typeface="Aptos Narrow" panose="020B0004020202020204" pitchFamily="34" charset="0"/>
              </a:rPr>
              <a:t>Consiglio Europeo</a:t>
            </a:r>
            <a:endParaRPr lang="it-IT" dirty="0"/>
          </a:p>
        </p:txBody>
      </p:sp>
      <p:sp>
        <p:nvSpPr>
          <p:cNvPr id="3" name="Segnaposto contenuto 2">
            <a:extLst>
              <a:ext uri="{FF2B5EF4-FFF2-40B4-BE49-F238E27FC236}">
                <a16:creationId xmlns:a16="http://schemas.microsoft.com/office/drawing/2014/main" id="{488450F8-4E21-B43D-1CC2-017499C3CD4D}"/>
              </a:ext>
            </a:extLst>
          </p:cNvPr>
          <p:cNvSpPr>
            <a:spLocks noGrp="1"/>
          </p:cNvSpPr>
          <p:nvPr>
            <p:ph idx="1"/>
          </p:nvPr>
        </p:nvSpPr>
        <p:spPr>
          <a:xfrm>
            <a:off x="838200" y="1892299"/>
            <a:ext cx="10515600" cy="4600576"/>
          </a:xfrm>
        </p:spPr>
        <p:txBody>
          <a:bodyPr>
            <a:normAutofit lnSpcReduction="10000"/>
          </a:bodyPr>
          <a:lstStyle/>
          <a:p>
            <a:r>
              <a:rPr lang="it-IT" sz="3200" dirty="0">
                <a:solidFill>
                  <a:srgbClr val="00B0F0"/>
                </a:solidFill>
              </a:rPr>
              <a:t>Metodo decisionale (art. 15 TUE): </a:t>
            </a:r>
          </a:p>
          <a:p>
            <a:pPr lvl="1"/>
            <a:r>
              <a:rPr lang="it-IT" sz="2800" i="1" u="sng" dirty="0">
                <a:solidFill>
                  <a:srgbClr val="00B0F0"/>
                </a:solidFill>
              </a:rPr>
              <a:t>Consensus</a:t>
            </a:r>
            <a:r>
              <a:rPr lang="it-IT" sz="2800" dirty="0">
                <a:solidFill>
                  <a:srgbClr val="00B0F0"/>
                </a:solidFill>
              </a:rPr>
              <a:t>: </a:t>
            </a:r>
            <a:r>
              <a:rPr lang="it-IT" sz="2800" dirty="0"/>
              <a:t>una proposta si ritiene approvata, senza formale votazione, in assenza di contestazioni;</a:t>
            </a:r>
          </a:p>
          <a:p>
            <a:pPr lvl="1"/>
            <a:r>
              <a:rPr lang="it-IT" sz="2800" i="1" u="sng" dirty="0">
                <a:solidFill>
                  <a:srgbClr val="00B0F0"/>
                </a:solidFill>
              </a:rPr>
              <a:t>Unanimità</a:t>
            </a:r>
            <a:r>
              <a:rPr lang="it-IT" sz="2800" dirty="0">
                <a:solidFill>
                  <a:srgbClr val="00B0F0"/>
                </a:solidFill>
              </a:rPr>
              <a:t>:</a:t>
            </a:r>
            <a:r>
              <a:rPr lang="it-IT" sz="2800" dirty="0"/>
              <a:t> l’astensione di un membro non osta all’adozione della deliberazione (es. PESC);</a:t>
            </a:r>
          </a:p>
          <a:p>
            <a:pPr lvl="1"/>
            <a:r>
              <a:rPr lang="it-IT" sz="2800" i="1" u="sng" dirty="0">
                <a:solidFill>
                  <a:srgbClr val="00B0F0"/>
                </a:solidFill>
              </a:rPr>
              <a:t>Maggioranza semplice</a:t>
            </a:r>
            <a:r>
              <a:rPr lang="it-IT" sz="2800" dirty="0">
                <a:solidFill>
                  <a:srgbClr val="00B0F0"/>
                </a:solidFill>
              </a:rPr>
              <a:t>: </a:t>
            </a:r>
            <a:r>
              <a:rPr lang="it-IT" sz="2800" dirty="0"/>
              <a:t>per questioni procedurali interne all’istituzione</a:t>
            </a:r>
          </a:p>
          <a:p>
            <a:pPr lvl="1"/>
            <a:r>
              <a:rPr lang="it-IT" sz="2800" i="1" u="sng" dirty="0">
                <a:solidFill>
                  <a:srgbClr val="00B0F0"/>
                </a:solidFill>
              </a:rPr>
              <a:t>Maggioranza qualificata</a:t>
            </a:r>
            <a:r>
              <a:rPr lang="it-IT" sz="2800" dirty="0">
                <a:solidFill>
                  <a:srgbClr val="00B0F0"/>
                </a:solidFill>
              </a:rPr>
              <a:t>: </a:t>
            </a:r>
            <a:r>
              <a:rPr lang="it-IT" sz="2800" dirty="0"/>
              <a:t>seguendo le stesse regole previste per il Consiglio (es. designazione Presidente CE.</a:t>
            </a:r>
          </a:p>
          <a:p>
            <a:r>
              <a:rPr lang="it-IT" dirty="0"/>
              <a:t>Presidente della Commissione europea e del Consiglio Europeo non partecipano al voto</a:t>
            </a:r>
          </a:p>
          <a:p>
            <a:endParaRPr lang="it-IT" dirty="0"/>
          </a:p>
          <a:p>
            <a:endParaRPr lang="it-IT" dirty="0">
              <a:solidFill>
                <a:srgbClr val="00B0F0"/>
              </a:solidFill>
            </a:endParaRPr>
          </a:p>
        </p:txBody>
      </p:sp>
    </p:spTree>
    <p:extLst>
      <p:ext uri="{BB962C8B-B14F-4D97-AF65-F5344CB8AC3E}">
        <p14:creationId xmlns:p14="http://schemas.microsoft.com/office/powerpoint/2010/main" val="2348439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A44525-E1A7-9F31-CA7E-094AFA071C7B}"/>
              </a:ext>
            </a:extLst>
          </p:cNvPr>
          <p:cNvSpPr>
            <a:spLocks noGrp="1"/>
          </p:cNvSpPr>
          <p:nvPr>
            <p:ph type="title"/>
          </p:nvPr>
        </p:nvSpPr>
        <p:spPr/>
        <p:txBody>
          <a:bodyPr/>
          <a:lstStyle/>
          <a:p>
            <a:r>
              <a:rPr lang="it-IT" b="1" dirty="0">
                <a:solidFill>
                  <a:srgbClr val="00B050"/>
                </a:solidFill>
                <a:effectLst/>
                <a:ea typeface="Aptos Narrow" panose="020B0004020202020204" pitchFamily="34" charset="0"/>
                <a:cs typeface="Aptos Narrow" panose="020B0004020202020204" pitchFamily="34" charset="0"/>
              </a:rPr>
              <a:t>Consiglio Europeo</a:t>
            </a:r>
            <a:endParaRPr lang="it-IT" dirty="0"/>
          </a:p>
        </p:txBody>
      </p:sp>
      <p:sp>
        <p:nvSpPr>
          <p:cNvPr id="3" name="Segnaposto contenuto 2">
            <a:extLst>
              <a:ext uri="{FF2B5EF4-FFF2-40B4-BE49-F238E27FC236}">
                <a16:creationId xmlns:a16="http://schemas.microsoft.com/office/drawing/2014/main" id="{488450F8-4E21-B43D-1CC2-017499C3CD4D}"/>
              </a:ext>
            </a:extLst>
          </p:cNvPr>
          <p:cNvSpPr>
            <a:spLocks noGrp="1"/>
          </p:cNvSpPr>
          <p:nvPr>
            <p:ph idx="1"/>
          </p:nvPr>
        </p:nvSpPr>
        <p:spPr>
          <a:xfrm>
            <a:off x="838200" y="1892299"/>
            <a:ext cx="10515600" cy="4600576"/>
          </a:xfrm>
        </p:spPr>
        <p:txBody>
          <a:bodyPr>
            <a:normAutofit/>
          </a:bodyPr>
          <a:lstStyle/>
          <a:p>
            <a:r>
              <a:rPr lang="it-IT" dirty="0">
                <a:solidFill>
                  <a:srgbClr val="00B0F0"/>
                </a:solidFill>
              </a:rPr>
              <a:t>Adozione Decisioni </a:t>
            </a:r>
          </a:p>
          <a:p>
            <a:r>
              <a:rPr lang="it-IT" dirty="0"/>
              <a:t>Il Consiglio può adottare decisioni all’unanimità su:</a:t>
            </a:r>
          </a:p>
          <a:p>
            <a:r>
              <a:rPr lang="it-IT" dirty="0"/>
              <a:t>Composizione del PE, sistema di rotazione dei membri della CE</a:t>
            </a:r>
          </a:p>
          <a:p>
            <a:r>
              <a:rPr lang="it-IT" dirty="0"/>
              <a:t>Procedure di revisione semplificata dei Trattati</a:t>
            </a:r>
          </a:p>
          <a:p>
            <a:r>
              <a:rPr lang="it-IT" dirty="0"/>
              <a:t>Recesso di uno SM</a:t>
            </a:r>
          </a:p>
          <a:p>
            <a:r>
              <a:rPr lang="it-IT" dirty="0"/>
              <a:t>Istituzione EPPO e sue competenze</a:t>
            </a:r>
          </a:p>
          <a:p>
            <a:r>
              <a:rPr lang="it-IT" dirty="0"/>
              <a:t>Gli atti del Consiglio Europeo sono soggetti al </a:t>
            </a:r>
            <a:r>
              <a:rPr lang="it-IT" dirty="0">
                <a:solidFill>
                  <a:srgbClr val="00B0F0"/>
                </a:solidFill>
              </a:rPr>
              <a:t>controllo della CGE </a:t>
            </a:r>
            <a:r>
              <a:rPr lang="it-IT" dirty="0"/>
              <a:t>quando destinati a produrre effetti giuridici nei confronti di terzi, tranne atti PESC (ex art. 263 TFUE)</a:t>
            </a:r>
          </a:p>
        </p:txBody>
      </p:sp>
    </p:spTree>
    <p:extLst>
      <p:ext uri="{BB962C8B-B14F-4D97-AF65-F5344CB8AC3E}">
        <p14:creationId xmlns:p14="http://schemas.microsoft.com/office/powerpoint/2010/main" val="4084260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A44525-E1A7-9F31-CA7E-094AFA071C7B}"/>
              </a:ext>
            </a:extLst>
          </p:cNvPr>
          <p:cNvSpPr>
            <a:spLocks noGrp="1"/>
          </p:cNvSpPr>
          <p:nvPr>
            <p:ph type="title"/>
          </p:nvPr>
        </p:nvSpPr>
        <p:spPr/>
        <p:txBody>
          <a:bodyPr/>
          <a:lstStyle/>
          <a:p>
            <a:r>
              <a:rPr lang="it-IT" b="1" dirty="0">
                <a:solidFill>
                  <a:srgbClr val="00B050"/>
                </a:solidFill>
                <a:effectLst/>
                <a:ea typeface="Aptos Narrow" panose="020B0004020202020204" pitchFamily="34" charset="0"/>
                <a:cs typeface="Aptos Narrow" panose="020B0004020202020204" pitchFamily="34" charset="0"/>
              </a:rPr>
              <a:t>Consiglio </a:t>
            </a:r>
            <a:r>
              <a:rPr lang="it-IT" b="1" dirty="0">
                <a:solidFill>
                  <a:srgbClr val="00B050"/>
                </a:solidFill>
                <a:ea typeface="Aptos Narrow" panose="020B0004020202020204" pitchFamily="34" charset="0"/>
                <a:cs typeface="Aptos Narrow" panose="020B0004020202020204" pitchFamily="34" charset="0"/>
              </a:rPr>
              <a:t>dell’Unione europea</a:t>
            </a:r>
            <a:endParaRPr lang="it-IT" dirty="0"/>
          </a:p>
        </p:txBody>
      </p:sp>
      <p:sp>
        <p:nvSpPr>
          <p:cNvPr id="3" name="Segnaposto contenuto 2">
            <a:extLst>
              <a:ext uri="{FF2B5EF4-FFF2-40B4-BE49-F238E27FC236}">
                <a16:creationId xmlns:a16="http://schemas.microsoft.com/office/drawing/2014/main" id="{488450F8-4E21-B43D-1CC2-017499C3CD4D}"/>
              </a:ext>
            </a:extLst>
          </p:cNvPr>
          <p:cNvSpPr>
            <a:spLocks noGrp="1"/>
          </p:cNvSpPr>
          <p:nvPr>
            <p:ph idx="1"/>
          </p:nvPr>
        </p:nvSpPr>
        <p:spPr>
          <a:xfrm>
            <a:off x="838200" y="1892299"/>
            <a:ext cx="10515600" cy="4600576"/>
          </a:xfrm>
        </p:spPr>
        <p:txBody>
          <a:bodyPr>
            <a:normAutofit/>
          </a:bodyPr>
          <a:lstStyle/>
          <a:p>
            <a:pPr algn="just"/>
            <a:r>
              <a:rPr lang="it-IT" b="1" i="0" u="none" strike="noStrike" dirty="0">
                <a:solidFill>
                  <a:srgbClr val="00B0F0"/>
                </a:solidFill>
                <a:effectLst/>
                <a:latin typeface="Calibri" panose="020F0502020204030204" pitchFamily="34" charset="0"/>
              </a:rPr>
              <a:t>Art. 16, par. 2, TUE, Composizione:</a:t>
            </a:r>
          </a:p>
          <a:p>
            <a:pPr algn="just"/>
            <a:r>
              <a:rPr lang="it-IT" dirty="0">
                <a:solidFill>
                  <a:srgbClr val="000000"/>
                </a:solidFill>
                <a:latin typeface="Calibri" panose="020F0502020204030204" pitchFamily="34" charset="0"/>
              </a:rPr>
              <a:t>«</a:t>
            </a:r>
            <a:r>
              <a:rPr lang="it-IT" b="0" i="0" u="none" strike="noStrike" dirty="0">
                <a:solidFill>
                  <a:srgbClr val="000000"/>
                </a:solidFill>
                <a:effectLst/>
                <a:latin typeface="Calibri" panose="020F0502020204030204" pitchFamily="34" charset="0"/>
              </a:rPr>
              <a:t>Il Consiglio è composto da un rappresentante di ciascuno Stato membro a livello ministeriale, abilitato a impegnare il governo dello Stato membro che rappresenta e ad esercitare il diritto di voto.»</a:t>
            </a:r>
          </a:p>
          <a:p>
            <a:pPr marL="0" indent="0" algn="just">
              <a:buNone/>
            </a:pPr>
            <a:endParaRPr lang="it-IT" b="0" i="0" u="none" strike="noStrike" dirty="0">
              <a:solidFill>
                <a:srgbClr val="000000"/>
              </a:solidFill>
              <a:effectLst/>
              <a:latin typeface="Calibri" panose="020F0502020204030204" pitchFamily="34" charset="0"/>
            </a:endParaRPr>
          </a:p>
          <a:p>
            <a:pPr algn="l" rtl="0" fontAlgn="base">
              <a:spcBef>
                <a:spcPts val="0"/>
              </a:spcBef>
              <a:spcAft>
                <a:spcPts val="0"/>
              </a:spcAft>
              <a:buFont typeface="Arial" panose="020B0604020202020204" pitchFamily="34" charset="0"/>
              <a:buChar char="•"/>
            </a:pPr>
            <a:r>
              <a:rPr lang="it-IT" dirty="0">
                <a:solidFill>
                  <a:srgbClr val="000000"/>
                </a:solidFill>
                <a:latin typeface="Calibri" panose="020F0502020204030204" pitchFamily="34" charset="0"/>
              </a:rPr>
              <a:t>Il Consiglio è un organo intergovernativo e le decisioni dei sono prese dai rappresentanti degli SM.</a:t>
            </a:r>
          </a:p>
          <a:p>
            <a:pPr algn="just"/>
            <a:r>
              <a:rPr lang="it-IT" dirty="0">
                <a:solidFill>
                  <a:srgbClr val="000000"/>
                </a:solidFill>
                <a:latin typeface="Calibri" panose="020F0502020204030204" pitchFamily="34" charset="0"/>
              </a:rPr>
              <a:t>Il Consiglio esprime una volontà propria, distinta da quella degli Stati membri</a:t>
            </a:r>
          </a:p>
        </p:txBody>
      </p:sp>
    </p:spTree>
    <p:extLst>
      <p:ext uri="{BB962C8B-B14F-4D97-AF65-F5344CB8AC3E}">
        <p14:creationId xmlns:p14="http://schemas.microsoft.com/office/powerpoint/2010/main" val="1510147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A44525-E1A7-9F31-CA7E-094AFA071C7B}"/>
              </a:ext>
            </a:extLst>
          </p:cNvPr>
          <p:cNvSpPr>
            <a:spLocks noGrp="1"/>
          </p:cNvSpPr>
          <p:nvPr>
            <p:ph type="title"/>
          </p:nvPr>
        </p:nvSpPr>
        <p:spPr/>
        <p:txBody>
          <a:bodyPr/>
          <a:lstStyle/>
          <a:p>
            <a:r>
              <a:rPr lang="it-IT" b="1" dirty="0">
                <a:solidFill>
                  <a:srgbClr val="00B050"/>
                </a:solidFill>
                <a:effectLst/>
                <a:ea typeface="Aptos Narrow" panose="020B0004020202020204" pitchFamily="34" charset="0"/>
                <a:cs typeface="Aptos Narrow" panose="020B0004020202020204" pitchFamily="34" charset="0"/>
              </a:rPr>
              <a:t>Consiglio </a:t>
            </a:r>
            <a:r>
              <a:rPr lang="it-IT" b="1" dirty="0">
                <a:solidFill>
                  <a:srgbClr val="00B050"/>
                </a:solidFill>
                <a:ea typeface="Aptos Narrow" panose="020B0004020202020204" pitchFamily="34" charset="0"/>
                <a:cs typeface="Aptos Narrow" panose="020B0004020202020204" pitchFamily="34" charset="0"/>
              </a:rPr>
              <a:t>dell’Unione europea</a:t>
            </a:r>
            <a:endParaRPr lang="it-IT" dirty="0"/>
          </a:p>
        </p:txBody>
      </p:sp>
      <p:sp>
        <p:nvSpPr>
          <p:cNvPr id="3" name="Segnaposto contenuto 2">
            <a:extLst>
              <a:ext uri="{FF2B5EF4-FFF2-40B4-BE49-F238E27FC236}">
                <a16:creationId xmlns:a16="http://schemas.microsoft.com/office/drawing/2014/main" id="{488450F8-4E21-B43D-1CC2-017499C3CD4D}"/>
              </a:ext>
            </a:extLst>
          </p:cNvPr>
          <p:cNvSpPr>
            <a:spLocks noGrp="1"/>
          </p:cNvSpPr>
          <p:nvPr>
            <p:ph idx="1"/>
          </p:nvPr>
        </p:nvSpPr>
        <p:spPr>
          <a:xfrm>
            <a:off x="838200" y="1690688"/>
            <a:ext cx="10515600" cy="4938711"/>
          </a:xfrm>
        </p:spPr>
        <p:txBody>
          <a:bodyPr>
            <a:normAutofit lnSpcReduction="10000"/>
          </a:bodyPr>
          <a:lstStyle/>
          <a:p>
            <a:pPr algn="just"/>
            <a:r>
              <a:rPr lang="it-IT" b="1" i="0" u="none" strike="noStrike" dirty="0">
                <a:solidFill>
                  <a:srgbClr val="00B0F0"/>
                </a:solidFill>
                <a:effectLst/>
                <a:latin typeface="Calibri" panose="020F0502020204030204" pitchFamily="34" charset="0"/>
              </a:rPr>
              <a:t>Art. 16, par. 2, TUE, Composizione:</a:t>
            </a:r>
          </a:p>
          <a:p>
            <a:pPr lvl="1" algn="just"/>
            <a:r>
              <a:rPr lang="it-IT" dirty="0">
                <a:solidFill>
                  <a:srgbClr val="000000"/>
                </a:solidFill>
                <a:latin typeface="Calibri" panose="020F0502020204030204" pitchFamily="34" charset="0"/>
              </a:rPr>
              <a:t>La sua composizione varia in base alle materie trattate</a:t>
            </a:r>
          </a:p>
          <a:p>
            <a:pPr lvl="1" algn="just"/>
            <a:r>
              <a:rPr lang="it-IT" dirty="0">
                <a:solidFill>
                  <a:srgbClr val="000000"/>
                </a:solidFill>
                <a:latin typeface="Calibri" panose="020F0502020204030204" pitchFamily="34" charset="0"/>
              </a:rPr>
              <a:t>Tuttavia, ci sono delle formazioni espressamente previste (art. 16, par. 6 TUE):</a:t>
            </a:r>
          </a:p>
          <a:p>
            <a:pPr lvl="1" algn="just"/>
            <a:r>
              <a:rPr lang="it-IT" dirty="0">
                <a:solidFill>
                  <a:srgbClr val="000000"/>
                </a:solidFill>
                <a:latin typeface="Calibri" panose="020F0502020204030204" pitchFamily="34" charset="0"/>
              </a:rPr>
              <a:t>Consiglio Affari generali: prepara le riunioni del Consiglio.</a:t>
            </a:r>
          </a:p>
          <a:p>
            <a:pPr lvl="1" algn="just"/>
            <a:r>
              <a:rPr lang="it-IT" dirty="0">
                <a:solidFill>
                  <a:srgbClr val="000000"/>
                </a:solidFill>
                <a:latin typeface="Calibri" panose="020F0502020204030204" pitchFamily="34" charset="0"/>
              </a:rPr>
              <a:t>Consiglio Affari esteri: elabora l’azione esterna dell’UE ed è presieduto dall’Alto rappresentante</a:t>
            </a:r>
          </a:p>
          <a:p>
            <a:pPr lvl="1" algn="just"/>
            <a:r>
              <a:rPr lang="it-IT" dirty="0">
                <a:solidFill>
                  <a:srgbClr val="000000"/>
                </a:solidFill>
                <a:latin typeface="Calibri" panose="020F0502020204030204" pitchFamily="34" charset="0"/>
              </a:rPr>
              <a:t>Altre formazioni sono decise a maggioranza qualificata dal Consiglio (es. ECOFIN). Si v. Decisione 2009/878/UE.</a:t>
            </a:r>
          </a:p>
          <a:p>
            <a:pPr lvl="1" algn="just"/>
            <a:r>
              <a:rPr lang="it-IT" dirty="0">
                <a:solidFill>
                  <a:srgbClr val="000000"/>
                </a:solidFill>
                <a:latin typeface="Calibri" panose="020F0502020204030204" pitchFamily="34" charset="0"/>
              </a:rPr>
              <a:t>Presidenza è esercitata a turno da ciascuno Stato membro per 6 mesi: poteri organizzativi</a:t>
            </a:r>
          </a:p>
          <a:p>
            <a:pPr lvl="1" algn="just">
              <a:lnSpc>
                <a:spcPct val="100000"/>
              </a:lnSpc>
            </a:pPr>
            <a:r>
              <a:rPr lang="it-IT" dirty="0">
                <a:solidFill>
                  <a:srgbClr val="000000"/>
                </a:solidFill>
                <a:latin typeface="Calibri" panose="020F0502020204030204" pitchFamily="34" charset="0"/>
              </a:rPr>
              <a:t>COREPER (organo composto da diplomatici): prepara i lavori del Consiglio</a:t>
            </a:r>
          </a:p>
          <a:p>
            <a:pPr lvl="1" algn="just">
              <a:lnSpc>
                <a:spcPct val="100000"/>
              </a:lnSpc>
            </a:pPr>
            <a:r>
              <a:rPr lang="it-IT" dirty="0">
                <a:solidFill>
                  <a:srgbClr val="000000"/>
                </a:solidFill>
                <a:latin typeface="Calibri" panose="020F0502020204030204" pitchFamily="34" charset="0"/>
              </a:rPr>
              <a:t>Si riunisce dietro convocazione del presidente, su iniziativa di uno Stato Membro o della Commissione europea</a:t>
            </a:r>
          </a:p>
          <a:p>
            <a:pPr lvl="1" algn="just"/>
            <a:endParaRPr lang="it-IT"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963635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11B46C-1DB8-7A69-FD9E-8E94A603DD61}"/>
              </a:ext>
            </a:extLst>
          </p:cNvPr>
          <p:cNvSpPr>
            <a:spLocks noGrp="1"/>
          </p:cNvSpPr>
          <p:nvPr>
            <p:ph type="title"/>
          </p:nvPr>
        </p:nvSpPr>
        <p:spPr>
          <a:xfrm>
            <a:off x="838200" y="365125"/>
            <a:ext cx="10515600" cy="993775"/>
          </a:xfrm>
        </p:spPr>
        <p:txBody>
          <a:bodyPr>
            <a:normAutofit/>
          </a:bodyPr>
          <a:lstStyle/>
          <a:p>
            <a:r>
              <a:rPr lang="it-IT" sz="4000" b="1" dirty="0">
                <a:solidFill>
                  <a:srgbClr val="00B050"/>
                </a:solidFill>
                <a:effectLst/>
                <a:ea typeface="Aptos Narrow" panose="020B0004020202020204" pitchFamily="34" charset="0"/>
                <a:cs typeface="Aptos Narrow" panose="020B0004020202020204" pitchFamily="34" charset="0"/>
              </a:rPr>
              <a:t>Consiglio </a:t>
            </a:r>
            <a:r>
              <a:rPr lang="it-IT" sz="4000" b="1" dirty="0">
                <a:solidFill>
                  <a:srgbClr val="00B050"/>
                </a:solidFill>
                <a:ea typeface="Aptos Narrow" panose="020B0004020202020204" pitchFamily="34" charset="0"/>
                <a:cs typeface="Aptos Narrow" panose="020B0004020202020204" pitchFamily="34" charset="0"/>
              </a:rPr>
              <a:t>dell’Unione europea</a:t>
            </a:r>
            <a:endParaRPr lang="it-IT" sz="4000" dirty="0"/>
          </a:p>
        </p:txBody>
      </p:sp>
      <p:sp>
        <p:nvSpPr>
          <p:cNvPr id="3" name="Segnaposto contenuto 2">
            <a:extLst>
              <a:ext uri="{FF2B5EF4-FFF2-40B4-BE49-F238E27FC236}">
                <a16:creationId xmlns:a16="http://schemas.microsoft.com/office/drawing/2014/main" id="{6A1107BF-C7E7-77CD-1C65-AF62887F4050}"/>
              </a:ext>
            </a:extLst>
          </p:cNvPr>
          <p:cNvSpPr>
            <a:spLocks noGrp="1"/>
          </p:cNvSpPr>
          <p:nvPr>
            <p:ph idx="1"/>
          </p:nvPr>
        </p:nvSpPr>
        <p:spPr>
          <a:xfrm>
            <a:off x="838200" y="1358900"/>
            <a:ext cx="10515600" cy="5232400"/>
          </a:xfrm>
        </p:spPr>
        <p:txBody>
          <a:bodyPr>
            <a:normAutofit lnSpcReduction="10000"/>
          </a:bodyPr>
          <a:lstStyle/>
          <a:p>
            <a:r>
              <a:rPr lang="it-IT" dirty="0">
                <a:solidFill>
                  <a:srgbClr val="00B0F0"/>
                </a:solidFill>
              </a:rPr>
              <a:t>Metodi di voto:</a:t>
            </a:r>
          </a:p>
          <a:p>
            <a:pPr lvl="1"/>
            <a:r>
              <a:rPr lang="it-IT" b="1" i="1" u="sng" dirty="0"/>
              <a:t>Maggioranza semplice</a:t>
            </a:r>
            <a:r>
              <a:rPr lang="it-IT" dirty="0"/>
              <a:t>: per adozione del regolamento interno (art. 242 TFUE) e per la definizione dello statuto dei comitati previsti dai Trattati (art. 241 TFUE);</a:t>
            </a:r>
          </a:p>
          <a:p>
            <a:pPr lvl="1"/>
            <a:r>
              <a:rPr lang="it-IT" b="1" i="1" u="sng" dirty="0"/>
              <a:t>Unanimità</a:t>
            </a:r>
            <a:r>
              <a:rPr lang="it-IT" dirty="0"/>
              <a:t>: le astensioni dei membri presenti o dei rappresentanti non costituisce ostacolo all’adozione delle delibere. Viene usata per: modalità di elezioni del PE (art. 22 TFUE); adozione di una legge elettorale europea (art. 223 TFUE); risorse proprie UE (art. 311 TFUE); uso clausola di flessibilità (art. 352 TFUE); ammissione di nuovi Stati (art. 49 TUE); ravvicinamento delle legislazioni degli Stati membri (art. 115 TFUE); alcune misure di politica ambientale (art. 192 TFUE), PESC (art. 24 TUE) e ogni volta che il Consiglio intende discostarsi dalla posizione della Commissione europea (art. 293 TFUE).</a:t>
            </a:r>
          </a:p>
          <a:p>
            <a:pPr lvl="1"/>
            <a:r>
              <a:rPr lang="it-IT" b="1" i="1" u="sng" dirty="0"/>
              <a:t>Maggioranza speciale: </a:t>
            </a:r>
            <a:r>
              <a:rPr lang="it-IT" dirty="0"/>
              <a:t>maggioranza dei 4/5 degli Stati Membri per constatazione dell’evidente rischio di violazione dei principi ex art. 2 TUE (si v. art. 7 TUE).</a:t>
            </a:r>
          </a:p>
        </p:txBody>
      </p:sp>
    </p:spTree>
    <p:extLst>
      <p:ext uri="{BB962C8B-B14F-4D97-AF65-F5344CB8AC3E}">
        <p14:creationId xmlns:p14="http://schemas.microsoft.com/office/powerpoint/2010/main" val="1770472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11B46C-1DB8-7A69-FD9E-8E94A603DD61}"/>
              </a:ext>
            </a:extLst>
          </p:cNvPr>
          <p:cNvSpPr>
            <a:spLocks noGrp="1"/>
          </p:cNvSpPr>
          <p:nvPr>
            <p:ph type="title"/>
          </p:nvPr>
        </p:nvSpPr>
        <p:spPr>
          <a:xfrm>
            <a:off x="838200" y="365125"/>
            <a:ext cx="10515600" cy="993775"/>
          </a:xfrm>
        </p:spPr>
        <p:txBody>
          <a:bodyPr>
            <a:normAutofit/>
          </a:bodyPr>
          <a:lstStyle/>
          <a:p>
            <a:r>
              <a:rPr lang="it-IT" sz="4000" b="1" dirty="0">
                <a:solidFill>
                  <a:srgbClr val="00B050"/>
                </a:solidFill>
                <a:effectLst/>
                <a:ea typeface="Aptos Narrow" panose="020B0004020202020204" pitchFamily="34" charset="0"/>
                <a:cs typeface="Aptos Narrow" panose="020B0004020202020204" pitchFamily="34" charset="0"/>
              </a:rPr>
              <a:t>Consiglio </a:t>
            </a:r>
            <a:r>
              <a:rPr lang="it-IT" sz="4000" b="1" dirty="0">
                <a:solidFill>
                  <a:srgbClr val="00B050"/>
                </a:solidFill>
                <a:ea typeface="Aptos Narrow" panose="020B0004020202020204" pitchFamily="34" charset="0"/>
                <a:cs typeface="Aptos Narrow" panose="020B0004020202020204" pitchFamily="34" charset="0"/>
              </a:rPr>
              <a:t>dell’Unione europea</a:t>
            </a:r>
            <a:endParaRPr lang="it-IT" sz="4000" dirty="0"/>
          </a:p>
        </p:txBody>
      </p:sp>
      <p:sp>
        <p:nvSpPr>
          <p:cNvPr id="3" name="Segnaposto contenuto 2">
            <a:extLst>
              <a:ext uri="{FF2B5EF4-FFF2-40B4-BE49-F238E27FC236}">
                <a16:creationId xmlns:a16="http://schemas.microsoft.com/office/drawing/2014/main" id="{6A1107BF-C7E7-77CD-1C65-AF62887F4050}"/>
              </a:ext>
            </a:extLst>
          </p:cNvPr>
          <p:cNvSpPr>
            <a:spLocks noGrp="1"/>
          </p:cNvSpPr>
          <p:nvPr>
            <p:ph idx="1"/>
          </p:nvPr>
        </p:nvSpPr>
        <p:spPr>
          <a:xfrm>
            <a:off x="838200" y="1358900"/>
            <a:ext cx="10515600" cy="4818063"/>
          </a:xfrm>
        </p:spPr>
        <p:txBody>
          <a:bodyPr>
            <a:normAutofit/>
          </a:bodyPr>
          <a:lstStyle/>
          <a:p>
            <a:pPr algn="l" rtl="0" fontAlgn="base">
              <a:spcBef>
                <a:spcPts val="1000"/>
              </a:spcBef>
              <a:spcAft>
                <a:spcPts val="0"/>
              </a:spcAft>
              <a:buFont typeface="Arial" panose="020B0604020202020204" pitchFamily="34" charset="0"/>
              <a:buChar char="•"/>
            </a:pPr>
            <a:r>
              <a:rPr lang="it-IT" b="1" i="1" u="sng" dirty="0"/>
              <a:t>Maggioranza qualificata</a:t>
            </a:r>
            <a:r>
              <a:rPr lang="it-IT" b="1" dirty="0"/>
              <a:t>: </a:t>
            </a:r>
          </a:p>
          <a:p>
            <a:pPr lvl="1" fontAlgn="base"/>
            <a:r>
              <a:rPr lang="it-IT" b="0" i="0" u="none" strike="noStrike" dirty="0">
                <a:solidFill>
                  <a:srgbClr val="000000"/>
                </a:solidFill>
                <a:effectLst/>
                <a:latin typeface="Calibri" panose="020F0502020204030204" pitchFamily="34" charset="0"/>
              </a:rPr>
              <a:t>Questa procedura è nota anche come regola della "doppia maggioranza".</a:t>
            </a:r>
            <a:endParaRPr lang="it-IT" b="1" i="1" u="sng" dirty="0"/>
          </a:p>
          <a:p>
            <a:pPr lvl="1" fontAlgn="base">
              <a:spcBef>
                <a:spcPts val="1000"/>
              </a:spcBef>
            </a:pPr>
            <a:r>
              <a:rPr lang="it-IT" b="0" i="0" u="none" strike="noStrike" dirty="0">
                <a:solidFill>
                  <a:srgbClr val="000000"/>
                </a:solidFill>
                <a:effectLst/>
                <a:latin typeface="Calibri" panose="020F0502020204030204" pitchFamily="34" charset="0"/>
              </a:rPr>
              <a:t>Quando il Consiglio vota una proposta della Commissione o dell'alto rappresentante dell'Unione per gli affari esteri e la politica di sicurezza, si raggiunge la maggioranza qualificata soltanto se sono soddisfatte due condizioni:</a:t>
            </a:r>
          </a:p>
          <a:p>
            <a:pPr lvl="1" fontAlgn="base">
              <a:spcBef>
                <a:spcPts val="1000"/>
              </a:spcBef>
            </a:pPr>
            <a:r>
              <a:rPr lang="it-IT" dirty="0">
                <a:solidFill>
                  <a:srgbClr val="000000"/>
                </a:solidFill>
                <a:latin typeface="Calibri" panose="020F0502020204030204" pitchFamily="34" charset="0"/>
              </a:rPr>
              <a:t>I</a:t>
            </a:r>
            <a:r>
              <a:rPr lang="it-IT" b="0" i="0" u="none" strike="noStrike" dirty="0">
                <a:solidFill>
                  <a:srgbClr val="000000"/>
                </a:solidFill>
                <a:effectLst/>
                <a:latin typeface="Calibri" panose="020F0502020204030204" pitchFamily="34" charset="0"/>
              </a:rPr>
              <a:t>l 55% degli Stati membri vota a favore - in pratica ciò equivale a 15 paesi su 27 (criterio politico)</a:t>
            </a:r>
            <a:endParaRPr lang="it-IT" b="0" i="0" u="none" strike="noStrike" dirty="0">
              <a:solidFill>
                <a:srgbClr val="000000"/>
              </a:solidFill>
              <a:effectLst/>
              <a:latin typeface="Arial" panose="020B0604020202020204" pitchFamily="34" charset="0"/>
            </a:endParaRPr>
          </a:p>
          <a:p>
            <a:pPr marL="742950" lvl="1" indent="-285750" algn="l" rtl="0" fontAlgn="base">
              <a:spcBef>
                <a:spcPts val="500"/>
              </a:spcBef>
              <a:spcAft>
                <a:spcPts val="0"/>
              </a:spcAft>
              <a:buFont typeface="Arial" panose="020B0604020202020204" pitchFamily="34" charset="0"/>
              <a:buChar char="•"/>
            </a:pPr>
            <a:r>
              <a:rPr lang="it-IT" dirty="0">
                <a:solidFill>
                  <a:srgbClr val="000000"/>
                </a:solidFill>
                <a:latin typeface="Calibri" panose="020F0502020204030204" pitchFamily="34" charset="0"/>
              </a:rPr>
              <a:t>G</a:t>
            </a:r>
            <a:r>
              <a:rPr lang="it-IT" b="0" i="0" u="none" strike="noStrike" dirty="0">
                <a:solidFill>
                  <a:srgbClr val="000000"/>
                </a:solidFill>
                <a:effectLst/>
                <a:latin typeface="Calibri" panose="020F0502020204030204" pitchFamily="34" charset="0"/>
              </a:rPr>
              <a:t>li Stati membri che appoggiano la proposta rappresentano almeno il 65% della popolazione totale dell’UE (criterio demografico)</a:t>
            </a:r>
          </a:p>
          <a:p>
            <a:pPr marL="742950" lvl="1" indent="-285750" fontAlgn="base"/>
            <a:r>
              <a:rPr lang="it-IT" dirty="0">
                <a:solidFill>
                  <a:srgbClr val="000000"/>
                </a:solidFill>
                <a:latin typeface="Calibri" panose="020F0502020204030204" pitchFamily="34" charset="0"/>
              </a:rPr>
              <a:t>La minoranza di blocco deve includere almeno quattro membri del Consiglio, che rappresentino oltre il 35% della popolazione dell’UE.</a:t>
            </a:r>
          </a:p>
          <a:p>
            <a:pPr marL="742950" lvl="1" indent="-285750" algn="l" rtl="0" fontAlgn="base">
              <a:spcBef>
                <a:spcPts val="500"/>
              </a:spcBef>
              <a:spcAft>
                <a:spcPts val="0"/>
              </a:spcAft>
              <a:buFont typeface="Arial" panose="020B0604020202020204" pitchFamily="34" charset="0"/>
              <a:buChar char="•"/>
            </a:pPr>
            <a:endParaRPr lang="it-IT" b="0" i="0" u="none" strike="noStrike" dirty="0">
              <a:solidFill>
                <a:srgbClr val="000000"/>
              </a:solidFill>
              <a:effectLst/>
              <a:latin typeface="Arial" panose="020B0604020202020204" pitchFamily="34" charset="0"/>
            </a:endParaRPr>
          </a:p>
          <a:p>
            <a:pPr marL="457200" lvl="1" indent="0">
              <a:buNone/>
            </a:pPr>
            <a:endParaRPr lang="it-IT" dirty="0"/>
          </a:p>
        </p:txBody>
      </p:sp>
    </p:spTree>
    <p:extLst>
      <p:ext uri="{BB962C8B-B14F-4D97-AF65-F5344CB8AC3E}">
        <p14:creationId xmlns:p14="http://schemas.microsoft.com/office/powerpoint/2010/main" val="1490322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84534F9-D935-1F18-DE09-AF459664AFCA}"/>
              </a:ext>
            </a:extLst>
          </p:cNvPr>
          <p:cNvSpPr>
            <a:spLocks noGrp="1"/>
          </p:cNvSpPr>
          <p:nvPr>
            <p:ph type="ctrTitle"/>
          </p:nvPr>
        </p:nvSpPr>
        <p:spPr>
          <a:solidFill>
            <a:srgbClr val="92D050"/>
          </a:solidFill>
        </p:spPr>
        <p:txBody>
          <a:bodyPr/>
          <a:lstStyle/>
          <a:p>
            <a:r>
              <a:rPr lang="it-IT" dirty="0">
                <a:solidFill>
                  <a:schemeClr val="bg1"/>
                </a:solidFill>
              </a:rPr>
              <a:t>Lezione 2</a:t>
            </a:r>
          </a:p>
        </p:txBody>
      </p:sp>
      <p:sp>
        <p:nvSpPr>
          <p:cNvPr id="5" name="Sottotitolo 4">
            <a:extLst>
              <a:ext uri="{FF2B5EF4-FFF2-40B4-BE49-F238E27FC236}">
                <a16:creationId xmlns:a16="http://schemas.microsoft.com/office/drawing/2014/main" id="{F8B24179-5918-21D0-F450-84C6624985BA}"/>
              </a:ext>
            </a:extLst>
          </p:cNvPr>
          <p:cNvSpPr>
            <a:spLocks noGrp="1"/>
          </p:cNvSpPr>
          <p:nvPr>
            <p:ph type="subTitle" idx="1"/>
          </p:nvPr>
        </p:nvSpPr>
        <p:spPr>
          <a:solidFill>
            <a:srgbClr val="92D050"/>
          </a:solidFill>
        </p:spPr>
        <p:txBody>
          <a:bodyPr/>
          <a:lstStyle/>
          <a:p>
            <a:r>
              <a:rPr lang="it-IT" dirty="0">
                <a:solidFill>
                  <a:schemeClr val="bg1"/>
                </a:solidFill>
              </a:rPr>
              <a:t>Settimana 4</a:t>
            </a:r>
          </a:p>
        </p:txBody>
      </p:sp>
    </p:spTree>
    <p:extLst>
      <p:ext uri="{BB962C8B-B14F-4D97-AF65-F5344CB8AC3E}">
        <p14:creationId xmlns:p14="http://schemas.microsoft.com/office/powerpoint/2010/main" val="26191937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89A706-3BF0-83F3-5E37-82A67EBCE138}"/>
              </a:ext>
            </a:extLst>
          </p:cNvPr>
          <p:cNvSpPr>
            <a:spLocks noGrp="1"/>
          </p:cNvSpPr>
          <p:nvPr>
            <p:ph type="title"/>
          </p:nvPr>
        </p:nvSpPr>
        <p:spPr>
          <a:xfrm>
            <a:off x="838200" y="365125"/>
            <a:ext cx="10515600" cy="879475"/>
          </a:xfrm>
        </p:spPr>
        <p:txBody>
          <a:bodyPr>
            <a:normAutofit/>
          </a:bodyPr>
          <a:lstStyle/>
          <a:p>
            <a:r>
              <a:rPr lang="it-IT" sz="4000" b="1" dirty="0">
                <a:solidFill>
                  <a:srgbClr val="00B050"/>
                </a:solidFill>
              </a:rPr>
              <a:t>Commissione europea</a:t>
            </a:r>
          </a:p>
        </p:txBody>
      </p:sp>
      <p:sp>
        <p:nvSpPr>
          <p:cNvPr id="3" name="Segnaposto contenuto 2">
            <a:extLst>
              <a:ext uri="{FF2B5EF4-FFF2-40B4-BE49-F238E27FC236}">
                <a16:creationId xmlns:a16="http://schemas.microsoft.com/office/drawing/2014/main" id="{7CAC844D-3835-E0FB-9D66-C12B388FD31F}"/>
              </a:ext>
            </a:extLst>
          </p:cNvPr>
          <p:cNvSpPr>
            <a:spLocks noGrp="1"/>
          </p:cNvSpPr>
          <p:nvPr>
            <p:ph idx="1"/>
          </p:nvPr>
        </p:nvSpPr>
        <p:spPr>
          <a:xfrm>
            <a:off x="838200" y="1397000"/>
            <a:ext cx="10515600" cy="5095875"/>
          </a:xfrm>
        </p:spPr>
        <p:txBody>
          <a:bodyPr>
            <a:normAutofit/>
          </a:bodyPr>
          <a:lstStyle/>
          <a:p>
            <a:r>
              <a:rPr lang="it-IT" b="1" dirty="0">
                <a:solidFill>
                  <a:srgbClr val="00B0F0"/>
                </a:solidFill>
              </a:rPr>
              <a:t>Art. 17, par. 3, TUE, Composizione</a:t>
            </a:r>
            <a:r>
              <a:rPr lang="it-IT" dirty="0"/>
              <a:t>: </a:t>
            </a:r>
          </a:p>
          <a:p>
            <a:pPr lvl="1"/>
            <a:r>
              <a:rPr lang="it-IT" dirty="0"/>
              <a:t>«I membri della Commissione sono scelti in base alla loro competenza generale e al loro impegno europeo e tra personalità che offrono tutte le garanzie di indipendenza. La Commissione esercita le sue responsabilità in piena indipendenza […] i membri della Commissione non sollecitano né accettano istruzioni da alcun governo, istituzione, organo o organismo. Essi si astengono da ogni atto incompatibile con le loro funzioni o con l'esecuzione dei loro compiti.»</a:t>
            </a:r>
          </a:p>
          <a:p>
            <a:pPr lvl="1"/>
            <a:r>
              <a:rPr lang="it-IT" dirty="0"/>
              <a:t>È composta da un cittadino per ogni Stato membro (art. 17, par. 4, TFEU).</a:t>
            </a:r>
          </a:p>
          <a:p>
            <a:pPr lvl="1"/>
            <a:r>
              <a:rPr lang="it-IT" dirty="0"/>
              <a:t>Possibile riduzione (art. 17, par. 5, TFEU)</a:t>
            </a:r>
          </a:p>
          <a:p>
            <a:pPr lvl="1"/>
            <a:r>
              <a:rPr lang="it-IT" dirty="0"/>
              <a:t>La Commissione europea è un organo di individui, caratterizzato dai requisiti di indipendenza e di professionalità.</a:t>
            </a:r>
          </a:p>
          <a:p>
            <a:pPr lvl="1"/>
            <a:r>
              <a:rPr lang="it-IT" dirty="0"/>
              <a:t>Persegue interessi dell’Unione europea</a:t>
            </a:r>
          </a:p>
          <a:p>
            <a:pPr lvl="1"/>
            <a:endParaRPr lang="it-IT" dirty="0"/>
          </a:p>
        </p:txBody>
      </p:sp>
    </p:spTree>
    <p:extLst>
      <p:ext uri="{BB962C8B-B14F-4D97-AF65-F5344CB8AC3E}">
        <p14:creationId xmlns:p14="http://schemas.microsoft.com/office/powerpoint/2010/main" val="1609943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4B9FC0-C63E-89E3-6DD1-F9ADE7E95208}"/>
              </a:ext>
            </a:extLst>
          </p:cNvPr>
          <p:cNvSpPr>
            <a:spLocks noGrp="1"/>
          </p:cNvSpPr>
          <p:nvPr>
            <p:ph type="title"/>
          </p:nvPr>
        </p:nvSpPr>
        <p:spPr/>
        <p:txBody>
          <a:bodyPr/>
          <a:lstStyle/>
          <a:p>
            <a:r>
              <a:rPr lang="it-IT" sz="4400" b="1" dirty="0">
                <a:solidFill>
                  <a:srgbClr val="00B050"/>
                </a:solidFill>
              </a:rPr>
              <a:t>Commissione europea</a:t>
            </a:r>
            <a:endParaRPr lang="it-IT" dirty="0"/>
          </a:p>
        </p:txBody>
      </p:sp>
      <p:sp>
        <p:nvSpPr>
          <p:cNvPr id="3" name="Segnaposto contenuto 2">
            <a:extLst>
              <a:ext uri="{FF2B5EF4-FFF2-40B4-BE49-F238E27FC236}">
                <a16:creationId xmlns:a16="http://schemas.microsoft.com/office/drawing/2014/main" id="{0B1ABD8B-EFE2-E624-529E-E965AA828958}"/>
              </a:ext>
            </a:extLst>
          </p:cNvPr>
          <p:cNvSpPr>
            <a:spLocks noGrp="1"/>
          </p:cNvSpPr>
          <p:nvPr>
            <p:ph idx="1"/>
          </p:nvPr>
        </p:nvSpPr>
        <p:spPr>
          <a:xfrm>
            <a:off x="838200" y="1825624"/>
            <a:ext cx="10515600" cy="4575175"/>
          </a:xfrm>
        </p:spPr>
        <p:txBody>
          <a:bodyPr>
            <a:normAutofit/>
          </a:bodyPr>
          <a:lstStyle/>
          <a:p>
            <a:pPr algn="l" rtl="0">
              <a:spcBef>
                <a:spcPts val="0"/>
              </a:spcBef>
              <a:spcAft>
                <a:spcPts val="0"/>
              </a:spcAft>
            </a:pPr>
            <a:r>
              <a:rPr lang="it-IT" b="1" i="0" u="none" strike="noStrike" dirty="0">
                <a:solidFill>
                  <a:srgbClr val="00B0F0"/>
                </a:solidFill>
                <a:effectLst/>
                <a:latin typeface="Calibri" panose="020F0502020204030204" pitchFamily="34" charset="0"/>
              </a:rPr>
              <a:t>Procedura di nomina della Commissione europea (Art. 17, par. 7, TUE):</a:t>
            </a:r>
            <a:endParaRPr lang="it-IT" sz="4000" b="0" i="0" u="none" strike="noStrike" dirty="0">
              <a:solidFill>
                <a:srgbClr val="00B0F0"/>
              </a:solidFill>
              <a:effectLst/>
            </a:endParaRPr>
          </a:p>
          <a:p>
            <a:pPr lvl="1" fontAlgn="base">
              <a:spcBef>
                <a:spcPts val="1000"/>
              </a:spcBef>
              <a:buFont typeface="+mj-lt"/>
              <a:buAutoNum type="arabicPeriod"/>
            </a:pPr>
            <a:r>
              <a:rPr lang="it-IT" b="0" i="0" u="none" strike="noStrike" dirty="0">
                <a:solidFill>
                  <a:srgbClr val="000000"/>
                </a:solidFill>
                <a:effectLst/>
                <a:latin typeface="Calibri" panose="020F0502020204030204" pitchFamily="34" charset="0"/>
              </a:rPr>
              <a:t> Consiglio europeo propone il nome del Presidente della Commissione;</a:t>
            </a:r>
          </a:p>
          <a:p>
            <a:pPr lvl="1" fontAlgn="base">
              <a:spcBef>
                <a:spcPts val="1000"/>
              </a:spcBef>
              <a:buFont typeface="+mj-lt"/>
              <a:buAutoNum type="arabicPeriod"/>
            </a:pPr>
            <a:r>
              <a:rPr lang="it-IT" b="0" i="0" u="none" strike="noStrike" dirty="0">
                <a:solidFill>
                  <a:srgbClr val="000000"/>
                </a:solidFill>
                <a:effectLst/>
                <a:latin typeface="Calibri" panose="020F0502020204030204" pitchFamily="34" charset="0"/>
              </a:rPr>
              <a:t> Il Parlamento europeo approva il Presidente della Commissione;</a:t>
            </a:r>
          </a:p>
          <a:p>
            <a:pPr lvl="1" fontAlgn="base">
              <a:spcBef>
                <a:spcPts val="1000"/>
              </a:spcBef>
              <a:buFont typeface="+mj-lt"/>
              <a:buAutoNum type="arabicPeriod"/>
            </a:pPr>
            <a:r>
              <a:rPr lang="it-IT" b="0" i="0" u="none" strike="noStrike" dirty="0">
                <a:solidFill>
                  <a:srgbClr val="000000"/>
                </a:solidFill>
                <a:effectLst/>
                <a:latin typeface="Calibri" panose="020F0502020204030204" pitchFamily="34" charset="0"/>
              </a:rPr>
              <a:t> SM propongono il nome dei commissari, poi il Consiglio d’intesa col Presidente della Commissione scelgono i commissari;</a:t>
            </a:r>
          </a:p>
          <a:p>
            <a:pPr lvl="1" fontAlgn="base">
              <a:spcBef>
                <a:spcPts val="1000"/>
              </a:spcBef>
              <a:buFont typeface="+mj-lt"/>
              <a:buAutoNum type="arabicPeriod"/>
            </a:pPr>
            <a:r>
              <a:rPr lang="it-IT" b="0" i="0" u="none" strike="noStrike" dirty="0">
                <a:solidFill>
                  <a:srgbClr val="000000"/>
                </a:solidFill>
                <a:effectLst/>
                <a:latin typeface="Calibri" panose="020F0502020204030204" pitchFamily="34" charset="0"/>
              </a:rPr>
              <a:t> I commissari devono essere approvati dal Parlamento europeo;</a:t>
            </a:r>
          </a:p>
          <a:p>
            <a:pPr lvl="1" fontAlgn="base">
              <a:spcBef>
                <a:spcPts val="1000"/>
              </a:spcBef>
              <a:buFont typeface="+mj-lt"/>
              <a:buAutoNum type="arabicPeriod"/>
            </a:pPr>
            <a:r>
              <a:rPr lang="it-IT" b="0" i="0" u="none" strike="noStrike" dirty="0">
                <a:solidFill>
                  <a:srgbClr val="000000"/>
                </a:solidFill>
                <a:effectLst/>
                <a:latin typeface="Calibri" panose="020F0502020204030204" pitchFamily="34" charset="0"/>
              </a:rPr>
              <a:t> Il Consiglio europeo nomina formalmente la Commissione (presidente + commissari).</a:t>
            </a:r>
          </a:p>
        </p:txBody>
      </p:sp>
    </p:spTree>
    <p:extLst>
      <p:ext uri="{BB962C8B-B14F-4D97-AF65-F5344CB8AC3E}">
        <p14:creationId xmlns:p14="http://schemas.microsoft.com/office/powerpoint/2010/main" val="3817227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EF47EE-0F20-2376-6A71-291DEEA0DBCC}"/>
              </a:ext>
            </a:extLst>
          </p:cNvPr>
          <p:cNvSpPr>
            <a:spLocks noGrp="1"/>
          </p:cNvSpPr>
          <p:nvPr>
            <p:ph type="title"/>
          </p:nvPr>
        </p:nvSpPr>
        <p:spPr>
          <a:xfrm>
            <a:off x="838200" y="365125"/>
            <a:ext cx="10515600" cy="968375"/>
          </a:xfrm>
        </p:spPr>
        <p:txBody>
          <a:bodyPr/>
          <a:lstStyle/>
          <a:p>
            <a:r>
              <a:rPr lang="it-IT" b="1" dirty="0">
                <a:solidFill>
                  <a:srgbClr val="00B050"/>
                </a:solidFill>
              </a:rPr>
              <a:t>Indice </a:t>
            </a:r>
          </a:p>
        </p:txBody>
      </p:sp>
      <p:sp>
        <p:nvSpPr>
          <p:cNvPr id="3" name="Segnaposto contenuto 2">
            <a:extLst>
              <a:ext uri="{FF2B5EF4-FFF2-40B4-BE49-F238E27FC236}">
                <a16:creationId xmlns:a16="http://schemas.microsoft.com/office/drawing/2014/main" id="{DAB267B7-2701-CF0D-2CC6-BA2D2A544399}"/>
              </a:ext>
            </a:extLst>
          </p:cNvPr>
          <p:cNvSpPr>
            <a:spLocks noGrp="1"/>
          </p:cNvSpPr>
          <p:nvPr>
            <p:ph idx="1"/>
          </p:nvPr>
        </p:nvSpPr>
        <p:spPr>
          <a:xfrm>
            <a:off x="838200" y="1825624"/>
            <a:ext cx="10515600" cy="4562475"/>
          </a:xfrm>
        </p:spPr>
        <p:txBody>
          <a:bodyPr>
            <a:normAutofit/>
          </a:bodyPr>
          <a:lstStyle/>
          <a:p>
            <a:pPr algn="just"/>
            <a:r>
              <a:rPr lang="it-IT" b="1" dirty="0">
                <a:solidFill>
                  <a:srgbClr val="00B050"/>
                </a:solidFill>
              </a:rPr>
              <a:t>Lezione 1</a:t>
            </a:r>
          </a:p>
          <a:p>
            <a:pPr algn="just"/>
            <a:r>
              <a:rPr lang="it-IT" sz="2000" i="1" dirty="0" err="1">
                <a:solidFill>
                  <a:srgbClr val="000000"/>
                </a:solidFill>
                <a:effectLst/>
                <a:ea typeface="Aptos Narrow" panose="020B0004020202020204" pitchFamily="34" charset="0"/>
                <a:cs typeface="Aptos Narrow" panose="020B0004020202020204" pitchFamily="34" charset="0"/>
              </a:rPr>
              <a:t>a.i</a:t>
            </a:r>
            <a:r>
              <a:rPr lang="it-IT" sz="2000" i="1" dirty="0">
                <a:solidFill>
                  <a:srgbClr val="000000"/>
                </a:solidFill>
                <a:effectLst/>
                <a:ea typeface="Aptos Narrow" panose="020B0004020202020204" pitchFamily="34" charset="0"/>
                <a:cs typeface="Aptos Narrow" panose="020B0004020202020204" pitchFamily="34" charset="0"/>
              </a:rPr>
              <a:t> </a:t>
            </a:r>
            <a:r>
              <a:rPr lang="it-IT" sz="2000" dirty="0">
                <a:solidFill>
                  <a:srgbClr val="000000"/>
                </a:solidFill>
                <a:effectLst/>
                <a:ea typeface="Aptos Narrow" panose="020B0004020202020204" pitchFamily="34" charset="0"/>
                <a:cs typeface="Aptos Narrow" panose="020B0004020202020204" pitchFamily="34" charset="0"/>
              </a:rPr>
              <a:t>Le istituzioni dell’UE e il principio di leale collaborazione;</a:t>
            </a:r>
            <a:r>
              <a:rPr lang="it-IT" sz="2000" i="1" dirty="0">
                <a:solidFill>
                  <a:srgbClr val="000000"/>
                </a:solidFill>
                <a:effectLst/>
                <a:ea typeface="Aptos Narrow" panose="020B0004020202020204" pitchFamily="34" charset="0"/>
                <a:cs typeface="Aptos Narrow" panose="020B0004020202020204" pitchFamily="34" charset="0"/>
              </a:rPr>
              <a:t> </a:t>
            </a:r>
            <a:r>
              <a:rPr lang="it-IT" sz="2000" i="1" dirty="0" err="1">
                <a:solidFill>
                  <a:srgbClr val="000000"/>
                </a:solidFill>
                <a:effectLst/>
                <a:ea typeface="Aptos Narrow" panose="020B0004020202020204" pitchFamily="34" charset="0"/>
                <a:cs typeface="Aptos Narrow" panose="020B0004020202020204" pitchFamily="34" charset="0"/>
              </a:rPr>
              <a:t>a.ii</a:t>
            </a:r>
            <a:r>
              <a:rPr lang="it-IT" sz="2000" i="1" dirty="0">
                <a:solidFill>
                  <a:srgbClr val="000000"/>
                </a:solidFill>
                <a:effectLst/>
                <a:ea typeface="Aptos Narrow" panose="020B0004020202020204" pitchFamily="34" charset="0"/>
                <a:cs typeface="Aptos Narrow" panose="020B0004020202020204" pitchFamily="34" charset="0"/>
              </a:rPr>
              <a:t>. </a:t>
            </a:r>
            <a:r>
              <a:rPr lang="it-IT" sz="2000" dirty="0">
                <a:solidFill>
                  <a:srgbClr val="000000"/>
                </a:solidFill>
                <a:effectLst/>
                <a:ea typeface="Aptos Narrow" panose="020B0004020202020204" pitchFamily="34" charset="0"/>
                <a:cs typeface="Aptos Narrow" panose="020B0004020202020204" pitchFamily="34" charset="0"/>
              </a:rPr>
              <a:t>Consiglio Europeo: struttura, funzioni e poteri; </a:t>
            </a:r>
            <a:r>
              <a:rPr lang="it-IT" sz="2000" i="1" dirty="0" err="1">
                <a:solidFill>
                  <a:srgbClr val="000000"/>
                </a:solidFill>
                <a:effectLst/>
                <a:ea typeface="Aptos Narrow" panose="020B0004020202020204" pitchFamily="34" charset="0"/>
                <a:cs typeface="Aptos Narrow" panose="020B0004020202020204" pitchFamily="34" charset="0"/>
              </a:rPr>
              <a:t>a.iii</a:t>
            </a:r>
            <a:r>
              <a:rPr lang="it-IT" sz="2000" i="1" dirty="0">
                <a:solidFill>
                  <a:srgbClr val="000000"/>
                </a:solidFill>
                <a:effectLst/>
                <a:ea typeface="Aptos Narrow" panose="020B0004020202020204" pitchFamily="34" charset="0"/>
                <a:cs typeface="Aptos Narrow" panose="020B0004020202020204" pitchFamily="34" charset="0"/>
              </a:rPr>
              <a:t>. </a:t>
            </a:r>
            <a:r>
              <a:rPr lang="it-IT" sz="2000" dirty="0">
                <a:solidFill>
                  <a:srgbClr val="000000"/>
                </a:solidFill>
                <a:effectLst/>
                <a:ea typeface="Aptos Narrow" panose="020B0004020202020204" pitchFamily="34" charset="0"/>
                <a:cs typeface="Aptos Narrow" panose="020B0004020202020204" pitchFamily="34" charset="0"/>
              </a:rPr>
              <a:t>Consiglio dell’Unione europea: struttura, funzioni e poteri; </a:t>
            </a:r>
            <a:endParaRPr lang="it-IT" sz="2000" b="1" dirty="0">
              <a:solidFill>
                <a:srgbClr val="00B050"/>
              </a:solidFill>
            </a:endParaRPr>
          </a:p>
          <a:p>
            <a:pPr algn="just"/>
            <a:r>
              <a:rPr lang="it-IT" b="1" dirty="0">
                <a:solidFill>
                  <a:srgbClr val="00B050"/>
                </a:solidFill>
              </a:rPr>
              <a:t>Lezione 2</a:t>
            </a:r>
          </a:p>
          <a:p>
            <a:pPr algn="just"/>
            <a:r>
              <a:rPr lang="it-IT" sz="2000" i="1" dirty="0" err="1">
                <a:solidFill>
                  <a:srgbClr val="000000"/>
                </a:solidFill>
                <a:effectLst/>
                <a:ea typeface="Aptos Narrow" panose="020B0004020202020204" pitchFamily="34" charset="0"/>
                <a:cs typeface="Aptos Narrow" panose="020B0004020202020204" pitchFamily="34" charset="0"/>
              </a:rPr>
              <a:t>b.i</a:t>
            </a:r>
            <a:r>
              <a:rPr lang="it-IT" sz="2000" i="1" dirty="0">
                <a:solidFill>
                  <a:srgbClr val="000000"/>
                </a:solidFill>
                <a:effectLst/>
                <a:ea typeface="Aptos Narrow" panose="020B0004020202020204" pitchFamily="34" charset="0"/>
                <a:cs typeface="Aptos Narrow" panose="020B0004020202020204" pitchFamily="34" charset="0"/>
              </a:rPr>
              <a:t>. </a:t>
            </a:r>
            <a:r>
              <a:rPr lang="it-IT" sz="2000" dirty="0">
                <a:solidFill>
                  <a:srgbClr val="000000"/>
                </a:solidFill>
                <a:effectLst/>
                <a:ea typeface="Aptos Narrow" panose="020B0004020202020204" pitchFamily="34" charset="0"/>
                <a:cs typeface="Aptos Narrow" panose="020B0004020202020204" pitchFamily="34" charset="0"/>
              </a:rPr>
              <a:t>Commissione europea: struttura, funzioni e poteri; </a:t>
            </a:r>
            <a:r>
              <a:rPr lang="it-IT" sz="2000" i="1" dirty="0" err="1">
                <a:solidFill>
                  <a:srgbClr val="000000"/>
                </a:solidFill>
                <a:effectLst/>
                <a:ea typeface="Aptos Narrow" panose="020B0004020202020204" pitchFamily="34" charset="0"/>
                <a:cs typeface="Aptos Narrow" panose="020B0004020202020204" pitchFamily="34" charset="0"/>
              </a:rPr>
              <a:t>b.ii</a:t>
            </a:r>
            <a:r>
              <a:rPr lang="it-IT" sz="2000" i="1" dirty="0">
                <a:solidFill>
                  <a:srgbClr val="000000"/>
                </a:solidFill>
                <a:effectLst/>
                <a:ea typeface="Aptos Narrow" panose="020B0004020202020204" pitchFamily="34" charset="0"/>
                <a:cs typeface="Aptos Narrow" panose="020B0004020202020204" pitchFamily="34" charset="0"/>
              </a:rPr>
              <a:t>. </a:t>
            </a:r>
            <a:r>
              <a:rPr lang="it-IT" sz="2000" dirty="0">
                <a:solidFill>
                  <a:srgbClr val="000000"/>
                </a:solidFill>
                <a:effectLst/>
                <a:ea typeface="Aptos Narrow" panose="020B0004020202020204" pitchFamily="34" charset="0"/>
                <a:cs typeface="Aptos Narrow" panose="020B0004020202020204" pitchFamily="34" charset="0"/>
              </a:rPr>
              <a:t>Parlamento Europeo struttura, funzioni e poteri;</a:t>
            </a:r>
            <a:r>
              <a:rPr lang="it-IT" sz="2000" i="1" dirty="0">
                <a:solidFill>
                  <a:srgbClr val="000000"/>
                </a:solidFill>
                <a:effectLst/>
                <a:ea typeface="Aptos Narrow" panose="020B0004020202020204" pitchFamily="34" charset="0"/>
                <a:cs typeface="Aptos Narrow" panose="020B0004020202020204" pitchFamily="34" charset="0"/>
              </a:rPr>
              <a:t> </a:t>
            </a:r>
            <a:r>
              <a:rPr lang="it-IT" sz="2000" i="1" dirty="0" err="1">
                <a:solidFill>
                  <a:srgbClr val="000000"/>
                </a:solidFill>
                <a:effectLst/>
                <a:ea typeface="Aptos Narrow" panose="020B0004020202020204" pitchFamily="34" charset="0"/>
                <a:cs typeface="Aptos Narrow" panose="020B0004020202020204" pitchFamily="34" charset="0"/>
              </a:rPr>
              <a:t>b.iii</a:t>
            </a:r>
            <a:r>
              <a:rPr lang="it-IT" sz="2000" i="1" dirty="0">
                <a:solidFill>
                  <a:srgbClr val="000000"/>
                </a:solidFill>
                <a:effectLst/>
                <a:ea typeface="Aptos Narrow" panose="020B0004020202020204" pitchFamily="34" charset="0"/>
                <a:cs typeface="Aptos Narrow" panose="020B0004020202020204" pitchFamily="34" charset="0"/>
              </a:rPr>
              <a:t>.</a:t>
            </a:r>
            <a:r>
              <a:rPr lang="it-IT" sz="2000" dirty="0">
                <a:solidFill>
                  <a:srgbClr val="000000"/>
                </a:solidFill>
                <a:effectLst/>
                <a:ea typeface="Aptos Narrow" panose="020B0004020202020204" pitchFamily="34" charset="0"/>
                <a:cs typeface="Aptos Narrow" panose="020B0004020202020204" pitchFamily="34" charset="0"/>
              </a:rPr>
              <a:t> Corte di giustizia.</a:t>
            </a:r>
            <a:r>
              <a:rPr lang="it-IT" sz="2000" dirty="0">
                <a:effectLst/>
              </a:rPr>
              <a:t> </a:t>
            </a:r>
            <a:endParaRPr lang="it-IT" sz="2000" b="1" dirty="0">
              <a:solidFill>
                <a:srgbClr val="00B050"/>
              </a:solidFill>
            </a:endParaRPr>
          </a:p>
          <a:p>
            <a:pPr algn="just"/>
            <a:r>
              <a:rPr lang="it-IT" b="1" dirty="0">
                <a:solidFill>
                  <a:srgbClr val="00B050"/>
                </a:solidFill>
              </a:rPr>
              <a:t>Lezione 3</a:t>
            </a:r>
          </a:p>
          <a:p>
            <a:pPr algn="just"/>
            <a:r>
              <a:rPr lang="it-IT" sz="2000" dirty="0" err="1">
                <a:solidFill>
                  <a:srgbClr val="000000"/>
                </a:solidFill>
                <a:effectLst/>
                <a:ea typeface="Aptos Narrow" panose="020B0004020202020204" pitchFamily="34" charset="0"/>
                <a:cs typeface="Aptos Narrow" panose="020B0004020202020204" pitchFamily="34" charset="0"/>
              </a:rPr>
              <a:t>c.i.</a:t>
            </a:r>
            <a:r>
              <a:rPr lang="it-IT" sz="2000" dirty="0">
                <a:solidFill>
                  <a:srgbClr val="000000"/>
                </a:solidFill>
                <a:effectLst/>
                <a:ea typeface="Aptos Narrow" panose="020B0004020202020204" pitchFamily="34" charset="0"/>
                <a:cs typeface="Aptos Narrow" panose="020B0004020202020204" pitchFamily="34" charset="0"/>
              </a:rPr>
              <a:t> Banca centrale europea; </a:t>
            </a:r>
            <a:r>
              <a:rPr lang="it-IT" sz="2000" dirty="0" err="1">
                <a:solidFill>
                  <a:srgbClr val="000000"/>
                </a:solidFill>
                <a:effectLst/>
                <a:ea typeface="Aptos Narrow" panose="020B0004020202020204" pitchFamily="34" charset="0"/>
                <a:cs typeface="Aptos Narrow" panose="020B0004020202020204" pitchFamily="34" charset="0"/>
              </a:rPr>
              <a:t>c.ii</a:t>
            </a:r>
            <a:r>
              <a:rPr lang="it-IT" sz="2000" dirty="0">
                <a:solidFill>
                  <a:srgbClr val="000000"/>
                </a:solidFill>
                <a:effectLst/>
                <a:ea typeface="Aptos Narrow" panose="020B0004020202020204" pitchFamily="34" charset="0"/>
                <a:cs typeface="Aptos Narrow" panose="020B0004020202020204" pitchFamily="34" charset="0"/>
              </a:rPr>
              <a:t>. Corte dei Conti; </a:t>
            </a:r>
            <a:r>
              <a:rPr lang="it-IT" sz="2000" dirty="0" err="1">
                <a:solidFill>
                  <a:srgbClr val="000000"/>
                </a:solidFill>
                <a:effectLst/>
                <a:ea typeface="Aptos Narrow" panose="020B0004020202020204" pitchFamily="34" charset="0"/>
                <a:cs typeface="Aptos Narrow" panose="020B0004020202020204" pitchFamily="34" charset="0"/>
              </a:rPr>
              <a:t>c.ii</a:t>
            </a:r>
            <a:r>
              <a:rPr lang="it-IT" sz="2000" dirty="0">
                <a:solidFill>
                  <a:srgbClr val="000000"/>
                </a:solidFill>
                <a:effectLst/>
                <a:ea typeface="Aptos Narrow" panose="020B0004020202020204" pitchFamily="34" charset="0"/>
                <a:cs typeface="Aptos Narrow" panose="020B0004020202020204" pitchFamily="34" charset="0"/>
              </a:rPr>
              <a:t>. Organi e Agenzie: Il Comitato economico e sociale, Il Comitato delle Regioni, l'Agenzia europea dell'ambiente, la Banca europea per gli investimenti, la Rete dell'Unione europea per l'attuazione e il rispetto del diritto ambientale (IMPEL); e altri gruppi di interesse.</a:t>
            </a:r>
            <a:r>
              <a:rPr lang="it-IT" sz="2000" dirty="0">
                <a:effectLst/>
              </a:rPr>
              <a:t> </a:t>
            </a:r>
            <a:endParaRPr lang="it-IT" sz="2000" dirty="0"/>
          </a:p>
        </p:txBody>
      </p:sp>
    </p:spTree>
    <p:extLst>
      <p:ext uri="{BB962C8B-B14F-4D97-AF65-F5344CB8AC3E}">
        <p14:creationId xmlns:p14="http://schemas.microsoft.com/office/powerpoint/2010/main" val="3716676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207B0E-CF6C-BCDB-DC26-5673ED5A9022}"/>
              </a:ext>
            </a:extLst>
          </p:cNvPr>
          <p:cNvSpPr>
            <a:spLocks noGrp="1"/>
          </p:cNvSpPr>
          <p:nvPr>
            <p:ph type="title"/>
          </p:nvPr>
        </p:nvSpPr>
        <p:spPr>
          <a:xfrm>
            <a:off x="838200" y="365125"/>
            <a:ext cx="10515600" cy="942975"/>
          </a:xfrm>
        </p:spPr>
        <p:txBody>
          <a:bodyPr/>
          <a:lstStyle/>
          <a:p>
            <a:r>
              <a:rPr lang="it-IT" sz="4400" b="1" dirty="0">
                <a:solidFill>
                  <a:srgbClr val="00B050"/>
                </a:solidFill>
              </a:rPr>
              <a:t>Commissione europea</a:t>
            </a:r>
            <a:endParaRPr lang="it-IT" dirty="0"/>
          </a:p>
        </p:txBody>
      </p:sp>
      <p:sp>
        <p:nvSpPr>
          <p:cNvPr id="3" name="Segnaposto contenuto 2">
            <a:extLst>
              <a:ext uri="{FF2B5EF4-FFF2-40B4-BE49-F238E27FC236}">
                <a16:creationId xmlns:a16="http://schemas.microsoft.com/office/drawing/2014/main" id="{9DA6C3A2-7A1F-5925-65CE-ED66B9EB50D1}"/>
              </a:ext>
            </a:extLst>
          </p:cNvPr>
          <p:cNvSpPr>
            <a:spLocks noGrp="1"/>
          </p:cNvSpPr>
          <p:nvPr>
            <p:ph idx="1"/>
          </p:nvPr>
        </p:nvSpPr>
        <p:spPr>
          <a:xfrm>
            <a:off x="838200" y="1689100"/>
            <a:ext cx="10515600" cy="4487863"/>
          </a:xfrm>
        </p:spPr>
        <p:txBody>
          <a:bodyPr/>
          <a:lstStyle/>
          <a:p>
            <a:r>
              <a:rPr lang="it-IT" b="1" dirty="0">
                <a:solidFill>
                  <a:srgbClr val="00B0F0"/>
                </a:solidFill>
              </a:rPr>
              <a:t>Durata mandato della Commissione europea</a:t>
            </a:r>
            <a:r>
              <a:rPr lang="it-IT" dirty="0"/>
              <a:t>:</a:t>
            </a:r>
          </a:p>
          <a:p>
            <a:pPr marL="0" indent="0">
              <a:buNone/>
            </a:pPr>
            <a:endParaRPr lang="it-IT" dirty="0"/>
          </a:p>
          <a:p>
            <a:r>
              <a:rPr lang="it-IT" dirty="0"/>
              <a:t>Il mandato è di 5 anni (art. 17, par. 3, TFEU) e coincide con la durata del mandato dei membri del PE;</a:t>
            </a:r>
          </a:p>
          <a:p>
            <a:r>
              <a:rPr lang="it-IT" b="0" i="0" u="none" strike="noStrike" dirty="0">
                <a:solidFill>
                  <a:srgbClr val="000000"/>
                </a:solidFill>
                <a:effectLst/>
                <a:latin typeface="Calibri" panose="020F0502020204030204" pitchFamily="34" charset="0"/>
              </a:rPr>
              <a:t>Cessazione anticipata del mandato: </a:t>
            </a:r>
          </a:p>
          <a:p>
            <a:r>
              <a:rPr lang="it-IT" dirty="0">
                <a:solidFill>
                  <a:srgbClr val="000000"/>
                </a:solidFill>
                <a:latin typeface="Calibri" panose="020F0502020204030204" pitchFamily="34" charset="0"/>
              </a:rPr>
              <a:t>D</a:t>
            </a:r>
            <a:r>
              <a:rPr lang="it-IT" b="0" i="0" u="none" strike="noStrike" dirty="0">
                <a:solidFill>
                  <a:srgbClr val="000000"/>
                </a:solidFill>
                <a:effectLst/>
                <a:latin typeface="Calibri" panose="020F0502020204030204" pitchFamily="34" charset="0"/>
              </a:rPr>
              <a:t>imissioni individuali o collettive; </a:t>
            </a:r>
          </a:p>
          <a:p>
            <a:r>
              <a:rPr lang="it-IT" dirty="0">
                <a:solidFill>
                  <a:srgbClr val="000000"/>
                </a:solidFill>
                <a:latin typeface="Calibri" panose="020F0502020204030204" pitchFamily="34" charset="0"/>
              </a:rPr>
              <a:t>D</a:t>
            </a:r>
            <a:r>
              <a:rPr lang="it-IT" b="0" i="0" u="none" strike="noStrike" dirty="0">
                <a:solidFill>
                  <a:srgbClr val="000000"/>
                </a:solidFill>
                <a:effectLst/>
                <a:latin typeface="Calibri" panose="020F0502020204030204" pitchFamily="34" charset="0"/>
              </a:rPr>
              <a:t>imissioni pronunciate dalla Corte di giustizia; </a:t>
            </a:r>
          </a:p>
          <a:p>
            <a:r>
              <a:rPr lang="it-IT" dirty="0">
                <a:solidFill>
                  <a:srgbClr val="000000"/>
                </a:solidFill>
                <a:latin typeface="Calibri" panose="020F0502020204030204" pitchFamily="34" charset="0"/>
              </a:rPr>
              <a:t>M</a:t>
            </a:r>
            <a:r>
              <a:rPr lang="it-IT" b="0" i="0" u="none" strike="noStrike" dirty="0">
                <a:solidFill>
                  <a:srgbClr val="000000"/>
                </a:solidFill>
                <a:effectLst/>
                <a:latin typeface="Calibri" panose="020F0502020204030204" pitchFamily="34" charset="0"/>
              </a:rPr>
              <a:t>ozione di censura PE.</a:t>
            </a:r>
            <a:endParaRPr lang="it-IT" b="0" i="0" u="none" strike="noStrike" dirty="0">
              <a:solidFill>
                <a:srgbClr val="000000"/>
              </a:solidFill>
              <a:effectLst/>
              <a:latin typeface="Arial" panose="020B0604020202020204" pitchFamily="34" charset="0"/>
            </a:endParaRPr>
          </a:p>
          <a:p>
            <a:endParaRPr lang="it-IT" dirty="0"/>
          </a:p>
        </p:txBody>
      </p:sp>
    </p:spTree>
    <p:extLst>
      <p:ext uri="{BB962C8B-B14F-4D97-AF65-F5344CB8AC3E}">
        <p14:creationId xmlns:p14="http://schemas.microsoft.com/office/powerpoint/2010/main" val="7212538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61D91E-682E-03A4-69A9-EE9E4897A96A}"/>
              </a:ext>
            </a:extLst>
          </p:cNvPr>
          <p:cNvSpPr>
            <a:spLocks noGrp="1"/>
          </p:cNvSpPr>
          <p:nvPr>
            <p:ph type="title"/>
          </p:nvPr>
        </p:nvSpPr>
        <p:spPr>
          <a:xfrm>
            <a:off x="838200" y="365125"/>
            <a:ext cx="10515600" cy="765175"/>
          </a:xfrm>
        </p:spPr>
        <p:txBody>
          <a:bodyPr>
            <a:normAutofit/>
          </a:bodyPr>
          <a:lstStyle/>
          <a:p>
            <a:r>
              <a:rPr lang="it-IT" sz="4000" b="1" dirty="0">
                <a:solidFill>
                  <a:srgbClr val="00B050"/>
                </a:solidFill>
              </a:rPr>
              <a:t>Commissione europea</a:t>
            </a:r>
            <a:endParaRPr lang="it-IT" sz="4000" dirty="0"/>
          </a:p>
        </p:txBody>
      </p:sp>
      <p:sp>
        <p:nvSpPr>
          <p:cNvPr id="3" name="Segnaposto contenuto 2">
            <a:extLst>
              <a:ext uri="{FF2B5EF4-FFF2-40B4-BE49-F238E27FC236}">
                <a16:creationId xmlns:a16="http://schemas.microsoft.com/office/drawing/2014/main" id="{E406C622-805F-9864-21A7-41A8D6FDB61D}"/>
              </a:ext>
            </a:extLst>
          </p:cNvPr>
          <p:cNvSpPr>
            <a:spLocks noGrp="1"/>
          </p:cNvSpPr>
          <p:nvPr>
            <p:ph idx="1"/>
          </p:nvPr>
        </p:nvSpPr>
        <p:spPr>
          <a:xfrm>
            <a:off x="838200" y="1460500"/>
            <a:ext cx="10515600" cy="5257800"/>
          </a:xfrm>
        </p:spPr>
        <p:txBody>
          <a:bodyPr>
            <a:normAutofit fontScale="92500" lnSpcReduction="10000"/>
          </a:bodyPr>
          <a:lstStyle/>
          <a:p>
            <a:r>
              <a:rPr lang="it-IT" dirty="0">
                <a:solidFill>
                  <a:srgbClr val="00B0F0"/>
                </a:solidFill>
              </a:rPr>
              <a:t>Competenze della Commissione Europea:</a:t>
            </a:r>
          </a:p>
          <a:p>
            <a:pPr lvl="1"/>
            <a:r>
              <a:rPr lang="it-IT" b="1" i="1" u="sng" dirty="0"/>
              <a:t>Iniziativa legislativa </a:t>
            </a:r>
            <a:r>
              <a:rPr lang="it-IT" dirty="0"/>
              <a:t>(art. 17, par. 2, TUE); </a:t>
            </a:r>
          </a:p>
          <a:p>
            <a:pPr lvl="1" algn="just"/>
            <a:r>
              <a:rPr lang="it-IT" b="1" i="1" u="sng" dirty="0"/>
              <a:t>Poteri di controllo</a:t>
            </a:r>
            <a:r>
              <a:rPr lang="it-IT" dirty="0"/>
              <a:t>: Vigila sull'applicazione dei trattati e delle misure adottate dalle istituzioni in virtù dei trattati (art. 17, par. 1, TUE). Vigila sull'applicazione del diritto dell'Unione sotto il controllo della Corte di giustizia dell'Unione europea (art. 17, par. 1, TUE). A tal fine dispone di vari poteri di verifica e di controllo sia preventivi che successivi, nonché sanzionatori. Nei confronti delle altre istituzioni la Commissione può richiamarle al rispetto dei Trattati tramite il ricorso per annullamento (art. 263 TFUE) sia quello in carenza (art. 265 TFUE).</a:t>
            </a:r>
          </a:p>
          <a:p>
            <a:pPr lvl="1" algn="just"/>
            <a:r>
              <a:rPr lang="it-IT" b="1" i="1" u="sng" dirty="0"/>
              <a:t>Procedura di infrazione </a:t>
            </a:r>
            <a:r>
              <a:rPr lang="it-IT" dirty="0"/>
              <a:t>(art. 258 TFUE)</a:t>
            </a:r>
          </a:p>
          <a:p>
            <a:pPr lvl="1" algn="just"/>
            <a:r>
              <a:rPr lang="it-IT" b="1" i="1" u="sng" dirty="0"/>
              <a:t>Potere di gestione:</a:t>
            </a:r>
            <a:r>
              <a:rPr lang="it-IT" dirty="0"/>
              <a:t> gestione degli strumenti finanziari indispensabili per l’attuazione delle politiche dell’UE (art. 274 TFUE). Es. FESR, fondi strutturali.</a:t>
            </a:r>
          </a:p>
          <a:p>
            <a:pPr lvl="1"/>
            <a:r>
              <a:rPr lang="it-IT" b="1" i="1" u="sng" dirty="0"/>
              <a:t>Relazioni esterne</a:t>
            </a:r>
            <a:r>
              <a:rPr lang="it-IT" dirty="0"/>
              <a:t>: insieme al Consiglio garantisce la coerenza tra i vari settori dell’azione esterna UE (art. 21, par. 3, TFUE); negozia gli accordi con Stati terzi o organizzazioni internazionali, specie in materia di accordi commerciali (art. 207 TFUE).</a:t>
            </a:r>
          </a:p>
        </p:txBody>
      </p:sp>
    </p:spTree>
    <p:extLst>
      <p:ext uri="{BB962C8B-B14F-4D97-AF65-F5344CB8AC3E}">
        <p14:creationId xmlns:p14="http://schemas.microsoft.com/office/powerpoint/2010/main" val="3919480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61D91E-682E-03A4-69A9-EE9E4897A96A}"/>
              </a:ext>
            </a:extLst>
          </p:cNvPr>
          <p:cNvSpPr>
            <a:spLocks noGrp="1"/>
          </p:cNvSpPr>
          <p:nvPr>
            <p:ph type="title"/>
          </p:nvPr>
        </p:nvSpPr>
        <p:spPr/>
        <p:txBody>
          <a:bodyPr>
            <a:normAutofit/>
          </a:bodyPr>
          <a:lstStyle/>
          <a:p>
            <a:r>
              <a:rPr lang="it-IT" sz="4000" b="1" dirty="0">
                <a:solidFill>
                  <a:srgbClr val="00B050"/>
                </a:solidFill>
              </a:rPr>
              <a:t>Commissione europea</a:t>
            </a:r>
            <a:endParaRPr lang="it-IT" sz="4000" dirty="0"/>
          </a:p>
        </p:txBody>
      </p:sp>
      <p:sp>
        <p:nvSpPr>
          <p:cNvPr id="3" name="Segnaposto contenuto 2">
            <a:extLst>
              <a:ext uri="{FF2B5EF4-FFF2-40B4-BE49-F238E27FC236}">
                <a16:creationId xmlns:a16="http://schemas.microsoft.com/office/drawing/2014/main" id="{E406C622-805F-9864-21A7-41A8D6FDB61D}"/>
              </a:ext>
            </a:extLst>
          </p:cNvPr>
          <p:cNvSpPr>
            <a:spLocks noGrp="1"/>
          </p:cNvSpPr>
          <p:nvPr>
            <p:ph idx="1"/>
          </p:nvPr>
        </p:nvSpPr>
        <p:spPr>
          <a:xfrm>
            <a:off x="838200" y="1690688"/>
            <a:ext cx="10515600" cy="4802187"/>
          </a:xfrm>
        </p:spPr>
        <p:txBody>
          <a:bodyPr>
            <a:normAutofit/>
          </a:bodyPr>
          <a:lstStyle/>
          <a:p>
            <a:r>
              <a:rPr lang="it-IT" dirty="0">
                <a:solidFill>
                  <a:srgbClr val="00B0F0"/>
                </a:solidFill>
              </a:rPr>
              <a:t>Competenze della Commissione Europea:</a:t>
            </a:r>
          </a:p>
          <a:p>
            <a:pPr lvl="1"/>
            <a:r>
              <a:rPr lang="it-IT" b="1" i="1" u="sng" dirty="0"/>
              <a:t>Potere decisionale: </a:t>
            </a:r>
            <a:r>
              <a:rPr lang="it-IT" dirty="0"/>
              <a:t>potere autonomo di decisione in specifiche ipotesi del Trattato: contestazione delle infrazioni con decisione motivata (art. 105, par. 2, TFUE); controllo sulla disciplina delle imprese pubbliche (art. 106, par. 3, TFUE); sorveglianza sulla compatibilità degli aiuti di Stato col mercato interno (art. 108, par. 2, TFUE); adozione di atti a portata generale su delega di un atto legislativo, al fine di integrare o modificare determinati elementi non essenziali dell’atto stesso (art. 290 TFUE).</a:t>
            </a:r>
          </a:p>
          <a:p>
            <a:pPr lvl="1"/>
            <a:r>
              <a:rPr lang="it-IT" b="1" i="1" u="sng" dirty="0"/>
              <a:t>Potere di esecuzione: </a:t>
            </a:r>
            <a:r>
              <a:rPr lang="it-IT" dirty="0"/>
              <a:t>esecuzione del bilancio (art. 317 TFUE); potere di esecuzione attribuito alla Commissione al fine di precisare il contenuto di un atto legislativo e adottare gli atti necessari per assicurare l’esecuzione uniforme degli atti normativi (art. 291 TFUE), i quali devono in tal caso conferire alla Commissione le competenze di esecuzione.</a:t>
            </a:r>
          </a:p>
        </p:txBody>
      </p:sp>
    </p:spTree>
    <p:extLst>
      <p:ext uri="{BB962C8B-B14F-4D97-AF65-F5344CB8AC3E}">
        <p14:creationId xmlns:p14="http://schemas.microsoft.com/office/powerpoint/2010/main" val="3812545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FD7119-EB4F-F80A-FF7F-91A19DEC5D6C}"/>
              </a:ext>
            </a:extLst>
          </p:cNvPr>
          <p:cNvSpPr>
            <a:spLocks noGrp="1"/>
          </p:cNvSpPr>
          <p:nvPr>
            <p:ph type="title"/>
          </p:nvPr>
        </p:nvSpPr>
        <p:spPr/>
        <p:txBody>
          <a:bodyPr>
            <a:normAutofit/>
          </a:bodyPr>
          <a:lstStyle/>
          <a:p>
            <a:r>
              <a:rPr lang="it-IT" sz="3200" b="1" i="0" u="none" strike="noStrike" dirty="0">
                <a:solidFill>
                  <a:srgbClr val="00B050"/>
                </a:solidFill>
                <a:effectLst/>
                <a:latin typeface="Calibri" panose="020F0502020204030204" pitchFamily="34" charset="0"/>
              </a:rPr>
              <a:t>Alto rappresentante UE per gli affari esteri e la sicurezza</a:t>
            </a:r>
            <a:endParaRPr lang="it-IT" sz="6600" b="1" dirty="0">
              <a:solidFill>
                <a:srgbClr val="00B050"/>
              </a:solidFill>
            </a:endParaRPr>
          </a:p>
        </p:txBody>
      </p:sp>
      <p:sp>
        <p:nvSpPr>
          <p:cNvPr id="3" name="Segnaposto contenuto 2">
            <a:extLst>
              <a:ext uri="{FF2B5EF4-FFF2-40B4-BE49-F238E27FC236}">
                <a16:creationId xmlns:a16="http://schemas.microsoft.com/office/drawing/2014/main" id="{8075739F-9B9D-5D0E-4FBF-1ACDA0EE24B1}"/>
              </a:ext>
            </a:extLst>
          </p:cNvPr>
          <p:cNvSpPr>
            <a:spLocks noGrp="1"/>
          </p:cNvSpPr>
          <p:nvPr>
            <p:ph idx="1"/>
          </p:nvPr>
        </p:nvSpPr>
        <p:spPr/>
        <p:txBody>
          <a:bodyPr/>
          <a:lstStyle/>
          <a:p>
            <a:pPr algn="l" rtl="0">
              <a:spcBef>
                <a:spcPts val="0"/>
              </a:spcBef>
              <a:spcAft>
                <a:spcPts val="0"/>
              </a:spcAft>
            </a:pPr>
            <a:r>
              <a:rPr lang="it-IT" b="0" i="0" u="none" strike="noStrike" dirty="0">
                <a:solidFill>
                  <a:srgbClr val="000000"/>
                </a:solidFill>
                <a:effectLst/>
                <a:latin typeface="Calibri" panose="020F0502020204030204" pitchFamily="34" charset="0"/>
              </a:rPr>
              <a:t>L’Alto Rappresentante UE è nominato dal Consiglio Europeo, con l'accordo del presidente della Commissione.</a:t>
            </a:r>
            <a:endParaRPr lang="it-IT" sz="4000" b="0" i="0" u="none" strike="noStrike" dirty="0">
              <a:solidFill>
                <a:srgbClr val="000000"/>
              </a:solidFill>
              <a:effectLst/>
            </a:endParaRPr>
          </a:p>
          <a:p>
            <a:pPr algn="l" rtl="0">
              <a:spcBef>
                <a:spcPts val="1000"/>
              </a:spcBef>
              <a:spcAft>
                <a:spcPts val="0"/>
              </a:spcAft>
            </a:pPr>
            <a:r>
              <a:rPr lang="it-IT" b="0" i="0" u="none" strike="noStrike" dirty="0">
                <a:solidFill>
                  <a:srgbClr val="000000"/>
                </a:solidFill>
                <a:effectLst/>
                <a:latin typeface="Calibri" panose="020F0502020204030204" pitchFamily="34" charset="0"/>
              </a:rPr>
              <a:t>L’Alto rappresentante è sia il:</a:t>
            </a:r>
            <a:endParaRPr lang="it-IT" sz="4000" b="0" i="0" u="none" strike="noStrike" dirty="0">
              <a:solidFill>
                <a:srgbClr val="000000"/>
              </a:solidFill>
              <a:effectLst/>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il presiede il Consiglio Affari esteri e, quindi, partecipa al Consiglio europeo;</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che uno dei vicepresidenti della Commissione ed è soggetto alle procedure che regolano l’azione di quest’ultima.</a:t>
            </a: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Competenza in materia PESC</a:t>
            </a:r>
            <a:endParaRPr lang="it-IT" b="0" i="0" u="none" strike="noStrike" dirty="0">
              <a:solidFill>
                <a:srgbClr val="000000"/>
              </a:solidFill>
              <a:effectLst/>
              <a:latin typeface="Arial" panose="020B0604020202020204" pitchFamily="34" charset="0"/>
            </a:endParaRPr>
          </a:p>
          <a:p>
            <a:endParaRPr lang="it-IT" dirty="0"/>
          </a:p>
        </p:txBody>
      </p:sp>
    </p:spTree>
    <p:extLst>
      <p:ext uri="{BB962C8B-B14F-4D97-AF65-F5344CB8AC3E}">
        <p14:creationId xmlns:p14="http://schemas.microsoft.com/office/powerpoint/2010/main" val="2118207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7B236F-D125-0173-951E-C13D35B3AE52}"/>
              </a:ext>
            </a:extLst>
          </p:cNvPr>
          <p:cNvSpPr>
            <a:spLocks noGrp="1"/>
          </p:cNvSpPr>
          <p:nvPr>
            <p:ph type="title"/>
          </p:nvPr>
        </p:nvSpPr>
        <p:spPr>
          <a:xfrm>
            <a:off x="838200" y="365125"/>
            <a:ext cx="10515600" cy="942975"/>
          </a:xfrm>
        </p:spPr>
        <p:txBody>
          <a:bodyPr/>
          <a:lstStyle/>
          <a:p>
            <a:r>
              <a:rPr lang="it-IT" b="1" dirty="0">
                <a:solidFill>
                  <a:srgbClr val="00B050"/>
                </a:solidFill>
              </a:rPr>
              <a:t>Parlamento europeo</a:t>
            </a:r>
          </a:p>
        </p:txBody>
      </p:sp>
      <p:sp>
        <p:nvSpPr>
          <p:cNvPr id="3" name="Segnaposto contenuto 2">
            <a:extLst>
              <a:ext uri="{FF2B5EF4-FFF2-40B4-BE49-F238E27FC236}">
                <a16:creationId xmlns:a16="http://schemas.microsoft.com/office/drawing/2014/main" id="{CD627CCB-50AE-C24F-2262-1F31699979CF}"/>
              </a:ext>
            </a:extLst>
          </p:cNvPr>
          <p:cNvSpPr>
            <a:spLocks noGrp="1"/>
          </p:cNvSpPr>
          <p:nvPr>
            <p:ph idx="1"/>
          </p:nvPr>
        </p:nvSpPr>
        <p:spPr>
          <a:xfrm>
            <a:off x="838200" y="1574800"/>
            <a:ext cx="10515600" cy="4918075"/>
          </a:xfrm>
        </p:spPr>
        <p:txBody>
          <a:bodyPr>
            <a:normAutofit fontScale="77500" lnSpcReduction="20000"/>
          </a:bodyPr>
          <a:lstStyle/>
          <a:p>
            <a:pPr algn="l" rtl="0">
              <a:spcBef>
                <a:spcPts val="0"/>
              </a:spcBef>
              <a:spcAft>
                <a:spcPts val="0"/>
              </a:spcAft>
            </a:pPr>
            <a:r>
              <a:rPr lang="it-IT" sz="3600" b="1" dirty="0">
                <a:solidFill>
                  <a:srgbClr val="00B0F0"/>
                </a:solidFill>
              </a:rPr>
              <a:t>Art. 14, par. 3, TUE, Composizione:</a:t>
            </a:r>
          </a:p>
          <a:p>
            <a:pPr marL="0" indent="0" algn="l" rtl="0">
              <a:spcBef>
                <a:spcPts val="0"/>
              </a:spcBef>
              <a:spcAft>
                <a:spcPts val="0"/>
              </a:spcAft>
              <a:buNone/>
            </a:pPr>
            <a:endParaRPr lang="it-IT" sz="3600" b="1" i="0" u="none" strike="noStrike" dirty="0">
              <a:solidFill>
                <a:srgbClr val="000000"/>
              </a:solidFill>
              <a:effectLst/>
              <a:latin typeface="Calibri" panose="020F0502020204030204" pitchFamily="34" charset="0"/>
            </a:endParaRPr>
          </a:p>
          <a:p>
            <a:pPr algn="l" rtl="0">
              <a:spcBef>
                <a:spcPts val="0"/>
              </a:spcBef>
              <a:spcAft>
                <a:spcPts val="0"/>
              </a:spcAft>
            </a:pPr>
            <a:r>
              <a:rPr lang="it-IT" sz="3600" b="1" i="0" u="none" strike="noStrike" dirty="0">
                <a:solidFill>
                  <a:srgbClr val="000000"/>
                </a:solidFill>
                <a:effectLst/>
                <a:latin typeface="Calibri" panose="020F0502020204030204" pitchFamily="34" charset="0"/>
              </a:rPr>
              <a:t>Art. 14, par. 2, TUE: </a:t>
            </a:r>
            <a:r>
              <a:rPr lang="it-IT" sz="3600" b="0" i="0" u="none" strike="noStrike" dirty="0">
                <a:solidFill>
                  <a:srgbClr val="000000"/>
                </a:solidFill>
                <a:effectLst/>
                <a:latin typeface="Calibri" panose="020F0502020204030204" pitchFamily="34" charset="0"/>
              </a:rPr>
              <a:t>«Il Parlamento europeo è composto di </a:t>
            </a:r>
            <a:r>
              <a:rPr lang="it-IT" sz="3600" b="1" i="0" u="none" strike="noStrike" dirty="0">
                <a:solidFill>
                  <a:srgbClr val="000000"/>
                </a:solidFill>
                <a:effectLst/>
                <a:latin typeface="Calibri" panose="020F0502020204030204" pitchFamily="34" charset="0"/>
              </a:rPr>
              <a:t>rappresentanti dei cittadini</a:t>
            </a:r>
            <a:r>
              <a:rPr lang="it-IT" sz="3600" b="0" i="0" u="none" strike="noStrike" dirty="0">
                <a:solidFill>
                  <a:srgbClr val="000000"/>
                </a:solidFill>
                <a:effectLst/>
                <a:latin typeface="Calibri" panose="020F0502020204030204" pitchFamily="34" charset="0"/>
              </a:rPr>
              <a:t> dell’Unione».</a:t>
            </a:r>
          </a:p>
          <a:p>
            <a:pPr marL="0" indent="0" algn="l" rtl="0">
              <a:spcBef>
                <a:spcPts val="0"/>
              </a:spcBef>
              <a:spcAft>
                <a:spcPts val="0"/>
              </a:spcAft>
              <a:buNone/>
            </a:pPr>
            <a:endParaRPr lang="it-IT" sz="3600" b="0" i="0" u="none" strike="noStrike" dirty="0">
              <a:solidFill>
                <a:srgbClr val="000000"/>
              </a:solidFill>
              <a:effectLst/>
              <a:latin typeface="Calibri" panose="020F0502020204030204" pitchFamily="34" charset="0"/>
            </a:endParaRPr>
          </a:p>
          <a:p>
            <a:pPr algn="l" rtl="0">
              <a:spcBef>
                <a:spcPts val="0"/>
              </a:spcBef>
              <a:spcAft>
                <a:spcPts val="0"/>
              </a:spcAft>
            </a:pPr>
            <a:r>
              <a:rPr lang="it-IT" sz="3600" b="1" i="0" u="none" strike="noStrike" dirty="0">
                <a:solidFill>
                  <a:srgbClr val="000000"/>
                </a:solidFill>
                <a:effectLst/>
                <a:latin typeface="Calibri" panose="020F0502020204030204" pitchFamily="34" charset="0"/>
              </a:rPr>
              <a:t>Art. 14, par. 3, TUE: </a:t>
            </a:r>
            <a:r>
              <a:rPr lang="it-IT" sz="3600" b="0" i="0" u="none" strike="noStrike" dirty="0">
                <a:solidFill>
                  <a:srgbClr val="000000"/>
                </a:solidFill>
                <a:effectLst/>
                <a:latin typeface="Calibri" panose="020F0502020204030204" pitchFamily="34" charset="0"/>
              </a:rPr>
              <a:t>«I membri del Parlamento europeo sono eletti a suffragio universale diretto, libero e segreto».</a:t>
            </a:r>
          </a:p>
          <a:p>
            <a:pPr marL="0" indent="0" algn="l" rtl="0">
              <a:spcBef>
                <a:spcPts val="0"/>
              </a:spcBef>
              <a:spcAft>
                <a:spcPts val="0"/>
              </a:spcAft>
              <a:buNone/>
            </a:pPr>
            <a:endParaRPr lang="it-IT" sz="3600" b="0" i="0" u="none" strike="noStrike" dirty="0">
              <a:solidFill>
                <a:srgbClr val="000000"/>
              </a:solidFill>
              <a:effectLst/>
              <a:latin typeface="Calibri" panose="020F0502020204030204" pitchFamily="34" charset="0"/>
            </a:endParaRPr>
          </a:p>
          <a:p>
            <a:pPr algn="l" rtl="0" fontAlgn="base">
              <a:spcBef>
                <a:spcPts val="1000"/>
              </a:spcBef>
              <a:spcAft>
                <a:spcPts val="0"/>
              </a:spcAft>
              <a:buFont typeface="Arial" panose="020B0604020202020204" pitchFamily="34" charset="0"/>
              <a:buChar char="•"/>
            </a:pPr>
            <a:r>
              <a:rPr lang="it-IT" sz="3600" b="0" i="0" u="none" strike="noStrike" dirty="0">
                <a:solidFill>
                  <a:srgbClr val="000000"/>
                </a:solidFill>
                <a:effectLst/>
                <a:latin typeface="Calibri" panose="020F0502020204030204" pitchFamily="34" charset="0"/>
              </a:rPr>
              <a:t>Non c’è una singola legge elettorale europea.</a:t>
            </a:r>
          </a:p>
          <a:p>
            <a:pPr algn="l" rtl="0" fontAlgn="base">
              <a:spcBef>
                <a:spcPts val="1000"/>
              </a:spcBef>
              <a:spcAft>
                <a:spcPts val="0"/>
              </a:spcAft>
              <a:buFont typeface="Arial" panose="020B0604020202020204" pitchFamily="34" charset="0"/>
              <a:buChar char="•"/>
            </a:pPr>
            <a:r>
              <a:rPr lang="it-IT" sz="3600" dirty="0">
                <a:solidFill>
                  <a:srgbClr val="000000"/>
                </a:solidFill>
                <a:latin typeface="Calibri" panose="020F0502020204030204" pitchFamily="34" charset="0"/>
              </a:rPr>
              <a:t>O</a:t>
            </a:r>
            <a:r>
              <a:rPr lang="it-IT" sz="3600" b="0" i="0" u="none" strike="noStrike" dirty="0">
                <a:solidFill>
                  <a:srgbClr val="000000"/>
                </a:solidFill>
                <a:effectLst/>
                <a:latin typeface="Calibri" panose="020F0502020204030204" pitchFamily="34" charset="0"/>
              </a:rPr>
              <a:t>gni Stato membro utilizza una propria legge elettorale per eleggere i rappresentanti al Parlamento europeo procedura elettorale uniforme.</a:t>
            </a:r>
          </a:p>
          <a:p>
            <a:pPr algn="l" rtl="0" fontAlgn="base">
              <a:spcBef>
                <a:spcPts val="1000"/>
              </a:spcBef>
              <a:spcAft>
                <a:spcPts val="0"/>
              </a:spcAft>
              <a:buFont typeface="Arial" panose="020B0604020202020204" pitchFamily="34" charset="0"/>
              <a:buChar char="•"/>
            </a:pPr>
            <a:r>
              <a:rPr lang="it-IT" sz="3600" dirty="0">
                <a:solidFill>
                  <a:srgbClr val="000000"/>
                </a:solidFill>
                <a:latin typeface="Calibri" panose="020F0502020204030204" pitchFamily="34" charset="0"/>
              </a:rPr>
              <a:t>Persegue gli interessi dei cittadini europei.</a:t>
            </a:r>
            <a:endParaRPr lang="it-IT" sz="3600" b="0" i="0" u="none" strike="noStrike" dirty="0">
              <a:solidFill>
                <a:srgbClr val="000000"/>
              </a:solidFill>
              <a:effectLst/>
              <a:latin typeface="Arial" panose="020B0604020202020204" pitchFamily="34" charset="0"/>
            </a:endParaRPr>
          </a:p>
          <a:p>
            <a:pPr marL="0" indent="0">
              <a:buNone/>
            </a:pPr>
            <a:br>
              <a:rPr lang="it-IT" b="0" i="0" u="none" strike="noStrike" dirty="0">
                <a:solidFill>
                  <a:srgbClr val="000000"/>
                </a:solidFill>
                <a:effectLst/>
              </a:rPr>
            </a:br>
            <a:br>
              <a:rPr lang="it-IT" dirty="0"/>
            </a:br>
            <a:endParaRPr lang="it-IT" dirty="0"/>
          </a:p>
        </p:txBody>
      </p:sp>
    </p:spTree>
    <p:extLst>
      <p:ext uri="{BB962C8B-B14F-4D97-AF65-F5344CB8AC3E}">
        <p14:creationId xmlns:p14="http://schemas.microsoft.com/office/powerpoint/2010/main" val="18057518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A384A1-BFA0-60D7-7089-47021B9CE860}"/>
              </a:ext>
            </a:extLst>
          </p:cNvPr>
          <p:cNvSpPr>
            <a:spLocks noGrp="1"/>
          </p:cNvSpPr>
          <p:nvPr>
            <p:ph type="title"/>
          </p:nvPr>
        </p:nvSpPr>
        <p:spPr/>
        <p:txBody>
          <a:bodyPr/>
          <a:lstStyle/>
          <a:p>
            <a:r>
              <a:rPr lang="it-IT" b="1" dirty="0">
                <a:solidFill>
                  <a:srgbClr val="00B050"/>
                </a:solidFill>
              </a:rPr>
              <a:t>Parlamento europeo</a:t>
            </a:r>
            <a:endParaRPr lang="it-IT" dirty="0"/>
          </a:p>
        </p:txBody>
      </p:sp>
      <p:sp>
        <p:nvSpPr>
          <p:cNvPr id="3" name="Segnaposto contenuto 2">
            <a:extLst>
              <a:ext uri="{FF2B5EF4-FFF2-40B4-BE49-F238E27FC236}">
                <a16:creationId xmlns:a16="http://schemas.microsoft.com/office/drawing/2014/main" id="{3F809436-D6E3-AFAD-74D5-C6ACB68B7126}"/>
              </a:ext>
            </a:extLst>
          </p:cNvPr>
          <p:cNvSpPr>
            <a:spLocks noGrp="1"/>
          </p:cNvSpPr>
          <p:nvPr>
            <p:ph idx="1"/>
          </p:nvPr>
        </p:nvSpPr>
        <p:spPr>
          <a:xfrm>
            <a:off x="838200" y="1825625"/>
            <a:ext cx="10515600" cy="4667250"/>
          </a:xfrm>
        </p:spPr>
        <p:txBody>
          <a:bodyPr>
            <a:normAutofit fontScale="92500" lnSpcReduction="10000"/>
          </a:bodyPr>
          <a:lstStyle/>
          <a:p>
            <a:r>
              <a:rPr lang="it-IT" dirty="0">
                <a:solidFill>
                  <a:srgbClr val="00B0F0"/>
                </a:solidFill>
              </a:rPr>
              <a:t>Elezioni membri del PE, norme comuni:</a:t>
            </a:r>
          </a:p>
          <a:p>
            <a:r>
              <a:rPr lang="it-IT" b="1" i="1" u="sng" dirty="0"/>
              <a:t>Art. 223 TFUE</a:t>
            </a:r>
            <a:r>
              <a:rPr lang="it-IT" dirty="0"/>
              <a:t>: Il Consiglio stabilisce le disposizioni necessarie per l’elezione dei membri del PE</a:t>
            </a:r>
          </a:p>
          <a:p>
            <a:r>
              <a:rPr lang="it-IT" b="1" i="1" u="sng" dirty="0"/>
              <a:t>Decisione 2002/772/CE</a:t>
            </a:r>
            <a:r>
              <a:rPr lang="it-IT" dirty="0"/>
              <a:t>: le elezioni europee si svolgono con il metodo proporzionale; gli SM possono stabilire i requisiti per l’eleggibilità attiva e passiva e come disciplinare la procedura elettorale; incompatibilità delle cariche di parlamentare nazionale ed europeo e con le cariche di governo nazionali, alla Commissione europea o alla Corte di giustizia. </a:t>
            </a:r>
          </a:p>
          <a:p>
            <a:r>
              <a:rPr lang="it-IT" b="1" i="1" u="sng" dirty="0"/>
              <a:t>Gruppi politici</a:t>
            </a:r>
            <a:r>
              <a:rPr lang="it-IT" dirty="0"/>
              <a:t>: i MEP sono organizzati in gruppi politici per affinità politica e non per nazionalità. Un gruppo politico è formato dai deputati eletti in almeno ¼ degli Stati membri e da un numero minimo di 25 membri.</a:t>
            </a:r>
          </a:p>
          <a:p>
            <a:r>
              <a:rPr lang="it-IT" b="1" i="1" u="sng" dirty="0"/>
              <a:t>Durata mandato: </a:t>
            </a:r>
            <a:r>
              <a:rPr lang="it-IT" dirty="0"/>
              <a:t>5 anni</a:t>
            </a:r>
          </a:p>
        </p:txBody>
      </p:sp>
    </p:spTree>
    <p:extLst>
      <p:ext uri="{BB962C8B-B14F-4D97-AF65-F5344CB8AC3E}">
        <p14:creationId xmlns:p14="http://schemas.microsoft.com/office/powerpoint/2010/main" val="13129251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A384A1-BFA0-60D7-7089-47021B9CE860}"/>
              </a:ext>
            </a:extLst>
          </p:cNvPr>
          <p:cNvSpPr>
            <a:spLocks noGrp="1"/>
          </p:cNvSpPr>
          <p:nvPr>
            <p:ph type="title"/>
          </p:nvPr>
        </p:nvSpPr>
        <p:spPr/>
        <p:txBody>
          <a:bodyPr/>
          <a:lstStyle/>
          <a:p>
            <a:r>
              <a:rPr lang="it-IT" b="1" dirty="0">
                <a:solidFill>
                  <a:srgbClr val="00B050"/>
                </a:solidFill>
              </a:rPr>
              <a:t>Parlamento europeo</a:t>
            </a:r>
            <a:endParaRPr lang="it-IT" dirty="0"/>
          </a:p>
        </p:txBody>
      </p:sp>
      <p:sp>
        <p:nvSpPr>
          <p:cNvPr id="3" name="Segnaposto contenuto 2">
            <a:extLst>
              <a:ext uri="{FF2B5EF4-FFF2-40B4-BE49-F238E27FC236}">
                <a16:creationId xmlns:a16="http://schemas.microsoft.com/office/drawing/2014/main" id="{3F809436-D6E3-AFAD-74D5-C6ACB68B7126}"/>
              </a:ext>
            </a:extLst>
          </p:cNvPr>
          <p:cNvSpPr>
            <a:spLocks noGrp="1"/>
          </p:cNvSpPr>
          <p:nvPr>
            <p:ph idx="1"/>
          </p:nvPr>
        </p:nvSpPr>
        <p:spPr/>
        <p:txBody>
          <a:bodyPr>
            <a:normAutofit/>
          </a:bodyPr>
          <a:lstStyle/>
          <a:p>
            <a:r>
              <a:rPr lang="it-IT" i="1" dirty="0">
                <a:solidFill>
                  <a:srgbClr val="00B0F0"/>
                </a:solidFill>
              </a:rPr>
              <a:t>Status</a:t>
            </a:r>
            <a:r>
              <a:rPr lang="it-IT" dirty="0">
                <a:solidFill>
                  <a:srgbClr val="00B0F0"/>
                </a:solidFill>
              </a:rPr>
              <a:t> e immunità dei membri del parlamento europeo (si v. Protocollo 7 e 8  e 9 ai Trattati): </a:t>
            </a:r>
          </a:p>
          <a:p>
            <a:pPr lvl="1"/>
            <a:r>
              <a:rPr lang="it-IT" dirty="0"/>
              <a:t>Nessuna restrizione di ordine amministrativo o di altro genere può essere apportata alla libertà di movimento dei membri del PE;</a:t>
            </a:r>
          </a:p>
          <a:p>
            <a:pPr lvl="1"/>
            <a:r>
              <a:rPr lang="it-IT" dirty="0"/>
              <a:t>I MEP non possono essere ricercati, detenuti o perseguiti a motivi di opinioni o dei voti espressi nell’esercizio delle sue funzioni;</a:t>
            </a:r>
          </a:p>
          <a:p>
            <a:pPr lvl="1"/>
            <a:r>
              <a:rPr lang="it-IT" dirty="0"/>
              <a:t>I MEP godono nel territorio dello SM di elezione, delle medesime immunità riconosciute ai parlamentari nazionali.</a:t>
            </a:r>
          </a:p>
          <a:p>
            <a:pPr lvl="1"/>
            <a:r>
              <a:rPr lang="it-IT" dirty="0"/>
              <a:t>I MEP sono esenti da ogni provvedimento di detenzione e di ogni procedimento giudiziario sul territorio degli Stati membri.</a:t>
            </a:r>
            <a:endParaRPr lang="it-IT" dirty="0">
              <a:solidFill>
                <a:srgbClr val="00B0F0"/>
              </a:solidFill>
            </a:endParaRPr>
          </a:p>
          <a:p>
            <a:endParaRPr lang="it-IT" dirty="0"/>
          </a:p>
        </p:txBody>
      </p:sp>
    </p:spTree>
    <p:extLst>
      <p:ext uri="{BB962C8B-B14F-4D97-AF65-F5344CB8AC3E}">
        <p14:creationId xmlns:p14="http://schemas.microsoft.com/office/powerpoint/2010/main" val="37234254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157898-891A-64D9-1E3F-762FFC4DB481}"/>
              </a:ext>
            </a:extLst>
          </p:cNvPr>
          <p:cNvSpPr>
            <a:spLocks noGrp="1"/>
          </p:cNvSpPr>
          <p:nvPr>
            <p:ph type="title"/>
          </p:nvPr>
        </p:nvSpPr>
        <p:spPr>
          <a:xfrm>
            <a:off x="838200" y="365125"/>
            <a:ext cx="10515600" cy="930275"/>
          </a:xfrm>
        </p:spPr>
        <p:txBody>
          <a:bodyPr/>
          <a:lstStyle/>
          <a:p>
            <a:r>
              <a:rPr lang="it-IT" b="1" dirty="0">
                <a:solidFill>
                  <a:srgbClr val="00B050"/>
                </a:solidFill>
              </a:rPr>
              <a:t>Parlamento europeo</a:t>
            </a:r>
            <a:endParaRPr lang="it-IT" dirty="0"/>
          </a:p>
        </p:txBody>
      </p:sp>
      <p:sp>
        <p:nvSpPr>
          <p:cNvPr id="3" name="Segnaposto contenuto 2">
            <a:extLst>
              <a:ext uri="{FF2B5EF4-FFF2-40B4-BE49-F238E27FC236}">
                <a16:creationId xmlns:a16="http://schemas.microsoft.com/office/drawing/2014/main" id="{4A0A0683-F29A-D82F-7DEB-A71E5B0239EB}"/>
              </a:ext>
            </a:extLst>
          </p:cNvPr>
          <p:cNvSpPr>
            <a:spLocks noGrp="1"/>
          </p:cNvSpPr>
          <p:nvPr>
            <p:ph idx="1"/>
          </p:nvPr>
        </p:nvSpPr>
        <p:spPr>
          <a:xfrm>
            <a:off x="1155700" y="1828799"/>
            <a:ext cx="9880600" cy="4259263"/>
          </a:xfrm>
        </p:spPr>
        <p:txBody>
          <a:bodyPr/>
          <a:lstStyle/>
          <a:p>
            <a:r>
              <a:rPr lang="it-IT" i="1" dirty="0">
                <a:solidFill>
                  <a:srgbClr val="00B0F0"/>
                </a:solidFill>
              </a:rPr>
              <a:t>Revoca dello status</a:t>
            </a:r>
            <a:r>
              <a:rPr lang="it-IT" dirty="0">
                <a:solidFill>
                  <a:srgbClr val="00B0F0"/>
                </a:solidFill>
              </a:rPr>
              <a:t> di membro del Parlamento europeo:</a:t>
            </a:r>
          </a:p>
          <a:p>
            <a:r>
              <a:rPr lang="it-IT" dirty="0"/>
              <a:t>L’immunità può essere revocata dallo stesso Parlamento europeo, a maggioranza dei suoi membri, a seguito di richiesta avanzata dall’autorità competente di uno Stato membro.</a:t>
            </a:r>
          </a:p>
          <a:p>
            <a:r>
              <a:rPr lang="it-IT" dirty="0"/>
              <a:t>Si v. art. 6 Regolamento PE.</a:t>
            </a:r>
          </a:p>
          <a:p>
            <a:r>
              <a:rPr lang="it-IT" dirty="0"/>
              <a:t>Sentenza </a:t>
            </a:r>
            <a:r>
              <a:rPr lang="it-IT" i="1" dirty="0"/>
              <a:t>Puig Gordi</a:t>
            </a:r>
            <a:r>
              <a:rPr lang="it-IT" dirty="0"/>
              <a:t>, causa C-158/21, del 31 gennaio 2023.</a:t>
            </a:r>
          </a:p>
          <a:p>
            <a:endParaRPr lang="it-IT" dirty="0"/>
          </a:p>
        </p:txBody>
      </p:sp>
    </p:spTree>
    <p:extLst>
      <p:ext uri="{BB962C8B-B14F-4D97-AF65-F5344CB8AC3E}">
        <p14:creationId xmlns:p14="http://schemas.microsoft.com/office/powerpoint/2010/main" val="560778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157898-891A-64D9-1E3F-762FFC4DB481}"/>
              </a:ext>
            </a:extLst>
          </p:cNvPr>
          <p:cNvSpPr>
            <a:spLocks noGrp="1"/>
          </p:cNvSpPr>
          <p:nvPr>
            <p:ph type="title"/>
          </p:nvPr>
        </p:nvSpPr>
        <p:spPr>
          <a:xfrm>
            <a:off x="838200" y="365125"/>
            <a:ext cx="10515600" cy="930275"/>
          </a:xfrm>
        </p:spPr>
        <p:txBody>
          <a:bodyPr/>
          <a:lstStyle/>
          <a:p>
            <a:r>
              <a:rPr lang="it-IT" b="1" dirty="0">
                <a:solidFill>
                  <a:srgbClr val="00B050"/>
                </a:solidFill>
              </a:rPr>
              <a:t>Parlamento europeo</a:t>
            </a:r>
            <a:endParaRPr lang="it-IT" dirty="0"/>
          </a:p>
        </p:txBody>
      </p:sp>
      <p:sp>
        <p:nvSpPr>
          <p:cNvPr id="3" name="Segnaposto contenuto 2">
            <a:extLst>
              <a:ext uri="{FF2B5EF4-FFF2-40B4-BE49-F238E27FC236}">
                <a16:creationId xmlns:a16="http://schemas.microsoft.com/office/drawing/2014/main" id="{4A0A0683-F29A-D82F-7DEB-A71E5B0239EB}"/>
              </a:ext>
            </a:extLst>
          </p:cNvPr>
          <p:cNvSpPr>
            <a:spLocks noGrp="1"/>
          </p:cNvSpPr>
          <p:nvPr>
            <p:ph idx="1"/>
          </p:nvPr>
        </p:nvSpPr>
        <p:spPr>
          <a:xfrm>
            <a:off x="838200" y="1866899"/>
            <a:ext cx="9880600" cy="4625976"/>
          </a:xfrm>
        </p:spPr>
        <p:txBody>
          <a:bodyPr>
            <a:normAutofit fontScale="77500" lnSpcReduction="20000"/>
          </a:bodyPr>
          <a:lstStyle/>
          <a:p>
            <a:pPr algn="l" rtl="0">
              <a:spcBef>
                <a:spcPts val="0"/>
              </a:spcBef>
              <a:spcAft>
                <a:spcPts val="0"/>
              </a:spcAft>
            </a:pPr>
            <a:r>
              <a:rPr lang="it-IT" b="1" i="0" u="none" strike="noStrike" dirty="0">
                <a:solidFill>
                  <a:srgbClr val="00B0F0"/>
                </a:solidFill>
                <a:effectLst/>
                <a:latin typeface="Calibri" panose="020F0502020204030204" pitchFamily="34" charset="0"/>
              </a:rPr>
              <a:t>Art. 14, par. 2, TUE, Composizione PE:</a:t>
            </a:r>
          </a:p>
          <a:p>
            <a:pPr marL="0" indent="0" algn="l" rtl="0">
              <a:spcBef>
                <a:spcPts val="0"/>
              </a:spcBef>
              <a:spcAft>
                <a:spcPts val="0"/>
              </a:spcAft>
              <a:buNone/>
            </a:pPr>
            <a:endParaRPr lang="it-IT" b="1" i="0" u="none" strike="noStrike" dirty="0">
              <a:solidFill>
                <a:srgbClr val="00B0F0"/>
              </a:solidFill>
              <a:effectLst/>
            </a:endParaRPr>
          </a:p>
          <a:p>
            <a:pPr algn="l" rtl="0" fontAlgn="base">
              <a:spcBef>
                <a:spcPts val="1000"/>
              </a:spcBef>
              <a:spcAft>
                <a:spcPts val="0"/>
              </a:spcAft>
              <a:buFont typeface="Arial" panose="020B0604020202020204" pitchFamily="34" charset="0"/>
              <a:buChar char="•"/>
            </a:pPr>
            <a:r>
              <a:rPr lang="it-IT" sz="3100" b="0" i="0" u="none" strike="noStrike" dirty="0">
                <a:solidFill>
                  <a:srgbClr val="000000"/>
                </a:solidFill>
                <a:effectLst/>
                <a:latin typeface="Calibri" panose="020F0502020204030204" pitchFamily="34" charset="0"/>
              </a:rPr>
              <a:t>Il numero non può essere superiore a 750, più il presidente.</a:t>
            </a:r>
            <a:endParaRPr lang="it-IT" sz="31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100" b="0" i="0" u="none" strike="noStrike" dirty="0">
                <a:solidFill>
                  <a:srgbClr val="000000"/>
                </a:solidFill>
                <a:effectLst/>
                <a:latin typeface="Calibri" panose="020F0502020204030204" pitchFamily="34" charset="0"/>
              </a:rPr>
              <a:t>La rappresentanza dei cittadini è garantita in modo </a:t>
            </a:r>
            <a:r>
              <a:rPr lang="it-IT" sz="3100" b="0" i="0" u="none" strike="noStrike" dirty="0" err="1">
                <a:solidFill>
                  <a:srgbClr val="000000"/>
                </a:solidFill>
                <a:effectLst/>
                <a:latin typeface="Calibri" panose="020F0502020204030204" pitchFamily="34" charset="0"/>
              </a:rPr>
              <a:t>degressivamente</a:t>
            </a:r>
            <a:r>
              <a:rPr lang="it-IT" sz="3100" b="0" i="0" u="none" strike="noStrike" dirty="0">
                <a:solidFill>
                  <a:srgbClr val="000000"/>
                </a:solidFill>
                <a:effectLst/>
                <a:latin typeface="Calibri" panose="020F0502020204030204" pitchFamily="34" charset="0"/>
              </a:rPr>
              <a:t> proporzionale, con una soglia minima di sei membri per Stato membro. </a:t>
            </a:r>
            <a:endParaRPr lang="it-IT" sz="31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100" b="0" i="0" u="none" strike="noStrike" dirty="0">
                <a:solidFill>
                  <a:srgbClr val="000000"/>
                </a:solidFill>
                <a:effectLst/>
                <a:latin typeface="Calibri" panose="020F0502020204030204" pitchFamily="34" charset="0"/>
              </a:rPr>
              <a:t>A nessuno Stato membro sono assegnati più di novantasei seggi</a:t>
            </a:r>
            <a:endParaRPr lang="it-IT" sz="31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100" b="0" i="0" u="none" strike="noStrike" dirty="0">
                <a:solidFill>
                  <a:srgbClr val="000000"/>
                </a:solidFill>
                <a:effectLst/>
                <a:latin typeface="Calibri" panose="020F0502020204030204" pitchFamily="34" charset="0"/>
              </a:rPr>
              <a:t>Numero attuale: </a:t>
            </a:r>
            <a:r>
              <a:rPr lang="it-IT" sz="3100" b="1" i="0" u="none" strike="noStrike" dirty="0">
                <a:solidFill>
                  <a:srgbClr val="000000"/>
                </a:solidFill>
                <a:effectLst/>
                <a:latin typeface="Calibri" panose="020F0502020204030204" pitchFamily="34" charset="0"/>
              </a:rPr>
              <a:t>705</a:t>
            </a:r>
            <a:r>
              <a:rPr lang="it-IT" sz="3100" b="0" i="0" u="none" strike="noStrike" dirty="0">
                <a:solidFill>
                  <a:srgbClr val="000000"/>
                </a:solidFill>
                <a:effectLst/>
                <a:latin typeface="Calibri" panose="020F0502020204030204" pitchFamily="34" charset="0"/>
              </a:rPr>
              <a:t>. </a:t>
            </a:r>
            <a:endParaRPr lang="it-IT" sz="31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100" b="0" i="0" u="none" strike="noStrike" dirty="0">
                <a:solidFill>
                  <a:srgbClr val="000000"/>
                </a:solidFill>
                <a:effectLst/>
                <a:latin typeface="Calibri" panose="020F0502020204030204" pitchFamily="34" charset="0"/>
              </a:rPr>
              <a:t>Mandato di 5 anni.</a:t>
            </a:r>
            <a:endParaRPr lang="it-IT" sz="31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100" b="0" i="0" u="none" strike="noStrike" dirty="0">
                <a:solidFill>
                  <a:srgbClr val="000000"/>
                </a:solidFill>
                <a:effectLst/>
                <a:latin typeface="Calibri" panose="020F0502020204030204" pitchFamily="34" charset="0"/>
              </a:rPr>
              <a:t>Organi interni: Presidente, Commissioni permanenti, Commissioni speciali o d’inchiesta.</a:t>
            </a:r>
            <a:endParaRPr lang="it-IT" sz="31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100" b="0" i="0" u="none" strike="noStrike" dirty="0">
                <a:solidFill>
                  <a:srgbClr val="000000"/>
                </a:solidFill>
                <a:effectLst/>
                <a:latin typeface="Calibri" panose="020F0502020204030204" pitchFamily="34" charset="0"/>
              </a:rPr>
              <a:t>Organo connesso: Mediatore europeo (art. 228 TFUE).</a:t>
            </a:r>
            <a:endParaRPr lang="it-IT" sz="3100" b="0" i="0" u="none" strike="noStrike" dirty="0">
              <a:solidFill>
                <a:srgbClr val="000000"/>
              </a:solidFill>
              <a:effectLst/>
              <a:latin typeface="Arial" panose="020B0604020202020204" pitchFamily="34" charset="0"/>
            </a:endParaRPr>
          </a:p>
          <a:p>
            <a:pPr marL="0" indent="0">
              <a:buNone/>
            </a:pPr>
            <a:br>
              <a:rPr lang="it-IT" b="0" i="0" u="none" strike="noStrike" dirty="0">
                <a:solidFill>
                  <a:srgbClr val="000000"/>
                </a:solidFill>
                <a:effectLst/>
              </a:rPr>
            </a:br>
            <a:br>
              <a:rPr lang="it-IT" dirty="0"/>
            </a:br>
            <a:endParaRPr lang="it-IT" dirty="0"/>
          </a:p>
        </p:txBody>
      </p:sp>
    </p:spTree>
    <p:extLst>
      <p:ext uri="{BB962C8B-B14F-4D97-AF65-F5344CB8AC3E}">
        <p14:creationId xmlns:p14="http://schemas.microsoft.com/office/powerpoint/2010/main" val="42510425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157898-891A-64D9-1E3F-762FFC4DB481}"/>
              </a:ext>
            </a:extLst>
          </p:cNvPr>
          <p:cNvSpPr>
            <a:spLocks noGrp="1"/>
          </p:cNvSpPr>
          <p:nvPr>
            <p:ph type="title"/>
          </p:nvPr>
        </p:nvSpPr>
        <p:spPr>
          <a:xfrm>
            <a:off x="838200" y="365125"/>
            <a:ext cx="10515600" cy="930275"/>
          </a:xfrm>
        </p:spPr>
        <p:txBody>
          <a:bodyPr/>
          <a:lstStyle/>
          <a:p>
            <a:r>
              <a:rPr lang="it-IT" b="1" dirty="0">
                <a:solidFill>
                  <a:srgbClr val="00B050"/>
                </a:solidFill>
              </a:rPr>
              <a:t>Parlamento europeo</a:t>
            </a:r>
            <a:endParaRPr lang="it-IT" dirty="0"/>
          </a:p>
        </p:txBody>
      </p:sp>
      <p:sp>
        <p:nvSpPr>
          <p:cNvPr id="3" name="Segnaposto contenuto 2">
            <a:extLst>
              <a:ext uri="{FF2B5EF4-FFF2-40B4-BE49-F238E27FC236}">
                <a16:creationId xmlns:a16="http://schemas.microsoft.com/office/drawing/2014/main" id="{4A0A0683-F29A-D82F-7DEB-A71E5B0239EB}"/>
              </a:ext>
            </a:extLst>
          </p:cNvPr>
          <p:cNvSpPr>
            <a:spLocks noGrp="1"/>
          </p:cNvSpPr>
          <p:nvPr>
            <p:ph idx="1"/>
          </p:nvPr>
        </p:nvSpPr>
        <p:spPr>
          <a:xfrm>
            <a:off x="838200" y="1866899"/>
            <a:ext cx="9880600" cy="4625976"/>
          </a:xfrm>
        </p:spPr>
        <p:txBody>
          <a:bodyPr>
            <a:normAutofit fontScale="47500" lnSpcReduction="20000"/>
          </a:bodyPr>
          <a:lstStyle/>
          <a:p>
            <a:pPr algn="l" rtl="0">
              <a:spcBef>
                <a:spcPts val="0"/>
              </a:spcBef>
              <a:spcAft>
                <a:spcPts val="0"/>
              </a:spcAft>
            </a:pPr>
            <a:r>
              <a:rPr lang="it-IT" sz="5100" b="1" i="0" u="none" strike="noStrike" dirty="0">
                <a:solidFill>
                  <a:srgbClr val="00B0F0"/>
                </a:solidFill>
                <a:effectLst/>
              </a:rPr>
              <a:t>Funzionamento PE:</a:t>
            </a:r>
          </a:p>
          <a:p>
            <a:pPr algn="l" rtl="0">
              <a:spcBef>
                <a:spcPts val="0"/>
              </a:spcBef>
              <a:spcAft>
                <a:spcPts val="0"/>
              </a:spcAft>
            </a:pPr>
            <a:r>
              <a:rPr lang="it-IT" sz="5100" dirty="0"/>
              <a:t>Plenaria</a:t>
            </a:r>
          </a:p>
          <a:p>
            <a:pPr algn="l" rtl="0">
              <a:spcBef>
                <a:spcPts val="0"/>
              </a:spcBef>
              <a:spcAft>
                <a:spcPts val="0"/>
              </a:spcAft>
            </a:pPr>
            <a:r>
              <a:rPr lang="it-IT" sz="5100" i="0" u="none" strike="noStrike" dirty="0">
                <a:effectLst/>
              </a:rPr>
              <a:t>Com</a:t>
            </a:r>
            <a:r>
              <a:rPr lang="it-IT" sz="5100" dirty="0"/>
              <a:t>missioni</a:t>
            </a:r>
          </a:p>
          <a:p>
            <a:pPr marL="0" indent="0" algn="l" rtl="0">
              <a:spcBef>
                <a:spcPts val="0"/>
              </a:spcBef>
              <a:spcAft>
                <a:spcPts val="0"/>
              </a:spcAft>
              <a:buNone/>
            </a:pPr>
            <a:endParaRPr lang="it-IT" sz="5100" dirty="0"/>
          </a:p>
          <a:p>
            <a:pPr algn="l" rtl="0">
              <a:spcBef>
                <a:spcPts val="0"/>
              </a:spcBef>
              <a:spcAft>
                <a:spcPts val="0"/>
              </a:spcAft>
            </a:pPr>
            <a:r>
              <a:rPr lang="it-IT" sz="5100" b="1" i="0" u="none" strike="noStrike" dirty="0">
                <a:solidFill>
                  <a:srgbClr val="00B0F0"/>
                </a:solidFill>
                <a:effectLst/>
              </a:rPr>
              <a:t>Delibera a: </a:t>
            </a:r>
          </a:p>
          <a:p>
            <a:pPr algn="l" rtl="0">
              <a:spcBef>
                <a:spcPts val="0"/>
              </a:spcBef>
              <a:spcAft>
                <a:spcPts val="0"/>
              </a:spcAft>
            </a:pPr>
            <a:r>
              <a:rPr lang="it-IT" sz="5100" dirty="0"/>
              <a:t>M</a:t>
            </a:r>
            <a:r>
              <a:rPr lang="it-IT" sz="5100" i="0" u="none" strike="noStrike" dirty="0">
                <a:effectLst/>
              </a:rPr>
              <a:t>aggioranza a</a:t>
            </a:r>
            <a:r>
              <a:rPr lang="it-IT" sz="5100" dirty="0"/>
              <a:t>ssoluta dei suffragi espressi (art. 231 TFUE). Il numero legale è raggiunto quando in aula si trovino 1/3 dei deputati che compongono il PE;</a:t>
            </a:r>
          </a:p>
          <a:p>
            <a:pPr algn="l" rtl="0">
              <a:spcBef>
                <a:spcPts val="0"/>
              </a:spcBef>
              <a:spcAft>
                <a:spcPts val="0"/>
              </a:spcAft>
            </a:pPr>
            <a:r>
              <a:rPr lang="it-IT" sz="5100" dirty="0"/>
              <a:t>Maggioranze aggravate: art. 7 TUE; mozione di censura</a:t>
            </a:r>
          </a:p>
          <a:p>
            <a:pPr marL="0" indent="0" algn="l" rtl="0">
              <a:spcBef>
                <a:spcPts val="0"/>
              </a:spcBef>
              <a:spcAft>
                <a:spcPts val="0"/>
              </a:spcAft>
              <a:buNone/>
            </a:pPr>
            <a:endParaRPr lang="it-IT" sz="5100" dirty="0"/>
          </a:p>
          <a:p>
            <a:pPr algn="l" rtl="0">
              <a:spcBef>
                <a:spcPts val="0"/>
              </a:spcBef>
              <a:spcAft>
                <a:spcPts val="0"/>
              </a:spcAft>
            </a:pPr>
            <a:r>
              <a:rPr lang="it-IT" sz="5100" b="1" dirty="0">
                <a:solidFill>
                  <a:srgbClr val="00B0F0"/>
                </a:solidFill>
              </a:rPr>
              <a:t>Poteri:</a:t>
            </a:r>
          </a:p>
          <a:p>
            <a:pPr algn="l" rtl="0">
              <a:spcBef>
                <a:spcPts val="0"/>
              </a:spcBef>
              <a:spcAft>
                <a:spcPts val="0"/>
              </a:spcAft>
            </a:pPr>
            <a:r>
              <a:rPr lang="it-IT" sz="5100" dirty="0"/>
              <a:t>Legislativo insieme al Consiglio</a:t>
            </a:r>
          </a:p>
          <a:p>
            <a:pPr algn="l" rtl="0">
              <a:spcBef>
                <a:spcPts val="0"/>
              </a:spcBef>
              <a:spcAft>
                <a:spcPts val="0"/>
              </a:spcAft>
            </a:pPr>
            <a:r>
              <a:rPr lang="it-IT" sz="5100" dirty="0"/>
              <a:t>Controllo (richiesta di relazionare in plenaria; petizione; mediatore europeo; mozione di censura della Commissione europea)</a:t>
            </a:r>
          </a:p>
          <a:p>
            <a:pPr algn="l" rtl="0">
              <a:spcBef>
                <a:spcPts val="0"/>
              </a:spcBef>
              <a:spcAft>
                <a:spcPts val="0"/>
              </a:spcAft>
            </a:pPr>
            <a:r>
              <a:rPr lang="it-IT" sz="5100" dirty="0"/>
              <a:t>Bilancio</a:t>
            </a:r>
          </a:p>
          <a:p>
            <a:pPr algn="l" rtl="0">
              <a:spcBef>
                <a:spcPts val="0"/>
              </a:spcBef>
              <a:spcAft>
                <a:spcPts val="0"/>
              </a:spcAft>
            </a:pPr>
            <a:endParaRPr lang="it-IT" i="0" u="none" strike="noStrike" dirty="0">
              <a:effectLst/>
              <a:latin typeface="Calibri" panose="020F0502020204030204" pitchFamily="34" charset="0"/>
            </a:endParaRPr>
          </a:p>
          <a:p>
            <a:pPr marL="0" indent="0" algn="l" rtl="0">
              <a:spcBef>
                <a:spcPts val="0"/>
              </a:spcBef>
              <a:spcAft>
                <a:spcPts val="0"/>
              </a:spcAft>
              <a:buNone/>
            </a:pPr>
            <a:endParaRPr lang="it-IT" b="1" i="0" u="none" strike="noStrike" dirty="0">
              <a:solidFill>
                <a:srgbClr val="00B0F0"/>
              </a:solidFill>
              <a:effectLst/>
            </a:endParaRPr>
          </a:p>
          <a:p>
            <a:pPr marL="0" indent="0">
              <a:buNone/>
            </a:pPr>
            <a:br>
              <a:rPr lang="it-IT" b="0" i="0" u="none" strike="noStrike" dirty="0">
                <a:solidFill>
                  <a:srgbClr val="000000"/>
                </a:solidFill>
                <a:effectLst/>
              </a:rPr>
            </a:br>
            <a:br>
              <a:rPr lang="it-IT" dirty="0"/>
            </a:br>
            <a:endParaRPr lang="it-IT" dirty="0"/>
          </a:p>
        </p:txBody>
      </p:sp>
    </p:spTree>
    <p:extLst>
      <p:ext uri="{BB962C8B-B14F-4D97-AF65-F5344CB8AC3E}">
        <p14:creationId xmlns:p14="http://schemas.microsoft.com/office/powerpoint/2010/main" val="3170153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84534F9-D935-1F18-DE09-AF459664AFCA}"/>
              </a:ext>
            </a:extLst>
          </p:cNvPr>
          <p:cNvSpPr>
            <a:spLocks noGrp="1"/>
          </p:cNvSpPr>
          <p:nvPr>
            <p:ph type="ctrTitle"/>
          </p:nvPr>
        </p:nvSpPr>
        <p:spPr>
          <a:solidFill>
            <a:srgbClr val="92D050"/>
          </a:solidFill>
        </p:spPr>
        <p:txBody>
          <a:bodyPr/>
          <a:lstStyle/>
          <a:p>
            <a:r>
              <a:rPr lang="it-IT" dirty="0">
                <a:solidFill>
                  <a:schemeClr val="bg1"/>
                </a:solidFill>
              </a:rPr>
              <a:t>Lezione 1</a:t>
            </a:r>
          </a:p>
        </p:txBody>
      </p:sp>
      <p:sp>
        <p:nvSpPr>
          <p:cNvPr id="5" name="Sottotitolo 4">
            <a:extLst>
              <a:ext uri="{FF2B5EF4-FFF2-40B4-BE49-F238E27FC236}">
                <a16:creationId xmlns:a16="http://schemas.microsoft.com/office/drawing/2014/main" id="{F8B24179-5918-21D0-F450-84C6624985BA}"/>
              </a:ext>
            </a:extLst>
          </p:cNvPr>
          <p:cNvSpPr>
            <a:spLocks noGrp="1"/>
          </p:cNvSpPr>
          <p:nvPr>
            <p:ph type="subTitle" idx="1"/>
          </p:nvPr>
        </p:nvSpPr>
        <p:spPr>
          <a:solidFill>
            <a:srgbClr val="92D050"/>
          </a:solidFill>
        </p:spPr>
        <p:txBody>
          <a:bodyPr/>
          <a:lstStyle/>
          <a:p>
            <a:r>
              <a:rPr lang="it-IT" dirty="0">
                <a:solidFill>
                  <a:schemeClr val="bg1"/>
                </a:solidFill>
              </a:rPr>
              <a:t>Settimana 4</a:t>
            </a:r>
          </a:p>
        </p:txBody>
      </p:sp>
    </p:spTree>
    <p:extLst>
      <p:ext uri="{BB962C8B-B14F-4D97-AF65-F5344CB8AC3E}">
        <p14:creationId xmlns:p14="http://schemas.microsoft.com/office/powerpoint/2010/main" val="19560442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3AEB72-3DF6-054F-B7E3-1B0FE5EEFA24}"/>
              </a:ext>
            </a:extLst>
          </p:cNvPr>
          <p:cNvSpPr>
            <a:spLocks noGrp="1"/>
          </p:cNvSpPr>
          <p:nvPr>
            <p:ph type="title"/>
          </p:nvPr>
        </p:nvSpPr>
        <p:spPr/>
        <p:txBody>
          <a:bodyPr/>
          <a:lstStyle/>
          <a:p>
            <a:r>
              <a:rPr lang="it-IT" b="1" dirty="0">
                <a:solidFill>
                  <a:srgbClr val="00B050"/>
                </a:solidFill>
              </a:rPr>
              <a:t>Parlamento europeo</a:t>
            </a:r>
            <a:endParaRPr lang="it-IT" dirty="0"/>
          </a:p>
        </p:txBody>
      </p:sp>
      <p:sp>
        <p:nvSpPr>
          <p:cNvPr id="3" name="Segnaposto contenuto 2">
            <a:extLst>
              <a:ext uri="{FF2B5EF4-FFF2-40B4-BE49-F238E27FC236}">
                <a16:creationId xmlns:a16="http://schemas.microsoft.com/office/drawing/2014/main" id="{FDF80F67-5E6C-37CE-A3EA-1B8C94FC6FFD}"/>
              </a:ext>
            </a:extLst>
          </p:cNvPr>
          <p:cNvSpPr>
            <a:spLocks noGrp="1"/>
          </p:cNvSpPr>
          <p:nvPr>
            <p:ph idx="1"/>
          </p:nvPr>
        </p:nvSpPr>
        <p:spPr/>
        <p:txBody>
          <a:bodyPr>
            <a:normAutofit fontScale="92500" lnSpcReduction="20000"/>
          </a:bodyPr>
          <a:lstStyle/>
          <a:p>
            <a:pPr algn="l" rtl="0">
              <a:spcBef>
                <a:spcPts val="0"/>
              </a:spcBef>
              <a:spcAft>
                <a:spcPts val="0"/>
              </a:spcAft>
            </a:pPr>
            <a:r>
              <a:rPr lang="it-IT" b="1" i="0" u="none" strike="noStrike" dirty="0">
                <a:solidFill>
                  <a:srgbClr val="00B0F0"/>
                </a:solidFill>
                <a:effectLst/>
                <a:latin typeface="Calibri" panose="020F0502020204030204" pitchFamily="34" charset="0"/>
              </a:rPr>
              <a:t>Rapporto PE con Commissione europea:</a:t>
            </a:r>
          </a:p>
          <a:p>
            <a:pPr algn="l" rtl="0">
              <a:spcBef>
                <a:spcPts val="0"/>
              </a:spcBef>
              <a:spcAft>
                <a:spcPts val="0"/>
              </a:spcAft>
            </a:pPr>
            <a:endParaRPr lang="it-IT" b="0" i="0" u="none" strike="noStrike" dirty="0">
              <a:solidFill>
                <a:srgbClr val="000000"/>
              </a:solidFill>
              <a:effectLst/>
              <a:latin typeface="Calibri" panose="020F0502020204030204" pitchFamily="34" charset="0"/>
            </a:endParaRPr>
          </a:p>
          <a:p>
            <a:pPr algn="l" rtl="0">
              <a:spcBef>
                <a:spcPts val="0"/>
              </a:spcBef>
              <a:spcAft>
                <a:spcPts val="0"/>
              </a:spcAft>
            </a:pPr>
            <a:r>
              <a:rPr lang="it-IT" b="0" i="0" u="none" strike="noStrike" dirty="0">
                <a:solidFill>
                  <a:srgbClr val="000000"/>
                </a:solidFill>
                <a:effectLst/>
                <a:latin typeface="Calibri" panose="020F0502020204030204" pitchFamily="34" charset="0"/>
              </a:rPr>
              <a:t>Il Parlamento europeo ha un rapporto di fiducia con la Commissione europea:</a:t>
            </a:r>
            <a:endParaRPr lang="it-IT" b="0" i="0" u="none" strike="noStrike" dirty="0">
              <a:solidFill>
                <a:srgbClr val="000000"/>
              </a:solidFill>
              <a:effectLst/>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Il PE è coinvolto nella procedura di nomina della Commissione;</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La Commissione presenta al PE una relazione generale annuale, interrogazioni e audizioni;</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Esiste una mozione di censura da parte del PE nei confronti della Commissione: potere di provocare le dimissioni della Commissione (voto di 2/3 membri PE).</a:t>
            </a:r>
            <a:endParaRPr lang="it-IT" b="0" i="0" u="none" strike="noStrike" dirty="0">
              <a:solidFill>
                <a:srgbClr val="000000"/>
              </a:solidFill>
              <a:effectLst/>
              <a:latin typeface="Arial" panose="020B0604020202020204" pitchFamily="34" charset="0"/>
            </a:endParaRPr>
          </a:p>
          <a:p>
            <a:pPr marL="0" indent="0">
              <a:buNone/>
            </a:pPr>
            <a:br>
              <a:rPr lang="it-IT" b="0" i="0" u="none" strike="noStrike" dirty="0">
                <a:solidFill>
                  <a:srgbClr val="000000"/>
                </a:solidFill>
                <a:effectLst/>
              </a:rPr>
            </a:br>
            <a:br>
              <a:rPr lang="it-IT" dirty="0"/>
            </a:br>
            <a:endParaRPr lang="it-IT" dirty="0"/>
          </a:p>
        </p:txBody>
      </p:sp>
      <p:sp>
        <p:nvSpPr>
          <p:cNvPr id="5" name="CasellaDiTesto 4">
            <a:extLst>
              <a:ext uri="{FF2B5EF4-FFF2-40B4-BE49-F238E27FC236}">
                <a16:creationId xmlns:a16="http://schemas.microsoft.com/office/drawing/2014/main" id="{1E9C044E-1E36-9928-9510-A9A4561D6B26}"/>
              </a:ext>
            </a:extLst>
          </p:cNvPr>
          <p:cNvSpPr txBox="1"/>
          <p:nvPr/>
        </p:nvSpPr>
        <p:spPr>
          <a:xfrm>
            <a:off x="3048000" y="3244334"/>
            <a:ext cx="6096000" cy="369332"/>
          </a:xfrm>
          <a:prstGeom prst="rect">
            <a:avLst/>
          </a:prstGeom>
          <a:noFill/>
        </p:spPr>
        <p:txBody>
          <a:bodyPr wrap="square">
            <a:spAutoFit/>
          </a:bodyPr>
          <a:lstStyle/>
          <a:p>
            <a:r>
              <a:rPr lang="it-IT" b="0" i="0" u="none" strike="noStrike" dirty="0">
                <a:solidFill>
                  <a:srgbClr val="000000"/>
                </a:solidFill>
                <a:effectLst/>
              </a:rPr>
              <a:t> </a:t>
            </a:r>
            <a:endParaRPr lang="it-IT" dirty="0"/>
          </a:p>
        </p:txBody>
      </p:sp>
    </p:spTree>
    <p:extLst>
      <p:ext uri="{BB962C8B-B14F-4D97-AF65-F5344CB8AC3E}">
        <p14:creationId xmlns:p14="http://schemas.microsoft.com/office/powerpoint/2010/main" val="664938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70189-D6B0-10E3-D06A-61681A39C65B}"/>
              </a:ext>
            </a:extLst>
          </p:cNvPr>
          <p:cNvSpPr>
            <a:spLocks noGrp="1"/>
          </p:cNvSpPr>
          <p:nvPr>
            <p:ph type="title"/>
          </p:nvPr>
        </p:nvSpPr>
        <p:spPr/>
        <p:txBody>
          <a:bodyPr/>
          <a:lstStyle/>
          <a:p>
            <a:r>
              <a:rPr lang="it-IT" b="1" dirty="0">
                <a:solidFill>
                  <a:srgbClr val="00B050"/>
                </a:solidFill>
              </a:rPr>
              <a:t>Corte di giustizia</a:t>
            </a:r>
          </a:p>
        </p:txBody>
      </p:sp>
      <p:sp>
        <p:nvSpPr>
          <p:cNvPr id="3" name="Segnaposto contenuto 2">
            <a:extLst>
              <a:ext uri="{FF2B5EF4-FFF2-40B4-BE49-F238E27FC236}">
                <a16:creationId xmlns:a16="http://schemas.microsoft.com/office/drawing/2014/main" id="{72C3A61E-CF69-F021-D668-7F6027F34CAA}"/>
              </a:ext>
            </a:extLst>
          </p:cNvPr>
          <p:cNvSpPr>
            <a:spLocks noGrp="1"/>
          </p:cNvSpPr>
          <p:nvPr>
            <p:ph idx="1"/>
          </p:nvPr>
        </p:nvSpPr>
        <p:spPr>
          <a:xfrm>
            <a:off x="838200" y="1825625"/>
            <a:ext cx="10515600" cy="4667250"/>
          </a:xfrm>
        </p:spPr>
        <p:txBody>
          <a:bodyPr>
            <a:normAutofit fontScale="92500" lnSpcReduction="10000"/>
          </a:bodyPr>
          <a:lstStyle/>
          <a:p>
            <a:pPr algn="l" rtl="0">
              <a:spcBef>
                <a:spcPts val="0"/>
              </a:spcBef>
              <a:spcAft>
                <a:spcPts val="0"/>
              </a:spcAft>
            </a:pPr>
            <a:r>
              <a:rPr lang="it-IT" sz="2400" b="0" i="0" u="none" strike="noStrike" dirty="0">
                <a:solidFill>
                  <a:srgbClr val="000000"/>
                </a:solidFill>
                <a:effectLst/>
                <a:latin typeface="Calibri" panose="020F0502020204030204" pitchFamily="34" charset="0"/>
              </a:rPr>
              <a:t>La Corte di giustizia è un organo di </a:t>
            </a:r>
            <a:r>
              <a:rPr lang="it-IT" sz="2400" b="1" i="0" u="none" strike="noStrike" dirty="0">
                <a:solidFill>
                  <a:srgbClr val="000000"/>
                </a:solidFill>
                <a:effectLst/>
                <a:latin typeface="Calibri" panose="020F0502020204030204" pitchFamily="34" charset="0"/>
              </a:rPr>
              <a:t>individui</a:t>
            </a:r>
            <a:r>
              <a:rPr lang="it-IT" sz="2400" b="0" i="0" u="none" strike="noStrike" dirty="0">
                <a:solidFill>
                  <a:srgbClr val="000000"/>
                </a:solidFill>
                <a:effectLst/>
                <a:latin typeface="Calibri" panose="020F0502020204030204" pitchFamily="34" charset="0"/>
              </a:rPr>
              <a:t>, eletti dai Governi degli SM in accordo tra loro. </a:t>
            </a:r>
            <a:endParaRPr lang="it-IT" sz="2400" b="0" i="0" u="none" strike="noStrike" dirty="0">
              <a:solidFill>
                <a:srgbClr val="000000"/>
              </a:solidFill>
              <a:effectLst/>
            </a:endParaRPr>
          </a:p>
          <a:p>
            <a:pPr algn="l" rtl="0">
              <a:spcBef>
                <a:spcPts val="1000"/>
              </a:spcBef>
              <a:spcAft>
                <a:spcPts val="0"/>
              </a:spcAft>
            </a:pPr>
            <a:r>
              <a:rPr lang="it-IT" sz="2400" b="0" i="0" u="none" strike="noStrike" dirty="0">
                <a:solidFill>
                  <a:srgbClr val="000000"/>
                </a:solidFill>
                <a:effectLst/>
                <a:latin typeface="Calibri" panose="020F0502020204030204" pitchFamily="34" charset="0"/>
              </a:rPr>
              <a:t>I suoi componenti hanno l’obbligo di essere indipendenti e imparziali.</a:t>
            </a:r>
            <a:endParaRPr lang="it-IT" sz="2400" b="0" i="0" u="none" strike="noStrike" dirty="0">
              <a:solidFill>
                <a:srgbClr val="000000"/>
              </a:solidFill>
              <a:effectLst/>
            </a:endParaRPr>
          </a:p>
          <a:p>
            <a:pPr algn="l" rtl="0">
              <a:spcBef>
                <a:spcPts val="1000"/>
              </a:spcBef>
              <a:spcAft>
                <a:spcPts val="0"/>
              </a:spcAft>
            </a:pPr>
            <a:r>
              <a:rPr lang="it-IT" sz="2400" b="0" i="0" u="none" strike="noStrike" dirty="0">
                <a:solidFill>
                  <a:srgbClr val="000000"/>
                </a:solidFill>
                <a:effectLst/>
                <a:latin typeface="Calibri" panose="020F0502020204030204" pitchFamily="34" charset="0"/>
              </a:rPr>
              <a:t>Disciplinata dallo </a:t>
            </a:r>
            <a:r>
              <a:rPr lang="it-IT" sz="2400" b="1" i="0" u="none" strike="noStrike" dirty="0">
                <a:solidFill>
                  <a:srgbClr val="000000"/>
                </a:solidFill>
                <a:effectLst/>
                <a:latin typeface="Calibri" panose="020F0502020204030204" pitchFamily="34" charset="0"/>
              </a:rPr>
              <a:t>Statuto</a:t>
            </a:r>
            <a:r>
              <a:rPr lang="it-IT" sz="2400" b="0" i="0" u="none" strike="noStrike" dirty="0">
                <a:solidFill>
                  <a:srgbClr val="000000"/>
                </a:solidFill>
                <a:effectLst/>
                <a:latin typeface="Calibri" panose="020F0502020204030204" pitchFamily="34" charset="0"/>
              </a:rPr>
              <a:t> e dal Regolamento di procedura.</a:t>
            </a:r>
            <a:endParaRPr lang="it-IT" sz="2400" b="0" i="0" u="none" strike="noStrike" dirty="0">
              <a:solidFill>
                <a:srgbClr val="000000"/>
              </a:solidFill>
              <a:effectLst/>
            </a:endParaRPr>
          </a:p>
          <a:p>
            <a:pPr algn="l" rtl="0">
              <a:spcBef>
                <a:spcPts val="1000"/>
              </a:spcBef>
              <a:spcAft>
                <a:spcPts val="0"/>
              </a:spcAft>
            </a:pPr>
            <a:r>
              <a:rPr lang="it-IT" sz="2400" b="0" i="0" u="none" strike="noStrike" dirty="0">
                <a:solidFill>
                  <a:srgbClr val="000000"/>
                </a:solidFill>
                <a:effectLst/>
                <a:latin typeface="Calibri" panose="020F0502020204030204" pitchFamily="34" charset="0"/>
              </a:rPr>
              <a:t>Articolazioni:</a:t>
            </a:r>
            <a:endParaRPr lang="it-IT" sz="2400" b="0" i="0" u="none" strike="noStrike" dirty="0">
              <a:solidFill>
                <a:srgbClr val="000000"/>
              </a:solidFill>
              <a:effectLst/>
            </a:endParaRP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latin typeface="Calibri" panose="020F0502020204030204" pitchFamily="34" charset="0"/>
              </a:rPr>
              <a:t>Corte di giustizia;</a:t>
            </a:r>
            <a:endParaRPr lang="it-IT" sz="24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latin typeface="Calibri" panose="020F0502020204030204" pitchFamily="34" charset="0"/>
              </a:rPr>
              <a:t>Tribunale;</a:t>
            </a:r>
            <a:endParaRPr lang="it-IT" sz="24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latin typeface="Calibri" panose="020F0502020204030204" pitchFamily="34" charset="0"/>
              </a:rPr>
              <a:t>Corte di giustizia (propriamente detta): La Corte di giustizia è composta da un giudice per Stato membro. È assistita da </a:t>
            </a:r>
            <a:r>
              <a:rPr lang="it-IT" sz="2400" b="1" i="0" u="none" strike="noStrike" dirty="0">
                <a:solidFill>
                  <a:srgbClr val="000000"/>
                </a:solidFill>
                <a:effectLst/>
                <a:latin typeface="Calibri" panose="020F0502020204030204" pitchFamily="34" charset="0"/>
              </a:rPr>
              <a:t>avvocati generali</a:t>
            </a:r>
            <a:r>
              <a:rPr lang="it-IT" sz="2400" b="0" i="0" u="none" strike="noStrike" dirty="0">
                <a:solidFill>
                  <a:srgbClr val="000000"/>
                </a:solidFill>
                <a:effectLst/>
                <a:latin typeface="Calibri" panose="020F0502020204030204" pitchFamily="34" charset="0"/>
              </a:rPr>
              <a:t>». Mandato di 6 anni (</a:t>
            </a:r>
            <a:r>
              <a:rPr lang="it-IT" sz="2400" b="1" i="0" u="none" strike="noStrike" dirty="0">
                <a:solidFill>
                  <a:srgbClr val="000000"/>
                </a:solidFill>
                <a:effectLst/>
                <a:latin typeface="Calibri" panose="020F0502020204030204" pitchFamily="34" charset="0"/>
              </a:rPr>
              <a:t>Art. 19, par. 2, TUE);</a:t>
            </a:r>
            <a:endParaRPr lang="it-IT" sz="24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latin typeface="Calibri" panose="020F0502020204030204" pitchFamily="34" charset="0"/>
              </a:rPr>
              <a:t>I giudici designano tra loro, per tre anni, il </a:t>
            </a:r>
            <a:r>
              <a:rPr lang="it-IT" sz="2400" b="1" i="0" u="none" strike="noStrike" dirty="0">
                <a:solidFill>
                  <a:srgbClr val="000000"/>
                </a:solidFill>
                <a:effectLst/>
                <a:latin typeface="Calibri" panose="020F0502020204030204" pitchFamily="34" charset="0"/>
              </a:rPr>
              <a:t>presidente</a:t>
            </a:r>
            <a:r>
              <a:rPr lang="it-IT" sz="2400" b="0" i="0" u="none" strike="noStrike" dirty="0">
                <a:solidFill>
                  <a:srgbClr val="000000"/>
                </a:solidFill>
                <a:effectLst/>
                <a:latin typeface="Calibri" panose="020F0502020204030204" pitchFamily="34" charset="0"/>
              </a:rPr>
              <a:t> della Corte di giustizia (</a:t>
            </a:r>
            <a:r>
              <a:rPr lang="it-IT" sz="2400" b="1" i="0" u="none" strike="noStrike" dirty="0">
                <a:solidFill>
                  <a:srgbClr val="000000"/>
                </a:solidFill>
                <a:effectLst/>
                <a:latin typeface="Calibri" panose="020F0502020204030204" pitchFamily="34" charset="0"/>
              </a:rPr>
              <a:t>Art. 253, par. 3, TFUE)</a:t>
            </a:r>
            <a:br>
              <a:rPr lang="it-IT" sz="2400" b="0" i="0" u="none" strike="noStrike" dirty="0">
                <a:solidFill>
                  <a:srgbClr val="000000"/>
                </a:solidFill>
                <a:effectLst/>
              </a:rPr>
            </a:br>
            <a:br>
              <a:rPr lang="it-IT" dirty="0"/>
            </a:br>
            <a:endParaRPr lang="it-IT" dirty="0"/>
          </a:p>
        </p:txBody>
      </p:sp>
    </p:spTree>
    <p:extLst>
      <p:ext uri="{BB962C8B-B14F-4D97-AF65-F5344CB8AC3E}">
        <p14:creationId xmlns:p14="http://schemas.microsoft.com/office/powerpoint/2010/main" val="37865956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70189-D6B0-10E3-D06A-61681A39C65B}"/>
              </a:ext>
            </a:extLst>
          </p:cNvPr>
          <p:cNvSpPr>
            <a:spLocks noGrp="1"/>
          </p:cNvSpPr>
          <p:nvPr>
            <p:ph type="title"/>
          </p:nvPr>
        </p:nvSpPr>
        <p:spPr/>
        <p:txBody>
          <a:bodyPr/>
          <a:lstStyle/>
          <a:p>
            <a:r>
              <a:rPr lang="it-IT" b="1" dirty="0">
                <a:solidFill>
                  <a:srgbClr val="00B050"/>
                </a:solidFill>
              </a:rPr>
              <a:t>Corte di giustizia</a:t>
            </a:r>
          </a:p>
        </p:txBody>
      </p:sp>
      <p:sp>
        <p:nvSpPr>
          <p:cNvPr id="3" name="Segnaposto contenuto 2">
            <a:extLst>
              <a:ext uri="{FF2B5EF4-FFF2-40B4-BE49-F238E27FC236}">
                <a16:creationId xmlns:a16="http://schemas.microsoft.com/office/drawing/2014/main" id="{72C3A61E-CF69-F021-D668-7F6027F34CAA}"/>
              </a:ext>
            </a:extLst>
          </p:cNvPr>
          <p:cNvSpPr>
            <a:spLocks noGrp="1"/>
          </p:cNvSpPr>
          <p:nvPr>
            <p:ph idx="1"/>
          </p:nvPr>
        </p:nvSpPr>
        <p:spPr>
          <a:xfrm>
            <a:off x="838200" y="1825625"/>
            <a:ext cx="10515600" cy="4667250"/>
          </a:xfrm>
        </p:spPr>
        <p:txBody>
          <a:bodyPr>
            <a:normAutofit fontScale="92500" lnSpcReduction="20000"/>
          </a:bodyPr>
          <a:lstStyle/>
          <a:p>
            <a:pPr algn="l" rtl="0">
              <a:spcBef>
                <a:spcPts val="0"/>
              </a:spcBef>
              <a:spcAft>
                <a:spcPts val="0"/>
              </a:spcAft>
            </a:pPr>
            <a:r>
              <a:rPr lang="it-IT" sz="2400" b="1" i="0" u="none" strike="noStrike" dirty="0">
                <a:solidFill>
                  <a:srgbClr val="00B0F0"/>
                </a:solidFill>
                <a:effectLst/>
              </a:rPr>
              <a:t>Tribunale UE:</a:t>
            </a: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rPr>
              <a:t>l Tribunale è composto da almeno un giudice per Stato membro (</a:t>
            </a:r>
            <a:r>
              <a:rPr lang="it-IT" sz="2400" b="1" i="0" u="none" strike="noStrike" dirty="0">
                <a:solidFill>
                  <a:srgbClr val="000000"/>
                </a:solidFill>
                <a:effectLst/>
              </a:rPr>
              <a:t>Art. 19, par. 2, TUE)</a:t>
            </a:r>
            <a:r>
              <a:rPr lang="it-IT" sz="2400" b="0" i="0" u="none" strike="noStrike" dirty="0">
                <a:solidFill>
                  <a:srgbClr val="000000"/>
                </a:solidFill>
                <a:effectLst/>
              </a:rPr>
              <a:t>.</a:t>
            </a: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rPr>
              <a:t>Art. 48 Statuto Corte di giustizia = 2 giudici per Stato membro.</a:t>
            </a: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rPr>
              <a:t>Mandato di 6 anni.</a:t>
            </a: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rPr>
              <a:t>No presenza avvocati generali.</a:t>
            </a:r>
          </a:p>
          <a:p>
            <a:pPr marL="0" indent="0" algn="l" rtl="0" fontAlgn="base">
              <a:spcBef>
                <a:spcPts val="1000"/>
              </a:spcBef>
              <a:spcAft>
                <a:spcPts val="0"/>
              </a:spcAft>
              <a:buNone/>
            </a:pPr>
            <a:endParaRPr lang="it-IT" sz="2400" b="0" i="0" u="none" strike="noStrike" dirty="0">
              <a:solidFill>
                <a:srgbClr val="000000"/>
              </a:solidFill>
              <a:effectLst/>
            </a:endParaRPr>
          </a:p>
          <a:p>
            <a:pPr algn="l" rtl="0">
              <a:spcBef>
                <a:spcPts val="0"/>
              </a:spcBef>
              <a:spcAft>
                <a:spcPts val="0"/>
              </a:spcAft>
            </a:pPr>
            <a:r>
              <a:rPr lang="it-IT" sz="2400" b="1" i="0" u="none" strike="noStrike" dirty="0">
                <a:solidFill>
                  <a:srgbClr val="00B0F0"/>
                </a:solidFill>
                <a:effectLst/>
              </a:rPr>
              <a:t>Quali sono le formazioni di giudizio?</a:t>
            </a: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rPr>
              <a:t>Il Tribunale può avere un giudice unico;</a:t>
            </a: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rPr>
              <a:t>La Corte di Giustizia si divide in sezioni da 3 o 5 giudici;</a:t>
            </a: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rPr>
              <a:t>La grande sezione della Corte di giustizia è composta da 15 giudici e decide in merito a cause di particolare importanza o richiesta SM o istituzione UE;</a:t>
            </a:r>
          </a:p>
          <a:p>
            <a:pPr algn="l" rtl="0" fontAlgn="base">
              <a:spcBef>
                <a:spcPts val="1000"/>
              </a:spcBef>
              <a:spcAft>
                <a:spcPts val="0"/>
              </a:spcAft>
              <a:buFont typeface="Arial" panose="020B0604020202020204" pitchFamily="34" charset="0"/>
              <a:buChar char="•"/>
            </a:pPr>
            <a:r>
              <a:rPr lang="it-IT" sz="2400" b="0" i="0" u="none" strike="noStrike" dirty="0">
                <a:solidFill>
                  <a:srgbClr val="000000"/>
                </a:solidFill>
                <a:effectLst/>
              </a:rPr>
              <a:t>La Corte di giustizia può riunirsi in seduta plenaria se ci sono delle cause di importanza eccezionale.</a:t>
            </a:r>
          </a:p>
          <a:p>
            <a:pPr algn="l" rtl="0">
              <a:spcBef>
                <a:spcPts val="0"/>
              </a:spcBef>
              <a:spcAft>
                <a:spcPts val="0"/>
              </a:spcAft>
            </a:pPr>
            <a:endParaRPr lang="it-IT" dirty="0"/>
          </a:p>
        </p:txBody>
      </p:sp>
    </p:spTree>
    <p:extLst>
      <p:ext uri="{BB962C8B-B14F-4D97-AF65-F5344CB8AC3E}">
        <p14:creationId xmlns:p14="http://schemas.microsoft.com/office/powerpoint/2010/main" val="4923030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70189-D6B0-10E3-D06A-61681A39C65B}"/>
              </a:ext>
            </a:extLst>
          </p:cNvPr>
          <p:cNvSpPr>
            <a:spLocks noGrp="1"/>
          </p:cNvSpPr>
          <p:nvPr>
            <p:ph type="title"/>
          </p:nvPr>
        </p:nvSpPr>
        <p:spPr/>
        <p:txBody>
          <a:bodyPr/>
          <a:lstStyle/>
          <a:p>
            <a:r>
              <a:rPr lang="it-IT" b="1" dirty="0">
                <a:solidFill>
                  <a:srgbClr val="00B050"/>
                </a:solidFill>
              </a:rPr>
              <a:t>Corte di giustizia</a:t>
            </a:r>
          </a:p>
        </p:txBody>
      </p:sp>
      <p:sp>
        <p:nvSpPr>
          <p:cNvPr id="3" name="Segnaposto contenuto 2">
            <a:extLst>
              <a:ext uri="{FF2B5EF4-FFF2-40B4-BE49-F238E27FC236}">
                <a16:creationId xmlns:a16="http://schemas.microsoft.com/office/drawing/2014/main" id="{72C3A61E-CF69-F021-D668-7F6027F34CAA}"/>
              </a:ext>
            </a:extLst>
          </p:cNvPr>
          <p:cNvSpPr>
            <a:spLocks noGrp="1"/>
          </p:cNvSpPr>
          <p:nvPr>
            <p:ph idx="1"/>
          </p:nvPr>
        </p:nvSpPr>
        <p:spPr>
          <a:xfrm>
            <a:off x="838200" y="1825625"/>
            <a:ext cx="10515600" cy="4667250"/>
          </a:xfrm>
        </p:spPr>
        <p:txBody>
          <a:bodyPr>
            <a:normAutofit/>
          </a:bodyPr>
          <a:lstStyle/>
          <a:p>
            <a:pPr marL="0" indent="0" algn="l" rtl="0" fontAlgn="base">
              <a:spcBef>
                <a:spcPts val="1000"/>
              </a:spcBef>
              <a:spcAft>
                <a:spcPts val="0"/>
              </a:spcAft>
              <a:buNone/>
            </a:pPr>
            <a:endParaRPr lang="it-IT" sz="2400" b="0" i="0" u="none" strike="noStrike" dirty="0">
              <a:solidFill>
                <a:srgbClr val="000000"/>
              </a:solidFill>
              <a:effectLst/>
            </a:endParaRPr>
          </a:p>
          <a:p>
            <a:pPr algn="l" rtl="0">
              <a:spcBef>
                <a:spcPts val="0"/>
              </a:spcBef>
              <a:spcAft>
                <a:spcPts val="0"/>
              </a:spcAft>
            </a:pPr>
            <a:r>
              <a:rPr lang="it-IT" b="1" i="0" u="none" strike="noStrike" dirty="0">
                <a:solidFill>
                  <a:srgbClr val="00B0F0"/>
                </a:solidFill>
                <a:effectLst/>
              </a:rPr>
              <a:t>Quali sono le competenze della Corte di giustizia?</a:t>
            </a:r>
          </a:p>
          <a:p>
            <a:pPr algn="l" rtl="0">
              <a:spcBef>
                <a:spcPts val="0"/>
              </a:spcBef>
              <a:spcAft>
                <a:spcPts val="0"/>
              </a:spcAft>
            </a:pPr>
            <a:endParaRPr lang="it-IT" sz="2400" b="1" i="0" u="none" strike="noStrike" dirty="0">
              <a:solidFill>
                <a:srgbClr val="00B0F0"/>
              </a:solidFill>
              <a:effectLst/>
            </a:endParaRPr>
          </a:p>
          <a:p>
            <a:pPr algn="just" rtl="0">
              <a:spcBef>
                <a:spcPts val="0"/>
              </a:spcBef>
              <a:spcAft>
                <a:spcPts val="0"/>
              </a:spcAft>
            </a:pPr>
            <a:r>
              <a:rPr lang="it-IT" b="1" i="0" u="none" strike="noStrike" dirty="0">
                <a:solidFill>
                  <a:srgbClr val="515560"/>
                </a:solidFill>
                <a:effectLst/>
              </a:rPr>
              <a:t>interpretare il diritto </a:t>
            </a:r>
            <a:r>
              <a:rPr lang="it-IT" b="0" i="0" u="none" strike="noStrike" dirty="0">
                <a:solidFill>
                  <a:srgbClr val="515560"/>
                </a:solidFill>
                <a:effectLst/>
              </a:rPr>
              <a:t>(pronunce pregiudiziali)</a:t>
            </a:r>
          </a:p>
          <a:p>
            <a:pPr algn="just" rtl="0">
              <a:spcBef>
                <a:spcPts val="0"/>
              </a:spcBef>
              <a:spcAft>
                <a:spcPts val="0"/>
              </a:spcAft>
            </a:pPr>
            <a:r>
              <a:rPr lang="it-IT" b="1" i="0" u="none" strike="noStrike" dirty="0">
                <a:solidFill>
                  <a:srgbClr val="515560"/>
                </a:solidFill>
                <a:effectLst/>
              </a:rPr>
              <a:t>assicurare il rispetto della legge</a:t>
            </a:r>
            <a:r>
              <a:rPr lang="it-IT" b="0" i="0" u="none" strike="noStrike" dirty="0">
                <a:solidFill>
                  <a:srgbClr val="515560"/>
                </a:solidFill>
                <a:effectLst/>
              </a:rPr>
              <a:t> (procedure d'infrazione).</a:t>
            </a:r>
            <a:endParaRPr lang="it-IT" b="1" dirty="0">
              <a:solidFill>
                <a:srgbClr val="515560"/>
              </a:solidFill>
            </a:endParaRPr>
          </a:p>
          <a:p>
            <a:pPr algn="just" rtl="0">
              <a:spcBef>
                <a:spcPts val="0"/>
              </a:spcBef>
              <a:spcAft>
                <a:spcPts val="0"/>
              </a:spcAft>
            </a:pPr>
            <a:r>
              <a:rPr lang="it-IT" b="1" i="0" u="none" strike="noStrike" dirty="0">
                <a:solidFill>
                  <a:srgbClr val="515560"/>
                </a:solidFill>
                <a:effectLst/>
              </a:rPr>
              <a:t>annullare atti giuridici dell'UE</a:t>
            </a:r>
            <a:r>
              <a:rPr lang="it-IT" b="0" i="0" u="none" strike="noStrike" dirty="0">
                <a:solidFill>
                  <a:srgbClr val="515560"/>
                </a:solidFill>
                <a:effectLst/>
              </a:rPr>
              <a:t> (ricorsi per annullamento). </a:t>
            </a:r>
          </a:p>
          <a:p>
            <a:pPr algn="just" rtl="0">
              <a:spcBef>
                <a:spcPts val="0"/>
              </a:spcBef>
              <a:spcAft>
                <a:spcPts val="0"/>
              </a:spcAft>
            </a:pPr>
            <a:r>
              <a:rPr lang="it-IT" b="1" i="0" u="none" strike="noStrike" dirty="0">
                <a:solidFill>
                  <a:srgbClr val="515560"/>
                </a:solidFill>
                <a:effectLst/>
              </a:rPr>
              <a:t>assicurare l'intervento dell'UE</a:t>
            </a:r>
            <a:r>
              <a:rPr lang="it-IT" b="0" i="0" u="none" strike="noStrike" dirty="0">
                <a:solidFill>
                  <a:srgbClr val="515560"/>
                </a:solidFill>
                <a:effectLst/>
              </a:rPr>
              <a:t> (ricorsi per omissione).</a:t>
            </a:r>
            <a:endParaRPr lang="it-IT" dirty="0">
              <a:solidFill>
                <a:srgbClr val="515560"/>
              </a:solidFill>
            </a:endParaRPr>
          </a:p>
          <a:p>
            <a:pPr algn="just" rtl="0">
              <a:spcBef>
                <a:spcPts val="0"/>
              </a:spcBef>
              <a:spcAft>
                <a:spcPts val="0"/>
              </a:spcAft>
            </a:pPr>
            <a:r>
              <a:rPr lang="it-IT" b="1" i="0" u="none" strike="noStrike" dirty="0">
                <a:solidFill>
                  <a:srgbClr val="515560"/>
                </a:solidFill>
                <a:effectLst/>
              </a:rPr>
              <a:t>sanzionare le istituzioni dell'UE</a:t>
            </a:r>
            <a:r>
              <a:rPr lang="it-IT" b="0" i="0" u="none" strike="noStrike" dirty="0">
                <a:solidFill>
                  <a:srgbClr val="515560"/>
                </a:solidFill>
                <a:effectLst/>
              </a:rPr>
              <a:t> (azioni di risarcimento del danno).</a:t>
            </a:r>
            <a:endParaRPr lang="it-IT" dirty="0"/>
          </a:p>
        </p:txBody>
      </p:sp>
    </p:spTree>
    <p:extLst>
      <p:ext uri="{BB962C8B-B14F-4D97-AF65-F5344CB8AC3E}">
        <p14:creationId xmlns:p14="http://schemas.microsoft.com/office/powerpoint/2010/main" val="33786034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70189-D6B0-10E3-D06A-61681A39C65B}"/>
              </a:ext>
            </a:extLst>
          </p:cNvPr>
          <p:cNvSpPr>
            <a:spLocks noGrp="1"/>
          </p:cNvSpPr>
          <p:nvPr>
            <p:ph type="title"/>
          </p:nvPr>
        </p:nvSpPr>
        <p:spPr/>
        <p:txBody>
          <a:bodyPr/>
          <a:lstStyle/>
          <a:p>
            <a:r>
              <a:rPr lang="it-IT" b="1" dirty="0">
                <a:solidFill>
                  <a:srgbClr val="00B050"/>
                </a:solidFill>
              </a:rPr>
              <a:t>Corte di giustizia</a:t>
            </a:r>
          </a:p>
        </p:txBody>
      </p:sp>
      <p:sp>
        <p:nvSpPr>
          <p:cNvPr id="3" name="Segnaposto contenuto 2">
            <a:extLst>
              <a:ext uri="{FF2B5EF4-FFF2-40B4-BE49-F238E27FC236}">
                <a16:creationId xmlns:a16="http://schemas.microsoft.com/office/drawing/2014/main" id="{72C3A61E-CF69-F021-D668-7F6027F34CAA}"/>
              </a:ext>
            </a:extLst>
          </p:cNvPr>
          <p:cNvSpPr>
            <a:spLocks noGrp="1"/>
          </p:cNvSpPr>
          <p:nvPr>
            <p:ph idx="1"/>
          </p:nvPr>
        </p:nvSpPr>
        <p:spPr>
          <a:xfrm>
            <a:off x="838200" y="1825625"/>
            <a:ext cx="10515600" cy="4667250"/>
          </a:xfrm>
        </p:spPr>
        <p:txBody>
          <a:bodyPr>
            <a:normAutofit/>
          </a:bodyPr>
          <a:lstStyle/>
          <a:p>
            <a:pPr marL="0" indent="0" algn="l" rtl="0" fontAlgn="base">
              <a:spcBef>
                <a:spcPts val="1000"/>
              </a:spcBef>
              <a:spcAft>
                <a:spcPts val="0"/>
              </a:spcAft>
              <a:buNone/>
            </a:pPr>
            <a:endParaRPr lang="it-IT" sz="2400" b="0" i="0" u="none" strike="noStrike" dirty="0">
              <a:solidFill>
                <a:srgbClr val="000000"/>
              </a:solidFill>
              <a:effectLst/>
            </a:endParaRPr>
          </a:p>
          <a:p>
            <a:pPr algn="l" rtl="0">
              <a:spcBef>
                <a:spcPts val="0"/>
              </a:spcBef>
              <a:spcAft>
                <a:spcPts val="0"/>
              </a:spcAft>
            </a:pPr>
            <a:r>
              <a:rPr lang="it-IT" b="1" i="0" u="none" strike="noStrike" dirty="0">
                <a:solidFill>
                  <a:srgbClr val="00B0F0"/>
                </a:solidFill>
                <a:effectLst/>
              </a:rPr>
              <a:t>Competenze Corte di giustizia e Tribunale UE in dettaglio</a:t>
            </a:r>
            <a:r>
              <a:rPr lang="it-IT" i="0" u="none" strike="noStrike" dirty="0">
                <a:solidFill>
                  <a:srgbClr val="00B0F0"/>
                </a:solidFill>
                <a:effectLst/>
              </a:rPr>
              <a:t>:</a:t>
            </a:r>
          </a:p>
          <a:p>
            <a:pPr marL="0" indent="0" algn="l" rtl="0">
              <a:spcBef>
                <a:spcPts val="0"/>
              </a:spcBef>
              <a:spcAft>
                <a:spcPts val="0"/>
              </a:spcAft>
              <a:buNone/>
            </a:pPr>
            <a:endParaRPr lang="it-IT" i="0" u="none" strike="noStrike" dirty="0">
              <a:solidFill>
                <a:srgbClr val="00B0F0"/>
              </a:solidFill>
              <a:effectLst/>
            </a:endParaRPr>
          </a:p>
          <a:p>
            <a:pPr>
              <a:buFont typeface="Arial" panose="020B0604020202020204" pitchFamily="34" charset="0"/>
              <a:buChar char="•"/>
            </a:pPr>
            <a:r>
              <a:rPr lang="it-IT" dirty="0">
                <a:latin typeface="Calibri" panose="020F0502020204030204" pitchFamily="34" charset="0"/>
                <a:cs typeface="Calibri" panose="020F0502020204030204" pitchFamily="34" charset="0"/>
              </a:rPr>
              <a:t>L</a:t>
            </a:r>
            <a:r>
              <a:rPr lang="it-IT" b="0" i="0" u="none" strike="noStrike" dirty="0">
                <a:effectLst/>
                <a:latin typeface="Calibri" panose="020F0502020204030204" pitchFamily="34" charset="0"/>
                <a:cs typeface="Calibri" panose="020F0502020204030204" pitchFamily="34" charset="0"/>
              </a:rPr>
              <a:t>a </a:t>
            </a:r>
            <a:r>
              <a:rPr lang="it-IT" b="0" i="0" u="sng" strike="noStrike" dirty="0">
                <a:solidFill>
                  <a:srgbClr val="00B0F0"/>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Corte di giustizia</a:t>
            </a:r>
            <a:r>
              <a:rPr lang="it-IT" b="0" i="0" u="none" strike="noStrike" dirty="0">
                <a:solidFill>
                  <a:srgbClr val="00B0F0"/>
                </a:solidFill>
                <a:effectLst/>
                <a:latin typeface="Calibri" panose="020F0502020204030204" pitchFamily="34" charset="0"/>
                <a:cs typeface="Calibri" panose="020F0502020204030204" pitchFamily="34" charset="0"/>
              </a:rPr>
              <a:t> </a:t>
            </a:r>
            <a:r>
              <a:rPr lang="it-IT" b="0" i="0" u="none" strike="noStrike" dirty="0">
                <a:effectLst/>
                <a:latin typeface="Calibri" panose="020F0502020204030204" pitchFamily="34" charset="0"/>
                <a:cs typeface="Calibri" panose="020F0502020204030204" pitchFamily="34" charset="0"/>
              </a:rPr>
              <a:t>tratta le richieste di pronuncia pregiudiziale presentate dai tribunali nazionali e alcuni ricorsi per annullamento e impugnazioni</a:t>
            </a:r>
          </a:p>
          <a:p>
            <a:pPr>
              <a:buFont typeface="Arial" panose="020B0604020202020204" pitchFamily="34" charset="0"/>
              <a:buChar char="•"/>
            </a:pPr>
            <a:r>
              <a:rPr lang="it-IT" dirty="0">
                <a:latin typeface="Calibri" panose="020F0502020204030204" pitchFamily="34" charset="0"/>
                <a:cs typeface="Calibri" panose="020F0502020204030204" pitchFamily="34" charset="0"/>
              </a:rPr>
              <a:t>I</a:t>
            </a:r>
            <a:r>
              <a:rPr lang="it-IT" b="0" i="0" u="none" strike="noStrike" dirty="0">
                <a:effectLst/>
                <a:latin typeface="Calibri" panose="020F0502020204030204" pitchFamily="34" charset="0"/>
                <a:cs typeface="Calibri" panose="020F0502020204030204" pitchFamily="34" charset="0"/>
              </a:rPr>
              <a:t>l </a:t>
            </a:r>
            <a:r>
              <a:rPr lang="it-IT" b="0" i="0" u="sng" strike="noStrike" dirty="0">
                <a:solidFill>
                  <a:srgbClr val="00B0F0"/>
                </a:solidFill>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Tribunale</a:t>
            </a:r>
            <a:r>
              <a:rPr lang="it-IT" b="0" i="0" u="none" strike="noStrike" dirty="0">
                <a:solidFill>
                  <a:srgbClr val="00B0F0"/>
                </a:solidFill>
                <a:effectLst/>
                <a:latin typeface="Calibri" panose="020F0502020204030204" pitchFamily="34" charset="0"/>
                <a:cs typeface="Calibri" panose="020F0502020204030204" pitchFamily="34" charset="0"/>
              </a:rPr>
              <a:t> </a:t>
            </a:r>
            <a:r>
              <a:rPr lang="it-IT" b="0" i="0" u="none" strike="noStrike" dirty="0">
                <a:effectLst/>
                <a:latin typeface="Calibri" panose="020F0502020204030204" pitchFamily="34" charset="0"/>
                <a:cs typeface="Calibri" panose="020F0502020204030204" pitchFamily="34" charset="0"/>
              </a:rPr>
              <a:t>giudica sui ricorsi per annullamento presentati da privati cittadini, imprese e, in taluni casi, governi di paesi dell'UE. In pratica, ciò significa che questa sezione si occupa principalmente di diritto della concorrenza, aiuti di Stato, commercio, agricoltura e marchi.</a:t>
            </a:r>
          </a:p>
          <a:p>
            <a:pPr algn="l" rtl="0">
              <a:spcBef>
                <a:spcPts val="0"/>
              </a:spcBef>
              <a:spcAft>
                <a:spcPts val="0"/>
              </a:spcAft>
            </a:pPr>
            <a:endParaRPr lang="it-IT" b="1" i="0" u="none" strike="noStrike" dirty="0">
              <a:solidFill>
                <a:srgbClr val="00B0F0"/>
              </a:solidFill>
              <a:effectLst/>
            </a:endParaRPr>
          </a:p>
          <a:p>
            <a:pPr algn="l" rtl="0">
              <a:spcBef>
                <a:spcPts val="0"/>
              </a:spcBef>
              <a:spcAft>
                <a:spcPts val="0"/>
              </a:spcAft>
            </a:pPr>
            <a:endParaRPr lang="it-IT" sz="2400" b="1" i="0" u="none" strike="noStrike" dirty="0">
              <a:solidFill>
                <a:srgbClr val="00B0F0"/>
              </a:solidFill>
              <a:effectLst/>
            </a:endParaRPr>
          </a:p>
        </p:txBody>
      </p:sp>
    </p:spTree>
    <p:extLst>
      <p:ext uri="{BB962C8B-B14F-4D97-AF65-F5344CB8AC3E}">
        <p14:creationId xmlns:p14="http://schemas.microsoft.com/office/powerpoint/2010/main" val="15862844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84534F9-D935-1F18-DE09-AF459664AFCA}"/>
              </a:ext>
            </a:extLst>
          </p:cNvPr>
          <p:cNvSpPr>
            <a:spLocks noGrp="1"/>
          </p:cNvSpPr>
          <p:nvPr>
            <p:ph type="ctrTitle"/>
          </p:nvPr>
        </p:nvSpPr>
        <p:spPr>
          <a:solidFill>
            <a:srgbClr val="92D050"/>
          </a:solidFill>
        </p:spPr>
        <p:txBody>
          <a:bodyPr/>
          <a:lstStyle/>
          <a:p>
            <a:r>
              <a:rPr lang="it-IT" dirty="0">
                <a:solidFill>
                  <a:schemeClr val="bg1"/>
                </a:solidFill>
              </a:rPr>
              <a:t>Lezione 3</a:t>
            </a:r>
          </a:p>
        </p:txBody>
      </p:sp>
      <p:sp>
        <p:nvSpPr>
          <p:cNvPr id="5" name="Sottotitolo 4">
            <a:extLst>
              <a:ext uri="{FF2B5EF4-FFF2-40B4-BE49-F238E27FC236}">
                <a16:creationId xmlns:a16="http://schemas.microsoft.com/office/drawing/2014/main" id="{F8B24179-5918-21D0-F450-84C6624985BA}"/>
              </a:ext>
            </a:extLst>
          </p:cNvPr>
          <p:cNvSpPr>
            <a:spLocks noGrp="1"/>
          </p:cNvSpPr>
          <p:nvPr>
            <p:ph type="subTitle" idx="1"/>
          </p:nvPr>
        </p:nvSpPr>
        <p:spPr>
          <a:solidFill>
            <a:srgbClr val="92D050"/>
          </a:solidFill>
        </p:spPr>
        <p:txBody>
          <a:bodyPr/>
          <a:lstStyle/>
          <a:p>
            <a:r>
              <a:rPr lang="it-IT" dirty="0">
                <a:solidFill>
                  <a:schemeClr val="bg1"/>
                </a:solidFill>
              </a:rPr>
              <a:t>Settimana 4</a:t>
            </a:r>
          </a:p>
        </p:txBody>
      </p:sp>
    </p:spTree>
    <p:extLst>
      <p:ext uri="{BB962C8B-B14F-4D97-AF65-F5344CB8AC3E}">
        <p14:creationId xmlns:p14="http://schemas.microsoft.com/office/powerpoint/2010/main" val="24829292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2AA542-C5B7-9995-00E0-FCD881E8E25B}"/>
              </a:ext>
            </a:extLst>
          </p:cNvPr>
          <p:cNvSpPr>
            <a:spLocks noGrp="1"/>
          </p:cNvSpPr>
          <p:nvPr>
            <p:ph type="title"/>
          </p:nvPr>
        </p:nvSpPr>
        <p:spPr/>
        <p:txBody>
          <a:bodyPr/>
          <a:lstStyle/>
          <a:p>
            <a:r>
              <a:rPr lang="it-IT" b="1" dirty="0">
                <a:solidFill>
                  <a:srgbClr val="00B050"/>
                </a:solidFill>
              </a:rPr>
              <a:t>Banca Centrale europea</a:t>
            </a:r>
          </a:p>
        </p:txBody>
      </p:sp>
      <p:sp>
        <p:nvSpPr>
          <p:cNvPr id="3" name="Segnaposto contenuto 2">
            <a:extLst>
              <a:ext uri="{FF2B5EF4-FFF2-40B4-BE49-F238E27FC236}">
                <a16:creationId xmlns:a16="http://schemas.microsoft.com/office/drawing/2014/main" id="{CDEDB80D-83F5-85A0-64B3-FD636B289464}"/>
              </a:ext>
            </a:extLst>
          </p:cNvPr>
          <p:cNvSpPr>
            <a:spLocks noGrp="1"/>
          </p:cNvSpPr>
          <p:nvPr>
            <p:ph idx="1"/>
          </p:nvPr>
        </p:nvSpPr>
        <p:spPr/>
        <p:txBody>
          <a:bodyPr/>
          <a:lstStyle/>
          <a:p>
            <a:pPr algn="l" rtl="0" fontAlgn="base">
              <a:spcBef>
                <a:spcPts val="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Riferimenti normativi: Artt. 282-284 TFUE e Protocollo n. 4.</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Istituzione dotata di autonoma personalità giuridica e posta al vertice del Sistema Europeo delle Banche Centrali.</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Indipendenza rispetto alle istituzioni politiche.</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Competenze in materia di politica monetaria: diritto esclusivo di autorizzare emissione dell’euro.</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Ruolo BCE cresciuto dal 2008 ad oggi;</a:t>
            </a:r>
            <a:endParaRPr lang="it-IT" b="0" i="0" u="none" strike="noStrike" dirty="0">
              <a:solidFill>
                <a:srgbClr val="000000"/>
              </a:solidFill>
              <a:effectLst/>
              <a:latin typeface="Arial" panose="020B0604020202020204" pitchFamily="34" charset="0"/>
            </a:endParaRPr>
          </a:p>
          <a:p>
            <a:endParaRPr lang="it-IT" dirty="0"/>
          </a:p>
        </p:txBody>
      </p:sp>
    </p:spTree>
    <p:extLst>
      <p:ext uri="{BB962C8B-B14F-4D97-AF65-F5344CB8AC3E}">
        <p14:creationId xmlns:p14="http://schemas.microsoft.com/office/powerpoint/2010/main" val="30168800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2AA542-C5B7-9995-00E0-FCD881E8E25B}"/>
              </a:ext>
            </a:extLst>
          </p:cNvPr>
          <p:cNvSpPr>
            <a:spLocks noGrp="1"/>
          </p:cNvSpPr>
          <p:nvPr>
            <p:ph type="title"/>
          </p:nvPr>
        </p:nvSpPr>
        <p:spPr/>
        <p:txBody>
          <a:bodyPr/>
          <a:lstStyle/>
          <a:p>
            <a:r>
              <a:rPr lang="it-IT" b="1" dirty="0">
                <a:solidFill>
                  <a:srgbClr val="00B050"/>
                </a:solidFill>
              </a:rPr>
              <a:t>Banca Centrale europea</a:t>
            </a:r>
          </a:p>
        </p:txBody>
      </p:sp>
      <p:sp>
        <p:nvSpPr>
          <p:cNvPr id="3" name="Segnaposto contenuto 2">
            <a:extLst>
              <a:ext uri="{FF2B5EF4-FFF2-40B4-BE49-F238E27FC236}">
                <a16:creationId xmlns:a16="http://schemas.microsoft.com/office/drawing/2014/main" id="{CDEDB80D-83F5-85A0-64B3-FD636B289464}"/>
              </a:ext>
            </a:extLst>
          </p:cNvPr>
          <p:cNvSpPr>
            <a:spLocks noGrp="1"/>
          </p:cNvSpPr>
          <p:nvPr>
            <p:ph idx="1"/>
          </p:nvPr>
        </p:nvSpPr>
        <p:spPr/>
        <p:txBody>
          <a:bodyPr/>
          <a:lstStyle/>
          <a:p>
            <a:r>
              <a:rPr lang="it-IT" dirty="0"/>
              <a:t>La governance della politica monetaria ruota attorno al:</a:t>
            </a:r>
          </a:p>
          <a:p>
            <a:r>
              <a:rPr lang="it-IT" dirty="0">
                <a:solidFill>
                  <a:srgbClr val="00B0F0"/>
                </a:solidFill>
              </a:rPr>
              <a:t>Comitato esecutivo della BCE: </a:t>
            </a:r>
            <a:r>
              <a:rPr lang="it-IT" dirty="0"/>
              <a:t>Presidente della BCE, Vicepresidenti della BCE e altri quattro membri di riconosciuta levatura ed esperienza professionale nel settore;</a:t>
            </a:r>
          </a:p>
          <a:p>
            <a:r>
              <a:rPr lang="it-IT" dirty="0">
                <a:solidFill>
                  <a:srgbClr val="00B0F0"/>
                </a:solidFill>
              </a:rPr>
              <a:t>Consiglio direttivo della BCE: </a:t>
            </a:r>
            <a:r>
              <a:rPr lang="it-IT" dirty="0"/>
              <a:t>membri del Comitato esecutivo della BCE e i governatori delle banche centrali nazionali dell'Eurosistema (unico membro della moneta unica);</a:t>
            </a:r>
          </a:p>
          <a:p>
            <a:r>
              <a:rPr lang="it-IT" dirty="0">
                <a:solidFill>
                  <a:srgbClr val="00B0F0"/>
                </a:solidFill>
              </a:rPr>
              <a:t>Consiglio generale della BCE: </a:t>
            </a:r>
            <a:r>
              <a:rPr lang="it-IT" dirty="0"/>
              <a:t>Presidente e Vicepresidente della BCE e governatori delle banche centrali nazionali dei 27 Stati membri. </a:t>
            </a:r>
          </a:p>
        </p:txBody>
      </p:sp>
    </p:spTree>
    <p:extLst>
      <p:ext uri="{BB962C8B-B14F-4D97-AF65-F5344CB8AC3E}">
        <p14:creationId xmlns:p14="http://schemas.microsoft.com/office/powerpoint/2010/main" val="29040312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2AA542-C5B7-9995-00E0-FCD881E8E25B}"/>
              </a:ext>
            </a:extLst>
          </p:cNvPr>
          <p:cNvSpPr>
            <a:spLocks noGrp="1"/>
          </p:cNvSpPr>
          <p:nvPr>
            <p:ph type="title"/>
          </p:nvPr>
        </p:nvSpPr>
        <p:spPr/>
        <p:txBody>
          <a:bodyPr/>
          <a:lstStyle/>
          <a:p>
            <a:r>
              <a:rPr lang="it-IT" b="1" dirty="0">
                <a:solidFill>
                  <a:srgbClr val="00B050"/>
                </a:solidFill>
              </a:rPr>
              <a:t>Banca Centrale europea</a:t>
            </a:r>
          </a:p>
        </p:txBody>
      </p:sp>
      <p:sp>
        <p:nvSpPr>
          <p:cNvPr id="3" name="Segnaposto contenuto 2">
            <a:extLst>
              <a:ext uri="{FF2B5EF4-FFF2-40B4-BE49-F238E27FC236}">
                <a16:creationId xmlns:a16="http://schemas.microsoft.com/office/drawing/2014/main" id="{CDEDB80D-83F5-85A0-64B3-FD636B289464}"/>
              </a:ext>
            </a:extLst>
          </p:cNvPr>
          <p:cNvSpPr>
            <a:spLocks noGrp="1"/>
          </p:cNvSpPr>
          <p:nvPr>
            <p:ph idx="1"/>
          </p:nvPr>
        </p:nvSpPr>
        <p:spPr/>
        <p:txBody>
          <a:bodyPr/>
          <a:lstStyle/>
          <a:p>
            <a:pPr algn="just">
              <a:lnSpc>
                <a:spcPct val="100000"/>
              </a:lnSpc>
            </a:pPr>
            <a:r>
              <a:rPr lang="it-IT" sz="2800" b="1" dirty="0">
                <a:solidFill>
                  <a:srgbClr val="00B0F0"/>
                </a:solidFill>
              </a:rPr>
              <a:t>Consiglio direttivo BCE: </a:t>
            </a:r>
          </a:p>
          <a:p>
            <a:pPr algn="just">
              <a:lnSpc>
                <a:spcPct val="100000"/>
              </a:lnSpc>
            </a:pPr>
            <a:r>
              <a:rPr lang="it-IT" sz="2800" dirty="0"/>
              <a:t>Presidente, Vicepresidenti e altri quattro membri di riconosciuta levatura ed esperienza professionale nel settore.</a:t>
            </a:r>
          </a:p>
          <a:p>
            <a:pPr algn="just">
              <a:lnSpc>
                <a:spcPct val="100000"/>
              </a:lnSpc>
            </a:pPr>
            <a:r>
              <a:rPr lang="it-IT" sz="2800" dirty="0"/>
              <a:t>Nominato dal Consiglio europeo a maggioranza qualificata, previa consultazione del PE e della BCE.</a:t>
            </a:r>
          </a:p>
          <a:p>
            <a:pPr algn="just">
              <a:lnSpc>
                <a:spcPct val="100000"/>
              </a:lnSpc>
            </a:pPr>
            <a:r>
              <a:rPr lang="it-IT" sz="2800" dirty="0"/>
              <a:t> Decide a maggioranza semplice (voto decisivo del Presidente)</a:t>
            </a:r>
            <a:endParaRPr lang="it-IT" dirty="0"/>
          </a:p>
        </p:txBody>
      </p:sp>
    </p:spTree>
    <p:extLst>
      <p:ext uri="{BB962C8B-B14F-4D97-AF65-F5344CB8AC3E}">
        <p14:creationId xmlns:p14="http://schemas.microsoft.com/office/powerpoint/2010/main" val="1991698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FEBDBA-F5B1-40E0-CF5D-5F72EDBC436B}"/>
              </a:ext>
            </a:extLst>
          </p:cNvPr>
          <p:cNvSpPr>
            <a:spLocks noGrp="1"/>
          </p:cNvSpPr>
          <p:nvPr>
            <p:ph type="title"/>
          </p:nvPr>
        </p:nvSpPr>
        <p:spPr>
          <a:xfrm>
            <a:off x="838200" y="365125"/>
            <a:ext cx="10515600" cy="1158875"/>
          </a:xfrm>
        </p:spPr>
        <p:txBody>
          <a:bodyPr/>
          <a:lstStyle/>
          <a:p>
            <a:r>
              <a:rPr lang="it-IT" b="1" dirty="0">
                <a:solidFill>
                  <a:srgbClr val="00B050"/>
                </a:solidFill>
              </a:rPr>
              <a:t>Banca Centrale europea</a:t>
            </a:r>
            <a:endParaRPr lang="it-IT" dirty="0"/>
          </a:p>
        </p:txBody>
      </p:sp>
      <p:sp>
        <p:nvSpPr>
          <p:cNvPr id="3" name="Segnaposto contenuto 2">
            <a:extLst>
              <a:ext uri="{FF2B5EF4-FFF2-40B4-BE49-F238E27FC236}">
                <a16:creationId xmlns:a16="http://schemas.microsoft.com/office/drawing/2014/main" id="{6FECE1F9-EE79-0A2B-6865-422541A2333C}"/>
              </a:ext>
            </a:extLst>
          </p:cNvPr>
          <p:cNvSpPr>
            <a:spLocks noGrp="1"/>
          </p:cNvSpPr>
          <p:nvPr>
            <p:ph idx="1"/>
          </p:nvPr>
        </p:nvSpPr>
        <p:spPr/>
        <p:txBody>
          <a:bodyPr/>
          <a:lstStyle/>
          <a:p>
            <a:pPr lvl="1" algn="just">
              <a:lnSpc>
                <a:spcPct val="100000"/>
              </a:lnSpc>
            </a:pPr>
            <a:r>
              <a:rPr lang="it-IT" sz="2800" dirty="0">
                <a:solidFill>
                  <a:srgbClr val="00B0F0"/>
                </a:solidFill>
              </a:rPr>
              <a:t>Compiti del Comitato esecutivo:</a:t>
            </a:r>
          </a:p>
          <a:p>
            <a:pPr lvl="1" algn="just">
              <a:lnSpc>
                <a:spcPct val="100000"/>
              </a:lnSpc>
            </a:pPr>
            <a:endParaRPr lang="it-IT" sz="2800" dirty="0"/>
          </a:p>
          <a:p>
            <a:pPr lvl="1" algn="just">
              <a:lnSpc>
                <a:spcPct val="100000"/>
              </a:lnSpc>
            </a:pPr>
            <a:r>
              <a:rPr lang="it-IT" sz="2800" dirty="0"/>
              <a:t>attua la politica monetaria dell'Eurozona in conformità con gli indirizzi del Consiglio direttivo</a:t>
            </a:r>
          </a:p>
          <a:p>
            <a:pPr lvl="1" algn="just">
              <a:lnSpc>
                <a:spcPct val="100000"/>
              </a:lnSpc>
            </a:pPr>
            <a:endParaRPr lang="it-IT" sz="2800" dirty="0"/>
          </a:p>
          <a:p>
            <a:pPr lvl="1" algn="just">
              <a:lnSpc>
                <a:spcPct val="100000"/>
              </a:lnSpc>
            </a:pPr>
            <a:r>
              <a:rPr lang="it-IT" sz="2800" dirty="0"/>
              <a:t>fornisce alle BCN le istruzioni necessarie per operare</a:t>
            </a:r>
          </a:p>
          <a:p>
            <a:pPr lvl="1" algn="just">
              <a:lnSpc>
                <a:spcPct val="100000"/>
              </a:lnSpc>
            </a:pPr>
            <a:endParaRPr lang="it-IT" sz="2800" dirty="0"/>
          </a:p>
          <a:p>
            <a:pPr lvl="1" algn="just">
              <a:lnSpc>
                <a:spcPct val="100000"/>
              </a:lnSpc>
            </a:pPr>
            <a:r>
              <a:rPr lang="it-IT" sz="2800" dirty="0"/>
              <a:t>prepara le riunioni del Consiglio direttivo</a:t>
            </a:r>
            <a:endParaRPr lang="it-IT" dirty="0"/>
          </a:p>
        </p:txBody>
      </p:sp>
    </p:spTree>
    <p:extLst>
      <p:ext uri="{BB962C8B-B14F-4D97-AF65-F5344CB8AC3E}">
        <p14:creationId xmlns:p14="http://schemas.microsoft.com/office/powerpoint/2010/main" val="3548513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66BBAB-3A9E-001B-A95E-45086120B36D}"/>
              </a:ext>
            </a:extLst>
          </p:cNvPr>
          <p:cNvSpPr>
            <a:spLocks noGrp="1"/>
          </p:cNvSpPr>
          <p:nvPr>
            <p:ph type="title"/>
          </p:nvPr>
        </p:nvSpPr>
        <p:spPr>
          <a:xfrm>
            <a:off x="838200" y="365125"/>
            <a:ext cx="10515600" cy="942975"/>
          </a:xfrm>
        </p:spPr>
        <p:txBody>
          <a:bodyPr>
            <a:normAutofit/>
          </a:bodyPr>
          <a:lstStyle/>
          <a:p>
            <a:r>
              <a:rPr lang="it-IT" sz="3200" b="1" dirty="0">
                <a:solidFill>
                  <a:srgbClr val="00B050"/>
                </a:solidFill>
                <a:effectLst/>
                <a:ea typeface="Aptos Narrow" panose="020B0004020202020204" pitchFamily="34" charset="0"/>
                <a:cs typeface="Aptos Narrow" panose="020B0004020202020204" pitchFamily="34" charset="0"/>
              </a:rPr>
              <a:t>Le istituzioni dell’UE e il principio di leale collaborazione</a:t>
            </a:r>
            <a:endParaRPr lang="it-IT" sz="3200" b="1" dirty="0">
              <a:solidFill>
                <a:srgbClr val="00B050"/>
              </a:solidFill>
            </a:endParaRPr>
          </a:p>
        </p:txBody>
      </p:sp>
      <p:sp>
        <p:nvSpPr>
          <p:cNvPr id="3" name="Segnaposto contenuto 2">
            <a:extLst>
              <a:ext uri="{FF2B5EF4-FFF2-40B4-BE49-F238E27FC236}">
                <a16:creationId xmlns:a16="http://schemas.microsoft.com/office/drawing/2014/main" id="{EB657F81-15C7-D90D-C785-09D79344CEA1}"/>
              </a:ext>
            </a:extLst>
          </p:cNvPr>
          <p:cNvSpPr>
            <a:spLocks noGrp="1"/>
          </p:cNvSpPr>
          <p:nvPr>
            <p:ph idx="1"/>
          </p:nvPr>
        </p:nvSpPr>
        <p:spPr>
          <a:xfrm>
            <a:off x="838200" y="1447800"/>
            <a:ext cx="10515600" cy="4729163"/>
          </a:xfrm>
        </p:spPr>
        <p:txBody>
          <a:bodyPr>
            <a:normAutofit lnSpcReduction="10000"/>
          </a:bodyPr>
          <a:lstStyle/>
          <a:p>
            <a:pPr algn="l" rtl="0" fontAlgn="base">
              <a:spcBef>
                <a:spcPts val="0"/>
              </a:spcBef>
              <a:spcAft>
                <a:spcPts val="0"/>
              </a:spcAft>
              <a:buFont typeface="Arial" panose="020B0604020202020204" pitchFamily="34" charset="0"/>
              <a:buChar char="•"/>
            </a:pPr>
            <a:r>
              <a:rPr lang="it-IT" b="1" i="0" u="none" strike="noStrike" dirty="0">
                <a:solidFill>
                  <a:srgbClr val="00B0F0"/>
                </a:solidFill>
                <a:effectLst/>
                <a:latin typeface="Calibri" panose="020F0502020204030204" pitchFamily="34" charset="0"/>
              </a:rPr>
              <a:t>Struttura istituzionale dell’UE:</a:t>
            </a:r>
          </a:p>
          <a:p>
            <a:pPr marL="0" indent="0" algn="l" rtl="0" fontAlgn="base">
              <a:spcBef>
                <a:spcPts val="0"/>
              </a:spcBef>
              <a:spcAft>
                <a:spcPts val="0"/>
              </a:spcAft>
              <a:buNone/>
            </a:pPr>
            <a:endParaRPr lang="it-IT" b="1" dirty="0">
              <a:solidFill>
                <a:srgbClr val="000000"/>
              </a:solidFill>
              <a:latin typeface="Calibri" panose="020F0502020204030204" pitchFamily="34" charset="0"/>
            </a:endParaRPr>
          </a:p>
          <a:p>
            <a:pPr rtl="0" fontAlgn="base">
              <a:spcBef>
                <a:spcPts val="0"/>
              </a:spcBef>
              <a:spcAft>
                <a:spcPts val="0"/>
              </a:spcAft>
              <a:buFont typeface="Arial" panose="020B0604020202020204" pitchFamily="34" charset="0"/>
              <a:buChar char="•"/>
            </a:pPr>
            <a:r>
              <a:rPr lang="it-IT" b="1" i="0" u="none" strike="noStrike" dirty="0">
                <a:solidFill>
                  <a:srgbClr val="000000"/>
                </a:solidFill>
                <a:effectLst/>
                <a:latin typeface="Calibri" panose="020F0502020204030204" pitchFamily="34" charset="0"/>
              </a:rPr>
              <a:t>Art. 13, par. 1</a:t>
            </a:r>
            <a:r>
              <a:rPr lang="it-IT" b="0" i="0" u="none" strike="noStrike" dirty="0">
                <a:solidFill>
                  <a:srgbClr val="000000"/>
                </a:solidFill>
                <a:effectLst/>
                <a:latin typeface="Calibri" panose="020F0502020204030204" pitchFamily="34" charset="0"/>
              </a:rPr>
              <a:t>, </a:t>
            </a:r>
            <a:r>
              <a:rPr lang="it-IT" b="1" i="0" u="none" strike="noStrike" dirty="0">
                <a:solidFill>
                  <a:srgbClr val="000000"/>
                </a:solidFill>
                <a:effectLst/>
                <a:latin typeface="Calibri" panose="020F0502020204030204" pitchFamily="34" charset="0"/>
              </a:rPr>
              <a:t>TUE</a:t>
            </a:r>
            <a:r>
              <a:rPr lang="it-IT" b="0" i="0" u="none" strike="noStrike" dirty="0">
                <a:solidFill>
                  <a:srgbClr val="000000"/>
                </a:solidFill>
                <a:effectLst/>
                <a:latin typeface="Calibri" panose="020F0502020204030204" pitchFamily="34" charset="0"/>
              </a:rPr>
              <a:t>: «L'Unione  dispone  di  un  </a:t>
            </a:r>
            <a:r>
              <a:rPr lang="it-IT" b="1" i="0" u="none" strike="noStrike" dirty="0">
                <a:solidFill>
                  <a:srgbClr val="00B0F0"/>
                </a:solidFill>
                <a:effectLst/>
                <a:latin typeface="Calibri" panose="020F0502020204030204" pitchFamily="34" charset="0"/>
              </a:rPr>
              <a:t>quadro  istituzionale</a:t>
            </a:r>
            <a:r>
              <a:rPr lang="it-IT" b="0" i="0" u="none" strike="noStrike" dirty="0">
                <a:solidFill>
                  <a:srgbClr val="00B0F0"/>
                </a:solidFill>
                <a:effectLst/>
                <a:latin typeface="Calibri" panose="020F0502020204030204" pitchFamily="34" charset="0"/>
              </a:rPr>
              <a:t>  </a:t>
            </a:r>
            <a:r>
              <a:rPr lang="it-IT" b="0" i="0" u="none" strike="noStrike" dirty="0">
                <a:solidFill>
                  <a:srgbClr val="000000"/>
                </a:solidFill>
                <a:effectLst/>
                <a:latin typeface="Calibri" panose="020F0502020204030204" pitchFamily="34" charset="0"/>
              </a:rPr>
              <a:t>che  mira  a  promuoverne  i  valori,  perseguirne  gli  obiettivi,  servire  i  suoi  interessi,  quelli  dei  soli  cittadini  e  quelli  degli  Stati  membri,  garantire  la  coerenza,  l'efficacia  e  la  continuità  delle  sue  politiche  e  delle  sue  azioni».</a:t>
            </a:r>
            <a:endParaRPr lang="it-IT" b="1"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1" i="0" u="none" strike="noStrike" dirty="0">
                <a:solidFill>
                  <a:srgbClr val="000000"/>
                </a:solidFill>
                <a:effectLst/>
                <a:latin typeface="Calibri" panose="020F0502020204030204" pitchFamily="34" charset="0"/>
              </a:rPr>
              <a:t>Art. 13, par. 2, TUE</a:t>
            </a:r>
            <a:r>
              <a:rPr lang="it-IT" b="0" i="0" u="none" strike="noStrike" dirty="0">
                <a:solidFill>
                  <a:srgbClr val="000000"/>
                </a:solidFill>
                <a:effectLst/>
                <a:latin typeface="Calibri" panose="020F0502020204030204" pitchFamily="34" charset="0"/>
              </a:rPr>
              <a:t>: </a:t>
            </a: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«Ciascuna istituzione agisce </a:t>
            </a:r>
            <a:r>
              <a:rPr lang="it-IT" b="1" i="0" u="none" strike="noStrike" dirty="0">
                <a:solidFill>
                  <a:srgbClr val="00B0F0"/>
                </a:solidFill>
                <a:effectLst/>
                <a:latin typeface="Calibri" panose="020F0502020204030204" pitchFamily="34" charset="0"/>
              </a:rPr>
              <a:t>nei limiti delle attribuzioni</a:t>
            </a:r>
            <a:r>
              <a:rPr lang="it-IT" b="0" i="0" u="none" strike="noStrike" dirty="0">
                <a:solidFill>
                  <a:srgbClr val="0070C0"/>
                </a:solidFill>
                <a:effectLst/>
                <a:latin typeface="Calibri" panose="020F0502020204030204" pitchFamily="34" charset="0"/>
              </a:rPr>
              <a:t> </a:t>
            </a:r>
            <a:r>
              <a:rPr lang="it-IT" b="0" i="0" u="none" strike="noStrike" dirty="0">
                <a:solidFill>
                  <a:srgbClr val="000000"/>
                </a:solidFill>
                <a:effectLst/>
                <a:latin typeface="Calibri" panose="020F0502020204030204" pitchFamily="34" charset="0"/>
              </a:rPr>
              <a:t>che le sono conferite dai trattati, secondo le  procedure, condizioni e finalità da essi previste. Le istituzioni attuano  tra loro una </a:t>
            </a:r>
            <a:r>
              <a:rPr lang="it-IT" b="1" i="0" u="none" strike="noStrike" dirty="0">
                <a:solidFill>
                  <a:srgbClr val="00B0F0"/>
                </a:solidFill>
                <a:effectLst/>
                <a:latin typeface="Calibri" panose="020F0502020204030204" pitchFamily="34" charset="0"/>
              </a:rPr>
              <a:t>leale coo­perazione</a:t>
            </a:r>
            <a:r>
              <a:rPr lang="it-IT" b="0" i="0" u="none" strike="noStrike" dirty="0">
                <a:solidFill>
                  <a:srgbClr val="000000"/>
                </a:solidFill>
                <a:effectLst/>
                <a:latin typeface="Calibri" panose="020F0502020204030204" pitchFamily="34" charset="0"/>
              </a:rPr>
              <a:t>».</a:t>
            </a:r>
            <a:endParaRPr lang="it-IT" b="1" i="0" u="none" strike="noStrike" dirty="0">
              <a:solidFill>
                <a:srgbClr val="000000"/>
              </a:solidFill>
              <a:effectLst/>
              <a:latin typeface="Arial" panose="020B0604020202020204" pitchFamily="34" charset="0"/>
            </a:endParaRPr>
          </a:p>
          <a:p>
            <a:endParaRPr lang="it-IT" dirty="0"/>
          </a:p>
        </p:txBody>
      </p:sp>
    </p:spTree>
    <p:extLst>
      <p:ext uri="{BB962C8B-B14F-4D97-AF65-F5344CB8AC3E}">
        <p14:creationId xmlns:p14="http://schemas.microsoft.com/office/powerpoint/2010/main" val="18319425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FEBDBA-F5B1-40E0-CF5D-5F72EDBC436B}"/>
              </a:ext>
            </a:extLst>
          </p:cNvPr>
          <p:cNvSpPr>
            <a:spLocks noGrp="1"/>
          </p:cNvSpPr>
          <p:nvPr>
            <p:ph type="title"/>
          </p:nvPr>
        </p:nvSpPr>
        <p:spPr>
          <a:xfrm>
            <a:off x="838200" y="365125"/>
            <a:ext cx="10515600" cy="1158875"/>
          </a:xfrm>
        </p:spPr>
        <p:txBody>
          <a:bodyPr/>
          <a:lstStyle/>
          <a:p>
            <a:r>
              <a:rPr lang="it-IT" b="1" dirty="0">
                <a:solidFill>
                  <a:srgbClr val="00B050"/>
                </a:solidFill>
              </a:rPr>
              <a:t>Banca Centrale europea</a:t>
            </a:r>
            <a:endParaRPr lang="it-IT" dirty="0"/>
          </a:p>
        </p:txBody>
      </p:sp>
      <p:sp>
        <p:nvSpPr>
          <p:cNvPr id="3" name="Segnaposto contenuto 2">
            <a:extLst>
              <a:ext uri="{FF2B5EF4-FFF2-40B4-BE49-F238E27FC236}">
                <a16:creationId xmlns:a16="http://schemas.microsoft.com/office/drawing/2014/main" id="{6FECE1F9-EE79-0A2B-6865-422541A2333C}"/>
              </a:ext>
            </a:extLst>
          </p:cNvPr>
          <p:cNvSpPr>
            <a:spLocks noGrp="1"/>
          </p:cNvSpPr>
          <p:nvPr>
            <p:ph idx="1"/>
          </p:nvPr>
        </p:nvSpPr>
        <p:spPr>
          <a:xfrm>
            <a:off x="838200" y="1825625"/>
            <a:ext cx="10515600" cy="4667250"/>
          </a:xfrm>
        </p:spPr>
        <p:txBody>
          <a:bodyPr>
            <a:normAutofit fontScale="92500" lnSpcReduction="10000"/>
          </a:bodyPr>
          <a:lstStyle/>
          <a:p>
            <a:pPr lvl="1" algn="just">
              <a:lnSpc>
                <a:spcPct val="100000"/>
              </a:lnSpc>
            </a:pPr>
            <a:r>
              <a:rPr lang="it-IT" dirty="0">
                <a:solidFill>
                  <a:srgbClr val="00B0F0"/>
                </a:solidFill>
              </a:rPr>
              <a:t>Consiglio direttivo della BCE (principale organo decisionale): </a:t>
            </a:r>
          </a:p>
          <a:p>
            <a:pPr lvl="1" algn="just">
              <a:lnSpc>
                <a:spcPct val="100000"/>
              </a:lnSpc>
            </a:pPr>
            <a:r>
              <a:rPr lang="it-IT" dirty="0"/>
              <a:t>membri del Comitato esecutivo e governatori delle BCN dell'Eurosistema che decidono a maggioranza semplice. </a:t>
            </a:r>
          </a:p>
          <a:p>
            <a:pPr lvl="1" algn="just">
              <a:lnSpc>
                <a:spcPct val="100000"/>
              </a:lnSpc>
            </a:pPr>
            <a:r>
              <a:rPr lang="it-IT" dirty="0">
                <a:solidFill>
                  <a:srgbClr val="00B0F0"/>
                </a:solidFill>
              </a:rPr>
              <a:t>Compiti:</a:t>
            </a:r>
          </a:p>
          <a:p>
            <a:pPr lvl="1" algn="just">
              <a:lnSpc>
                <a:spcPct val="100000"/>
              </a:lnSpc>
            </a:pPr>
            <a:r>
              <a:rPr lang="it-IT" dirty="0"/>
              <a:t>formula la politica monetaria dell'Eurosistema, compresi i tassi di interesse di riferimento e l'offerta di riserve</a:t>
            </a:r>
          </a:p>
          <a:p>
            <a:pPr lvl="1" algn="just">
              <a:lnSpc>
                <a:spcPct val="100000"/>
              </a:lnSpc>
            </a:pPr>
            <a:r>
              <a:rPr lang="it-IT" dirty="0"/>
              <a:t>autorizza l'emissione delle banconote in euro e definisce il volume delle monete in euro</a:t>
            </a:r>
          </a:p>
          <a:p>
            <a:pPr lvl="1" algn="just">
              <a:lnSpc>
                <a:spcPct val="100000"/>
              </a:lnSpc>
            </a:pPr>
            <a:r>
              <a:rPr lang="it-IT" dirty="0"/>
              <a:t>assicura la vigilanza prudenziale degli istituti di credito (nuovo compito in seguito alla creazione dell'Unione bancaria).</a:t>
            </a:r>
          </a:p>
          <a:p>
            <a:pPr lvl="1" algn="just">
              <a:lnSpc>
                <a:spcPct val="100000"/>
              </a:lnSpc>
            </a:pPr>
            <a:r>
              <a:rPr lang="it-IT" dirty="0"/>
              <a:t>Consiglio generale della BCE: Presidente e Vicepresidente della BCE e i governatori delle BCN dei 27 Stati membri. </a:t>
            </a:r>
          </a:p>
          <a:p>
            <a:pPr lvl="1" algn="just">
              <a:lnSpc>
                <a:spcPct val="100000"/>
              </a:lnSpc>
            </a:pPr>
            <a:r>
              <a:rPr lang="it-IT" dirty="0"/>
              <a:t>Compito: coordinamento e convergenza</a:t>
            </a:r>
          </a:p>
        </p:txBody>
      </p:sp>
    </p:spTree>
    <p:extLst>
      <p:ext uri="{BB962C8B-B14F-4D97-AF65-F5344CB8AC3E}">
        <p14:creationId xmlns:p14="http://schemas.microsoft.com/office/powerpoint/2010/main" val="6047733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210CA9-6874-D362-DAC0-F58F6D743EED}"/>
              </a:ext>
            </a:extLst>
          </p:cNvPr>
          <p:cNvSpPr>
            <a:spLocks noGrp="1"/>
          </p:cNvSpPr>
          <p:nvPr>
            <p:ph type="title"/>
          </p:nvPr>
        </p:nvSpPr>
        <p:spPr/>
        <p:txBody>
          <a:bodyPr/>
          <a:lstStyle/>
          <a:p>
            <a:r>
              <a:rPr lang="it-IT" b="1" dirty="0">
                <a:solidFill>
                  <a:srgbClr val="00B050"/>
                </a:solidFill>
              </a:rPr>
              <a:t>Banca Centrale europea</a:t>
            </a:r>
            <a:endParaRPr lang="it-IT" dirty="0"/>
          </a:p>
        </p:txBody>
      </p:sp>
      <p:sp>
        <p:nvSpPr>
          <p:cNvPr id="3" name="Segnaposto contenuto 2">
            <a:extLst>
              <a:ext uri="{FF2B5EF4-FFF2-40B4-BE49-F238E27FC236}">
                <a16:creationId xmlns:a16="http://schemas.microsoft.com/office/drawing/2014/main" id="{42FE5C54-446E-4583-FB3B-7121BE3196BF}"/>
              </a:ext>
            </a:extLst>
          </p:cNvPr>
          <p:cNvSpPr>
            <a:spLocks noGrp="1"/>
          </p:cNvSpPr>
          <p:nvPr>
            <p:ph idx="1"/>
          </p:nvPr>
        </p:nvSpPr>
        <p:spPr>
          <a:xfrm>
            <a:off x="838200" y="1825625"/>
            <a:ext cx="10515600" cy="4667250"/>
          </a:xfrm>
        </p:spPr>
        <p:txBody>
          <a:bodyPr/>
          <a:lstStyle/>
          <a:p>
            <a:r>
              <a:rPr lang="it-IT" dirty="0">
                <a:solidFill>
                  <a:srgbClr val="00B0F0"/>
                </a:solidFill>
              </a:rPr>
              <a:t>Potere BCE di adottare atti giuridici:</a:t>
            </a:r>
          </a:p>
          <a:p>
            <a:r>
              <a:rPr lang="it-IT" dirty="0"/>
              <a:t>Ciò deriva dall'articolo 132 del TFUE e dall'articolo 34 dello Statuto:</a:t>
            </a:r>
          </a:p>
          <a:p>
            <a:r>
              <a:rPr lang="it-IT" dirty="0"/>
              <a:t>La BCE adotta regolamenti nella misura necessaria all'assolvimento dei propri compiti statutari e, in casi specifici, secondo quanto stabilito dal Consiglio dell'UE; </a:t>
            </a:r>
          </a:p>
          <a:p>
            <a:r>
              <a:rPr lang="it-IT" dirty="0"/>
              <a:t>adotta le decisioni necessarie a consentire lo svolgimento dei compiti del SEBC/Eurosistema.</a:t>
            </a:r>
          </a:p>
          <a:p>
            <a:r>
              <a:rPr lang="it-IT" dirty="0"/>
              <a:t>la BCE formula raccomandazioni</a:t>
            </a:r>
          </a:p>
          <a:p>
            <a:r>
              <a:rPr lang="it-IT" dirty="0"/>
              <a:t>La BCE emette pareri. </a:t>
            </a:r>
          </a:p>
        </p:txBody>
      </p:sp>
    </p:spTree>
    <p:extLst>
      <p:ext uri="{BB962C8B-B14F-4D97-AF65-F5344CB8AC3E}">
        <p14:creationId xmlns:p14="http://schemas.microsoft.com/office/powerpoint/2010/main" val="12530968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F12F0E-D159-F6F0-6249-0D215332CC96}"/>
              </a:ext>
            </a:extLst>
          </p:cNvPr>
          <p:cNvSpPr>
            <a:spLocks noGrp="1"/>
          </p:cNvSpPr>
          <p:nvPr>
            <p:ph type="title"/>
          </p:nvPr>
        </p:nvSpPr>
        <p:spPr/>
        <p:txBody>
          <a:bodyPr/>
          <a:lstStyle/>
          <a:p>
            <a:r>
              <a:rPr lang="it-IT" b="1" dirty="0">
                <a:solidFill>
                  <a:srgbClr val="00B050"/>
                </a:solidFill>
              </a:rPr>
              <a:t>Banca Centrale europea</a:t>
            </a:r>
            <a:endParaRPr lang="it-IT" dirty="0"/>
          </a:p>
        </p:txBody>
      </p:sp>
      <p:sp>
        <p:nvSpPr>
          <p:cNvPr id="3" name="Segnaposto contenuto 2">
            <a:extLst>
              <a:ext uri="{FF2B5EF4-FFF2-40B4-BE49-F238E27FC236}">
                <a16:creationId xmlns:a16="http://schemas.microsoft.com/office/drawing/2014/main" id="{3759EFD6-BF4F-E7E2-F877-6198F041E2BC}"/>
              </a:ext>
            </a:extLst>
          </p:cNvPr>
          <p:cNvSpPr>
            <a:spLocks noGrp="1"/>
          </p:cNvSpPr>
          <p:nvPr>
            <p:ph idx="1"/>
          </p:nvPr>
        </p:nvSpPr>
        <p:spPr>
          <a:xfrm>
            <a:off x="838200" y="1690688"/>
            <a:ext cx="10515600" cy="4710111"/>
          </a:xfrm>
        </p:spPr>
        <p:txBody>
          <a:bodyPr/>
          <a:lstStyle/>
          <a:p>
            <a:endParaRPr lang="it-IT" sz="2000" b="1" i="1" dirty="0"/>
          </a:p>
          <a:p>
            <a:r>
              <a:rPr lang="it-IT" dirty="0">
                <a:solidFill>
                  <a:srgbClr val="00B0F0"/>
                </a:solidFill>
              </a:rPr>
              <a:t>Atti giuridici BCE: </a:t>
            </a:r>
          </a:p>
          <a:p>
            <a:r>
              <a:rPr lang="it-IT" dirty="0"/>
              <a:t>I </a:t>
            </a:r>
            <a:r>
              <a:rPr lang="it-IT" b="1" i="1" u="sng" dirty="0"/>
              <a:t>regolamenti </a:t>
            </a:r>
            <a:r>
              <a:rPr lang="it-IT" dirty="0"/>
              <a:t>della BCE sono di applicazione generale, vincolanti nella loro interezza e direttamente applicabili in tutto l'Eurosistema. </a:t>
            </a:r>
          </a:p>
          <a:p>
            <a:r>
              <a:rPr lang="it-IT" dirty="0"/>
              <a:t>Le </a:t>
            </a:r>
            <a:r>
              <a:rPr lang="it-IT" b="1" i="1" u="sng" dirty="0"/>
              <a:t>decisioni</a:t>
            </a:r>
            <a:r>
              <a:rPr lang="it-IT" dirty="0"/>
              <a:t> della BCE sono vincolanti nella loro interezza per i loro destinatari, devono indicare le ragioni su cui si basano ed entrano in vigore al momento della notifica. </a:t>
            </a:r>
          </a:p>
          <a:p>
            <a:r>
              <a:rPr lang="it-IT" dirty="0"/>
              <a:t>Le </a:t>
            </a:r>
            <a:r>
              <a:rPr lang="it-IT" b="1" i="1" u="sng" dirty="0"/>
              <a:t>raccomandazioni e i pareri </a:t>
            </a:r>
            <a:r>
              <a:rPr lang="it-IT" dirty="0"/>
              <a:t>della BCE sono atti giuridici non vincolanti, adottati dal Consiglio direttivo o dal Comitato esecutivo nelle rispettive sfere di competenza. </a:t>
            </a:r>
          </a:p>
        </p:txBody>
      </p:sp>
    </p:spTree>
    <p:extLst>
      <p:ext uri="{BB962C8B-B14F-4D97-AF65-F5344CB8AC3E}">
        <p14:creationId xmlns:p14="http://schemas.microsoft.com/office/powerpoint/2010/main" val="27594125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1A1F58-7778-E411-7A1E-1D4A8F92BDF0}"/>
              </a:ext>
            </a:extLst>
          </p:cNvPr>
          <p:cNvSpPr>
            <a:spLocks noGrp="1"/>
          </p:cNvSpPr>
          <p:nvPr>
            <p:ph type="title"/>
          </p:nvPr>
        </p:nvSpPr>
        <p:spPr/>
        <p:txBody>
          <a:bodyPr/>
          <a:lstStyle/>
          <a:p>
            <a:r>
              <a:rPr lang="it-IT" b="1" dirty="0">
                <a:solidFill>
                  <a:srgbClr val="00B050"/>
                </a:solidFill>
              </a:rPr>
              <a:t>Banca Centrale europea</a:t>
            </a:r>
            <a:endParaRPr lang="it-IT" dirty="0"/>
          </a:p>
        </p:txBody>
      </p:sp>
      <p:sp>
        <p:nvSpPr>
          <p:cNvPr id="3" name="Segnaposto contenuto 2">
            <a:extLst>
              <a:ext uri="{FF2B5EF4-FFF2-40B4-BE49-F238E27FC236}">
                <a16:creationId xmlns:a16="http://schemas.microsoft.com/office/drawing/2014/main" id="{203CB419-10F6-24C4-6EB5-9667116C402D}"/>
              </a:ext>
            </a:extLst>
          </p:cNvPr>
          <p:cNvSpPr>
            <a:spLocks noGrp="1"/>
          </p:cNvSpPr>
          <p:nvPr>
            <p:ph idx="1"/>
          </p:nvPr>
        </p:nvSpPr>
        <p:spPr>
          <a:xfrm>
            <a:off x="838200" y="1825624"/>
            <a:ext cx="10515600" cy="4524375"/>
          </a:xfrm>
        </p:spPr>
        <p:txBody>
          <a:bodyPr>
            <a:normAutofit/>
          </a:bodyPr>
          <a:lstStyle/>
          <a:p>
            <a:r>
              <a:rPr lang="it-IT" dirty="0">
                <a:solidFill>
                  <a:srgbClr val="00B0F0"/>
                </a:solidFill>
              </a:rPr>
              <a:t>BCE e strumenti giuridici: </a:t>
            </a:r>
          </a:p>
          <a:p>
            <a:pPr lvl="1"/>
            <a:r>
              <a:rPr lang="it-IT" sz="2800" dirty="0"/>
              <a:t>I poteri normativi della BCE non si limitano all'adozione di atti giuridici della BCE. </a:t>
            </a:r>
          </a:p>
          <a:p>
            <a:pPr lvl="1"/>
            <a:r>
              <a:rPr lang="it-IT" sz="2800" dirty="0"/>
              <a:t>La BCE può anche adottare alcuni strumenti giuridici (interni), ossia gli Indirizzi della BCE, le Istruzioni della BCE e le Decisioni (interne) della BCE. </a:t>
            </a:r>
          </a:p>
          <a:p>
            <a:pPr lvl="1"/>
            <a:r>
              <a:rPr lang="it-IT" sz="2800" dirty="0"/>
              <a:t>Gli indirizzi e le istruzioni della BCE sono strumenti giuridici speciali, formali e giuridicamente vincolanti, la cui introduzione si è resa necessaria a causa della struttura operativa decentrata dell'Eurosistema, per garantire che tutte le BCN agiscano in conformità con le decisioni della BCE. </a:t>
            </a:r>
          </a:p>
        </p:txBody>
      </p:sp>
    </p:spTree>
    <p:extLst>
      <p:ext uri="{BB962C8B-B14F-4D97-AF65-F5344CB8AC3E}">
        <p14:creationId xmlns:p14="http://schemas.microsoft.com/office/powerpoint/2010/main" val="27932581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1A1F58-7778-E411-7A1E-1D4A8F92BDF0}"/>
              </a:ext>
            </a:extLst>
          </p:cNvPr>
          <p:cNvSpPr>
            <a:spLocks noGrp="1"/>
          </p:cNvSpPr>
          <p:nvPr>
            <p:ph type="title"/>
          </p:nvPr>
        </p:nvSpPr>
        <p:spPr/>
        <p:txBody>
          <a:bodyPr/>
          <a:lstStyle/>
          <a:p>
            <a:r>
              <a:rPr lang="it-IT" b="1" dirty="0">
                <a:solidFill>
                  <a:srgbClr val="00B050"/>
                </a:solidFill>
              </a:rPr>
              <a:t>Banca Centrale europea</a:t>
            </a:r>
            <a:endParaRPr lang="it-IT" dirty="0"/>
          </a:p>
        </p:txBody>
      </p:sp>
      <p:sp>
        <p:nvSpPr>
          <p:cNvPr id="3" name="Segnaposto contenuto 2">
            <a:extLst>
              <a:ext uri="{FF2B5EF4-FFF2-40B4-BE49-F238E27FC236}">
                <a16:creationId xmlns:a16="http://schemas.microsoft.com/office/drawing/2014/main" id="{203CB419-10F6-24C4-6EB5-9667116C402D}"/>
              </a:ext>
            </a:extLst>
          </p:cNvPr>
          <p:cNvSpPr>
            <a:spLocks noGrp="1"/>
          </p:cNvSpPr>
          <p:nvPr>
            <p:ph idx="1"/>
          </p:nvPr>
        </p:nvSpPr>
        <p:spPr>
          <a:xfrm>
            <a:off x="838200" y="1825624"/>
            <a:ext cx="10909300" cy="4667251"/>
          </a:xfrm>
        </p:spPr>
        <p:txBody>
          <a:bodyPr>
            <a:normAutofit/>
          </a:bodyPr>
          <a:lstStyle/>
          <a:p>
            <a:r>
              <a:rPr lang="it-IT" dirty="0">
                <a:solidFill>
                  <a:srgbClr val="00B0F0"/>
                </a:solidFill>
              </a:rPr>
              <a:t>BCE e strumenti giuridici: </a:t>
            </a:r>
            <a:endParaRPr lang="it-IT" sz="2800" dirty="0"/>
          </a:p>
          <a:p>
            <a:pPr lvl="1"/>
            <a:r>
              <a:rPr lang="it-IT" sz="2800" dirty="0"/>
              <a:t>Gli Indirizzi della BCE sono strumenti giuridici interni, rivolti alle BCN, attraverso i quali viene definita o attuata la politica monetaria dell'Eurosistema. </a:t>
            </a:r>
          </a:p>
          <a:p>
            <a:pPr lvl="1"/>
            <a:r>
              <a:rPr lang="it-IT" sz="2800" dirty="0"/>
              <a:t>Le Istruzioni della BCE sono concepite per garantire l'attuazione delle decisioni e/o degli indirizzi di politica monetaria, fornendo istruzioni specifiche e dettagliate alle BCN degli Stati membri partecipanti.</a:t>
            </a:r>
          </a:p>
          <a:p>
            <a:pPr lvl="1"/>
            <a:r>
              <a:rPr lang="it-IT" sz="2800" dirty="0"/>
              <a:t>Decisioni interne della BCE: La BCE è competente ad adottare decisioni interne di valore normativo per l'Eurosistema che riguardano questioni di natura organizzativa o amministrativa interna. </a:t>
            </a:r>
          </a:p>
        </p:txBody>
      </p:sp>
    </p:spTree>
    <p:extLst>
      <p:ext uri="{BB962C8B-B14F-4D97-AF65-F5344CB8AC3E}">
        <p14:creationId xmlns:p14="http://schemas.microsoft.com/office/powerpoint/2010/main" val="15115067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6279F7-B22A-AC86-6C4D-22390327FC0B}"/>
              </a:ext>
            </a:extLst>
          </p:cNvPr>
          <p:cNvSpPr>
            <a:spLocks noGrp="1"/>
          </p:cNvSpPr>
          <p:nvPr>
            <p:ph type="title"/>
          </p:nvPr>
        </p:nvSpPr>
        <p:spPr/>
        <p:txBody>
          <a:bodyPr/>
          <a:lstStyle/>
          <a:p>
            <a:r>
              <a:rPr lang="it-IT" b="1" dirty="0">
                <a:solidFill>
                  <a:srgbClr val="00B050"/>
                </a:solidFill>
              </a:rPr>
              <a:t>Banca centrale europea</a:t>
            </a:r>
            <a:endParaRPr lang="it-IT" dirty="0">
              <a:solidFill>
                <a:srgbClr val="00B050"/>
              </a:solidFill>
            </a:endParaRPr>
          </a:p>
        </p:txBody>
      </p:sp>
      <p:sp>
        <p:nvSpPr>
          <p:cNvPr id="3" name="Segnaposto contenuto 2">
            <a:extLst>
              <a:ext uri="{FF2B5EF4-FFF2-40B4-BE49-F238E27FC236}">
                <a16:creationId xmlns:a16="http://schemas.microsoft.com/office/drawing/2014/main" id="{9BB7C114-7F0A-7778-9033-3950542B2C16}"/>
              </a:ext>
            </a:extLst>
          </p:cNvPr>
          <p:cNvSpPr>
            <a:spLocks noGrp="1"/>
          </p:cNvSpPr>
          <p:nvPr>
            <p:ph idx="1"/>
          </p:nvPr>
        </p:nvSpPr>
        <p:spPr>
          <a:xfrm>
            <a:off x="838200" y="1825625"/>
            <a:ext cx="10515600" cy="4667250"/>
          </a:xfrm>
        </p:spPr>
        <p:txBody>
          <a:bodyPr>
            <a:normAutofit fontScale="92500"/>
          </a:bodyPr>
          <a:lstStyle/>
          <a:p>
            <a:r>
              <a:rPr lang="it-IT" b="1" dirty="0">
                <a:solidFill>
                  <a:srgbClr val="00B0F0"/>
                </a:solidFill>
              </a:rPr>
              <a:t>Competenze BCE</a:t>
            </a:r>
            <a:r>
              <a:rPr lang="it-IT" dirty="0"/>
              <a:t>:</a:t>
            </a:r>
          </a:p>
          <a:p>
            <a:r>
              <a:rPr lang="it-IT" dirty="0"/>
              <a:t>L'obiettivo primario è garantire la </a:t>
            </a:r>
            <a:r>
              <a:rPr lang="it-IT" b="1" dirty="0">
                <a:solidFill>
                  <a:srgbClr val="00B0F0"/>
                </a:solidFill>
              </a:rPr>
              <a:t>stabilità dei prezzi</a:t>
            </a:r>
            <a:r>
              <a:rPr lang="it-IT" dirty="0"/>
              <a:t>: </a:t>
            </a:r>
          </a:p>
          <a:p>
            <a:pPr lvl="1"/>
            <a:r>
              <a:rPr lang="it-IT" dirty="0"/>
              <a:t>La BCE mantiene i tassi di inflazione al di sotto, ma vicini, al 2% nel medio termine.</a:t>
            </a:r>
          </a:p>
          <a:p>
            <a:pPr lvl="1"/>
            <a:r>
              <a:rPr lang="it-IT" dirty="0"/>
              <a:t>ridurre i rischi di deflazione</a:t>
            </a:r>
          </a:p>
          <a:p>
            <a:pPr lvl="1"/>
            <a:r>
              <a:rPr lang="it-IT" dirty="0"/>
              <a:t>evitare che alcuni Paesi o regioni debbano convivere con tassi d'inflazione eccessivamente bassi o addirittura negativi mentre altri Paesi sperimentano tassi d'inflazione più elevati</a:t>
            </a:r>
          </a:p>
          <a:p>
            <a:r>
              <a:rPr lang="it-IT" dirty="0"/>
              <a:t>Sostenere le politiche economiche dell'Unione</a:t>
            </a:r>
            <a:r>
              <a:rPr lang="it-IT" b="1" dirty="0">
                <a:solidFill>
                  <a:srgbClr val="00B0F0"/>
                </a:solidFill>
              </a:rPr>
              <a:t>: stabilità finanziaria</a:t>
            </a:r>
          </a:p>
          <a:p>
            <a:pPr lvl="1"/>
            <a:r>
              <a:rPr lang="it-IT" dirty="0"/>
              <a:t>questo obiettivo secondario non è formulato in modo chiaro:</a:t>
            </a:r>
          </a:p>
          <a:p>
            <a:pPr lvl="1"/>
            <a:r>
              <a:rPr lang="it-IT" dirty="0"/>
              <a:t>Art. 125(5) TFUE: "vigilanza prudenziale degli enti creditizi e stabilità del sistema finanziario".</a:t>
            </a:r>
          </a:p>
          <a:p>
            <a:pPr lvl="1"/>
            <a:r>
              <a:rPr lang="it-IT" dirty="0"/>
              <a:t>Evitare le crisi finanziarie</a:t>
            </a:r>
          </a:p>
          <a:p>
            <a:endParaRPr lang="it-IT" dirty="0"/>
          </a:p>
        </p:txBody>
      </p:sp>
    </p:spTree>
    <p:extLst>
      <p:ext uri="{BB962C8B-B14F-4D97-AF65-F5344CB8AC3E}">
        <p14:creationId xmlns:p14="http://schemas.microsoft.com/office/powerpoint/2010/main" val="163420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56C21B-2606-B755-65F6-AB6D530AAA1D}"/>
              </a:ext>
            </a:extLst>
          </p:cNvPr>
          <p:cNvSpPr>
            <a:spLocks noGrp="1"/>
          </p:cNvSpPr>
          <p:nvPr>
            <p:ph type="title"/>
          </p:nvPr>
        </p:nvSpPr>
        <p:spPr/>
        <p:txBody>
          <a:bodyPr/>
          <a:lstStyle/>
          <a:p>
            <a:r>
              <a:rPr lang="it-IT" b="1" dirty="0">
                <a:solidFill>
                  <a:srgbClr val="00B050"/>
                </a:solidFill>
              </a:rPr>
              <a:t>Banca centrale europea</a:t>
            </a:r>
            <a:endParaRPr lang="it-IT" dirty="0"/>
          </a:p>
        </p:txBody>
      </p:sp>
      <p:sp>
        <p:nvSpPr>
          <p:cNvPr id="3" name="Segnaposto contenuto 2">
            <a:extLst>
              <a:ext uri="{FF2B5EF4-FFF2-40B4-BE49-F238E27FC236}">
                <a16:creationId xmlns:a16="http://schemas.microsoft.com/office/drawing/2014/main" id="{41664745-DB6A-A301-9B09-7BF47D4958CC}"/>
              </a:ext>
            </a:extLst>
          </p:cNvPr>
          <p:cNvSpPr>
            <a:spLocks noGrp="1"/>
          </p:cNvSpPr>
          <p:nvPr>
            <p:ph idx="1"/>
          </p:nvPr>
        </p:nvSpPr>
        <p:spPr/>
        <p:txBody>
          <a:bodyPr/>
          <a:lstStyle/>
          <a:p>
            <a:r>
              <a:rPr lang="it-IT" b="1" dirty="0">
                <a:solidFill>
                  <a:srgbClr val="00B0F0"/>
                </a:solidFill>
              </a:rPr>
              <a:t>Competenze BCE</a:t>
            </a:r>
            <a:r>
              <a:rPr lang="it-IT" dirty="0"/>
              <a:t>:</a:t>
            </a:r>
            <a:endParaRPr lang="it-IT" dirty="0">
              <a:cs typeface="Calibri" panose="020F0502020204030204" pitchFamily="34" charset="0"/>
            </a:endParaRPr>
          </a:p>
          <a:p>
            <a:r>
              <a:rPr lang="it-IT" dirty="0">
                <a:cs typeface="Calibri" panose="020F0502020204030204" pitchFamily="34" charset="0"/>
              </a:rPr>
              <a:t>Articolo 123 del TFUE: </a:t>
            </a:r>
            <a:r>
              <a:rPr lang="it-IT" b="1" dirty="0">
                <a:solidFill>
                  <a:srgbClr val="00B0F0"/>
                </a:solidFill>
                <a:cs typeface="Calibri" panose="020F0502020204030204" pitchFamily="34" charset="0"/>
              </a:rPr>
              <a:t>divieto di finanziamento monetario </a:t>
            </a:r>
          </a:p>
          <a:p>
            <a:pPr lvl="1"/>
            <a:r>
              <a:rPr lang="it-IT" sz="2800" dirty="0">
                <a:cs typeface="Calibri" panose="020F0502020204030204" pitchFamily="34" charset="0"/>
              </a:rPr>
              <a:t>che impedisce alla banca centrale di intraprendere azioni che finanzierebbero direttamente la spesa pubblica.</a:t>
            </a:r>
          </a:p>
          <a:p>
            <a:pPr lvl="1"/>
            <a:r>
              <a:rPr lang="it-IT" sz="2800" dirty="0">
                <a:cs typeface="Calibri" panose="020F0502020204030204" pitchFamily="34" charset="0"/>
              </a:rPr>
              <a:t>Ma significative operazioni monetarie non convenzionali dal 2011 (ad 	esempio, programma di operazioni monetarie definitive, quantitative 	</a:t>
            </a:r>
            <a:r>
              <a:rPr lang="it-IT" sz="2800" dirty="0" err="1">
                <a:cs typeface="Calibri" panose="020F0502020204030204" pitchFamily="34" charset="0"/>
              </a:rPr>
              <a:t>easing</a:t>
            </a:r>
            <a:r>
              <a:rPr lang="it-IT" sz="2800" dirty="0">
                <a:cs typeface="Calibri" panose="020F0502020204030204" pitchFamily="34" charset="0"/>
              </a:rPr>
              <a:t>, programma di acquisto di emergenza per le pandemie): rientrano o vanno oltre l'obiettivo della stabilità dei prezzi?</a:t>
            </a:r>
          </a:p>
          <a:p>
            <a:endParaRPr lang="it-IT" dirty="0"/>
          </a:p>
        </p:txBody>
      </p:sp>
    </p:spTree>
    <p:extLst>
      <p:ext uri="{BB962C8B-B14F-4D97-AF65-F5344CB8AC3E}">
        <p14:creationId xmlns:p14="http://schemas.microsoft.com/office/powerpoint/2010/main" val="24997719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6DD32B-B59F-DD66-A74F-FACB2B79EA56}"/>
              </a:ext>
            </a:extLst>
          </p:cNvPr>
          <p:cNvSpPr>
            <a:spLocks noGrp="1"/>
          </p:cNvSpPr>
          <p:nvPr>
            <p:ph type="title"/>
          </p:nvPr>
        </p:nvSpPr>
        <p:spPr/>
        <p:txBody>
          <a:bodyPr/>
          <a:lstStyle/>
          <a:p>
            <a:r>
              <a:rPr lang="it-IT" b="1" dirty="0">
                <a:solidFill>
                  <a:srgbClr val="00B050"/>
                </a:solidFill>
              </a:rPr>
              <a:t>Banca centrale europea</a:t>
            </a:r>
            <a:endParaRPr lang="it-IT" dirty="0"/>
          </a:p>
        </p:txBody>
      </p:sp>
      <p:sp>
        <p:nvSpPr>
          <p:cNvPr id="3" name="Segnaposto contenuto 2">
            <a:extLst>
              <a:ext uri="{FF2B5EF4-FFF2-40B4-BE49-F238E27FC236}">
                <a16:creationId xmlns:a16="http://schemas.microsoft.com/office/drawing/2014/main" id="{2BF3C3E9-715B-5134-3B00-AFDC4421FB3F}"/>
              </a:ext>
            </a:extLst>
          </p:cNvPr>
          <p:cNvSpPr>
            <a:spLocks noGrp="1"/>
          </p:cNvSpPr>
          <p:nvPr>
            <p:ph idx="1"/>
          </p:nvPr>
        </p:nvSpPr>
        <p:spPr>
          <a:xfrm>
            <a:off x="838200" y="1825625"/>
            <a:ext cx="10515600" cy="4667250"/>
          </a:xfrm>
        </p:spPr>
        <p:txBody>
          <a:bodyPr/>
          <a:lstStyle/>
          <a:p>
            <a:r>
              <a:rPr lang="it-IT" dirty="0">
                <a:latin typeface="Calibri" panose="020F0502020204030204" pitchFamily="34" charset="0"/>
                <a:cs typeface="Calibri" panose="020F0502020204030204" pitchFamily="34" charset="0"/>
              </a:rPr>
              <a:t>BCE e giurisprudenza Corte di giustizia:</a:t>
            </a:r>
          </a:p>
          <a:p>
            <a:r>
              <a:rPr lang="it-IT" dirty="0">
                <a:latin typeface="Calibri" panose="020F0502020204030204" pitchFamily="34" charset="0"/>
                <a:cs typeface="Calibri" panose="020F0502020204030204" pitchFamily="34" charset="0"/>
              </a:rPr>
              <a:t>Le operazioni monetarie non convenzionali potrebbero essere in linea con il quadro giuridico della BCE. </a:t>
            </a:r>
          </a:p>
          <a:p>
            <a:r>
              <a:rPr lang="it-IT" dirty="0">
                <a:latin typeface="Calibri" panose="020F0502020204030204" pitchFamily="34" charset="0"/>
                <a:cs typeface="Calibri" panose="020F0502020204030204" pitchFamily="34" charset="0"/>
              </a:rPr>
              <a:t>Esse non devono superare tre limiti:</a:t>
            </a:r>
          </a:p>
          <a:p>
            <a:pPr lvl="1"/>
            <a:r>
              <a:rPr lang="it-IT" dirty="0">
                <a:latin typeface="Calibri" panose="020F0502020204030204" pitchFamily="34" charset="0"/>
                <a:cs typeface="Calibri" panose="020F0502020204030204" pitchFamily="34" charset="0"/>
              </a:rPr>
              <a:t>Questo strumento rispetta il divieto di finanziamento monetario, poiché la BCE non acquista titoli di Stato sul mercato primario;</a:t>
            </a:r>
          </a:p>
          <a:p>
            <a:pPr lvl="1"/>
            <a:r>
              <a:rPr lang="it-IT" dirty="0">
                <a:latin typeface="Calibri" panose="020F0502020204030204" pitchFamily="34" charset="0"/>
                <a:cs typeface="Calibri" panose="020F0502020204030204" pitchFamily="34" charset="0"/>
              </a:rPr>
              <a:t>è proporzionato, nel senso che è necessario e adatto a garantire il nostro obiettivo di stabilità dei prezzi.</a:t>
            </a:r>
          </a:p>
          <a:p>
            <a:pPr lvl="1"/>
            <a:r>
              <a:rPr lang="it-IT" dirty="0">
                <a:latin typeface="Calibri" panose="020F0502020204030204" pitchFamily="34" charset="0"/>
                <a:cs typeface="Calibri" panose="020F0502020204030204" pitchFamily="34" charset="0"/>
              </a:rPr>
              <a:t>La BCE ha concepito il programma per limitare le distorsioni dei prezzi relativi.</a:t>
            </a:r>
          </a:p>
          <a:p>
            <a:pPr lvl="1"/>
            <a:r>
              <a:rPr lang="it-IT" dirty="0">
                <a:latin typeface="Calibri" panose="020F0502020204030204" pitchFamily="34" charset="0"/>
                <a:cs typeface="Calibri" panose="020F0502020204030204" pitchFamily="34" charset="0"/>
              </a:rPr>
              <a:t>Sentenza CGE</a:t>
            </a:r>
            <a:r>
              <a:rPr lang="en-US" i="1" dirty="0"/>
              <a:t>, Heinrich Weiss e a., causa C-493/17</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6064939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CA0219-43A6-7649-1696-A21E597C7490}"/>
              </a:ext>
            </a:extLst>
          </p:cNvPr>
          <p:cNvSpPr>
            <a:spLocks noGrp="1"/>
          </p:cNvSpPr>
          <p:nvPr>
            <p:ph type="title"/>
          </p:nvPr>
        </p:nvSpPr>
        <p:spPr/>
        <p:txBody>
          <a:bodyPr/>
          <a:lstStyle/>
          <a:p>
            <a:r>
              <a:rPr lang="it-IT" b="1" dirty="0">
                <a:solidFill>
                  <a:srgbClr val="00B050"/>
                </a:solidFill>
              </a:rPr>
              <a:t>Corte dei Conti </a:t>
            </a:r>
          </a:p>
        </p:txBody>
      </p:sp>
      <p:sp>
        <p:nvSpPr>
          <p:cNvPr id="3" name="Segnaposto contenuto 2">
            <a:extLst>
              <a:ext uri="{FF2B5EF4-FFF2-40B4-BE49-F238E27FC236}">
                <a16:creationId xmlns:a16="http://schemas.microsoft.com/office/drawing/2014/main" id="{25A2501F-3959-836A-4834-87C4ECF4A146}"/>
              </a:ext>
            </a:extLst>
          </p:cNvPr>
          <p:cNvSpPr>
            <a:spLocks noGrp="1"/>
          </p:cNvSpPr>
          <p:nvPr>
            <p:ph idx="1"/>
          </p:nvPr>
        </p:nvSpPr>
        <p:spPr/>
        <p:txBody>
          <a:bodyPr/>
          <a:lstStyle/>
          <a:p>
            <a:pPr algn="l" rtl="0" fontAlgn="base">
              <a:spcBef>
                <a:spcPts val="0"/>
              </a:spcBef>
              <a:spcAft>
                <a:spcPts val="0"/>
              </a:spcAft>
              <a:buFont typeface="Arial" panose="020B0604020202020204" pitchFamily="34" charset="0"/>
              <a:buChar char="•"/>
            </a:pPr>
            <a:r>
              <a:rPr lang="it-IT" sz="3200" b="0" i="0" u="none" strike="noStrike" dirty="0">
                <a:solidFill>
                  <a:srgbClr val="000000"/>
                </a:solidFill>
                <a:effectLst/>
                <a:latin typeface="Calibri" panose="020F0502020204030204" pitchFamily="34" charset="0"/>
              </a:rPr>
              <a:t>Riferimenti normativi: Artt. 285-287 TFUE.</a:t>
            </a:r>
            <a:endParaRPr lang="it-IT" sz="32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200" b="0" i="0" u="none" strike="noStrike" dirty="0">
                <a:solidFill>
                  <a:srgbClr val="000000"/>
                </a:solidFill>
                <a:effectLst/>
                <a:latin typeface="Calibri" panose="020F0502020204030204" pitchFamily="34" charset="0"/>
              </a:rPr>
              <a:t>Organo di </a:t>
            </a:r>
            <a:r>
              <a:rPr lang="it-IT" sz="3200" b="1" i="0" u="none" strike="noStrike" dirty="0">
                <a:solidFill>
                  <a:srgbClr val="000000"/>
                </a:solidFill>
                <a:effectLst/>
                <a:latin typeface="Calibri" panose="020F0502020204030204" pitchFamily="34" charset="0"/>
              </a:rPr>
              <a:t>individui</a:t>
            </a:r>
            <a:r>
              <a:rPr lang="it-IT" sz="3200" b="0" i="0" u="none" strike="noStrike" dirty="0">
                <a:solidFill>
                  <a:srgbClr val="000000"/>
                </a:solidFill>
                <a:effectLst/>
                <a:latin typeface="Calibri" panose="020F0502020204030204" pitchFamily="34" charset="0"/>
              </a:rPr>
              <a:t>. Requisiti di indipendenza e imparzialità.</a:t>
            </a:r>
            <a:endParaRPr lang="it-IT" sz="32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200" b="0" i="0" u="none" strike="noStrike" dirty="0">
                <a:solidFill>
                  <a:srgbClr val="000000"/>
                </a:solidFill>
                <a:effectLst/>
                <a:latin typeface="Calibri" panose="020F0502020204030204" pitchFamily="34" charset="0"/>
              </a:rPr>
              <a:t>Comprende un cittadino di ciascuno SM, nominato dal Consiglio su proposta degli SM e previa consultazione del PE.</a:t>
            </a:r>
            <a:endParaRPr lang="it-IT" sz="32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200" b="0" i="0" u="none" strike="noStrike" dirty="0">
                <a:solidFill>
                  <a:srgbClr val="000000"/>
                </a:solidFill>
                <a:effectLst/>
                <a:latin typeface="Calibri" panose="020F0502020204030204" pitchFamily="34" charset="0"/>
              </a:rPr>
              <a:t>I membri che compongono la Corte dei conti hanno un mandato 6 anni.</a:t>
            </a:r>
            <a:endParaRPr lang="it-IT" sz="32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3200" b="0" i="0" u="none" strike="noStrike" dirty="0">
                <a:solidFill>
                  <a:srgbClr val="000000"/>
                </a:solidFill>
                <a:effectLst/>
                <a:latin typeface="Calibri" panose="020F0502020204030204" pitchFamily="34" charset="0"/>
              </a:rPr>
              <a:t>Controllo conti UE su entrate e spese del budget UE sia QFP che NGEU.</a:t>
            </a:r>
            <a:endParaRPr lang="it-IT" sz="3200" b="0" i="0" u="none" strike="noStrike" dirty="0">
              <a:solidFill>
                <a:srgbClr val="000000"/>
              </a:solidFill>
              <a:effectLst/>
              <a:latin typeface="Arial" panose="020B0604020202020204" pitchFamily="34" charset="0"/>
            </a:endParaRPr>
          </a:p>
          <a:p>
            <a:endParaRPr lang="it-IT" dirty="0"/>
          </a:p>
        </p:txBody>
      </p:sp>
    </p:spTree>
    <p:extLst>
      <p:ext uri="{BB962C8B-B14F-4D97-AF65-F5344CB8AC3E}">
        <p14:creationId xmlns:p14="http://schemas.microsoft.com/office/powerpoint/2010/main" val="28611010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991C2C-DF35-A629-8A3E-9C39F9A6576A}"/>
              </a:ext>
            </a:extLst>
          </p:cNvPr>
          <p:cNvSpPr>
            <a:spLocks noGrp="1"/>
          </p:cNvSpPr>
          <p:nvPr>
            <p:ph type="title"/>
          </p:nvPr>
        </p:nvSpPr>
        <p:spPr/>
        <p:txBody>
          <a:bodyPr>
            <a:normAutofit/>
          </a:bodyPr>
          <a:lstStyle/>
          <a:p>
            <a:r>
              <a:rPr lang="it-IT" sz="3600" i="0" u="none" strike="noStrike" dirty="0">
                <a:solidFill>
                  <a:srgbClr val="00B050"/>
                </a:solidFill>
                <a:effectLst/>
                <a:latin typeface="Calibri" panose="020F0502020204030204" pitchFamily="34" charset="0"/>
              </a:rPr>
              <a:t>Comitato economico e sociale &amp; Comitato delle regioni</a:t>
            </a:r>
            <a:endParaRPr lang="it-IT" sz="7200" dirty="0">
              <a:solidFill>
                <a:srgbClr val="00B050"/>
              </a:solidFill>
            </a:endParaRPr>
          </a:p>
        </p:txBody>
      </p:sp>
      <p:sp>
        <p:nvSpPr>
          <p:cNvPr id="3" name="Segnaposto contenuto 2">
            <a:extLst>
              <a:ext uri="{FF2B5EF4-FFF2-40B4-BE49-F238E27FC236}">
                <a16:creationId xmlns:a16="http://schemas.microsoft.com/office/drawing/2014/main" id="{FDA1D986-C3A8-D95C-6B6E-86DC51DEB7CE}"/>
              </a:ext>
            </a:extLst>
          </p:cNvPr>
          <p:cNvSpPr>
            <a:spLocks noGrp="1"/>
          </p:cNvSpPr>
          <p:nvPr>
            <p:ph idx="1"/>
          </p:nvPr>
        </p:nvSpPr>
        <p:spPr/>
        <p:txBody>
          <a:bodyPr/>
          <a:lstStyle/>
          <a:p>
            <a:pPr algn="l" rtl="0">
              <a:spcBef>
                <a:spcPts val="0"/>
              </a:spcBef>
              <a:spcAft>
                <a:spcPts val="0"/>
              </a:spcAft>
            </a:pPr>
            <a:r>
              <a:rPr lang="it-IT" sz="2800" b="0" i="0" u="none" strike="noStrike" dirty="0">
                <a:solidFill>
                  <a:srgbClr val="000000"/>
                </a:solidFill>
                <a:effectLst/>
                <a:latin typeface="Calibri" panose="020F0502020204030204" pitchFamily="34" charset="0"/>
              </a:rPr>
              <a:t>Riferimenti normativi: Artt. 301-307 TFUE.</a:t>
            </a:r>
            <a:endParaRPr lang="it-IT" b="0" i="0" u="none" strike="noStrike" dirty="0">
              <a:solidFill>
                <a:srgbClr val="000000"/>
              </a:solidFill>
              <a:effectLst/>
            </a:endParaRPr>
          </a:p>
          <a:p>
            <a:pPr algn="l" rtl="0">
              <a:spcBef>
                <a:spcPts val="1000"/>
              </a:spcBef>
              <a:spcAft>
                <a:spcPts val="0"/>
              </a:spcAft>
            </a:pPr>
            <a:r>
              <a:rPr lang="it-IT" sz="2800" b="0" i="0" u="none" strike="noStrike" dirty="0">
                <a:solidFill>
                  <a:srgbClr val="000000"/>
                </a:solidFill>
                <a:effectLst/>
                <a:latin typeface="Calibri" panose="020F0502020204030204" pitchFamily="34" charset="0"/>
              </a:rPr>
              <a:t>Organi consultivi</a:t>
            </a:r>
            <a:endParaRPr lang="it-IT" b="0" i="0" u="none" strike="noStrike" dirty="0">
              <a:solidFill>
                <a:srgbClr val="000000"/>
              </a:solidFill>
              <a:effectLst/>
            </a:endParaRPr>
          </a:p>
          <a:p>
            <a:pPr algn="l" rtl="0" fontAlgn="base">
              <a:spcBef>
                <a:spcPts val="1000"/>
              </a:spcBef>
              <a:spcAft>
                <a:spcPts val="0"/>
              </a:spcAft>
              <a:buFont typeface="Arial" panose="020B0604020202020204" pitchFamily="34" charset="0"/>
              <a:buChar char="•"/>
            </a:pPr>
            <a:r>
              <a:rPr lang="it-IT" sz="2800" b="1" i="0" u="none" strike="noStrike" dirty="0">
                <a:solidFill>
                  <a:srgbClr val="000000"/>
                </a:solidFill>
                <a:effectLst/>
                <a:latin typeface="Calibri" panose="020F0502020204030204" pitchFamily="34" charset="0"/>
              </a:rPr>
              <a:t>Comitato economico e sociale </a:t>
            </a:r>
            <a:r>
              <a:rPr lang="it-IT" sz="2800" b="0" i="0" u="none" strike="noStrike" dirty="0">
                <a:solidFill>
                  <a:srgbClr val="000000"/>
                </a:solidFill>
                <a:effectLst/>
                <a:latin typeface="Calibri" panose="020F0502020204030204" pitchFamily="34" charset="0"/>
              </a:rPr>
              <a:t>(Trattato di Roma): rappresentanti di organizzazioni di datori di lavoro, lavoratori, società civile;</a:t>
            </a:r>
            <a:endParaRPr lang="it-IT" sz="2800" b="1" i="0" u="none" strike="noStrike" dirty="0">
              <a:solidFill>
                <a:srgbClr val="000000"/>
              </a:solidFill>
              <a:effectLst/>
              <a:latin typeface="Arial" panose="020B0604020202020204" pitchFamily="34" charset="0"/>
            </a:endParaRPr>
          </a:p>
          <a:p>
            <a:pPr marL="742950" lvl="1" indent="-285750" algn="l" rtl="0" fontAlgn="base">
              <a:spcBef>
                <a:spcPts val="500"/>
              </a:spcBef>
              <a:spcAft>
                <a:spcPts val="0"/>
              </a:spcAft>
              <a:buFont typeface="Arial" panose="020B0604020202020204" pitchFamily="34" charset="0"/>
              <a:buChar char="•"/>
            </a:pPr>
            <a:r>
              <a:rPr lang="it-IT" sz="2400" b="0" i="0" u="none" strike="noStrike" dirty="0">
                <a:solidFill>
                  <a:srgbClr val="000000"/>
                </a:solidFill>
                <a:effectLst/>
                <a:latin typeface="Calibri" panose="020F0502020204030204" pitchFamily="34" charset="0"/>
              </a:rPr>
              <a:t>Esprime pareri non vincolanti</a:t>
            </a:r>
            <a:endParaRPr lang="it-IT" sz="2400"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sz="2800" b="1" i="0" u="none" strike="noStrike" dirty="0">
                <a:solidFill>
                  <a:srgbClr val="000000"/>
                </a:solidFill>
                <a:effectLst/>
                <a:latin typeface="Calibri" panose="020F0502020204030204" pitchFamily="34" charset="0"/>
              </a:rPr>
              <a:t>Comitato delle Regioni </a:t>
            </a:r>
            <a:r>
              <a:rPr lang="it-IT" sz="2800" b="0" i="0" u="none" strike="noStrike" dirty="0">
                <a:solidFill>
                  <a:srgbClr val="000000"/>
                </a:solidFill>
                <a:effectLst/>
                <a:latin typeface="Calibri" panose="020F0502020204030204" pitchFamily="34" charset="0"/>
              </a:rPr>
              <a:t>(Trattato di Maastricht): rappresentanti di organi elettivi di regioni e enti locali.</a:t>
            </a:r>
            <a:endParaRPr lang="it-IT" sz="2800" b="1" i="0" u="none" strike="noStrike" dirty="0">
              <a:solidFill>
                <a:srgbClr val="000000"/>
              </a:solidFill>
              <a:effectLst/>
              <a:latin typeface="Arial" panose="020B0604020202020204" pitchFamily="34" charset="0"/>
            </a:endParaRPr>
          </a:p>
          <a:p>
            <a:pPr marL="742950" lvl="1" indent="-285750" algn="l" rtl="0" fontAlgn="base">
              <a:spcBef>
                <a:spcPts val="500"/>
              </a:spcBef>
              <a:spcAft>
                <a:spcPts val="0"/>
              </a:spcAft>
              <a:buFont typeface="Arial" panose="020B0604020202020204" pitchFamily="34" charset="0"/>
              <a:buChar char="•"/>
            </a:pPr>
            <a:r>
              <a:rPr lang="it-IT" sz="2400" b="0" i="0" u="none" strike="noStrike" dirty="0">
                <a:solidFill>
                  <a:srgbClr val="000000"/>
                </a:solidFill>
                <a:effectLst/>
                <a:latin typeface="Calibri" panose="020F0502020204030204" pitchFamily="34" charset="0"/>
              </a:rPr>
              <a:t>329 membri, nomina da parte del Consiglio su proposta degli SM.</a:t>
            </a:r>
            <a:endParaRPr lang="it-IT" sz="2400" b="0" i="0" u="none" strike="noStrike" dirty="0">
              <a:solidFill>
                <a:srgbClr val="000000"/>
              </a:solidFill>
              <a:effectLst/>
              <a:latin typeface="Arial" panose="020B0604020202020204" pitchFamily="34" charset="0"/>
            </a:endParaRPr>
          </a:p>
          <a:p>
            <a:pPr marL="742950" lvl="1" indent="-285750" algn="l" rtl="0" fontAlgn="base">
              <a:spcBef>
                <a:spcPts val="500"/>
              </a:spcBef>
              <a:spcAft>
                <a:spcPts val="0"/>
              </a:spcAft>
              <a:buFont typeface="Arial" panose="020B0604020202020204" pitchFamily="34" charset="0"/>
              <a:buChar char="•"/>
            </a:pPr>
            <a:r>
              <a:rPr lang="it-IT" sz="2400" b="0" i="0" u="none" strike="noStrike" dirty="0">
                <a:solidFill>
                  <a:srgbClr val="000000"/>
                </a:solidFill>
                <a:effectLst/>
                <a:latin typeface="Calibri" panose="020F0502020204030204" pitchFamily="34" charset="0"/>
              </a:rPr>
              <a:t>Potere di esprimere pareri non vincolanti.</a:t>
            </a:r>
            <a:endParaRPr lang="it-IT" sz="2400" b="0" i="0" u="none" strike="noStrike" dirty="0">
              <a:solidFill>
                <a:srgbClr val="000000"/>
              </a:solidFill>
              <a:effectLst/>
              <a:latin typeface="Arial" panose="020B0604020202020204" pitchFamily="34" charset="0"/>
            </a:endParaRPr>
          </a:p>
          <a:p>
            <a:endParaRPr lang="it-IT" dirty="0"/>
          </a:p>
        </p:txBody>
      </p:sp>
    </p:spTree>
    <p:extLst>
      <p:ext uri="{BB962C8B-B14F-4D97-AF65-F5344CB8AC3E}">
        <p14:creationId xmlns:p14="http://schemas.microsoft.com/office/powerpoint/2010/main" val="219136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1F1DA7-98E7-DDD5-2A42-B85A19428040}"/>
              </a:ext>
            </a:extLst>
          </p:cNvPr>
          <p:cNvSpPr>
            <a:spLocks noGrp="1"/>
          </p:cNvSpPr>
          <p:nvPr>
            <p:ph type="title"/>
          </p:nvPr>
        </p:nvSpPr>
        <p:spPr>
          <a:xfrm>
            <a:off x="838200" y="365125"/>
            <a:ext cx="10515600" cy="993775"/>
          </a:xfrm>
        </p:spPr>
        <p:txBody>
          <a:bodyPr>
            <a:normAutofit/>
          </a:bodyPr>
          <a:lstStyle/>
          <a:p>
            <a:r>
              <a:rPr lang="it-IT" sz="3200" b="1" dirty="0">
                <a:solidFill>
                  <a:srgbClr val="00B050"/>
                </a:solidFill>
                <a:effectLst/>
                <a:ea typeface="Aptos Narrow" panose="020B0004020202020204" pitchFamily="34" charset="0"/>
                <a:cs typeface="Aptos Narrow" panose="020B0004020202020204" pitchFamily="34" charset="0"/>
              </a:rPr>
              <a:t>Le istituzioni dell’UE e il principio di leale collaborazione</a:t>
            </a:r>
            <a:endParaRPr lang="it-IT" sz="3200" dirty="0"/>
          </a:p>
        </p:txBody>
      </p:sp>
      <p:sp>
        <p:nvSpPr>
          <p:cNvPr id="3" name="Segnaposto contenuto 2">
            <a:extLst>
              <a:ext uri="{FF2B5EF4-FFF2-40B4-BE49-F238E27FC236}">
                <a16:creationId xmlns:a16="http://schemas.microsoft.com/office/drawing/2014/main" id="{A8AED222-6DC5-CEDA-F62A-2E08C584FC38}"/>
              </a:ext>
            </a:extLst>
          </p:cNvPr>
          <p:cNvSpPr>
            <a:spLocks noGrp="1"/>
          </p:cNvSpPr>
          <p:nvPr>
            <p:ph idx="1"/>
          </p:nvPr>
        </p:nvSpPr>
        <p:spPr/>
        <p:txBody>
          <a:bodyPr>
            <a:normAutofit fontScale="85000" lnSpcReduction="20000"/>
          </a:bodyPr>
          <a:lstStyle/>
          <a:p>
            <a:pPr algn="l" rtl="0">
              <a:spcBef>
                <a:spcPts val="0"/>
              </a:spcBef>
              <a:spcAft>
                <a:spcPts val="0"/>
              </a:spcAft>
            </a:pPr>
            <a:r>
              <a:rPr lang="it-IT" b="0" i="0" u="none" strike="noStrike" dirty="0">
                <a:solidFill>
                  <a:srgbClr val="00B0F0"/>
                </a:solidFill>
                <a:effectLst/>
              </a:rPr>
              <a:t>Art. 13, par. 1, TUE, elenco delle istituzioni dell'Unione europea:</a:t>
            </a:r>
          </a:p>
          <a:p>
            <a:pPr algn="l" rtl="0">
              <a:spcBef>
                <a:spcPts val="0"/>
              </a:spcBef>
              <a:spcAft>
                <a:spcPts val="0"/>
              </a:spcAft>
            </a:pPr>
            <a:endParaRPr lang="it-IT" b="0" i="0" u="none" strike="noStrike" dirty="0">
              <a:solidFill>
                <a:srgbClr val="00B0F0"/>
              </a:solidFill>
              <a:effectLst/>
            </a:endParaRPr>
          </a:p>
          <a:p>
            <a:pPr fontAlgn="base"/>
            <a:r>
              <a:rPr lang="it-IT" b="0" i="0" u="none" strike="noStrike" dirty="0">
                <a:solidFill>
                  <a:srgbClr val="000000"/>
                </a:solidFill>
                <a:effectLst/>
              </a:rPr>
              <a:t>Parlamento   europeo,</a:t>
            </a: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rPr>
              <a:t>Consiglio   europeo,</a:t>
            </a: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rPr>
              <a:t>Consiglio,</a:t>
            </a: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rPr>
              <a:t>Commissione   europea,</a:t>
            </a: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rPr>
              <a:t>Corte   di   giustizia   dell'Unione   europea,</a:t>
            </a: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rPr>
              <a:t>Banca   centrale   europea,</a:t>
            </a: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rPr>
              <a:t>Corte   dei   conti</a:t>
            </a:r>
          </a:p>
          <a:p>
            <a:pPr marL="0" indent="0">
              <a:buNone/>
            </a:pPr>
            <a:br>
              <a:rPr lang="it-IT" b="0" i="0" u="none" strike="noStrike" dirty="0">
                <a:solidFill>
                  <a:srgbClr val="000000"/>
                </a:solidFill>
                <a:effectLst/>
              </a:rPr>
            </a:br>
            <a:br>
              <a:rPr lang="it-IT" dirty="0"/>
            </a:br>
            <a:endParaRPr lang="it-IT" dirty="0"/>
          </a:p>
        </p:txBody>
      </p:sp>
    </p:spTree>
    <p:extLst>
      <p:ext uri="{BB962C8B-B14F-4D97-AF65-F5344CB8AC3E}">
        <p14:creationId xmlns:p14="http://schemas.microsoft.com/office/powerpoint/2010/main" val="33046680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0C0A4F-CE9C-5DA3-8508-64A7A42AC7EA}"/>
              </a:ext>
            </a:extLst>
          </p:cNvPr>
          <p:cNvSpPr>
            <a:spLocks noGrp="1"/>
          </p:cNvSpPr>
          <p:nvPr>
            <p:ph type="title"/>
          </p:nvPr>
        </p:nvSpPr>
        <p:spPr/>
        <p:txBody>
          <a:bodyPr>
            <a:normAutofit/>
          </a:bodyPr>
          <a:lstStyle/>
          <a:p>
            <a:r>
              <a:rPr lang="it-IT" sz="4000" i="0" u="none" strike="noStrike" dirty="0">
                <a:solidFill>
                  <a:srgbClr val="00B050"/>
                </a:solidFill>
                <a:effectLst/>
                <a:latin typeface="Calibri" panose="020F0502020204030204" pitchFamily="34" charset="0"/>
              </a:rPr>
              <a:t>Banca Europea degli Investimenti (BEI)</a:t>
            </a:r>
            <a:endParaRPr lang="it-IT" sz="8000" dirty="0">
              <a:solidFill>
                <a:srgbClr val="00B050"/>
              </a:solidFill>
            </a:endParaRPr>
          </a:p>
        </p:txBody>
      </p:sp>
      <p:sp>
        <p:nvSpPr>
          <p:cNvPr id="3" name="Segnaposto contenuto 2">
            <a:extLst>
              <a:ext uri="{FF2B5EF4-FFF2-40B4-BE49-F238E27FC236}">
                <a16:creationId xmlns:a16="http://schemas.microsoft.com/office/drawing/2014/main" id="{44B88E4C-7978-4E45-8D18-38CC0519DF0A}"/>
              </a:ext>
            </a:extLst>
          </p:cNvPr>
          <p:cNvSpPr>
            <a:spLocks noGrp="1"/>
          </p:cNvSpPr>
          <p:nvPr>
            <p:ph idx="1"/>
          </p:nvPr>
        </p:nvSpPr>
        <p:spPr/>
        <p:txBody>
          <a:bodyPr>
            <a:normAutofit/>
          </a:bodyPr>
          <a:lstStyle/>
          <a:p>
            <a:pPr algn="l" rtl="0" fontAlgn="base">
              <a:spcBef>
                <a:spcPts val="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Riferimenti normativi: Artt. 308-309 TFUE e Protocollo n. 5.</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Istituzione ibrida che fa parte del processo di integrazione dall’inizio.</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Entità dotata di personalità giuridica autonoma rispetto all’UE, creata fin dal 1957. </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Ne sono membri gli Stati membri UE, che hanno sottoscritto quote di capitale differenziate.</a:t>
            </a:r>
            <a:endParaRPr lang="it-IT" b="0" i="0" u="none" strike="noStrike" dirty="0">
              <a:solidFill>
                <a:srgbClr val="000000"/>
              </a:solidFill>
              <a:effectLst/>
              <a:latin typeface="Arial" panose="020B0604020202020204" pitchFamily="34" charset="0"/>
            </a:endParaRPr>
          </a:p>
          <a:p>
            <a:pPr algn="l" rtl="0" fontAlgn="base">
              <a:spcBef>
                <a:spcPts val="1000"/>
              </a:spcBef>
              <a:spcAft>
                <a:spcPts val="0"/>
              </a:spcAft>
              <a:buFont typeface="Arial" panose="020B0604020202020204" pitchFamily="34" charset="0"/>
              <a:buChar char="•"/>
            </a:pPr>
            <a:r>
              <a:rPr lang="it-IT" b="0" i="0" u="none" strike="noStrike" dirty="0">
                <a:solidFill>
                  <a:srgbClr val="000000"/>
                </a:solidFill>
                <a:effectLst/>
                <a:latin typeface="Calibri" panose="020F0502020204030204" pitchFamily="34" charset="0"/>
              </a:rPr>
              <a:t>Funzione di finanziare progetti per lo sviluppo del mercato interno.</a:t>
            </a:r>
            <a:endParaRPr lang="it-IT" b="0" i="0" u="none" strike="noStrike" dirty="0">
              <a:solidFill>
                <a:srgbClr val="000000"/>
              </a:solidFill>
              <a:effectLst/>
              <a:latin typeface="Arial" panose="020B0604020202020204" pitchFamily="34" charset="0"/>
            </a:endParaRPr>
          </a:p>
          <a:p>
            <a:endParaRPr lang="it-IT" dirty="0"/>
          </a:p>
        </p:txBody>
      </p:sp>
    </p:spTree>
    <p:extLst>
      <p:ext uri="{BB962C8B-B14F-4D97-AF65-F5344CB8AC3E}">
        <p14:creationId xmlns:p14="http://schemas.microsoft.com/office/powerpoint/2010/main" val="4505373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018DA2-1EE9-5BED-3A97-D037A484003C}"/>
              </a:ext>
            </a:extLst>
          </p:cNvPr>
          <p:cNvSpPr>
            <a:spLocks noGrp="1"/>
          </p:cNvSpPr>
          <p:nvPr>
            <p:ph type="title"/>
          </p:nvPr>
        </p:nvSpPr>
        <p:spPr/>
        <p:txBody>
          <a:bodyPr/>
          <a:lstStyle/>
          <a:p>
            <a:r>
              <a:rPr lang="it-IT" dirty="0">
                <a:solidFill>
                  <a:srgbClr val="00B050"/>
                </a:solidFill>
                <a:latin typeface="+mn-lt"/>
                <a:ea typeface="Aptos Narrow" panose="020B0004020202020204" pitchFamily="34" charset="0"/>
                <a:cs typeface="Aptos Narrow" panose="020B0004020202020204" pitchFamily="34" charset="0"/>
              </a:rPr>
              <a:t>L</a:t>
            </a:r>
            <a:r>
              <a:rPr lang="it-IT" sz="4400" dirty="0">
                <a:solidFill>
                  <a:srgbClr val="00B050"/>
                </a:solidFill>
                <a:effectLst/>
                <a:latin typeface="+mn-lt"/>
                <a:ea typeface="Aptos Narrow" panose="020B0004020202020204" pitchFamily="34" charset="0"/>
                <a:cs typeface="Aptos Narrow" panose="020B0004020202020204" pitchFamily="34" charset="0"/>
              </a:rPr>
              <a:t>'Agenzia europea dell'ambiente</a:t>
            </a:r>
            <a:endParaRPr lang="it-IT" dirty="0">
              <a:solidFill>
                <a:srgbClr val="00B050"/>
              </a:solidFill>
              <a:latin typeface="+mn-lt"/>
            </a:endParaRPr>
          </a:p>
        </p:txBody>
      </p:sp>
      <p:sp>
        <p:nvSpPr>
          <p:cNvPr id="3" name="Segnaposto contenuto 2">
            <a:extLst>
              <a:ext uri="{FF2B5EF4-FFF2-40B4-BE49-F238E27FC236}">
                <a16:creationId xmlns:a16="http://schemas.microsoft.com/office/drawing/2014/main" id="{3750CD24-347D-65E8-03C6-9558FE48EAD1}"/>
              </a:ext>
            </a:extLst>
          </p:cNvPr>
          <p:cNvSpPr>
            <a:spLocks noGrp="1"/>
          </p:cNvSpPr>
          <p:nvPr>
            <p:ph idx="1"/>
          </p:nvPr>
        </p:nvSpPr>
        <p:spPr/>
        <p:txBody>
          <a:bodyPr/>
          <a:lstStyle/>
          <a:p>
            <a:pPr>
              <a:buFont typeface="Arial" panose="020B0604020202020204" pitchFamily="34" charset="0"/>
              <a:buChar char="•"/>
            </a:pPr>
            <a:r>
              <a:rPr lang="it-IT" sz="2400" b="1" i="0" u="none" strike="noStrike" dirty="0">
                <a:effectLst/>
              </a:rPr>
              <a:t>Ruolo:</a:t>
            </a:r>
            <a:r>
              <a:rPr lang="it-IT" sz="2400" b="0" i="0" u="none" strike="noStrike" dirty="0">
                <a:effectLst/>
              </a:rPr>
              <a:t> l'AEA è il polo di conoscenze dell'Europa in materia di ambiente, clima e sostenibilità.</a:t>
            </a:r>
          </a:p>
          <a:p>
            <a:pPr>
              <a:buFont typeface="Arial" panose="020B0604020202020204" pitchFamily="34" charset="0"/>
              <a:buChar char="•"/>
            </a:pPr>
            <a:r>
              <a:rPr lang="it-IT" sz="2400" b="1" i="0" u="none" strike="noStrike" dirty="0">
                <a:effectLst/>
              </a:rPr>
              <a:t>Direttrice:</a:t>
            </a:r>
            <a:r>
              <a:rPr lang="it-IT" sz="2400" b="0" i="0" u="none" strike="noStrike" dirty="0">
                <a:effectLst/>
              </a:rPr>
              <a:t> Leena </a:t>
            </a:r>
            <a:r>
              <a:rPr lang="it-IT" sz="2400" b="0" i="0" u="none" strike="noStrike" dirty="0" err="1">
                <a:effectLst/>
              </a:rPr>
              <a:t>Ylä-Mononen</a:t>
            </a:r>
            <a:endParaRPr lang="it-IT" sz="2400" b="0" i="0" u="none" strike="noStrike" dirty="0">
              <a:effectLst/>
            </a:endParaRPr>
          </a:p>
          <a:p>
            <a:pPr>
              <a:buFont typeface="Arial" panose="020B0604020202020204" pitchFamily="34" charset="0"/>
              <a:buChar char="•"/>
            </a:pPr>
            <a:r>
              <a:rPr lang="it-IT" sz="2400" b="1" i="0" u="none" strike="noStrike" dirty="0">
                <a:effectLst/>
              </a:rPr>
              <a:t>Partner:</a:t>
            </a:r>
            <a:r>
              <a:rPr lang="it-IT" sz="2400" b="0" i="0" u="none" strike="noStrike" dirty="0">
                <a:effectLst/>
              </a:rPr>
              <a:t> paesi dell'UE, Norvegia, Islanda, Liechtenstein, Turchia e Svizzera</a:t>
            </a:r>
          </a:p>
          <a:p>
            <a:pPr>
              <a:buFont typeface="Arial" panose="020B0604020202020204" pitchFamily="34" charset="0"/>
              <a:buChar char="•"/>
            </a:pPr>
            <a:r>
              <a:rPr lang="it-IT" sz="2400" b="1" i="0" u="none" strike="noStrike" dirty="0">
                <a:effectLst/>
              </a:rPr>
              <a:t>Anno di istituzione:</a:t>
            </a:r>
            <a:r>
              <a:rPr lang="it-IT" sz="2400" b="0" i="0" u="none" strike="noStrike" dirty="0">
                <a:effectLst/>
              </a:rPr>
              <a:t> 1990 (operativa dal 1994)</a:t>
            </a:r>
          </a:p>
          <a:p>
            <a:pPr>
              <a:buFont typeface="Arial" panose="020B0604020202020204" pitchFamily="34" charset="0"/>
              <a:buChar char="•"/>
            </a:pPr>
            <a:r>
              <a:rPr lang="it-IT" sz="2400" b="1" i="0" u="none" strike="noStrike" dirty="0">
                <a:effectLst/>
              </a:rPr>
              <a:t>Numero di dipendenti:</a:t>
            </a:r>
            <a:r>
              <a:rPr lang="it-IT" sz="2400" b="0" i="0" u="none" strike="noStrike" dirty="0">
                <a:effectLst/>
              </a:rPr>
              <a:t> 300</a:t>
            </a:r>
          </a:p>
          <a:p>
            <a:pPr>
              <a:buFont typeface="Arial" panose="020B0604020202020204" pitchFamily="34" charset="0"/>
              <a:buChar char="•"/>
            </a:pPr>
            <a:r>
              <a:rPr lang="it-IT" sz="2400" b="1" i="0" u="none" strike="noStrike" dirty="0">
                <a:effectLst/>
              </a:rPr>
              <a:t>Sede:</a:t>
            </a:r>
            <a:r>
              <a:rPr lang="it-IT" sz="2400" b="0" i="0" u="none" strike="noStrike" dirty="0">
                <a:effectLst/>
              </a:rPr>
              <a:t> Copenaghen</a:t>
            </a:r>
          </a:p>
          <a:p>
            <a:endParaRPr lang="it-IT" dirty="0"/>
          </a:p>
        </p:txBody>
      </p:sp>
    </p:spTree>
    <p:extLst>
      <p:ext uri="{BB962C8B-B14F-4D97-AF65-F5344CB8AC3E}">
        <p14:creationId xmlns:p14="http://schemas.microsoft.com/office/powerpoint/2010/main" val="31309422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018DA2-1EE9-5BED-3A97-D037A484003C}"/>
              </a:ext>
            </a:extLst>
          </p:cNvPr>
          <p:cNvSpPr>
            <a:spLocks noGrp="1"/>
          </p:cNvSpPr>
          <p:nvPr>
            <p:ph type="title"/>
          </p:nvPr>
        </p:nvSpPr>
        <p:spPr/>
        <p:txBody>
          <a:bodyPr/>
          <a:lstStyle/>
          <a:p>
            <a:r>
              <a:rPr lang="it-IT" dirty="0">
                <a:solidFill>
                  <a:srgbClr val="00B050"/>
                </a:solidFill>
                <a:latin typeface="+mn-lt"/>
                <a:ea typeface="Aptos Narrow" panose="020B0004020202020204" pitchFamily="34" charset="0"/>
                <a:cs typeface="Aptos Narrow" panose="020B0004020202020204" pitchFamily="34" charset="0"/>
              </a:rPr>
              <a:t>L</a:t>
            </a:r>
            <a:r>
              <a:rPr lang="it-IT" sz="4400" dirty="0">
                <a:solidFill>
                  <a:srgbClr val="00B050"/>
                </a:solidFill>
                <a:effectLst/>
                <a:latin typeface="+mn-lt"/>
                <a:ea typeface="Aptos Narrow" panose="020B0004020202020204" pitchFamily="34" charset="0"/>
                <a:cs typeface="Aptos Narrow" panose="020B0004020202020204" pitchFamily="34" charset="0"/>
              </a:rPr>
              <a:t>'Agenzia europea dell'ambiente</a:t>
            </a:r>
            <a:endParaRPr lang="it-IT" dirty="0">
              <a:solidFill>
                <a:srgbClr val="00B050"/>
              </a:solidFill>
              <a:latin typeface="+mn-lt"/>
            </a:endParaRPr>
          </a:p>
        </p:txBody>
      </p:sp>
      <p:sp>
        <p:nvSpPr>
          <p:cNvPr id="3" name="Segnaposto contenuto 2">
            <a:extLst>
              <a:ext uri="{FF2B5EF4-FFF2-40B4-BE49-F238E27FC236}">
                <a16:creationId xmlns:a16="http://schemas.microsoft.com/office/drawing/2014/main" id="{3750CD24-347D-65E8-03C6-9558FE48EAD1}"/>
              </a:ext>
            </a:extLst>
          </p:cNvPr>
          <p:cNvSpPr>
            <a:spLocks noGrp="1"/>
          </p:cNvSpPr>
          <p:nvPr>
            <p:ph idx="1"/>
          </p:nvPr>
        </p:nvSpPr>
        <p:spPr>
          <a:xfrm>
            <a:off x="838200" y="1690688"/>
            <a:ext cx="10515600" cy="4621211"/>
          </a:xfrm>
        </p:spPr>
        <p:txBody>
          <a:bodyPr>
            <a:normAutofit fontScale="92500" lnSpcReduction="10000"/>
          </a:bodyPr>
          <a:lstStyle/>
          <a:p>
            <a:r>
              <a:rPr lang="it-IT" dirty="0">
                <a:solidFill>
                  <a:srgbClr val="00B0F0"/>
                </a:solidFill>
              </a:rPr>
              <a:t>Competenze AEA:</a:t>
            </a:r>
          </a:p>
          <a:p>
            <a:r>
              <a:rPr lang="it-IT" sz="2600" b="0" i="0" u="none" strike="noStrike" dirty="0">
                <a:effectLst/>
              </a:rPr>
              <a:t>L'Agenzia europea dell'ambiente (AEA) è un'agenzia dell'Unione europea che fornisce conoscenze e dati a sostegno degli obiettivi ambientali e climatici dell'Europa. In collaborazione con la sua rete partner, </a:t>
            </a:r>
            <a:r>
              <a:rPr lang="it-IT" sz="2600" b="0" i="0" u="sng" dirty="0">
                <a:effectLst/>
                <a:hlinkClick r:id="rId2">
                  <a:extLst>
                    <a:ext uri="{A12FA001-AC4F-418D-AE19-62706E023703}">
                      <ahyp:hlinkClr xmlns:ahyp="http://schemas.microsoft.com/office/drawing/2018/hyperlinkcolor" val="tx"/>
                    </a:ext>
                  </a:extLst>
                </a:hlinkClick>
              </a:rPr>
              <a:t>Eionet</a:t>
            </a:r>
            <a:r>
              <a:rPr lang="it-IT" sz="2600" b="0" i="0" u="none" strike="noStrike" dirty="0">
                <a:effectLst/>
              </a:rPr>
              <a:t>, l'AEA informa i responsabili politici e il pubblico in merito allo stato dell'ambiente, ai cambiamenti climatici e alle questioni di sostenibilità in Europa.</a:t>
            </a:r>
          </a:p>
          <a:p>
            <a:pPr algn="l"/>
            <a:r>
              <a:rPr lang="it-IT" sz="2600" b="0" i="0" u="none" strike="noStrike" dirty="0">
                <a:effectLst/>
              </a:rPr>
              <a:t>I compiti fondamentali dell'AEA sono definiti nel </a:t>
            </a:r>
            <a:r>
              <a:rPr lang="it-IT" sz="2600" b="0" i="0" u="sng" strike="noStrike" dirty="0">
                <a:effectLst/>
                <a:hlinkClick r:id="rId3">
                  <a:extLst>
                    <a:ext uri="{A12FA001-AC4F-418D-AE19-62706E023703}">
                      <ahyp:hlinkClr xmlns:ahyp="http://schemas.microsoft.com/office/drawing/2018/hyperlinkcolor" val="tx"/>
                    </a:ext>
                  </a:extLst>
                </a:hlinkClick>
              </a:rPr>
              <a:t>regolamento istitutivo dell'UE</a:t>
            </a:r>
            <a:r>
              <a:rPr lang="it-IT" sz="2600" b="0" i="0" u="none" strike="noStrike" dirty="0">
                <a:effectLst/>
              </a:rPr>
              <a:t> e comprendono: </a:t>
            </a:r>
          </a:p>
          <a:p>
            <a:pPr algn="l">
              <a:buFont typeface="Arial" panose="020B0604020202020204" pitchFamily="34" charset="0"/>
              <a:buChar char="•"/>
            </a:pPr>
            <a:r>
              <a:rPr lang="it-IT" sz="2600" b="0" i="0" u="none" strike="noStrike" dirty="0">
                <a:effectLst/>
              </a:rPr>
              <a:t>sostenere lo sviluppo delle politiche e i principali processi globali</a:t>
            </a:r>
          </a:p>
          <a:p>
            <a:pPr algn="l">
              <a:buFont typeface="Arial" panose="020B0604020202020204" pitchFamily="34" charset="0"/>
              <a:buChar char="•"/>
            </a:pPr>
            <a:r>
              <a:rPr lang="it-IT" sz="2600" b="0" i="0" u="none" strike="noStrike" dirty="0">
                <a:effectLst/>
              </a:rPr>
              <a:t>offrire competenze analitiche</a:t>
            </a:r>
          </a:p>
          <a:p>
            <a:pPr algn="l">
              <a:buFont typeface="Arial" panose="020B0604020202020204" pitchFamily="34" charset="0"/>
              <a:buChar char="•"/>
            </a:pPr>
            <a:r>
              <a:rPr lang="it-IT" sz="2600" b="0" i="0" u="none" strike="noStrike" dirty="0">
                <a:effectLst/>
              </a:rPr>
              <a:t>fornire e mantenere un'infrastruttura di comunicazione efficiente per i flussi di dati nazionali e internazionali.</a:t>
            </a:r>
          </a:p>
          <a:p>
            <a:endParaRPr lang="it-IT" dirty="0"/>
          </a:p>
        </p:txBody>
      </p:sp>
    </p:spTree>
    <p:extLst>
      <p:ext uri="{BB962C8B-B14F-4D97-AF65-F5344CB8AC3E}">
        <p14:creationId xmlns:p14="http://schemas.microsoft.com/office/powerpoint/2010/main" val="1264547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1F1DA7-98E7-DDD5-2A42-B85A19428040}"/>
              </a:ext>
            </a:extLst>
          </p:cNvPr>
          <p:cNvSpPr>
            <a:spLocks noGrp="1"/>
          </p:cNvSpPr>
          <p:nvPr>
            <p:ph type="title"/>
          </p:nvPr>
        </p:nvSpPr>
        <p:spPr>
          <a:xfrm>
            <a:off x="838200" y="365125"/>
            <a:ext cx="10515600" cy="993775"/>
          </a:xfrm>
        </p:spPr>
        <p:txBody>
          <a:bodyPr>
            <a:normAutofit/>
          </a:bodyPr>
          <a:lstStyle/>
          <a:p>
            <a:r>
              <a:rPr lang="it-IT" sz="3200" b="1" dirty="0">
                <a:solidFill>
                  <a:srgbClr val="00B050"/>
                </a:solidFill>
                <a:effectLst/>
                <a:ea typeface="Aptos Narrow" panose="020B0004020202020204" pitchFamily="34" charset="0"/>
                <a:cs typeface="Aptos Narrow" panose="020B0004020202020204" pitchFamily="34" charset="0"/>
              </a:rPr>
              <a:t>Principio di leale collaborazione</a:t>
            </a:r>
            <a:endParaRPr lang="it-IT" sz="3200" dirty="0"/>
          </a:p>
        </p:txBody>
      </p:sp>
      <p:sp>
        <p:nvSpPr>
          <p:cNvPr id="3" name="Segnaposto contenuto 2">
            <a:extLst>
              <a:ext uri="{FF2B5EF4-FFF2-40B4-BE49-F238E27FC236}">
                <a16:creationId xmlns:a16="http://schemas.microsoft.com/office/drawing/2014/main" id="{A8AED222-6DC5-CEDA-F62A-2E08C584FC38}"/>
              </a:ext>
            </a:extLst>
          </p:cNvPr>
          <p:cNvSpPr>
            <a:spLocks noGrp="1"/>
          </p:cNvSpPr>
          <p:nvPr>
            <p:ph idx="1"/>
          </p:nvPr>
        </p:nvSpPr>
        <p:spPr/>
        <p:txBody>
          <a:bodyPr>
            <a:normAutofit fontScale="92500" lnSpcReduction="20000"/>
          </a:bodyPr>
          <a:lstStyle/>
          <a:p>
            <a:pPr algn="l" rtl="0" fontAlgn="base">
              <a:spcBef>
                <a:spcPts val="0"/>
              </a:spcBef>
              <a:spcAft>
                <a:spcPts val="0"/>
              </a:spcAft>
              <a:buFont typeface="Arial" panose="020B0604020202020204" pitchFamily="34" charset="0"/>
              <a:buChar char="•"/>
            </a:pPr>
            <a:r>
              <a:rPr lang="it-IT" b="1" i="0" u="none" strike="noStrike" dirty="0">
                <a:solidFill>
                  <a:srgbClr val="00B0F0"/>
                </a:solidFill>
                <a:effectLst/>
              </a:rPr>
              <a:t>Art. 4, par. 3, TUE: </a:t>
            </a:r>
          </a:p>
          <a:p>
            <a:pPr marL="0" indent="0" algn="l" rtl="0" fontAlgn="base">
              <a:spcBef>
                <a:spcPts val="0"/>
              </a:spcBef>
              <a:spcAft>
                <a:spcPts val="0"/>
              </a:spcAft>
              <a:buNone/>
            </a:pPr>
            <a:endParaRPr lang="it-IT" b="0" i="0" u="none" strike="noStrike" dirty="0">
              <a:solidFill>
                <a:srgbClr val="000000"/>
              </a:solidFill>
              <a:effectLst/>
            </a:endParaRPr>
          </a:p>
          <a:p>
            <a:pPr rtl="0" fontAlgn="base">
              <a:spcBef>
                <a:spcPts val="1000"/>
              </a:spcBef>
              <a:spcAft>
                <a:spcPts val="0"/>
              </a:spcAft>
              <a:buFont typeface="Arial" panose="020B0604020202020204" pitchFamily="34" charset="0"/>
              <a:buChar char="•"/>
            </a:pPr>
            <a:r>
              <a:rPr lang="it-IT" b="0" i="0" u="none" strike="noStrike" dirty="0">
                <a:solidFill>
                  <a:srgbClr val="000000"/>
                </a:solidFill>
                <a:effectLst/>
              </a:rPr>
              <a:t>«In virtù del principio di leale cooperazione, l'Unione e gli Stati membri si rispettano e si assistono reciprocamente nell'adempimento dei compiti derivanti dai trattati.</a:t>
            </a:r>
          </a:p>
          <a:p>
            <a:pPr marL="0" indent="0" rtl="0" fontAlgn="base">
              <a:spcBef>
                <a:spcPts val="1000"/>
              </a:spcBef>
              <a:spcAft>
                <a:spcPts val="0"/>
              </a:spcAft>
              <a:buNone/>
            </a:pPr>
            <a:endParaRPr lang="it-IT" b="0" i="0" u="none" strike="noStrike" dirty="0">
              <a:solidFill>
                <a:srgbClr val="000000"/>
              </a:solidFill>
              <a:effectLst/>
            </a:endParaRPr>
          </a:p>
          <a:p>
            <a:pPr rtl="0" fontAlgn="base">
              <a:spcBef>
                <a:spcPts val="1000"/>
              </a:spcBef>
              <a:spcAft>
                <a:spcPts val="0"/>
              </a:spcAft>
              <a:buFont typeface="Arial" panose="020B0604020202020204" pitchFamily="34" charset="0"/>
              <a:buChar char="•"/>
            </a:pPr>
            <a:r>
              <a:rPr lang="it-IT" b="0" i="0" u="none" strike="noStrike" dirty="0">
                <a:solidFill>
                  <a:srgbClr val="000000"/>
                </a:solidFill>
                <a:effectLst/>
              </a:rPr>
              <a:t>Gli Stati membri adottano ogni misura di carattere generale o particolare atta ad assicurare l'esecuzione degli obblighi derivanti dai trattati o conseguenti agli atti delle istituzioni dell'Unione».</a:t>
            </a:r>
            <a:br>
              <a:rPr lang="it-IT" b="0" i="0" u="none" strike="noStrike" dirty="0">
                <a:solidFill>
                  <a:srgbClr val="000000"/>
                </a:solidFill>
                <a:effectLst/>
              </a:rPr>
            </a:br>
            <a:br>
              <a:rPr lang="it-IT" dirty="0"/>
            </a:br>
            <a:br>
              <a:rPr lang="it-IT" b="0" i="0" u="none" strike="noStrike" dirty="0">
                <a:solidFill>
                  <a:srgbClr val="000000"/>
                </a:solidFill>
                <a:effectLst/>
              </a:rPr>
            </a:br>
            <a:br>
              <a:rPr lang="it-IT" dirty="0"/>
            </a:br>
            <a:endParaRPr lang="it-IT" dirty="0"/>
          </a:p>
        </p:txBody>
      </p:sp>
    </p:spTree>
    <p:extLst>
      <p:ext uri="{BB962C8B-B14F-4D97-AF65-F5344CB8AC3E}">
        <p14:creationId xmlns:p14="http://schemas.microsoft.com/office/powerpoint/2010/main" val="1337306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1F1DA7-98E7-DDD5-2A42-B85A19428040}"/>
              </a:ext>
            </a:extLst>
          </p:cNvPr>
          <p:cNvSpPr>
            <a:spLocks noGrp="1"/>
          </p:cNvSpPr>
          <p:nvPr>
            <p:ph type="title"/>
          </p:nvPr>
        </p:nvSpPr>
        <p:spPr>
          <a:xfrm>
            <a:off x="838200" y="365125"/>
            <a:ext cx="10515600" cy="993775"/>
          </a:xfrm>
        </p:spPr>
        <p:txBody>
          <a:bodyPr>
            <a:normAutofit/>
          </a:bodyPr>
          <a:lstStyle/>
          <a:p>
            <a:r>
              <a:rPr lang="it-IT" b="1" dirty="0">
                <a:solidFill>
                  <a:srgbClr val="00B050"/>
                </a:solidFill>
                <a:effectLst/>
                <a:ea typeface="Aptos Narrow" panose="020B0004020202020204" pitchFamily="34" charset="0"/>
                <a:cs typeface="Aptos Narrow" panose="020B0004020202020204" pitchFamily="34" charset="0"/>
              </a:rPr>
              <a:t>Consiglio Europeo</a:t>
            </a:r>
            <a:endParaRPr lang="it-IT" dirty="0">
              <a:solidFill>
                <a:srgbClr val="00B050"/>
              </a:solidFill>
            </a:endParaRPr>
          </a:p>
        </p:txBody>
      </p:sp>
      <p:sp>
        <p:nvSpPr>
          <p:cNvPr id="3" name="Segnaposto contenuto 2">
            <a:extLst>
              <a:ext uri="{FF2B5EF4-FFF2-40B4-BE49-F238E27FC236}">
                <a16:creationId xmlns:a16="http://schemas.microsoft.com/office/drawing/2014/main" id="{A8AED222-6DC5-CEDA-F62A-2E08C584FC38}"/>
              </a:ext>
            </a:extLst>
          </p:cNvPr>
          <p:cNvSpPr>
            <a:spLocks noGrp="1"/>
          </p:cNvSpPr>
          <p:nvPr>
            <p:ph idx="1"/>
          </p:nvPr>
        </p:nvSpPr>
        <p:spPr>
          <a:xfrm>
            <a:off x="838200" y="1816101"/>
            <a:ext cx="10515600" cy="4676774"/>
          </a:xfrm>
        </p:spPr>
        <p:txBody>
          <a:bodyPr>
            <a:normAutofit fontScale="47500" lnSpcReduction="20000"/>
          </a:bodyPr>
          <a:lstStyle/>
          <a:p>
            <a:pPr algn="l" rtl="0">
              <a:spcBef>
                <a:spcPts val="0"/>
              </a:spcBef>
              <a:spcAft>
                <a:spcPts val="0"/>
              </a:spcAft>
            </a:pPr>
            <a:r>
              <a:rPr lang="it-IT" sz="5100" b="1" i="0" u="none" strike="noStrike" dirty="0">
                <a:solidFill>
                  <a:srgbClr val="00B0F0"/>
                </a:solidFill>
                <a:effectLst/>
                <a:latin typeface="Calibri" panose="020F0502020204030204" pitchFamily="34" charset="0"/>
              </a:rPr>
              <a:t>Art. 15, par. 2, TUE, Composizione:</a:t>
            </a:r>
          </a:p>
          <a:p>
            <a:pPr marL="0" indent="0" algn="l" rtl="0">
              <a:spcBef>
                <a:spcPts val="0"/>
              </a:spcBef>
              <a:spcAft>
                <a:spcPts val="0"/>
              </a:spcAft>
              <a:buNone/>
            </a:pPr>
            <a:r>
              <a:rPr lang="it-IT" sz="5100" b="1" i="0" u="none" strike="noStrike" dirty="0">
                <a:solidFill>
                  <a:srgbClr val="00B0F0"/>
                </a:solidFill>
                <a:effectLst/>
                <a:latin typeface="Calibri" panose="020F0502020204030204" pitchFamily="34" charset="0"/>
              </a:rPr>
              <a:t> </a:t>
            </a:r>
            <a:endParaRPr lang="it-IT" sz="5100" b="0" i="0" u="none" strike="noStrike" dirty="0">
              <a:solidFill>
                <a:srgbClr val="00B0F0"/>
              </a:solidFill>
              <a:effectLst/>
            </a:endParaRPr>
          </a:p>
          <a:p>
            <a:pPr>
              <a:spcAft>
                <a:spcPts val="0"/>
              </a:spcAft>
            </a:pPr>
            <a:r>
              <a:rPr lang="it-IT" sz="5100" dirty="0"/>
              <a:t>«Il Consiglio europeo è composto dai capi di Stato o di governo degli Stati membri, dal suo presidente e dal presidente della Commissione. L’alto rappresentante dell’Unione per gli affari esteri e la politica di sicurezza partecipa ai lavori».</a:t>
            </a:r>
          </a:p>
          <a:p>
            <a:pPr marL="0" indent="0" rtl="0">
              <a:spcBef>
                <a:spcPts val="1000"/>
              </a:spcBef>
              <a:spcAft>
                <a:spcPts val="0"/>
              </a:spcAft>
              <a:buNone/>
            </a:pPr>
            <a:endParaRPr lang="it-IT" sz="5100" b="0" i="0" u="none" strike="noStrike" dirty="0">
              <a:solidFill>
                <a:srgbClr val="000000"/>
              </a:solidFill>
              <a:effectLst/>
              <a:latin typeface="Calibri" panose="020F0502020204030204" pitchFamily="34" charset="0"/>
            </a:endParaRPr>
          </a:p>
          <a:p>
            <a:r>
              <a:rPr lang="it-IT" sz="5100" dirty="0"/>
              <a:t>Previsto nel Trattato Maastricht</a:t>
            </a:r>
          </a:p>
          <a:p>
            <a:r>
              <a:rPr lang="it-IT" sz="5100" dirty="0"/>
              <a:t>Inserito tra le Istituzioni europee con il Trattato di Lisbona</a:t>
            </a:r>
          </a:p>
          <a:p>
            <a:r>
              <a:rPr lang="it-IT" sz="5100" dirty="0"/>
              <a:t>Si riunisce due volte a semestre e su convocazione del suo Presidente</a:t>
            </a:r>
          </a:p>
          <a:p>
            <a:r>
              <a:rPr lang="it-IT" sz="5100" dirty="0"/>
              <a:t>Istituzione intergovernativa</a:t>
            </a:r>
          </a:p>
          <a:p>
            <a:pPr marL="0" indent="0" rtl="0">
              <a:spcBef>
                <a:spcPts val="1000"/>
              </a:spcBef>
              <a:spcAft>
                <a:spcPts val="0"/>
              </a:spcAft>
              <a:buNone/>
            </a:pPr>
            <a:endParaRPr lang="it-IT" sz="3200" b="0" i="0" u="none" strike="noStrike" dirty="0">
              <a:solidFill>
                <a:srgbClr val="000000"/>
              </a:solidFill>
              <a:effectLst/>
            </a:endParaRPr>
          </a:p>
          <a:p>
            <a:pPr marL="0" indent="0">
              <a:buNone/>
            </a:pPr>
            <a:br>
              <a:rPr lang="it-IT" dirty="0"/>
            </a:br>
            <a:br>
              <a:rPr lang="it-IT" dirty="0"/>
            </a:br>
            <a:endParaRPr lang="it-IT" dirty="0"/>
          </a:p>
        </p:txBody>
      </p:sp>
    </p:spTree>
    <p:extLst>
      <p:ext uri="{BB962C8B-B14F-4D97-AF65-F5344CB8AC3E}">
        <p14:creationId xmlns:p14="http://schemas.microsoft.com/office/powerpoint/2010/main" val="1796539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A44525-E1A7-9F31-CA7E-094AFA071C7B}"/>
              </a:ext>
            </a:extLst>
          </p:cNvPr>
          <p:cNvSpPr>
            <a:spLocks noGrp="1"/>
          </p:cNvSpPr>
          <p:nvPr>
            <p:ph type="title"/>
          </p:nvPr>
        </p:nvSpPr>
        <p:spPr/>
        <p:txBody>
          <a:bodyPr/>
          <a:lstStyle/>
          <a:p>
            <a:r>
              <a:rPr lang="it-IT" b="1" dirty="0">
                <a:solidFill>
                  <a:srgbClr val="00B050"/>
                </a:solidFill>
                <a:effectLst/>
                <a:ea typeface="Aptos Narrow" panose="020B0004020202020204" pitchFamily="34" charset="0"/>
                <a:cs typeface="Aptos Narrow" panose="020B0004020202020204" pitchFamily="34" charset="0"/>
              </a:rPr>
              <a:t>Consiglio Europeo</a:t>
            </a:r>
            <a:endParaRPr lang="it-IT" dirty="0"/>
          </a:p>
        </p:txBody>
      </p:sp>
      <p:sp>
        <p:nvSpPr>
          <p:cNvPr id="3" name="Segnaposto contenuto 2">
            <a:extLst>
              <a:ext uri="{FF2B5EF4-FFF2-40B4-BE49-F238E27FC236}">
                <a16:creationId xmlns:a16="http://schemas.microsoft.com/office/drawing/2014/main" id="{488450F8-4E21-B43D-1CC2-017499C3CD4D}"/>
              </a:ext>
            </a:extLst>
          </p:cNvPr>
          <p:cNvSpPr>
            <a:spLocks noGrp="1"/>
          </p:cNvSpPr>
          <p:nvPr>
            <p:ph idx="1"/>
          </p:nvPr>
        </p:nvSpPr>
        <p:spPr>
          <a:xfrm>
            <a:off x="838200" y="1892299"/>
            <a:ext cx="10515600" cy="4284663"/>
          </a:xfrm>
        </p:spPr>
        <p:txBody>
          <a:bodyPr>
            <a:normAutofit/>
          </a:bodyPr>
          <a:lstStyle/>
          <a:p>
            <a:r>
              <a:rPr lang="it-IT" dirty="0">
                <a:solidFill>
                  <a:srgbClr val="00B0F0"/>
                </a:solidFill>
              </a:rPr>
              <a:t>Funzioni del Consiglio Europeo (artt. 235 e 236 TFUE):</a:t>
            </a:r>
          </a:p>
          <a:p>
            <a:pPr lvl="1"/>
            <a:r>
              <a:rPr lang="it-IT" dirty="0"/>
              <a:t>Fornisce all’UE gli impulsi necessari al suo sviluppo e ne definisce gli orientamenti e le priorità politiche generali</a:t>
            </a:r>
          </a:p>
          <a:p>
            <a:pPr lvl="1"/>
            <a:r>
              <a:rPr lang="it-IT" dirty="0"/>
              <a:t>Si pronuncia e delibera su tutte le materie politiche</a:t>
            </a:r>
          </a:p>
          <a:p>
            <a:pPr lvl="1"/>
            <a:r>
              <a:rPr lang="it-IT" dirty="0"/>
              <a:t>Gestisce questioni complesse o delicate che non possono essere risolte a livelli inferiori di cooperazione intergovernativa</a:t>
            </a:r>
          </a:p>
          <a:p>
            <a:pPr lvl="1"/>
            <a:r>
              <a:rPr lang="it-IT" dirty="0"/>
              <a:t>Estesi poteri in politica estera e di sicurezza comune</a:t>
            </a:r>
          </a:p>
          <a:p>
            <a:pPr lvl="1"/>
            <a:r>
              <a:rPr lang="it-IT" dirty="0"/>
              <a:t>Nomina ed elegge i candidati a determinati ruoli di alto profilo a livello dell'UE, fra cui la BCE e la Commissione</a:t>
            </a:r>
          </a:p>
          <a:p>
            <a:pPr lvl="1"/>
            <a:r>
              <a:rPr lang="it-IT" dirty="0"/>
              <a:t>Non ha funzioni legislative </a:t>
            </a:r>
          </a:p>
        </p:txBody>
      </p:sp>
    </p:spTree>
    <p:extLst>
      <p:ext uri="{BB962C8B-B14F-4D97-AF65-F5344CB8AC3E}">
        <p14:creationId xmlns:p14="http://schemas.microsoft.com/office/powerpoint/2010/main" val="808788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A44525-E1A7-9F31-CA7E-094AFA071C7B}"/>
              </a:ext>
            </a:extLst>
          </p:cNvPr>
          <p:cNvSpPr>
            <a:spLocks noGrp="1"/>
          </p:cNvSpPr>
          <p:nvPr>
            <p:ph type="title"/>
          </p:nvPr>
        </p:nvSpPr>
        <p:spPr/>
        <p:txBody>
          <a:bodyPr/>
          <a:lstStyle/>
          <a:p>
            <a:r>
              <a:rPr lang="it-IT" b="1" dirty="0">
                <a:solidFill>
                  <a:srgbClr val="00B050"/>
                </a:solidFill>
                <a:effectLst/>
                <a:ea typeface="Aptos Narrow" panose="020B0004020202020204" pitchFamily="34" charset="0"/>
                <a:cs typeface="Aptos Narrow" panose="020B0004020202020204" pitchFamily="34" charset="0"/>
              </a:rPr>
              <a:t>Consiglio Europeo</a:t>
            </a:r>
            <a:endParaRPr lang="it-IT" dirty="0"/>
          </a:p>
        </p:txBody>
      </p:sp>
      <p:sp>
        <p:nvSpPr>
          <p:cNvPr id="3" name="Segnaposto contenuto 2">
            <a:extLst>
              <a:ext uri="{FF2B5EF4-FFF2-40B4-BE49-F238E27FC236}">
                <a16:creationId xmlns:a16="http://schemas.microsoft.com/office/drawing/2014/main" id="{488450F8-4E21-B43D-1CC2-017499C3CD4D}"/>
              </a:ext>
            </a:extLst>
          </p:cNvPr>
          <p:cNvSpPr>
            <a:spLocks noGrp="1"/>
          </p:cNvSpPr>
          <p:nvPr>
            <p:ph idx="1"/>
          </p:nvPr>
        </p:nvSpPr>
        <p:spPr>
          <a:xfrm>
            <a:off x="838200" y="1892299"/>
            <a:ext cx="10515600" cy="4284663"/>
          </a:xfrm>
        </p:spPr>
        <p:txBody>
          <a:bodyPr>
            <a:normAutofit/>
          </a:bodyPr>
          <a:lstStyle/>
          <a:p>
            <a:r>
              <a:rPr lang="it-IT" dirty="0">
                <a:solidFill>
                  <a:srgbClr val="00B0F0"/>
                </a:solidFill>
              </a:rPr>
              <a:t>Funzioni del Presidente del Consiglio Europeo (art. 15 TUE): </a:t>
            </a:r>
          </a:p>
          <a:p>
            <a:pPr lvl="1"/>
            <a:r>
              <a:rPr lang="it-IT" b="0" i="0" u="none" strike="noStrike" dirty="0">
                <a:solidFill>
                  <a:srgbClr val="3E4951"/>
                </a:solidFill>
                <a:effectLst/>
              </a:rPr>
              <a:t>è eletto dal Consiglio europeo a maggioranza qualificata rafforzata (2 anni e mezzo rinnovabili una sola volta)</a:t>
            </a:r>
          </a:p>
          <a:p>
            <a:pPr lvl="1"/>
            <a:r>
              <a:rPr lang="it-IT" b="0" i="0" u="none" strike="noStrike" dirty="0">
                <a:solidFill>
                  <a:srgbClr val="3E4951"/>
                </a:solidFill>
                <a:effectLst/>
              </a:rPr>
              <a:t>presiedere le riunioni e animare i lavori del Consiglio europeo</a:t>
            </a:r>
          </a:p>
          <a:p>
            <a:pPr lvl="1"/>
            <a:r>
              <a:rPr lang="it-IT" b="0" i="0" u="none" strike="noStrike" dirty="0">
                <a:solidFill>
                  <a:srgbClr val="3E4951"/>
                </a:solidFill>
                <a:effectLst/>
              </a:rPr>
              <a:t>assicurare la </a:t>
            </a:r>
            <a:r>
              <a:rPr lang="it-IT" b="1" i="0" u="none" strike="noStrike" dirty="0">
                <a:solidFill>
                  <a:srgbClr val="3E4951"/>
                </a:solidFill>
                <a:effectLst/>
              </a:rPr>
              <a:t>preparazione</a:t>
            </a:r>
            <a:r>
              <a:rPr lang="it-IT" b="0" i="0" u="none" strike="noStrike" dirty="0">
                <a:solidFill>
                  <a:srgbClr val="3E4951"/>
                </a:solidFill>
                <a:effectLst/>
              </a:rPr>
              <a:t> delle riunioni e la </a:t>
            </a:r>
            <a:r>
              <a:rPr lang="it-IT" b="1" i="0" u="none" strike="noStrike" dirty="0">
                <a:solidFill>
                  <a:srgbClr val="3E4951"/>
                </a:solidFill>
                <a:effectLst/>
              </a:rPr>
              <a:t>continuità dei lavori</a:t>
            </a:r>
            <a:r>
              <a:rPr lang="it-IT" b="0" i="0" u="none" strike="noStrike" dirty="0">
                <a:solidFill>
                  <a:srgbClr val="3E4951"/>
                </a:solidFill>
                <a:effectLst/>
              </a:rPr>
              <a:t> del Consiglio europeo, in cooperazione con il presidente della Commissione e in base ai lavori della formazione «Affari generali» del Consiglio</a:t>
            </a:r>
          </a:p>
          <a:p>
            <a:pPr lvl="1"/>
            <a:r>
              <a:rPr lang="it-IT" b="0" i="0" u="none" strike="noStrike" dirty="0">
                <a:solidFill>
                  <a:srgbClr val="3E4951"/>
                </a:solidFill>
                <a:effectLst/>
              </a:rPr>
              <a:t>adoperarsi per facilitare </a:t>
            </a:r>
            <a:r>
              <a:rPr lang="it-IT" b="1" i="0" u="none" strike="noStrike" dirty="0">
                <a:solidFill>
                  <a:srgbClr val="3E4951"/>
                </a:solidFill>
                <a:effectLst/>
              </a:rPr>
              <a:t>la coesione e il consenso</a:t>
            </a:r>
            <a:r>
              <a:rPr lang="it-IT" b="0" i="0" u="none" strike="noStrike" dirty="0">
                <a:solidFill>
                  <a:srgbClr val="3E4951"/>
                </a:solidFill>
                <a:effectLst/>
              </a:rPr>
              <a:t> in seno al Consiglio europeo</a:t>
            </a:r>
          </a:p>
          <a:p>
            <a:pPr lvl="1"/>
            <a:r>
              <a:rPr lang="it-IT" b="0" i="0" u="none" strike="noStrike" dirty="0">
                <a:solidFill>
                  <a:srgbClr val="3E4951"/>
                </a:solidFill>
                <a:effectLst/>
              </a:rPr>
              <a:t>presentare al Parlamento europeo una relazione dopo ciascuna delle riunioni del Consiglio europeo</a:t>
            </a:r>
          </a:p>
          <a:p>
            <a:endParaRPr lang="it-IT" dirty="0">
              <a:solidFill>
                <a:srgbClr val="00B0F0"/>
              </a:solidFill>
            </a:endParaRPr>
          </a:p>
        </p:txBody>
      </p:sp>
    </p:spTree>
    <p:extLst>
      <p:ext uri="{BB962C8B-B14F-4D97-AF65-F5344CB8AC3E}">
        <p14:creationId xmlns:p14="http://schemas.microsoft.com/office/powerpoint/2010/main" val="2831256743"/>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1726</TotalTime>
  <Words>4592</Words>
  <Application>Microsoft Macintosh PowerPoint</Application>
  <PresentationFormat>Widescreen</PresentationFormat>
  <Paragraphs>366</Paragraphs>
  <Slides>52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52</vt:i4>
      </vt:variant>
    </vt:vector>
  </HeadingPairs>
  <TitlesOfParts>
    <vt:vector size="57" baseType="lpstr">
      <vt:lpstr>Aptos Narrow</vt:lpstr>
      <vt:lpstr>Arial</vt:lpstr>
      <vt:lpstr>Calibri</vt:lpstr>
      <vt:lpstr>Calibri Light</vt:lpstr>
      <vt:lpstr>Tema di Office</vt:lpstr>
      <vt:lpstr>Politiche dell’Unione europea e tutela dell’ambiente Prof. Dr. Alessandro Nato</vt:lpstr>
      <vt:lpstr>Indice </vt:lpstr>
      <vt:lpstr>Lezione 1</vt:lpstr>
      <vt:lpstr>Le istituzioni dell’UE e il principio di leale collaborazione</vt:lpstr>
      <vt:lpstr>Le istituzioni dell’UE e il principio di leale collaborazione</vt:lpstr>
      <vt:lpstr>Principio di leale collaborazione</vt:lpstr>
      <vt:lpstr>Consiglio Europeo</vt:lpstr>
      <vt:lpstr>Consiglio Europeo</vt:lpstr>
      <vt:lpstr>Consiglio Europeo</vt:lpstr>
      <vt:lpstr>Consiglio Europeo</vt:lpstr>
      <vt:lpstr>Consiglio Europeo</vt:lpstr>
      <vt:lpstr>Consiglio Europeo</vt:lpstr>
      <vt:lpstr>Consiglio dell’Unione europea</vt:lpstr>
      <vt:lpstr>Consiglio dell’Unione europea</vt:lpstr>
      <vt:lpstr>Consiglio dell’Unione europea</vt:lpstr>
      <vt:lpstr>Consiglio dell’Unione europea</vt:lpstr>
      <vt:lpstr>Lezione 2</vt:lpstr>
      <vt:lpstr>Commissione europea</vt:lpstr>
      <vt:lpstr>Commissione europea</vt:lpstr>
      <vt:lpstr>Commissione europea</vt:lpstr>
      <vt:lpstr>Commissione europea</vt:lpstr>
      <vt:lpstr>Commissione europea</vt:lpstr>
      <vt:lpstr>Alto rappresentante UE per gli affari esteri e la sicurezza</vt:lpstr>
      <vt:lpstr>Parlamento europeo</vt:lpstr>
      <vt:lpstr>Parlamento europeo</vt:lpstr>
      <vt:lpstr>Parlamento europeo</vt:lpstr>
      <vt:lpstr>Parlamento europeo</vt:lpstr>
      <vt:lpstr>Parlamento europeo</vt:lpstr>
      <vt:lpstr>Parlamento europeo</vt:lpstr>
      <vt:lpstr>Parlamento europeo</vt:lpstr>
      <vt:lpstr>Corte di giustizia</vt:lpstr>
      <vt:lpstr>Corte di giustizia</vt:lpstr>
      <vt:lpstr>Corte di giustizia</vt:lpstr>
      <vt:lpstr>Corte di giustizia</vt:lpstr>
      <vt:lpstr>Lezione 3</vt:lpstr>
      <vt:lpstr>Banca Centrale europea</vt:lpstr>
      <vt:lpstr>Banca Centrale europea</vt:lpstr>
      <vt:lpstr>Banca Centrale europea</vt:lpstr>
      <vt:lpstr>Banca Centrale europea</vt:lpstr>
      <vt:lpstr>Banca Centrale europea</vt:lpstr>
      <vt:lpstr>Banca Centrale europea</vt:lpstr>
      <vt:lpstr>Banca Centrale europea</vt:lpstr>
      <vt:lpstr>Banca Centrale europea</vt:lpstr>
      <vt:lpstr>Banca Centrale europea</vt:lpstr>
      <vt:lpstr>Banca centrale europea</vt:lpstr>
      <vt:lpstr>Banca centrale europea</vt:lpstr>
      <vt:lpstr>Banca centrale europea</vt:lpstr>
      <vt:lpstr>Corte dei Conti </vt:lpstr>
      <vt:lpstr>Comitato economico e sociale &amp; Comitato delle regioni</vt:lpstr>
      <vt:lpstr>Banca Europea degli Investimenti (BEI)</vt:lpstr>
      <vt:lpstr>L'Agenzia europea dell'ambiente</vt:lpstr>
      <vt:lpstr>L'Agenzia europea dell'ambiente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73</cp:revision>
  <dcterms:created xsi:type="dcterms:W3CDTF">2022-09-09T08:27:37Z</dcterms:created>
  <dcterms:modified xsi:type="dcterms:W3CDTF">2024-08-09T11:08:31Z</dcterms:modified>
</cp:coreProperties>
</file>