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5"/>
  </p:notesMasterIdLst>
  <p:sldIdLst>
    <p:sldId id="268" r:id="rId2"/>
    <p:sldId id="293" r:id="rId3"/>
    <p:sldId id="292" r:id="rId4"/>
    <p:sldId id="272" r:id="rId5"/>
    <p:sldId id="273" r:id="rId6"/>
    <p:sldId id="274" r:id="rId7"/>
    <p:sldId id="275" r:id="rId8"/>
    <p:sldId id="276" r:id="rId9"/>
    <p:sldId id="277" r:id="rId10"/>
    <p:sldId id="258" r:id="rId11"/>
    <p:sldId id="278" r:id="rId12"/>
    <p:sldId id="279" r:id="rId13"/>
    <p:sldId id="259" r:id="rId14"/>
    <p:sldId id="288" r:id="rId15"/>
    <p:sldId id="280" r:id="rId16"/>
    <p:sldId id="260" r:id="rId17"/>
    <p:sldId id="261" r:id="rId18"/>
    <p:sldId id="262" r:id="rId19"/>
    <p:sldId id="289" r:id="rId20"/>
    <p:sldId id="290" r:id="rId21"/>
    <p:sldId id="281" r:id="rId22"/>
    <p:sldId id="282" r:id="rId23"/>
    <p:sldId id="263" r:id="rId24"/>
    <p:sldId id="264" r:id="rId25"/>
    <p:sldId id="284" r:id="rId26"/>
    <p:sldId id="286" r:id="rId27"/>
    <p:sldId id="265" r:id="rId28"/>
    <p:sldId id="266" r:id="rId29"/>
    <p:sldId id="267" r:id="rId30"/>
    <p:sldId id="269" r:id="rId31"/>
    <p:sldId id="270" r:id="rId32"/>
    <p:sldId id="271" r:id="rId33"/>
    <p:sldId id="291" r:id="rId34"/>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A7049-3628-499C-B6E0-E1E07D655DA3}" type="datetimeFigureOut">
              <a:rPr lang="it-IT" smtClean="0"/>
              <a:t>05/10/2023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9E15D-ED29-4A31-A45E-5F9F2B22CDC1}" type="slidenum">
              <a:rPr lang="it-IT" smtClean="0"/>
              <a:t>‹N›</a:t>
            </a:fld>
            <a:endParaRPr lang="it-IT"/>
          </a:p>
        </p:txBody>
      </p:sp>
    </p:spTree>
    <p:extLst>
      <p:ext uri="{BB962C8B-B14F-4D97-AF65-F5344CB8AC3E}">
        <p14:creationId xmlns:p14="http://schemas.microsoft.com/office/powerpoint/2010/main" val="74663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B09E15D-ED29-4A31-A45E-5F9F2B22CDC1}" type="slidenum">
              <a:rPr lang="it-IT" smtClean="0"/>
              <a:t>4</a:t>
            </a:fld>
            <a:endParaRPr lang="it-IT"/>
          </a:p>
        </p:txBody>
      </p:sp>
    </p:spTree>
    <p:extLst>
      <p:ext uri="{BB962C8B-B14F-4D97-AF65-F5344CB8AC3E}">
        <p14:creationId xmlns:p14="http://schemas.microsoft.com/office/powerpoint/2010/main" val="6059530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58A3233-4C65-4723-A8A3-2633B688B598}" type="datetimeFigureOut">
              <a:rPr lang="en-IN" smtClean="0"/>
              <a:t>05-10-2023</a:t>
            </a:fld>
            <a:endParaRPr lang="en-IN"/>
          </a:p>
        </p:txBody>
      </p:sp>
      <p:sp>
        <p:nvSpPr>
          <p:cNvPr id="5" name="Footer Placeholder 4"/>
          <p:cNvSpPr>
            <a:spLocks noGrp="1"/>
          </p:cNvSpPr>
          <p:nvPr>
            <p:ph type="ftr" sz="quarter" idx="11"/>
          </p:nvPr>
        </p:nvSpPr>
        <p:spPr>
          <a:xfrm>
            <a:off x="812805" y="6272785"/>
            <a:ext cx="4745736" cy="365125"/>
          </a:xfrm>
        </p:spPr>
        <p:txBody>
          <a:bodyPr/>
          <a:lstStyle/>
          <a:p>
            <a:endParaRPr lang="en-IN"/>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5E1E419A-7673-4ADF-AD28-EFD600170EDC}" type="slidenum">
              <a:rPr lang="en-IN" smtClean="0"/>
              <a:t>‹N›</a:t>
            </a:fld>
            <a:endParaRPr lang="en-IN"/>
          </a:p>
        </p:txBody>
      </p:sp>
    </p:spTree>
    <p:extLst>
      <p:ext uri="{BB962C8B-B14F-4D97-AF65-F5344CB8AC3E}">
        <p14:creationId xmlns:p14="http://schemas.microsoft.com/office/powerpoint/2010/main" val="238658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58A3233-4C65-4723-A8A3-2633B688B598}" type="datetimeFigureOut">
              <a:rPr lang="en-IN" smtClean="0"/>
              <a:t>05-10-2023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395512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58A3233-4C65-4723-A8A3-2633B688B598}" type="datetimeFigureOut">
              <a:rPr lang="en-IN" smtClean="0"/>
              <a:t>05-10-2023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33949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58A3233-4C65-4723-A8A3-2633B688B598}" type="datetimeFigureOut">
              <a:rPr lang="en-IN" smtClean="0"/>
              <a:t>05-10-2023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337533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A58A3233-4C65-4723-A8A3-2633B688B598}" type="datetimeFigureOut">
              <a:rPr lang="en-IN" smtClean="0"/>
              <a:t>05-10-2023</a:t>
            </a:fld>
            <a:endParaRPr lang="en-IN"/>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5E1E419A-7673-4ADF-AD28-EFD600170EDC}" type="slidenum">
              <a:rPr lang="en-IN" smtClean="0"/>
              <a:t>‹N›</a:t>
            </a:fld>
            <a:endParaRPr lang="en-IN"/>
          </a:p>
        </p:txBody>
      </p:sp>
    </p:spTree>
    <p:extLst>
      <p:ext uri="{BB962C8B-B14F-4D97-AF65-F5344CB8AC3E}">
        <p14:creationId xmlns:p14="http://schemas.microsoft.com/office/powerpoint/2010/main" val="8307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58A3233-4C65-4723-A8A3-2633B688B598}" type="datetimeFigureOut">
              <a:rPr lang="en-IN" smtClean="0"/>
              <a:t>05-10-2023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203593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58A3233-4C65-4723-A8A3-2633B688B598}" type="datetimeFigureOut">
              <a:rPr lang="en-IN" smtClean="0"/>
              <a:t>05-10-2023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97929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58A3233-4C65-4723-A8A3-2633B688B598}" type="datetimeFigureOut">
              <a:rPr lang="en-IN" smtClean="0"/>
              <a:t>05-10-2023</a:t>
            </a:fld>
            <a:endParaRPr lang="en-IN"/>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a:p>
        </p:txBody>
      </p:sp>
      <p:sp>
        <p:nvSpPr>
          <p:cNvPr id="5" name="Slide Number Placeholder 4"/>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25471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A3233-4C65-4723-A8A3-2633B688B598}" type="datetimeFigureOut">
              <a:rPr lang="en-IN" smtClean="0"/>
              <a:t>05-10-2023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389555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A58A3233-4C65-4723-A8A3-2633B688B598}" type="datetimeFigureOut">
              <a:rPr lang="en-IN" smtClean="0"/>
              <a:t>05-10-2023</a:t>
            </a:fld>
            <a:endParaRPr lang="en-IN"/>
          </a:p>
        </p:txBody>
      </p:sp>
      <p:sp>
        <p:nvSpPr>
          <p:cNvPr id="10" name="Footer Placeholder 9"/>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121986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A58A3233-4C65-4723-A8A3-2633B688B598}" type="datetimeFigureOut">
              <a:rPr lang="en-IN" smtClean="0"/>
              <a:t>05-10-2023</a:t>
            </a:fld>
            <a:endParaRPr lang="en-IN"/>
          </a:p>
        </p:txBody>
      </p:sp>
      <p:sp>
        <p:nvSpPr>
          <p:cNvPr id="10" name="Slide Number Placeholder 9"/>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171556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A58A3233-4C65-4723-A8A3-2633B688B598}" type="datetimeFigureOut">
              <a:rPr lang="en-IN" smtClean="0"/>
              <a:t>05-10-2023</a:t>
            </a:fld>
            <a:endParaRPr lang="en-IN"/>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5E1E419A-7673-4ADF-AD28-EFD600170EDC}" type="slidenum">
              <a:rPr lang="en-IN" smtClean="0"/>
              <a:t>‹N›</a:t>
            </a:fld>
            <a:endParaRPr lang="en-IN"/>
          </a:p>
        </p:txBody>
      </p:sp>
    </p:spTree>
    <p:extLst>
      <p:ext uri="{BB962C8B-B14F-4D97-AF65-F5344CB8AC3E}">
        <p14:creationId xmlns:p14="http://schemas.microsoft.com/office/powerpoint/2010/main" val="1078476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07D3878-06B7-3503-796F-29E7BC7C3052}"/>
              </a:ext>
            </a:extLst>
          </p:cNvPr>
          <p:cNvSpPr txBox="1"/>
          <p:nvPr/>
        </p:nvSpPr>
        <p:spPr>
          <a:xfrm>
            <a:off x="1403648" y="2204864"/>
            <a:ext cx="6524543" cy="1077218"/>
          </a:xfrm>
          <a:prstGeom prst="rect">
            <a:avLst/>
          </a:prstGeom>
          <a:noFill/>
        </p:spPr>
        <p:txBody>
          <a:bodyPr wrap="none" rtlCol="0">
            <a:spAutoFit/>
          </a:bodyPr>
          <a:lstStyle/>
          <a:p>
            <a:r>
              <a:rPr lang="it-IT" sz="3200" b="1" dirty="0">
                <a:solidFill>
                  <a:srgbClr val="FF0000"/>
                </a:solidFill>
              </a:rPr>
              <a:t>STRUTTURA DELLA MATERIA: </a:t>
            </a:r>
          </a:p>
          <a:p>
            <a:pPr algn="ctr"/>
            <a:r>
              <a:rPr lang="it-IT" sz="3200" b="1" dirty="0">
                <a:solidFill>
                  <a:srgbClr val="FF0000"/>
                </a:solidFill>
              </a:rPr>
              <a:t>L’ATOMO</a:t>
            </a:r>
          </a:p>
        </p:txBody>
      </p:sp>
    </p:spTree>
    <p:extLst>
      <p:ext uri="{BB962C8B-B14F-4D97-AF65-F5344CB8AC3E}">
        <p14:creationId xmlns:p14="http://schemas.microsoft.com/office/powerpoint/2010/main" val="667914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8184"/>
          <a:stretch/>
        </p:blipFill>
        <p:spPr>
          <a:xfrm>
            <a:off x="8078" y="1448780"/>
            <a:ext cx="8730401" cy="3960439"/>
          </a:xfrm>
          <a:prstGeom prst="rect">
            <a:avLst/>
          </a:prstGeom>
          <a:noFill/>
          <a:ln>
            <a:noFill/>
          </a:ln>
        </p:spPr>
      </p:pic>
      <p:sp>
        <p:nvSpPr>
          <p:cNvPr id="4" name="CasellaDiTesto 3">
            <a:extLst>
              <a:ext uri="{FF2B5EF4-FFF2-40B4-BE49-F238E27FC236}">
                <a16:creationId xmlns:a16="http://schemas.microsoft.com/office/drawing/2014/main" id="{FF4E0606-5315-8F45-DBD5-83F0EEAD41A6}"/>
              </a:ext>
            </a:extLst>
          </p:cNvPr>
          <p:cNvSpPr txBox="1"/>
          <p:nvPr/>
        </p:nvSpPr>
        <p:spPr>
          <a:xfrm>
            <a:off x="4355976" y="260648"/>
            <a:ext cx="4176464" cy="4062651"/>
          </a:xfrm>
          <a:prstGeom prst="rect">
            <a:avLst/>
          </a:prstGeom>
          <a:noFill/>
        </p:spPr>
        <p:txBody>
          <a:bodyPr wrap="square">
            <a:spAutoFit/>
          </a:bodyPr>
          <a:lstStyle/>
          <a:p>
            <a:r>
              <a:rPr lang="it-IT" sz="2400" b="1" dirty="0">
                <a:solidFill>
                  <a:srgbClr val="FF0000"/>
                </a:solidFill>
              </a:rPr>
              <a:t>ATOMO DI IDROGENO</a:t>
            </a:r>
          </a:p>
          <a:p>
            <a:endParaRPr lang="it-IT" dirty="0"/>
          </a:p>
          <a:p>
            <a:r>
              <a:rPr lang="it-IT" dirty="0">
                <a:solidFill>
                  <a:schemeClr val="bg1"/>
                </a:solidFill>
              </a:rPr>
              <a:t>L’atomo più semplice, cioè l’atomo di idrogeno, ha numero atomico 1 e numero di massa 1. Il numero atomico indica la presenza di un protone nel nucleo e indica, inoltre, che nell’atomo di idrogeno vi è un solo elettrone. Il numero di neutroni presenti nel nucleo dell’atomo di idrogeno si calcola sottraendo dalla massa atomica (1) il numero atomico (1); nel nucleo dell’atomo di idrogeno non vi sono neutroni. </a:t>
            </a:r>
          </a:p>
        </p:txBody>
      </p:sp>
    </p:spTree>
    <p:extLst>
      <p:ext uri="{BB962C8B-B14F-4D97-AF65-F5344CB8AC3E}">
        <p14:creationId xmlns:p14="http://schemas.microsoft.com/office/powerpoint/2010/main" val="4094406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11FB0B7-AEFD-B49B-6043-62A9E67355C8}"/>
              </a:ext>
            </a:extLst>
          </p:cNvPr>
          <p:cNvSpPr txBox="1"/>
          <p:nvPr/>
        </p:nvSpPr>
        <p:spPr>
          <a:xfrm>
            <a:off x="611560" y="404664"/>
            <a:ext cx="4587240" cy="523220"/>
          </a:xfrm>
          <a:prstGeom prst="rect">
            <a:avLst/>
          </a:prstGeom>
          <a:noFill/>
        </p:spPr>
        <p:txBody>
          <a:bodyPr wrap="square">
            <a:spAutoFit/>
          </a:bodyPr>
          <a:lstStyle/>
          <a:p>
            <a:r>
              <a:rPr lang="it-IT" sz="2800" b="1" dirty="0">
                <a:solidFill>
                  <a:srgbClr val="FF0000"/>
                </a:solidFill>
              </a:rPr>
              <a:t>ISOTOPI</a:t>
            </a:r>
          </a:p>
        </p:txBody>
      </p:sp>
      <p:sp>
        <p:nvSpPr>
          <p:cNvPr id="5" name="CasellaDiTesto 4">
            <a:extLst>
              <a:ext uri="{FF2B5EF4-FFF2-40B4-BE49-F238E27FC236}">
                <a16:creationId xmlns:a16="http://schemas.microsoft.com/office/drawing/2014/main" id="{5BB65DAF-E5D0-5E23-56CC-0FE7D02070E6}"/>
              </a:ext>
            </a:extLst>
          </p:cNvPr>
          <p:cNvSpPr txBox="1"/>
          <p:nvPr/>
        </p:nvSpPr>
        <p:spPr>
          <a:xfrm>
            <a:off x="395536" y="1022975"/>
            <a:ext cx="8208912" cy="707886"/>
          </a:xfrm>
          <a:prstGeom prst="rect">
            <a:avLst/>
          </a:prstGeom>
          <a:noFill/>
        </p:spPr>
        <p:txBody>
          <a:bodyPr wrap="square">
            <a:spAutoFit/>
          </a:bodyPr>
          <a:lstStyle/>
          <a:p>
            <a:pPr algn="ctr"/>
            <a:r>
              <a:rPr lang="it-IT" sz="2000" b="1" dirty="0"/>
              <a:t>Gli isotopi sono atomi di uno stesso elemento aventi lo stesso numero atomico, ma diverso numero di massa.</a:t>
            </a:r>
          </a:p>
        </p:txBody>
      </p:sp>
      <p:sp>
        <p:nvSpPr>
          <p:cNvPr id="7" name="CasellaDiTesto 6">
            <a:extLst>
              <a:ext uri="{FF2B5EF4-FFF2-40B4-BE49-F238E27FC236}">
                <a16:creationId xmlns:a16="http://schemas.microsoft.com/office/drawing/2014/main" id="{B4CDB430-98C5-B442-1749-FF0A4F0E85AD}"/>
              </a:ext>
            </a:extLst>
          </p:cNvPr>
          <p:cNvSpPr txBox="1"/>
          <p:nvPr/>
        </p:nvSpPr>
        <p:spPr>
          <a:xfrm>
            <a:off x="539552" y="1874972"/>
            <a:ext cx="8208912" cy="3139321"/>
          </a:xfrm>
          <a:prstGeom prst="rect">
            <a:avLst/>
          </a:prstGeom>
          <a:noFill/>
        </p:spPr>
        <p:txBody>
          <a:bodyPr wrap="square">
            <a:spAutoFit/>
          </a:bodyPr>
          <a:lstStyle/>
          <a:p>
            <a:pPr marL="285750" indent="-285750">
              <a:buFont typeface="Wingdings" panose="05000000000000000000" pitchFamily="2" charset="2"/>
              <a:buChar char="Ø"/>
            </a:pPr>
            <a:r>
              <a:rPr lang="it-IT" dirty="0" err="1"/>
              <a:t>ll</a:t>
            </a:r>
            <a:r>
              <a:rPr lang="it-IT" dirty="0"/>
              <a:t> </a:t>
            </a:r>
            <a:r>
              <a:rPr lang="it-IT" b="1" dirty="0"/>
              <a:t>carbonio</a:t>
            </a:r>
            <a:r>
              <a:rPr lang="it-IT" dirty="0"/>
              <a:t>, numero atomico 6, ha tre isotopi. Le loro masse atomiche sono rispettivamente 12, 13 e 14. Tutti e tre hanno numero atomico 6, cioè essi hanno tutti 6 protoni nel nucleo e 6 elettroni al di fuori del nucleo. L’isotopo con massa 13 ha 7 neutroni nel nucleo, mentre l’isotopo con massa 14 ne ha 8. La massa del carbonio è 12,011; il carbonio 12 è il più abbondante in natura.</a:t>
            </a:r>
          </a:p>
          <a:p>
            <a:endParaRPr lang="it-IT" dirty="0"/>
          </a:p>
          <a:p>
            <a:pPr marL="285750" indent="-285750">
              <a:buFont typeface="Wingdings" panose="05000000000000000000" pitchFamily="2" charset="2"/>
              <a:buChar char="Ø"/>
            </a:pPr>
            <a:r>
              <a:rPr lang="it-IT" dirty="0"/>
              <a:t>Molti isotopi sono naturali, mentre altri sono stati preparati artificialmente. In generale, gli isotopi hanno proprietà chimiche identiche in quanto contengono lo stesso numero di elettroni e di protoni, ma differenti proprietà fisiche.</a:t>
            </a:r>
          </a:p>
        </p:txBody>
      </p:sp>
      <p:pic>
        <p:nvPicPr>
          <p:cNvPr id="8" name="Immagine 7">
            <a:extLst>
              <a:ext uri="{FF2B5EF4-FFF2-40B4-BE49-F238E27FC236}">
                <a16:creationId xmlns:a16="http://schemas.microsoft.com/office/drawing/2014/main" id="{D2B3AC91-83FC-44DC-2203-C52310CAED34}"/>
              </a:ext>
            </a:extLst>
          </p:cNvPr>
          <p:cNvPicPr>
            <a:picLocks noChangeAspect="1"/>
          </p:cNvPicPr>
          <p:nvPr/>
        </p:nvPicPr>
        <p:blipFill>
          <a:blip r:embed="rId2"/>
          <a:stretch>
            <a:fillRect/>
          </a:stretch>
        </p:blipFill>
        <p:spPr>
          <a:xfrm>
            <a:off x="685229" y="5034721"/>
            <a:ext cx="7629525" cy="1562100"/>
          </a:xfrm>
          <a:prstGeom prst="rect">
            <a:avLst/>
          </a:prstGeom>
        </p:spPr>
      </p:pic>
    </p:spTree>
    <p:extLst>
      <p:ext uri="{BB962C8B-B14F-4D97-AF65-F5344CB8AC3E}">
        <p14:creationId xmlns:p14="http://schemas.microsoft.com/office/powerpoint/2010/main" val="226420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997D471-9EEA-D12F-07D3-821964EB343A}"/>
              </a:ext>
            </a:extLst>
          </p:cNvPr>
          <p:cNvSpPr txBox="1"/>
          <p:nvPr/>
        </p:nvSpPr>
        <p:spPr>
          <a:xfrm>
            <a:off x="159808" y="77425"/>
            <a:ext cx="8352928" cy="954107"/>
          </a:xfrm>
          <a:prstGeom prst="rect">
            <a:avLst/>
          </a:prstGeom>
          <a:noFill/>
        </p:spPr>
        <p:txBody>
          <a:bodyPr wrap="square">
            <a:spAutoFit/>
          </a:bodyPr>
          <a:lstStyle/>
          <a:p>
            <a:r>
              <a:rPr lang="it-IT" sz="2800" b="1" dirty="0">
                <a:solidFill>
                  <a:srgbClr val="FF0000"/>
                </a:solidFill>
              </a:rPr>
              <a:t>DISPOSIZIONE DEGLI ELETTRONI IN UN ATOMO</a:t>
            </a:r>
          </a:p>
        </p:txBody>
      </p:sp>
      <p:sp>
        <p:nvSpPr>
          <p:cNvPr id="5" name="CasellaDiTesto 4">
            <a:extLst>
              <a:ext uri="{FF2B5EF4-FFF2-40B4-BE49-F238E27FC236}">
                <a16:creationId xmlns:a16="http://schemas.microsoft.com/office/drawing/2014/main" id="{28D3D6B7-EBE7-C593-84D3-84F387686DA3}"/>
              </a:ext>
            </a:extLst>
          </p:cNvPr>
          <p:cNvSpPr txBox="1"/>
          <p:nvPr/>
        </p:nvSpPr>
        <p:spPr>
          <a:xfrm>
            <a:off x="159808" y="1484784"/>
            <a:ext cx="8784976" cy="5109091"/>
          </a:xfrm>
          <a:prstGeom prst="rect">
            <a:avLst/>
          </a:prstGeom>
          <a:noFill/>
        </p:spPr>
        <p:txBody>
          <a:bodyPr wrap="square">
            <a:spAutoFit/>
          </a:bodyPr>
          <a:lstStyle/>
          <a:p>
            <a:r>
              <a:rPr lang="it-IT" sz="2000" b="1" i="1" dirty="0">
                <a:solidFill>
                  <a:srgbClr val="FF0000"/>
                </a:solidFill>
              </a:rPr>
              <a:t>Livelli energetici</a:t>
            </a:r>
          </a:p>
          <a:p>
            <a:endParaRPr lang="it-IT" dirty="0"/>
          </a:p>
          <a:p>
            <a:pPr algn="ctr"/>
            <a:r>
              <a:rPr lang="it-IT" b="1" dirty="0"/>
              <a:t>Gli elettroni sono collocati in livelli energetici. Un livello energetico rappresenta il volume che occupa la nuvola elettronica.</a:t>
            </a:r>
          </a:p>
          <a:p>
            <a:endParaRPr lang="it-IT" dirty="0"/>
          </a:p>
          <a:p>
            <a:pPr marL="285750" indent="-285750">
              <a:buFont typeface="Wingdings" panose="05000000000000000000" pitchFamily="2" charset="2"/>
              <a:buChar char="Ø"/>
            </a:pPr>
            <a:r>
              <a:rPr lang="it-IT" dirty="0"/>
              <a:t>Il massimo numero di elettroni presente in ciascun livello energetico si può calcolare dalla relazione 2n</a:t>
            </a:r>
            <a:r>
              <a:rPr lang="it-IT" baseline="30000" dirty="0"/>
              <a:t>2</a:t>
            </a:r>
            <a:r>
              <a:rPr lang="it-IT" dirty="0"/>
              <a:t>, dove n rappresenta il numero del livello energetico considerato a partire dal nucleo. Così nel primo livello energetico (n = 1) vi sono al massimo 2 elettroni (2n</a:t>
            </a:r>
            <a:r>
              <a:rPr lang="it-IT" baseline="30000" dirty="0"/>
              <a:t>2</a:t>
            </a:r>
            <a:r>
              <a:rPr lang="it-IT" dirty="0"/>
              <a:t> = 2); il secondo livello energetico (n = 2) conterrà al massimo 8 elettroni (2n</a:t>
            </a:r>
            <a:r>
              <a:rPr lang="it-IT" baseline="30000" dirty="0"/>
              <a:t>2</a:t>
            </a:r>
            <a:r>
              <a:rPr lang="it-IT" dirty="0"/>
              <a:t> = 8); il terzo livello energetico conterrà al massimo 18 elettroni. Il numero massimo di elettroni nel livello più esterno di un atomo è sempre otto.</a:t>
            </a:r>
          </a:p>
          <a:p>
            <a:pPr marL="285750" indent="-285750">
              <a:buFont typeface="Wingdings" panose="05000000000000000000" pitchFamily="2" charset="2"/>
              <a:buChar char="Ø"/>
            </a:pPr>
            <a:r>
              <a:rPr lang="it-IT" dirty="0"/>
              <a:t>Il primo livello energetico di un atomo deve essere completamente riempito prima che gli elettroni possano riempire il secondo; il secondo livello energetico deve essere completamente riempito prima che gli elettroni possano riempire il terzo, e così via.</a:t>
            </a:r>
          </a:p>
          <a:p>
            <a:pPr marL="285750" indent="-285750">
              <a:buFont typeface="Wingdings" panose="05000000000000000000" pitchFamily="2" charset="2"/>
              <a:buChar char="Ø"/>
            </a:pPr>
            <a:r>
              <a:rPr lang="it-IT" dirty="0"/>
              <a:t>L’idrogeno, H, ha un protone e nessun neutrone nel nucleo e ha un elettrone al di fuori del nucleo.</a:t>
            </a:r>
          </a:p>
        </p:txBody>
      </p:sp>
      <p:pic>
        <p:nvPicPr>
          <p:cNvPr id="2" name="Immagine 1">
            <a:extLst>
              <a:ext uri="{FF2B5EF4-FFF2-40B4-BE49-F238E27FC236}">
                <a16:creationId xmlns:a16="http://schemas.microsoft.com/office/drawing/2014/main" id="{EB79F5F1-95F8-0EF4-6E71-72CF68708AB6}"/>
              </a:ext>
            </a:extLst>
          </p:cNvPr>
          <p:cNvPicPr>
            <a:picLocks noChangeAspect="1"/>
          </p:cNvPicPr>
          <p:nvPr/>
        </p:nvPicPr>
        <p:blipFill>
          <a:blip r:embed="rId2"/>
          <a:stretch>
            <a:fillRect/>
          </a:stretch>
        </p:blipFill>
        <p:spPr>
          <a:xfrm>
            <a:off x="6228184" y="572023"/>
            <a:ext cx="2620092" cy="1460702"/>
          </a:xfrm>
          <a:prstGeom prst="rect">
            <a:avLst/>
          </a:prstGeom>
        </p:spPr>
      </p:pic>
    </p:spTree>
    <p:extLst>
      <p:ext uri="{BB962C8B-B14F-4D97-AF65-F5344CB8AC3E}">
        <p14:creationId xmlns:p14="http://schemas.microsoft.com/office/powerpoint/2010/main" val="392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3"/>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48473"/>
          <a:stretch/>
        </p:blipFill>
        <p:spPr>
          <a:xfrm>
            <a:off x="0" y="3573016"/>
            <a:ext cx="9144000" cy="2862962"/>
          </a:xfrm>
          <a:prstGeom prst="rect">
            <a:avLst/>
          </a:prstGeom>
          <a:noFill/>
          <a:ln>
            <a:noFill/>
          </a:ln>
        </p:spPr>
      </p:pic>
      <p:sp>
        <p:nvSpPr>
          <p:cNvPr id="4" name="CasellaDiTesto 3">
            <a:extLst>
              <a:ext uri="{FF2B5EF4-FFF2-40B4-BE49-F238E27FC236}">
                <a16:creationId xmlns:a16="http://schemas.microsoft.com/office/drawing/2014/main" id="{A20BBBEE-216E-C95D-AE25-6F84385AAAA3}"/>
              </a:ext>
            </a:extLst>
          </p:cNvPr>
          <p:cNvSpPr txBox="1"/>
          <p:nvPr/>
        </p:nvSpPr>
        <p:spPr>
          <a:xfrm>
            <a:off x="323528" y="260648"/>
            <a:ext cx="8496944" cy="2800767"/>
          </a:xfrm>
          <a:prstGeom prst="rect">
            <a:avLst/>
          </a:prstGeom>
          <a:noFill/>
        </p:spPr>
        <p:txBody>
          <a:bodyPr wrap="square">
            <a:spAutoFit/>
          </a:bodyPr>
          <a:lstStyle/>
          <a:p>
            <a:r>
              <a:rPr lang="it-IT" sz="2800" b="1" dirty="0">
                <a:solidFill>
                  <a:srgbClr val="FF0000"/>
                </a:solidFill>
              </a:rPr>
              <a:t>MODELLO DI BOHR</a:t>
            </a:r>
          </a:p>
          <a:p>
            <a:endParaRPr lang="it-IT" sz="2800" b="1" dirty="0">
              <a:solidFill>
                <a:schemeClr val="accent6"/>
              </a:solidFill>
            </a:endParaRPr>
          </a:p>
          <a:p>
            <a:r>
              <a:rPr lang="it-IT" sz="2000" dirty="0"/>
              <a:t>Gli elettroni ruotano intorno al nucleo in orbite ben definite (orbitali = zone di spazio in cui si ha la massima probabilità di trovare l’elettrone). Nel loro moto intorno al nucleo, gli elettroni non modificano la loro energia e si possono muovere da un orbitale ad un altro (verso il nucleo o lontano dal nucleo) tramite emissione o assorbimento di energia </a:t>
            </a:r>
          </a:p>
        </p:txBody>
      </p:sp>
    </p:spTree>
    <p:extLst>
      <p:ext uri="{BB962C8B-B14F-4D97-AF65-F5344CB8AC3E}">
        <p14:creationId xmlns:p14="http://schemas.microsoft.com/office/powerpoint/2010/main" val="361825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CC9DFC2-D94D-2529-C337-B4EC3ECF90E1}"/>
              </a:ext>
            </a:extLst>
          </p:cNvPr>
          <p:cNvSpPr txBox="1"/>
          <p:nvPr/>
        </p:nvSpPr>
        <p:spPr>
          <a:xfrm>
            <a:off x="359532" y="1340768"/>
            <a:ext cx="8424936" cy="5262979"/>
          </a:xfrm>
          <a:prstGeom prst="rect">
            <a:avLst/>
          </a:prstGeom>
          <a:noFill/>
        </p:spPr>
        <p:txBody>
          <a:bodyPr wrap="square">
            <a:spAutoFit/>
          </a:bodyPr>
          <a:lstStyle/>
          <a:p>
            <a:pPr algn="l"/>
            <a:endParaRPr lang="it-IT" sz="1600" b="1" i="0" u="none" strike="noStrike" baseline="0" dirty="0">
              <a:solidFill>
                <a:srgbClr val="FF0000"/>
              </a:solidFill>
              <a:latin typeface="Arial" panose="020B0604020202020204" pitchFamily="34" charset="0"/>
            </a:endParaRPr>
          </a:p>
          <a:p>
            <a:r>
              <a:rPr lang="it-IT" sz="2800" b="1" i="0" u="none" strike="noStrike" baseline="0" dirty="0">
                <a:solidFill>
                  <a:srgbClr val="FF0000"/>
                </a:solidFill>
                <a:latin typeface="Rockwell" panose="02060603020205020403" pitchFamily="18" charset="0"/>
              </a:rPr>
              <a:t>I postulati: </a:t>
            </a:r>
          </a:p>
          <a:p>
            <a:endParaRPr lang="it-IT" sz="2800" b="1" i="0" u="none" strike="noStrike" baseline="0" dirty="0">
              <a:solidFill>
                <a:srgbClr val="FF0000"/>
              </a:solidFill>
              <a:latin typeface="Rockwell" panose="02060603020205020403" pitchFamily="18" charset="0"/>
            </a:endParaRPr>
          </a:p>
          <a:p>
            <a:r>
              <a:rPr lang="it-IT" sz="2000" b="0" i="0" u="none" strike="noStrike" baseline="0" dirty="0">
                <a:solidFill>
                  <a:srgbClr val="000000"/>
                </a:solidFill>
                <a:latin typeface="Rockwell" panose="02060603020205020403" pitchFamily="18" charset="0"/>
              </a:rPr>
              <a:t>1.Nell'atomo gli elettroni ruotano intorno al nucleo su </a:t>
            </a:r>
            <a:r>
              <a:rPr lang="it-IT" sz="2000" b="0" i="0" u="none" strike="noStrike" baseline="0" dirty="0">
                <a:solidFill>
                  <a:srgbClr val="FF0000"/>
                </a:solidFill>
                <a:latin typeface="Rockwell" panose="02060603020205020403" pitchFamily="18" charset="0"/>
              </a:rPr>
              <a:t>orbite circolari</a:t>
            </a:r>
            <a:r>
              <a:rPr lang="it-IT" sz="2000" b="0" i="0" u="none" strike="noStrike" baseline="0" dirty="0">
                <a:solidFill>
                  <a:srgbClr val="000000"/>
                </a:solidFill>
                <a:latin typeface="Rockwell" panose="02060603020205020403" pitchFamily="18" charset="0"/>
              </a:rPr>
              <a:t>. Ognuna di queste orbite ha un raggio ed un valore di energia ben determinato </a:t>
            </a:r>
          </a:p>
          <a:p>
            <a:r>
              <a:rPr lang="it-IT" sz="2000" b="0" i="0" u="none" strike="noStrike" baseline="0" dirty="0">
                <a:solidFill>
                  <a:srgbClr val="000000"/>
                </a:solidFill>
                <a:latin typeface="Rockwell" panose="02060603020205020403" pitchFamily="18" charset="0"/>
              </a:rPr>
              <a:t>2.L’energia dell’elettrone nell’atomo </a:t>
            </a:r>
            <a:r>
              <a:rPr lang="it-IT" sz="2000" b="0" i="0" u="none" strike="noStrike" baseline="0" dirty="0" err="1">
                <a:solidFill>
                  <a:srgbClr val="000000"/>
                </a:solidFill>
                <a:latin typeface="Rockwell" panose="02060603020205020403" pitchFamily="18" charset="0"/>
              </a:rPr>
              <a:t>é</a:t>
            </a:r>
            <a:r>
              <a:rPr lang="it-IT" sz="2000" b="0" i="0" u="none" strike="noStrike" baseline="0" dirty="0">
                <a:solidFill>
                  <a:srgbClr val="000000"/>
                </a:solidFill>
                <a:latin typeface="Rockwell" panose="02060603020205020403" pitchFamily="18" charset="0"/>
              </a:rPr>
              <a:t> </a:t>
            </a:r>
            <a:r>
              <a:rPr lang="it-IT" sz="2000" b="0" i="0" u="none" strike="noStrike" baseline="0" dirty="0">
                <a:solidFill>
                  <a:srgbClr val="FF0000"/>
                </a:solidFill>
                <a:latin typeface="Rockwell" panose="02060603020205020403" pitchFamily="18" charset="0"/>
              </a:rPr>
              <a:t>quantizzata</a:t>
            </a:r>
            <a:r>
              <a:rPr lang="it-IT" sz="2000" b="0" i="0" u="none" strike="noStrike" baseline="0" dirty="0">
                <a:solidFill>
                  <a:srgbClr val="000000"/>
                </a:solidFill>
                <a:latin typeface="Rockwell" panose="02060603020205020403" pitchFamily="18" charset="0"/>
              </a:rPr>
              <a:t>. Essa </a:t>
            </a:r>
            <a:r>
              <a:rPr lang="it-IT" sz="2000" b="0" i="0" u="none" strike="noStrike" baseline="0" dirty="0" err="1">
                <a:solidFill>
                  <a:srgbClr val="000000"/>
                </a:solidFill>
                <a:latin typeface="Rockwell" panose="02060603020205020403" pitchFamily="18" charset="0"/>
              </a:rPr>
              <a:t>puó</a:t>
            </a:r>
            <a:r>
              <a:rPr lang="it-IT" sz="2000" b="0" i="0" u="none" strike="noStrike" baseline="0" dirty="0">
                <a:solidFill>
                  <a:srgbClr val="000000"/>
                </a:solidFill>
                <a:latin typeface="Rockwell" panose="02060603020205020403" pitchFamily="18" charset="0"/>
              </a:rPr>
              <a:t> assumere soltanto certi valori (valori permessi), ma non </a:t>
            </a:r>
            <a:r>
              <a:rPr lang="it-IT" sz="2000" b="0" i="0" u="none" strike="noStrike" baseline="0" dirty="0" err="1">
                <a:solidFill>
                  <a:srgbClr val="000000"/>
                </a:solidFill>
                <a:latin typeface="Rockwell" panose="02060603020205020403" pitchFamily="18" charset="0"/>
              </a:rPr>
              <a:t>puó</a:t>
            </a:r>
            <a:r>
              <a:rPr lang="it-IT" sz="2000" b="0" i="0" u="none" strike="noStrike" baseline="0" dirty="0">
                <a:solidFill>
                  <a:srgbClr val="000000"/>
                </a:solidFill>
                <a:latin typeface="Rockwell" panose="02060603020205020403" pitchFamily="18" charset="0"/>
              </a:rPr>
              <a:t> assumere i valori intermedi fra quelli permessi </a:t>
            </a:r>
          </a:p>
          <a:p>
            <a:r>
              <a:rPr lang="it-IT" sz="2000" b="0" i="0" u="none" strike="noStrike" baseline="0" dirty="0">
                <a:solidFill>
                  <a:srgbClr val="000000"/>
                </a:solidFill>
                <a:latin typeface="Rockwell" panose="02060603020205020403" pitchFamily="18" charset="0"/>
              </a:rPr>
              <a:t>3.Finché un elettrone rimane nella sua orbita, non emette e non assorbe energia </a:t>
            </a:r>
          </a:p>
          <a:p>
            <a:r>
              <a:rPr lang="it-IT" sz="2000" b="0" i="0" u="none" strike="noStrike" baseline="0" dirty="0">
                <a:solidFill>
                  <a:srgbClr val="000000"/>
                </a:solidFill>
                <a:latin typeface="Rockwell" panose="02060603020205020403" pitchFamily="18" charset="0"/>
              </a:rPr>
              <a:t>4.Un elettrone può operare una transizione da un livello di energia ad un altro solo </a:t>
            </a:r>
            <a:r>
              <a:rPr lang="it-IT" sz="2000" b="0" i="0" u="none" strike="noStrike" baseline="0" dirty="0">
                <a:solidFill>
                  <a:srgbClr val="FF0000"/>
                </a:solidFill>
                <a:latin typeface="Rockwell" panose="02060603020205020403" pitchFamily="18" charset="0"/>
              </a:rPr>
              <a:t>assorbendo o emettendo radiazione</a:t>
            </a:r>
            <a:r>
              <a:rPr lang="it-IT" sz="2000" b="0" i="0" u="none" strike="noStrike" baseline="0" dirty="0">
                <a:solidFill>
                  <a:srgbClr val="000000"/>
                </a:solidFill>
                <a:latin typeface="Rockwell" panose="02060603020205020403" pitchFamily="18" charset="0"/>
              </a:rPr>
              <a:t>. La frequenza n della radiazione è data dalla nota relazione: </a:t>
            </a:r>
            <a:r>
              <a:rPr lang="it-IT" sz="2400" b="0" i="1" u="none" strike="noStrike" baseline="0" dirty="0" err="1">
                <a:solidFill>
                  <a:srgbClr val="000000"/>
                </a:solidFill>
                <a:latin typeface="Rockwell" panose="02060603020205020403" pitchFamily="18" charset="0"/>
              </a:rPr>
              <a:t>h</a:t>
            </a:r>
            <a:r>
              <a:rPr lang="it-IT" sz="2400" b="0" i="0" u="none" strike="noStrike" baseline="0" dirty="0" err="1">
                <a:solidFill>
                  <a:srgbClr val="000000"/>
                </a:solidFill>
                <a:latin typeface="Rockwell" panose="02060603020205020403" pitchFamily="18" charset="0"/>
              </a:rPr>
              <a:t>v</a:t>
            </a:r>
            <a:r>
              <a:rPr lang="it-IT" sz="2400" b="0" i="0" u="none" strike="noStrike" baseline="0" dirty="0">
                <a:solidFill>
                  <a:srgbClr val="000000"/>
                </a:solidFill>
                <a:latin typeface="Rockwell" panose="02060603020205020403" pitchFamily="18" charset="0"/>
              </a:rPr>
              <a:t>= </a:t>
            </a:r>
            <a:r>
              <a:rPr lang="it-IT" sz="2400" dirty="0">
                <a:solidFill>
                  <a:srgbClr val="000000"/>
                </a:solidFill>
                <a:latin typeface="Rockwell" panose="02060603020205020403" pitchFamily="18" charset="0"/>
              </a:rPr>
              <a:t>∆</a:t>
            </a:r>
            <a:r>
              <a:rPr lang="it-IT" sz="2400" b="0" i="1" u="none" strike="noStrike" baseline="0" dirty="0">
                <a:solidFill>
                  <a:srgbClr val="000000"/>
                </a:solidFill>
                <a:latin typeface="Rockwell" panose="02060603020205020403" pitchFamily="18" charset="0"/>
              </a:rPr>
              <a:t>E </a:t>
            </a:r>
            <a:r>
              <a:rPr lang="it-IT" sz="2400" b="0" i="0" u="none" strike="noStrike" baseline="0" dirty="0">
                <a:solidFill>
                  <a:srgbClr val="000000"/>
                </a:solidFill>
                <a:latin typeface="Rockwell" panose="02060603020205020403" pitchFamily="18" charset="0"/>
              </a:rPr>
              <a:t>d</a:t>
            </a:r>
            <a:r>
              <a:rPr lang="it-IT" sz="2000" b="0" i="0" u="none" strike="noStrike" baseline="0" dirty="0">
                <a:solidFill>
                  <a:srgbClr val="000000"/>
                </a:solidFill>
                <a:latin typeface="Rockwell" panose="02060603020205020403" pitchFamily="18" charset="0"/>
              </a:rPr>
              <a:t>ove </a:t>
            </a:r>
            <a:r>
              <a:rPr lang="it-IT" sz="2000" dirty="0">
                <a:solidFill>
                  <a:srgbClr val="000000"/>
                </a:solidFill>
                <a:latin typeface="Rockwell" panose="02060603020205020403" pitchFamily="18" charset="0"/>
              </a:rPr>
              <a:t>∆ </a:t>
            </a:r>
            <a:r>
              <a:rPr lang="it-IT" sz="2000" b="0" i="1" u="none" strike="noStrike" baseline="0" dirty="0">
                <a:solidFill>
                  <a:srgbClr val="000000"/>
                </a:solidFill>
                <a:latin typeface="Rockwell" panose="02060603020205020403" pitchFamily="18" charset="0"/>
              </a:rPr>
              <a:t>E </a:t>
            </a:r>
            <a:r>
              <a:rPr lang="it-IT" sz="2000" b="0" i="0" u="none" strike="noStrike" baseline="0" dirty="0">
                <a:solidFill>
                  <a:srgbClr val="000000"/>
                </a:solidFill>
                <a:latin typeface="Rockwell" panose="02060603020205020403" pitchFamily="18" charset="0"/>
              </a:rPr>
              <a:t>è la differenza di energia fra i due stati coinvolti ed </a:t>
            </a:r>
            <a:r>
              <a:rPr lang="it-IT" sz="2000" b="0" i="1" u="none" strike="noStrike" baseline="0" dirty="0">
                <a:solidFill>
                  <a:srgbClr val="000000"/>
                </a:solidFill>
                <a:latin typeface="Rockwell" panose="02060603020205020403" pitchFamily="18" charset="0"/>
              </a:rPr>
              <a:t>h </a:t>
            </a:r>
            <a:r>
              <a:rPr lang="it-IT" sz="2000" b="0" i="0" u="none" strike="noStrike" baseline="0" dirty="0">
                <a:solidFill>
                  <a:srgbClr val="000000"/>
                </a:solidFill>
                <a:latin typeface="Rockwell" panose="02060603020205020403" pitchFamily="18" charset="0"/>
              </a:rPr>
              <a:t>è la costante di Planck </a:t>
            </a:r>
          </a:p>
        </p:txBody>
      </p:sp>
      <p:pic>
        <p:nvPicPr>
          <p:cNvPr id="5" name="Immagine 4">
            <a:extLst>
              <a:ext uri="{FF2B5EF4-FFF2-40B4-BE49-F238E27FC236}">
                <a16:creationId xmlns:a16="http://schemas.microsoft.com/office/drawing/2014/main" id="{7FE759E2-114A-6DE9-825A-0E6907090DB1}"/>
              </a:ext>
            </a:extLst>
          </p:cNvPr>
          <p:cNvPicPr>
            <a:picLocks noChangeAspect="1"/>
          </p:cNvPicPr>
          <p:nvPr/>
        </p:nvPicPr>
        <p:blipFill>
          <a:blip r:embed="rId2"/>
          <a:stretch>
            <a:fillRect/>
          </a:stretch>
        </p:blipFill>
        <p:spPr>
          <a:xfrm>
            <a:off x="4559882" y="0"/>
            <a:ext cx="4211960" cy="2260374"/>
          </a:xfrm>
          <a:prstGeom prst="rect">
            <a:avLst/>
          </a:prstGeom>
        </p:spPr>
      </p:pic>
    </p:spTree>
    <p:extLst>
      <p:ext uri="{BB962C8B-B14F-4D97-AF65-F5344CB8AC3E}">
        <p14:creationId xmlns:p14="http://schemas.microsoft.com/office/powerpoint/2010/main" val="389956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28E95B0-F559-ACDD-560E-F4E6811821FA}"/>
              </a:ext>
            </a:extLst>
          </p:cNvPr>
          <p:cNvSpPr txBox="1"/>
          <p:nvPr/>
        </p:nvSpPr>
        <p:spPr>
          <a:xfrm>
            <a:off x="323528" y="24674"/>
            <a:ext cx="8208912" cy="523220"/>
          </a:xfrm>
          <a:prstGeom prst="rect">
            <a:avLst/>
          </a:prstGeom>
          <a:noFill/>
        </p:spPr>
        <p:txBody>
          <a:bodyPr wrap="square">
            <a:spAutoFit/>
          </a:bodyPr>
          <a:lstStyle/>
          <a:p>
            <a:r>
              <a:rPr lang="it-IT" sz="2800" b="1" dirty="0">
                <a:solidFill>
                  <a:srgbClr val="FF0000"/>
                </a:solidFill>
              </a:rPr>
              <a:t>SOTTOLIVELLI DI ENERGIA</a:t>
            </a:r>
          </a:p>
        </p:txBody>
      </p:sp>
      <p:sp>
        <p:nvSpPr>
          <p:cNvPr id="5" name="CasellaDiTesto 4">
            <a:extLst>
              <a:ext uri="{FF2B5EF4-FFF2-40B4-BE49-F238E27FC236}">
                <a16:creationId xmlns:a16="http://schemas.microsoft.com/office/drawing/2014/main" id="{FCF0CA10-2192-8204-5B4A-0522468D043B}"/>
              </a:ext>
            </a:extLst>
          </p:cNvPr>
          <p:cNvSpPr txBox="1"/>
          <p:nvPr/>
        </p:nvSpPr>
        <p:spPr>
          <a:xfrm>
            <a:off x="251520" y="783868"/>
            <a:ext cx="8496944" cy="5909310"/>
          </a:xfrm>
          <a:prstGeom prst="rect">
            <a:avLst/>
          </a:prstGeom>
          <a:noFill/>
        </p:spPr>
        <p:txBody>
          <a:bodyPr wrap="square">
            <a:spAutoFit/>
          </a:bodyPr>
          <a:lstStyle/>
          <a:p>
            <a:r>
              <a:rPr lang="it-IT" dirty="0"/>
              <a:t>Ogni livello energetico (o guscio) è costituito da sottolivelli (o </a:t>
            </a:r>
            <a:r>
              <a:rPr lang="it-IT" dirty="0" err="1"/>
              <a:t>sottogusci</a:t>
            </a:r>
            <a:r>
              <a:rPr lang="it-IT" dirty="0"/>
              <a:t>), che differiscono uno dall’altro per il loro arrangiamento spaziale. </a:t>
            </a:r>
          </a:p>
          <a:p>
            <a:r>
              <a:rPr lang="it-IT" dirty="0"/>
              <a:t>I sottolivelli energetici sono formati da orbitali atomici. </a:t>
            </a:r>
          </a:p>
          <a:p>
            <a:endParaRPr lang="it-IT" dirty="0"/>
          </a:p>
          <a:p>
            <a:pPr marL="285750" indent="-285750">
              <a:buFont typeface="Wingdings" panose="05000000000000000000" pitchFamily="2" charset="2"/>
              <a:buChar char="Ø"/>
            </a:pPr>
            <a:r>
              <a:rPr lang="it-IT" dirty="0"/>
              <a:t>ciascun livello energetico ha un sottolivello s contenente un orbitale di tipo s di forma sferica </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ad iniziare dal secondo livello energetico, ciascun livello contiene un sottolivello </a:t>
            </a:r>
            <a:r>
              <a:rPr lang="it-IT" b="1" dirty="0"/>
              <a:t>p</a:t>
            </a:r>
            <a:r>
              <a:rPr lang="it-IT" dirty="0"/>
              <a:t> che comprende tre orbitali </a:t>
            </a:r>
            <a:r>
              <a:rPr lang="it-IT" b="1" dirty="0"/>
              <a:t>p</a:t>
            </a:r>
            <a:r>
              <a:rPr lang="it-IT" dirty="0"/>
              <a:t>;</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dal terzo livello energetico, ciascun livello contiene un sottolivello </a:t>
            </a:r>
            <a:r>
              <a:rPr lang="it-IT" b="1" dirty="0"/>
              <a:t>d</a:t>
            </a:r>
            <a:r>
              <a:rPr lang="it-IT" dirty="0"/>
              <a:t> che comprende 5 orbitali </a:t>
            </a:r>
            <a:r>
              <a:rPr lang="it-IT" b="1" dirty="0"/>
              <a:t>d</a:t>
            </a:r>
            <a:r>
              <a:rPr lang="it-IT" dirty="0"/>
              <a:t>;</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dal quarto livello energetico, ciascun livello contiene un sottolivello</a:t>
            </a:r>
            <a:r>
              <a:rPr lang="it-IT" b="1" dirty="0"/>
              <a:t> f </a:t>
            </a:r>
            <a:r>
              <a:rPr lang="it-IT" dirty="0"/>
              <a:t>che comprende 7 orbitali f;</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ciascun orbitale non può contenere più di due elettroni;</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ciascun gruppo di orbitali deve essere riempito completamente prima di passare al riempimento di quello successivo, ovvero gli orbitali vengono riempiti in ordine di energia crescente.</a:t>
            </a:r>
          </a:p>
        </p:txBody>
      </p:sp>
    </p:spTree>
    <p:extLst>
      <p:ext uri="{BB962C8B-B14F-4D97-AF65-F5344CB8AC3E}">
        <p14:creationId xmlns:p14="http://schemas.microsoft.com/office/powerpoint/2010/main" val="162866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393700"/>
            <a:ext cx="9144000" cy="6070600"/>
          </a:xfrm>
          <a:prstGeom prst="rect">
            <a:avLst/>
          </a:prstGeom>
          <a:noFill/>
          <a:ln>
            <a:noFill/>
          </a:ln>
        </p:spPr>
      </p:pic>
    </p:spTree>
    <p:extLst>
      <p:ext uri="{BB962C8B-B14F-4D97-AF65-F5344CB8AC3E}">
        <p14:creationId xmlns:p14="http://schemas.microsoft.com/office/powerpoint/2010/main" val="15305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5563" y="0"/>
            <a:ext cx="9032875" cy="6858000"/>
          </a:xfrm>
          <a:prstGeom prst="rect">
            <a:avLst/>
          </a:prstGeom>
          <a:noFill/>
          <a:ln>
            <a:noFill/>
          </a:ln>
        </p:spPr>
      </p:pic>
    </p:spTree>
    <p:extLst>
      <p:ext uri="{BB962C8B-B14F-4D97-AF65-F5344CB8AC3E}">
        <p14:creationId xmlns:p14="http://schemas.microsoft.com/office/powerpoint/2010/main" val="244249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69888" y="0"/>
            <a:ext cx="7818603" cy="6381328"/>
          </a:xfrm>
          <a:prstGeom prst="rect">
            <a:avLst/>
          </a:prstGeom>
          <a:noFill/>
          <a:ln>
            <a:noFill/>
          </a:ln>
        </p:spPr>
      </p:pic>
    </p:spTree>
    <p:extLst>
      <p:ext uri="{BB962C8B-B14F-4D97-AF65-F5344CB8AC3E}">
        <p14:creationId xmlns:p14="http://schemas.microsoft.com/office/powerpoint/2010/main" val="2594267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B0166DD-9A0A-B1EC-1513-1B7EC20708A5}"/>
              </a:ext>
            </a:extLst>
          </p:cNvPr>
          <p:cNvPicPr>
            <a:picLocks noChangeAspect="1"/>
          </p:cNvPicPr>
          <p:nvPr/>
        </p:nvPicPr>
        <p:blipFill>
          <a:blip r:embed="rId2"/>
          <a:stretch>
            <a:fillRect/>
          </a:stretch>
        </p:blipFill>
        <p:spPr>
          <a:xfrm>
            <a:off x="683568" y="3816219"/>
            <a:ext cx="7907628" cy="1601821"/>
          </a:xfrm>
          <a:prstGeom prst="rect">
            <a:avLst/>
          </a:prstGeom>
        </p:spPr>
      </p:pic>
      <p:sp>
        <p:nvSpPr>
          <p:cNvPr id="5" name="CasellaDiTesto 4">
            <a:extLst>
              <a:ext uri="{FF2B5EF4-FFF2-40B4-BE49-F238E27FC236}">
                <a16:creationId xmlns:a16="http://schemas.microsoft.com/office/drawing/2014/main" id="{7A0FB263-46B9-6E8C-8036-5782095FB965}"/>
              </a:ext>
            </a:extLst>
          </p:cNvPr>
          <p:cNvSpPr txBox="1"/>
          <p:nvPr/>
        </p:nvSpPr>
        <p:spPr>
          <a:xfrm>
            <a:off x="359532" y="332656"/>
            <a:ext cx="8424936" cy="2492990"/>
          </a:xfrm>
          <a:prstGeom prst="rect">
            <a:avLst/>
          </a:prstGeom>
          <a:noFill/>
        </p:spPr>
        <p:txBody>
          <a:bodyPr wrap="square">
            <a:spAutoFit/>
          </a:bodyPr>
          <a:lstStyle/>
          <a:p>
            <a:pPr algn="l"/>
            <a:r>
              <a:rPr lang="it-IT" sz="3200" b="0" i="0" u="none" strike="noStrike" baseline="0" dirty="0">
                <a:solidFill>
                  <a:srgbClr val="FF0000"/>
                </a:solidFill>
                <a:latin typeface="ArialMT"/>
              </a:rPr>
              <a:t>La configurazione degli atomi</a:t>
            </a:r>
          </a:p>
          <a:p>
            <a:pPr algn="l"/>
            <a:r>
              <a:rPr lang="it-IT" sz="3200" b="0" i="0" u="none" strike="noStrike" baseline="0" dirty="0" err="1">
                <a:solidFill>
                  <a:srgbClr val="FF0000"/>
                </a:solidFill>
                <a:latin typeface="ArialMT"/>
              </a:rPr>
              <a:t>polielettronici</a:t>
            </a:r>
            <a:r>
              <a:rPr lang="it-IT" sz="3200" b="0" i="0" u="none" strike="noStrike" baseline="0" dirty="0">
                <a:solidFill>
                  <a:srgbClr val="FF0000"/>
                </a:solidFill>
                <a:latin typeface="ArialMT"/>
              </a:rPr>
              <a:t> (I)</a:t>
            </a:r>
          </a:p>
          <a:p>
            <a:pPr algn="l"/>
            <a:endParaRPr lang="it-IT" sz="3200" b="0" i="0" u="none" strike="noStrike" baseline="0" dirty="0">
              <a:solidFill>
                <a:srgbClr val="FF0000"/>
              </a:solidFill>
              <a:latin typeface="ArialMT"/>
            </a:endParaRPr>
          </a:p>
          <a:p>
            <a:pPr algn="l"/>
            <a:r>
              <a:rPr lang="it-IT" sz="2000" b="0" i="0" u="none" strike="noStrike" baseline="0" dirty="0">
                <a:solidFill>
                  <a:srgbClr val="000000"/>
                </a:solidFill>
                <a:latin typeface="ArialMT"/>
              </a:rPr>
              <a:t>La rappresentazione completa degli orbitali occupati da tutti gli elettroni in un atomo o in uno ione in ordine crescente di energia si chiama </a:t>
            </a:r>
            <a:r>
              <a:rPr lang="it-IT" sz="2000" b="1" i="0" u="none" strike="noStrike" baseline="0" dirty="0">
                <a:solidFill>
                  <a:srgbClr val="000000"/>
                </a:solidFill>
                <a:latin typeface="Arial-BoldMT"/>
              </a:rPr>
              <a:t>configurazione elettronica</a:t>
            </a:r>
            <a:r>
              <a:rPr lang="it-IT" sz="2000" b="0" i="0" u="none" strike="noStrike" baseline="0" dirty="0">
                <a:solidFill>
                  <a:srgbClr val="000000"/>
                </a:solidFill>
                <a:latin typeface="ArialMT"/>
              </a:rPr>
              <a:t>.</a:t>
            </a:r>
            <a:endParaRPr lang="it-IT" sz="2000" dirty="0"/>
          </a:p>
        </p:txBody>
      </p:sp>
    </p:spTree>
    <p:extLst>
      <p:ext uri="{BB962C8B-B14F-4D97-AF65-F5344CB8AC3E}">
        <p14:creationId xmlns:p14="http://schemas.microsoft.com/office/powerpoint/2010/main" val="57858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DA2AE05-A762-05EB-0EE5-EDAA4A620043}"/>
              </a:ext>
            </a:extLst>
          </p:cNvPr>
          <p:cNvPicPr>
            <a:picLocks noChangeAspect="1"/>
          </p:cNvPicPr>
          <p:nvPr/>
        </p:nvPicPr>
        <p:blipFill rotWithShape="1">
          <a:blip r:embed="rId2"/>
          <a:srcRect t="45800" r="21835" b="16400"/>
          <a:stretch/>
        </p:blipFill>
        <p:spPr>
          <a:xfrm>
            <a:off x="175536" y="2060848"/>
            <a:ext cx="8792928" cy="3456384"/>
          </a:xfrm>
          <a:prstGeom prst="rect">
            <a:avLst/>
          </a:prstGeom>
        </p:spPr>
      </p:pic>
      <p:sp>
        <p:nvSpPr>
          <p:cNvPr id="4" name="CasellaDiTesto 3">
            <a:extLst>
              <a:ext uri="{FF2B5EF4-FFF2-40B4-BE49-F238E27FC236}">
                <a16:creationId xmlns:a16="http://schemas.microsoft.com/office/drawing/2014/main" id="{21BCD901-98D0-7B02-8D13-18DA3BB8D9B8}"/>
              </a:ext>
            </a:extLst>
          </p:cNvPr>
          <p:cNvSpPr txBox="1"/>
          <p:nvPr/>
        </p:nvSpPr>
        <p:spPr>
          <a:xfrm>
            <a:off x="323528" y="548680"/>
            <a:ext cx="4587240" cy="461665"/>
          </a:xfrm>
          <a:prstGeom prst="rect">
            <a:avLst/>
          </a:prstGeom>
          <a:noFill/>
        </p:spPr>
        <p:txBody>
          <a:bodyPr wrap="square">
            <a:spAutoFit/>
          </a:bodyPr>
          <a:lstStyle/>
          <a:p>
            <a:r>
              <a:rPr lang="it-IT" sz="2400" b="1" dirty="0">
                <a:solidFill>
                  <a:srgbClr val="FF0000"/>
                </a:solidFill>
              </a:rPr>
              <a:t>CHE COSA È LA MATERIA? </a:t>
            </a:r>
          </a:p>
        </p:txBody>
      </p:sp>
    </p:spTree>
    <p:extLst>
      <p:ext uri="{BB962C8B-B14F-4D97-AF65-F5344CB8AC3E}">
        <p14:creationId xmlns:p14="http://schemas.microsoft.com/office/powerpoint/2010/main" val="188144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55C30CF-8134-4D33-DD62-8875F74D4352}"/>
              </a:ext>
            </a:extLst>
          </p:cNvPr>
          <p:cNvSpPr txBox="1"/>
          <p:nvPr/>
        </p:nvSpPr>
        <p:spPr>
          <a:xfrm>
            <a:off x="575556" y="92991"/>
            <a:ext cx="7992888" cy="2185214"/>
          </a:xfrm>
          <a:prstGeom prst="rect">
            <a:avLst/>
          </a:prstGeom>
          <a:noFill/>
        </p:spPr>
        <p:txBody>
          <a:bodyPr wrap="square">
            <a:spAutoFit/>
          </a:bodyPr>
          <a:lstStyle/>
          <a:p>
            <a:pPr algn="l"/>
            <a:r>
              <a:rPr lang="it-IT" sz="3200" b="0" i="0" u="none" strike="noStrike" baseline="0" dirty="0">
                <a:solidFill>
                  <a:srgbClr val="FF0000"/>
                </a:solidFill>
                <a:latin typeface="ArialMT"/>
              </a:rPr>
              <a:t>La configurazione degli atomi</a:t>
            </a:r>
          </a:p>
          <a:p>
            <a:pPr algn="l"/>
            <a:r>
              <a:rPr lang="it-IT" sz="3200" b="0" i="0" u="none" strike="noStrike" baseline="0" dirty="0" err="1">
                <a:solidFill>
                  <a:srgbClr val="FF0000"/>
                </a:solidFill>
                <a:latin typeface="ArialMT"/>
              </a:rPr>
              <a:t>polielettronici</a:t>
            </a:r>
            <a:r>
              <a:rPr lang="it-IT" sz="3200" b="0" i="0" u="none" strike="noStrike" baseline="0" dirty="0">
                <a:solidFill>
                  <a:srgbClr val="FF0000"/>
                </a:solidFill>
                <a:latin typeface="ArialMT"/>
              </a:rPr>
              <a:t> (II)</a:t>
            </a:r>
          </a:p>
          <a:p>
            <a:pPr algn="l"/>
            <a:endParaRPr lang="it-IT" sz="3200" b="0" i="0" u="none" strike="noStrike" baseline="0" dirty="0">
              <a:solidFill>
                <a:srgbClr val="FF0000"/>
              </a:solidFill>
              <a:latin typeface="ArialMT"/>
            </a:endParaRPr>
          </a:p>
          <a:p>
            <a:pPr algn="l"/>
            <a:r>
              <a:rPr lang="it-IT" sz="2000" b="0" i="0" u="none" strike="noStrike" baseline="0" dirty="0">
                <a:solidFill>
                  <a:srgbClr val="000000"/>
                </a:solidFill>
                <a:latin typeface="ArialMT"/>
              </a:rPr>
              <a:t>Il numero atomico Z dell’elemento indica il numero di elettroni da sistemare.</a:t>
            </a:r>
            <a:endParaRPr lang="it-IT" sz="2000" dirty="0"/>
          </a:p>
        </p:txBody>
      </p:sp>
      <p:pic>
        <p:nvPicPr>
          <p:cNvPr id="7" name="Immagine 6">
            <a:extLst>
              <a:ext uri="{FF2B5EF4-FFF2-40B4-BE49-F238E27FC236}">
                <a16:creationId xmlns:a16="http://schemas.microsoft.com/office/drawing/2014/main" id="{013239BD-D9FC-D04D-19C2-6A51015EA0B0}"/>
              </a:ext>
            </a:extLst>
          </p:cNvPr>
          <p:cNvPicPr>
            <a:picLocks noChangeAspect="1"/>
          </p:cNvPicPr>
          <p:nvPr/>
        </p:nvPicPr>
        <p:blipFill>
          <a:blip r:embed="rId2"/>
          <a:stretch>
            <a:fillRect/>
          </a:stretch>
        </p:blipFill>
        <p:spPr>
          <a:xfrm>
            <a:off x="2267744" y="2348880"/>
            <a:ext cx="4755654" cy="4214035"/>
          </a:xfrm>
          <a:prstGeom prst="rect">
            <a:avLst/>
          </a:prstGeom>
        </p:spPr>
      </p:pic>
    </p:spTree>
    <p:extLst>
      <p:ext uri="{BB962C8B-B14F-4D97-AF65-F5344CB8AC3E}">
        <p14:creationId xmlns:p14="http://schemas.microsoft.com/office/powerpoint/2010/main" val="135496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517CA0A-FC80-55BF-5FF6-806DBD171263}"/>
              </a:ext>
            </a:extLst>
          </p:cNvPr>
          <p:cNvSpPr txBox="1"/>
          <p:nvPr/>
        </p:nvSpPr>
        <p:spPr>
          <a:xfrm>
            <a:off x="395536" y="476672"/>
            <a:ext cx="7920880" cy="3200876"/>
          </a:xfrm>
          <a:prstGeom prst="rect">
            <a:avLst/>
          </a:prstGeom>
          <a:noFill/>
        </p:spPr>
        <p:txBody>
          <a:bodyPr wrap="square">
            <a:spAutoFit/>
          </a:bodyPr>
          <a:lstStyle/>
          <a:p>
            <a:r>
              <a:rPr lang="it-IT" sz="2800" b="1" dirty="0">
                <a:solidFill>
                  <a:srgbClr val="FF0000"/>
                </a:solidFill>
              </a:rPr>
              <a:t>GAS NOBILI</a:t>
            </a:r>
          </a:p>
          <a:p>
            <a:endParaRPr lang="it-IT" sz="2800" b="1" dirty="0">
              <a:solidFill>
                <a:schemeClr val="accent6"/>
              </a:solidFill>
            </a:endParaRPr>
          </a:p>
          <a:p>
            <a:endParaRPr lang="it-IT" sz="2800" b="1" dirty="0">
              <a:solidFill>
                <a:schemeClr val="accent6"/>
              </a:solidFill>
            </a:endParaRPr>
          </a:p>
          <a:p>
            <a:endParaRPr lang="it-IT" sz="2800" b="1" dirty="0">
              <a:solidFill>
                <a:schemeClr val="accent6"/>
              </a:solidFill>
            </a:endParaRPr>
          </a:p>
          <a:p>
            <a:r>
              <a:rPr lang="it-IT" dirty="0"/>
              <a:t>I gas nobili (inerti) non sono reattivi in quanto hanno il livello energetico più esterno completo (contenente otto elettroni, ad eccezione dell’elio che ne contiene solo due). Otto elettroni nel livello più esterno corrispondono al riempimento completo degli orbitali </a:t>
            </a:r>
            <a:r>
              <a:rPr lang="it-IT" i="1" dirty="0"/>
              <a:t>s</a:t>
            </a:r>
            <a:r>
              <a:rPr lang="it-IT" dirty="0"/>
              <a:t> e </a:t>
            </a:r>
            <a:r>
              <a:rPr lang="it-IT" i="1" dirty="0"/>
              <a:t>p</a:t>
            </a:r>
            <a:r>
              <a:rPr lang="it-IT" dirty="0"/>
              <a:t>, che comporta una grande stabilità. </a:t>
            </a:r>
          </a:p>
        </p:txBody>
      </p:sp>
      <p:pic>
        <p:nvPicPr>
          <p:cNvPr id="2" name="Immagine 1">
            <a:extLst>
              <a:ext uri="{FF2B5EF4-FFF2-40B4-BE49-F238E27FC236}">
                <a16:creationId xmlns:a16="http://schemas.microsoft.com/office/drawing/2014/main" id="{B8128E22-12BD-05FB-E0C4-AEC83F8E2D59}"/>
              </a:ext>
            </a:extLst>
          </p:cNvPr>
          <p:cNvPicPr>
            <a:picLocks noChangeAspect="1"/>
          </p:cNvPicPr>
          <p:nvPr/>
        </p:nvPicPr>
        <p:blipFill>
          <a:blip r:embed="rId2"/>
          <a:stretch>
            <a:fillRect/>
          </a:stretch>
        </p:blipFill>
        <p:spPr>
          <a:xfrm>
            <a:off x="2411760" y="4077072"/>
            <a:ext cx="2619866" cy="2160240"/>
          </a:xfrm>
          <a:prstGeom prst="rect">
            <a:avLst/>
          </a:prstGeom>
        </p:spPr>
      </p:pic>
    </p:spTree>
    <p:extLst>
      <p:ext uri="{BB962C8B-B14F-4D97-AF65-F5344CB8AC3E}">
        <p14:creationId xmlns:p14="http://schemas.microsoft.com/office/powerpoint/2010/main" val="3230966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256F1DA-CECE-8731-94B4-42ABC166AEA7}"/>
              </a:ext>
            </a:extLst>
          </p:cNvPr>
          <p:cNvSpPr txBox="1"/>
          <p:nvPr/>
        </p:nvSpPr>
        <p:spPr>
          <a:xfrm>
            <a:off x="467544" y="332656"/>
            <a:ext cx="8064896" cy="1077218"/>
          </a:xfrm>
          <a:prstGeom prst="rect">
            <a:avLst/>
          </a:prstGeom>
          <a:noFill/>
        </p:spPr>
        <p:txBody>
          <a:bodyPr wrap="square">
            <a:spAutoFit/>
          </a:bodyPr>
          <a:lstStyle/>
          <a:p>
            <a:r>
              <a:rPr lang="it-IT" sz="3200" b="1" dirty="0">
                <a:solidFill>
                  <a:srgbClr val="FF0000"/>
                </a:solidFill>
              </a:rPr>
              <a:t>TAVOLA PERIODICA DEGLI ELEMENTI</a:t>
            </a:r>
          </a:p>
        </p:txBody>
      </p:sp>
      <p:sp>
        <p:nvSpPr>
          <p:cNvPr id="7" name="CasellaDiTesto 6">
            <a:extLst>
              <a:ext uri="{FF2B5EF4-FFF2-40B4-BE49-F238E27FC236}">
                <a16:creationId xmlns:a16="http://schemas.microsoft.com/office/drawing/2014/main" id="{9721FB84-B013-7B87-D908-5E7D9B76F908}"/>
              </a:ext>
            </a:extLst>
          </p:cNvPr>
          <p:cNvSpPr txBox="1"/>
          <p:nvPr/>
        </p:nvSpPr>
        <p:spPr>
          <a:xfrm>
            <a:off x="539552" y="1556792"/>
            <a:ext cx="7632848" cy="4401205"/>
          </a:xfrm>
          <a:prstGeom prst="rect">
            <a:avLst/>
          </a:prstGeom>
          <a:noFill/>
        </p:spPr>
        <p:txBody>
          <a:bodyPr wrap="square">
            <a:spAutoFit/>
          </a:bodyPr>
          <a:lstStyle/>
          <a:p>
            <a:pPr marL="285750" indent="-285750">
              <a:buFont typeface="Wingdings" panose="05000000000000000000" pitchFamily="2" charset="2"/>
              <a:buChar char="q"/>
            </a:pPr>
            <a:r>
              <a:rPr lang="it-IT" sz="2000" dirty="0"/>
              <a:t>Nella tavola periodica gli elementi sono classificati in base al numero di elettroni e alla configurazione elettronica.</a:t>
            </a:r>
          </a:p>
          <a:p>
            <a:pPr marL="285750" indent="-285750">
              <a:buFont typeface="Wingdings" panose="05000000000000000000" pitchFamily="2" charset="2"/>
              <a:buChar char="q"/>
            </a:pPr>
            <a:endParaRPr lang="it-IT" sz="2000" dirty="0"/>
          </a:p>
          <a:p>
            <a:pPr marL="285750" indent="-285750">
              <a:buFont typeface="Wingdings" panose="05000000000000000000" pitchFamily="2" charset="2"/>
              <a:buChar char="q"/>
            </a:pPr>
            <a:r>
              <a:rPr lang="it-IT" sz="2000" dirty="0"/>
              <a:t>La tavola è divisa in caselle disposte orizzontalmente e verticalmente. Ogni casella rappresenta un elemento. Vi sono più di 100 differenti elementi, ciascuno dei quali ha il proprio posto. Le colonne verticali sono definite gruppi e sono numerate con numeri romani. Le righe orizzontali sono definite periodi e sono identificate attraverso numeri arabi.</a:t>
            </a:r>
          </a:p>
          <a:p>
            <a:pPr marL="285750" indent="-285750">
              <a:buFont typeface="Wingdings" panose="05000000000000000000" pitchFamily="2" charset="2"/>
              <a:buChar char="q"/>
            </a:pPr>
            <a:endParaRPr lang="it-IT" sz="2000" dirty="0"/>
          </a:p>
          <a:p>
            <a:pPr marL="285750" indent="-285750">
              <a:buFont typeface="Wingdings" panose="05000000000000000000" pitchFamily="2" charset="2"/>
              <a:buChar char="q"/>
            </a:pPr>
            <a:r>
              <a:rPr lang="it-IT" sz="2000" dirty="0"/>
              <a:t>Ciascuna casella della tavola periodica contiene un simbolo con due numeri posti al di sopra e al di sotto del simbolo. Il nome dell’elemento è riportato al di sotto del simbolo. </a:t>
            </a:r>
          </a:p>
          <a:p>
            <a:pPr marL="285750" indent="-285750">
              <a:buFont typeface="Wingdings" panose="05000000000000000000" pitchFamily="2" charset="2"/>
              <a:buChar char="q"/>
            </a:pPr>
            <a:endParaRPr lang="it-IT" sz="2000" dirty="0"/>
          </a:p>
        </p:txBody>
      </p:sp>
    </p:spTree>
    <p:extLst>
      <p:ext uri="{BB962C8B-B14F-4D97-AF65-F5344CB8AC3E}">
        <p14:creationId xmlns:p14="http://schemas.microsoft.com/office/powerpoint/2010/main" val="3969738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7"/>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2967"/>
          <a:stretch/>
        </p:blipFill>
        <p:spPr>
          <a:xfrm>
            <a:off x="0" y="188640"/>
            <a:ext cx="9144000" cy="4032448"/>
          </a:xfrm>
          <a:prstGeom prst="rect">
            <a:avLst/>
          </a:prstGeom>
          <a:noFill/>
          <a:ln>
            <a:noFill/>
          </a:ln>
        </p:spPr>
      </p:pic>
      <p:sp>
        <p:nvSpPr>
          <p:cNvPr id="4" name="CasellaDiTesto 3">
            <a:extLst>
              <a:ext uri="{FF2B5EF4-FFF2-40B4-BE49-F238E27FC236}">
                <a16:creationId xmlns:a16="http://schemas.microsoft.com/office/drawing/2014/main" id="{BA86CF75-022B-0BF4-7266-793E49960B44}"/>
              </a:ext>
            </a:extLst>
          </p:cNvPr>
          <p:cNvSpPr txBox="1"/>
          <p:nvPr/>
        </p:nvSpPr>
        <p:spPr>
          <a:xfrm>
            <a:off x="395536" y="4437112"/>
            <a:ext cx="8352928" cy="2031325"/>
          </a:xfrm>
          <a:prstGeom prst="rect">
            <a:avLst/>
          </a:prstGeom>
          <a:noFill/>
        </p:spPr>
        <p:txBody>
          <a:bodyPr wrap="square">
            <a:spAutoFit/>
          </a:bodyPr>
          <a:lstStyle/>
          <a:p>
            <a:r>
              <a:rPr lang="it-IT" b="1" dirty="0">
                <a:solidFill>
                  <a:srgbClr val="FF0000"/>
                </a:solidFill>
              </a:rPr>
              <a:t>PRESUPPOSTI INIZIALI</a:t>
            </a:r>
          </a:p>
          <a:p>
            <a:pPr marL="285750" indent="-285750">
              <a:buFont typeface="Wingdings" panose="05000000000000000000" pitchFamily="2" charset="2"/>
              <a:buChar char="Ø"/>
            </a:pPr>
            <a:r>
              <a:rPr lang="it-IT" dirty="0"/>
              <a:t>Le proprietà fisiche e chimiche degli elementi appartenenti a una stessa riga (periodo) variano con gradualità.</a:t>
            </a:r>
          </a:p>
          <a:p>
            <a:pPr marL="285750" indent="-285750">
              <a:buFont typeface="Wingdings" panose="05000000000000000000" pitchFamily="2" charset="2"/>
              <a:buChar char="Ø"/>
            </a:pPr>
            <a:r>
              <a:rPr lang="it-IT" dirty="0"/>
              <a:t>Gli elementi che hanno proprietà chimiche simili appartengono a una stessa colonna (gruppo).</a:t>
            </a:r>
          </a:p>
          <a:p>
            <a:pPr marL="285750" indent="-285750">
              <a:buFont typeface="Wingdings" panose="05000000000000000000" pitchFamily="2" charset="2"/>
              <a:buChar char="Ø"/>
            </a:pPr>
            <a:r>
              <a:rPr lang="it-IT" dirty="0"/>
              <a:t>Gli elementi di uno stesso gruppo presentano una disposizione simile degli elettroni più esterni.</a:t>
            </a:r>
          </a:p>
        </p:txBody>
      </p:sp>
    </p:spTree>
    <p:extLst>
      <p:ext uri="{BB962C8B-B14F-4D97-AF65-F5344CB8AC3E}">
        <p14:creationId xmlns:p14="http://schemas.microsoft.com/office/powerpoint/2010/main" val="3464726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8"/>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68900" b="49985"/>
          <a:stretch/>
        </p:blipFill>
        <p:spPr>
          <a:xfrm>
            <a:off x="251520" y="980728"/>
            <a:ext cx="2843808" cy="2759075"/>
          </a:xfrm>
          <a:prstGeom prst="rect">
            <a:avLst/>
          </a:prstGeom>
          <a:noFill/>
          <a:ln>
            <a:noFill/>
          </a:ln>
        </p:spPr>
      </p:pic>
      <p:sp>
        <p:nvSpPr>
          <p:cNvPr id="4" name="CasellaDiTesto 3">
            <a:extLst>
              <a:ext uri="{FF2B5EF4-FFF2-40B4-BE49-F238E27FC236}">
                <a16:creationId xmlns:a16="http://schemas.microsoft.com/office/drawing/2014/main" id="{8FB2828D-A0E9-110F-40F9-E8536EF0D52A}"/>
              </a:ext>
            </a:extLst>
          </p:cNvPr>
          <p:cNvSpPr txBox="1"/>
          <p:nvPr/>
        </p:nvSpPr>
        <p:spPr>
          <a:xfrm>
            <a:off x="3419872" y="1172299"/>
            <a:ext cx="5040560" cy="2677656"/>
          </a:xfrm>
          <a:prstGeom prst="rect">
            <a:avLst/>
          </a:prstGeom>
          <a:noFill/>
        </p:spPr>
        <p:txBody>
          <a:bodyPr wrap="square">
            <a:spAutoFit/>
          </a:bodyPr>
          <a:lstStyle/>
          <a:p>
            <a:r>
              <a:rPr lang="it-IT" sz="2400" dirty="0"/>
              <a:t>Il simbolo O rappresenta l’elemento ossigeno. Il numero atomico dell’elemento (8) è riportato al di sopra del simbolo. Sottostante al simbolo è riportata la massa atomica dell’elemento, 16,00.</a:t>
            </a:r>
          </a:p>
        </p:txBody>
      </p:sp>
    </p:spTree>
    <p:extLst>
      <p:ext uri="{BB962C8B-B14F-4D97-AF65-F5344CB8AC3E}">
        <p14:creationId xmlns:p14="http://schemas.microsoft.com/office/powerpoint/2010/main" val="299112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F21F12-B584-71D4-A1D2-3E5429AB3F1D}"/>
              </a:ext>
            </a:extLst>
          </p:cNvPr>
          <p:cNvSpPr txBox="1"/>
          <p:nvPr/>
        </p:nvSpPr>
        <p:spPr>
          <a:xfrm>
            <a:off x="237323" y="188640"/>
            <a:ext cx="8424936" cy="4524315"/>
          </a:xfrm>
          <a:prstGeom prst="rect">
            <a:avLst/>
          </a:prstGeom>
          <a:noFill/>
        </p:spPr>
        <p:txBody>
          <a:bodyPr wrap="square">
            <a:spAutoFit/>
          </a:bodyPr>
          <a:lstStyle/>
          <a:p>
            <a:pPr marL="285750" indent="-285750">
              <a:buFont typeface="Wingdings" panose="05000000000000000000" pitchFamily="2" charset="2"/>
              <a:buChar char="q"/>
            </a:pPr>
            <a:r>
              <a:rPr lang="it-IT" dirty="0"/>
              <a:t>Gli elettroni dell’ultimo livello energetico (cioè quello a contenuto energetico più alto) sono definiti </a:t>
            </a:r>
            <a:r>
              <a:rPr lang="it-IT" b="1" dirty="0"/>
              <a:t>elettroni di valenza</a:t>
            </a:r>
            <a:r>
              <a:rPr lang="it-IT" dirty="0"/>
              <a:t>. Gli elementi di un gruppo hanno proprietà chimiche simili in quanto hanno lo stesso numero di elettroni di valenza. </a:t>
            </a:r>
          </a:p>
          <a:p>
            <a:pPr marL="285750" indent="-285750">
              <a:buFont typeface="Wingdings" panose="05000000000000000000" pitchFamily="2" charset="2"/>
              <a:buChar char="q"/>
            </a:pPr>
            <a:endParaRPr lang="it-IT" dirty="0"/>
          </a:p>
          <a:p>
            <a:pPr marL="285750" indent="-285750">
              <a:buFont typeface="Wingdings" panose="05000000000000000000" pitchFamily="2" charset="2"/>
              <a:buChar char="q"/>
            </a:pPr>
            <a:r>
              <a:rPr lang="it-IT" dirty="0"/>
              <a:t>Gli elementi di transizione sono tutti metalli e generalmente hanno due elettroni nel livello energetico più esterno.</a:t>
            </a:r>
          </a:p>
          <a:p>
            <a:endParaRPr lang="it-IT" dirty="0"/>
          </a:p>
          <a:p>
            <a:pPr marL="285750" indent="-285750">
              <a:buFont typeface="Wingdings" panose="05000000000000000000" pitchFamily="2" charset="2"/>
              <a:buChar char="Ø"/>
            </a:pPr>
            <a:r>
              <a:rPr lang="it-IT" dirty="0"/>
              <a:t>Nel periodo 1 della tavola periodica vi sono due elementi, </a:t>
            </a:r>
            <a:r>
              <a:rPr lang="it-IT" b="1" dirty="0"/>
              <a:t>idrogeno ed elio</a:t>
            </a:r>
            <a:r>
              <a:rPr lang="it-IT" dirty="0"/>
              <a:t>. Entrambi questi atomi hanno elettroni solo nel primo livello energetico. </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Nei periodi 2 e 3 vi sono otto elementi, tutti aventi da uno ad otto elettroni nel livello energetico più esterno e, cioè, rispettivamente il secondo e il terzo livello energetico.</a:t>
            </a:r>
          </a:p>
          <a:p>
            <a:endParaRPr lang="it-IT" dirty="0"/>
          </a:p>
        </p:txBody>
      </p:sp>
      <p:pic>
        <p:nvPicPr>
          <p:cNvPr id="2" name="Immagine 1">
            <a:extLst>
              <a:ext uri="{FF2B5EF4-FFF2-40B4-BE49-F238E27FC236}">
                <a16:creationId xmlns:a16="http://schemas.microsoft.com/office/drawing/2014/main" id="{A6945CBA-3C37-7E26-91B4-8A8AB4DD250A}"/>
              </a:ext>
            </a:extLst>
          </p:cNvPr>
          <p:cNvPicPr>
            <a:picLocks noChangeAspect="1"/>
          </p:cNvPicPr>
          <p:nvPr/>
        </p:nvPicPr>
        <p:blipFill>
          <a:blip r:embed="rId2"/>
          <a:stretch>
            <a:fillRect/>
          </a:stretch>
        </p:blipFill>
        <p:spPr>
          <a:xfrm>
            <a:off x="377588" y="4509120"/>
            <a:ext cx="8388823" cy="2432515"/>
          </a:xfrm>
          <a:prstGeom prst="rect">
            <a:avLst/>
          </a:prstGeom>
        </p:spPr>
      </p:pic>
    </p:spTree>
    <p:extLst>
      <p:ext uri="{BB962C8B-B14F-4D97-AF65-F5344CB8AC3E}">
        <p14:creationId xmlns:p14="http://schemas.microsoft.com/office/powerpoint/2010/main" val="1328754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098EA22-42FB-B1F6-3518-D1AC8066DA68}"/>
              </a:ext>
            </a:extLst>
          </p:cNvPr>
          <p:cNvSpPr txBox="1"/>
          <p:nvPr/>
        </p:nvSpPr>
        <p:spPr>
          <a:xfrm>
            <a:off x="539552" y="404664"/>
            <a:ext cx="7416824" cy="954107"/>
          </a:xfrm>
          <a:prstGeom prst="rect">
            <a:avLst/>
          </a:prstGeom>
          <a:noFill/>
        </p:spPr>
        <p:txBody>
          <a:bodyPr wrap="square">
            <a:spAutoFit/>
          </a:bodyPr>
          <a:lstStyle/>
          <a:p>
            <a:pPr algn="ctr"/>
            <a:r>
              <a:rPr lang="it-IT" sz="2800" b="1" dirty="0">
                <a:solidFill>
                  <a:srgbClr val="FF0000"/>
                </a:solidFill>
              </a:rPr>
              <a:t>ENERGIA DI IONIZZAZIONE E AFFINITÀ ELETTRONICA</a:t>
            </a:r>
          </a:p>
        </p:txBody>
      </p:sp>
      <p:sp>
        <p:nvSpPr>
          <p:cNvPr id="5" name="CasellaDiTesto 4">
            <a:extLst>
              <a:ext uri="{FF2B5EF4-FFF2-40B4-BE49-F238E27FC236}">
                <a16:creationId xmlns:a16="http://schemas.microsoft.com/office/drawing/2014/main" id="{398D462C-BE7B-770A-DB09-B08B6A772CBD}"/>
              </a:ext>
            </a:extLst>
          </p:cNvPr>
          <p:cNvSpPr txBox="1"/>
          <p:nvPr/>
        </p:nvSpPr>
        <p:spPr>
          <a:xfrm>
            <a:off x="431540" y="1628800"/>
            <a:ext cx="8280920" cy="4093428"/>
          </a:xfrm>
          <a:prstGeom prst="rect">
            <a:avLst/>
          </a:prstGeom>
          <a:noFill/>
        </p:spPr>
        <p:txBody>
          <a:bodyPr wrap="square">
            <a:spAutoFit/>
          </a:bodyPr>
          <a:lstStyle/>
          <a:p>
            <a:r>
              <a:rPr lang="it-IT" sz="2000" b="1" dirty="0">
                <a:solidFill>
                  <a:srgbClr val="FF0000"/>
                </a:solidFill>
              </a:rPr>
              <a:t>L’energia o potenziale di ionizzazione </a:t>
            </a:r>
            <a:r>
              <a:rPr lang="it-IT" sz="2000" dirty="0"/>
              <a:t>è l’energia necessaria per rimuovere un elettrone da un atomo (allo stato gassoso e nel suo stato fondamentale, in cui è neutro). La rimozione di un elettrone da un atomo neutro lo trasforma in uno ione con carica positiva, indicato con il termine </a:t>
            </a:r>
            <a:r>
              <a:rPr lang="it-IT" sz="2000" b="1" dirty="0"/>
              <a:t>catione.</a:t>
            </a:r>
            <a:r>
              <a:rPr lang="it-IT" sz="2000" dirty="0"/>
              <a:t> </a:t>
            </a:r>
          </a:p>
          <a:p>
            <a:endParaRPr lang="it-IT" sz="2000" dirty="0"/>
          </a:p>
          <a:p>
            <a:r>
              <a:rPr lang="it-IT" sz="2000" b="1" dirty="0">
                <a:solidFill>
                  <a:srgbClr val="FF0000"/>
                </a:solidFill>
              </a:rPr>
              <a:t>L’affinità elettronica </a:t>
            </a:r>
            <a:r>
              <a:rPr lang="it-IT" sz="2000" dirty="0"/>
              <a:t>è l’energia che si libera quando un atomo acquista un elettrone in più rispetto allo stato fondamentale. Un elevato valore dell’affinità elettronica indica che la cattura dell’elettrone da parte dell’atomo provoca la liberazione di una grande quantità di energia. Al contrario, se l’affinità elettronica è negativa, per costringere l’atomo alla cattura di un elettrone occorre somministrare dell’energia.</a:t>
            </a:r>
          </a:p>
        </p:txBody>
      </p:sp>
    </p:spTree>
    <p:extLst>
      <p:ext uri="{BB962C8B-B14F-4D97-AF65-F5344CB8AC3E}">
        <p14:creationId xmlns:p14="http://schemas.microsoft.com/office/powerpoint/2010/main" val="2399582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2448" y="1412776"/>
            <a:ext cx="9144000" cy="4845050"/>
          </a:xfrm>
          <a:prstGeom prst="rect">
            <a:avLst/>
          </a:prstGeom>
          <a:noFill/>
          <a:ln>
            <a:noFill/>
          </a:ln>
        </p:spPr>
      </p:pic>
      <p:sp>
        <p:nvSpPr>
          <p:cNvPr id="6" name="CasellaDiTesto 5">
            <a:extLst>
              <a:ext uri="{FF2B5EF4-FFF2-40B4-BE49-F238E27FC236}">
                <a16:creationId xmlns:a16="http://schemas.microsoft.com/office/drawing/2014/main" id="{5B2FD318-DA6C-D524-FC3E-D8B311E63C75}"/>
              </a:ext>
            </a:extLst>
          </p:cNvPr>
          <p:cNvSpPr txBox="1"/>
          <p:nvPr/>
        </p:nvSpPr>
        <p:spPr>
          <a:xfrm>
            <a:off x="755576" y="415508"/>
            <a:ext cx="6840760" cy="523220"/>
          </a:xfrm>
          <a:prstGeom prst="rect">
            <a:avLst/>
          </a:prstGeom>
          <a:noFill/>
        </p:spPr>
        <p:txBody>
          <a:bodyPr wrap="square">
            <a:spAutoFit/>
          </a:bodyPr>
          <a:lstStyle/>
          <a:p>
            <a:r>
              <a:rPr lang="it-IT" sz="2800" b="1" dirty="0">
                <a:solidFill>
                  <a:srgbClr val="FF0000"/>
                </a:solidFill>
              </a:rPr>
              <a:t>ENERGIA DI IONIZZAZIONE </a:t>
            </a:r>
            <a:endParaRPr lang="it-IT" sz="2800" dirty="0">
              <a:solidFill>
                <a:srgbClr val="FF0000"/>
              </a:solidFill>
            </a:endParaRPr>
          </a:p>
        </p:txBody>
      </p:sp>
    </p:spTree>
    <p:extLst>
      <p:ext uri="{BB962C8B-B14F-4D97-AF65-F5344CB8AC3E}">
        <p14:creationId xmlns:p14="http://schemas.microsoft.com/office/powerpoint/2010/main" val="78557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120775"/>
            <a:ext cx="9144000" cy="4614863"/>
          </a:xfrm>
          <a:prstGeom prst="rect">
            <a:avLst/>
          </a:prstGeom>
          <a:noFill/>
          <a:ln>
            <a:noFill/>
          </a:ln>
        </p:spPr>
      </p:pic>
      <p:sp>
        <p:nvSpPr>
          <p:cNvPr id="4" name="CasellaDiTesto 3">
            <a:extLst>
              <a:ext uri="{FF2B5EF4-FFF2-40B4-BE49-F238E27FC236}">
                <a16:creationId xmlns:a16="http://schemas.microsoft.com/office/drawing/2014/main" id="{5A126A68-D238-EE30-102E-8D5C47D87DC2}"/>
              </a:ext>
            </a:extLst>
          </p:cNvPr>
          <p:cNvSpPr txBox="1"/>
          <p:nvPr/>
        </p:nvSpPr>
        <p:spPr>
          <a:xfrm>
            <a:off x="899592" y="332656"/>
            <a:ext cx="4581524" cy="954107"/>
          </a:xfrm>
          <a:prstGeom prst="rect">
            <a:avLst/>
          </a:prstGeom>
          <a:noFill/>
        </p:spPr>
        <p:txBody>
          <a:bodyPr wrap="square">
            <a:spAutoFit/>
          </a:bodyPr>
          <a:lstStyle/>
          <a:p>
            <a:r>
              <a:rPr lang="it-IT" sz="2800" b="1" dirty="0">
                <a:solidFill>
                  <a:srgbClr val="FF0000"/>
                </a:solidFill>
              </a:rPr>
              <a:t>AFFINITÀ ELETTRONICA</a:t>
            </a:r>
            <a:endParaRPr lang="it-IT" sz="2800" dirty="0">
              <a:solidFill>
                <a:srgbClr val="FF0000"/>
              </a:solidFill>
            </a:endParaRPr>
          </a:p>
        </p:txBody>
      </p:sp>
    </p:spTree>
    <p:extLst>
      <p:ext uri="{BB962C8B-B14F-4D97-AF65-F5344CB8AC3E}">
        <p14:creationId xmlns:p14="http://schemas.microsoft.com/office/powerpoint/2010/main" val="2836736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1"/>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26019" b="25265"/>
          <a:stretch/>
        </p:blipFill>
        <p:spPr>
          <a:xfrm>
            <a:off x="971600" y="807194"/>
            <a:ext cx="6551712" cy="3528392"/>
          </a:xfrm>
          <a:prstGeom prst="rect">
            <a:avLst/>
          </a:prstGeom>
          <a:noFill/>
          <a:ln>
            <a:noFill/>
          </a:ln>
        </p:spPr>
      </p:pic>
      <p:sp>
        <p:nvSpPr>
          <p:cNvPr id="4" name="CasellaDiTesto 3">
            <a:extLst>
              <a:ext uri="{FF2B5EF4-FFF2-40B4-BE49-F238E27FC236}">
                <a16:creationId xmlns:a16="http://schemas.microsoft.com/office/drawing/2014/main" id="{FC9DE044-4AA2-485B-CEF4-8A2FB138A592}"/>
              </a:ext>
            </a:extLst>
          </p:cNvPr>
          <p:cNvSpPr txBox="1"/>
          <p:nvPr/>
        </p:nvSpPr>
        <p:spPr>
          <a:xfrm>
            <a:off x="683568" y="116632"/>
            <a:ext cx="4581524" cy="523220"/>
          </a:xfrm>
          <a:prstGeom prst="rect">
            <a:avLst/>
          </a:prstGeom>
          <a:noFill/>
        </p:spPr>
        <p:txBody>
          <a:bodyPr wrap="square">
            <a:spAutoFit/>
          </a:bodyPr>
          <a:lstStyle/>
          <a:p>
            <a:r>
              <a:rPr lang="it-IT" sz="2800" b="1" dirty="0">
                <a:solidFill>
                  <a:srgbClr val="FF0000"/>
                </a:solidFill>
              </a:rPr>
              <a:t>ELETTRONEGATIVITÀ</a:t>
            </a:r>
          </a:p>
        </p:txBody>
      </p:sp>
      <p:sp>
        <p:nvSpPr>
          <p:cNvPr id="6" name="CasellaDiTesto 5">
            <a:extLst>
              <a:ext uri="{FF2B5EF4-FFF2-40B4-BE49-F238E27FC236}">
                <a16:creationId xmlns:a16="http://schemas.microsoft.com/office/drawing/2014/main" id="{2DC08DBD-79AA-321D-7ACA-B4623650D10B}"/>
              </a:ext>
            </a:extLst>
          </p:cNvPr>
          <p:cNvSpPr txBox="1"/>
          <p:nvPr/>
        </p:nvSpPr>
        <p:spPr>
          <a:xfrm>
            <a:off x="467544" y="4221088"/>
            <a:ext cx="8424936" cy="2246769"/>
          </a:xfrm>
          <a:prstGeom prst="rect">
            <a:avLst/>
          </a:prstGeom>
          <a:noFill/>
        </p:spPr>
        <p:txBody>
          <a:bodyPr wrap="square">
            <a:spAutoFit/>
          </a:bodyPr>
          <a:lstStyle/>
          <a:p>
            <a:r>
              <a:rPr lang="it-IT" sz="2000" dirty="0"/>
              <a:t>L</a:t>
            </a:r>
            <a:r>
              <a:rPr lang="it-IT" sz="2000" b="1" i="1" dirty="0"/>
              <a:t>’elettronegatività</a:t>
            </a:r>
            <a:r>
              <a:rPr lang="it-IT" sz="2000" dirty="0"/>
              <a:t> è una misura della tendenza di un atomo ad attrarre gli elettroni coinvolti in un legame che lo unisce, in una molecola, ad un atomo di natura diversa. Un atomo è tanto più elettronegativo quanto più elevate sono la sua energia di ionizzazione (ovvero quanto più difficilmente tende a perdere elettroni) e la sua affinità elettronica (ovvero quanto più facilmente tende ad acquistare elettroni).</a:t>
            </a:r>
          </a:p>
        </p:txBody>
      </p:sp>
    </p:spTree>
    <p:extLst>
      <p:ext uri="{BB962C8B-B14F-4D97-AF65-F5344CB8AC3E}">
        <p14:creationId xmlns:p14="http://schemas.microsoft.com/office/powerpoint/2010/main" val="162195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35A9E93-3DCD-46C4-8384-F572D6866DD8}"/>
              </a:ext>
            </a:extLst>
          </p:cNvPr>
          <p:cNvPicPr>
            <a:picLocks noChangeAspect="1"/>
          </p:cNvPicPr>
          <p:nvPr/>
        </p:nvPicPr>
        <p:blipFill>
          <a:blip r:embed="rId2"/>
          <a:stretch>
            <a:fillRect/>
          </a:stretch>
        </p:blipFill>
        <p:spPr>
          <a:xfrm>
            <a:off x="395536" y="686410"/>
            <a:ext cx="8257823" cy="5485179"/>
          </a:xfrm>
          <a:prstGeom prst="rect">
            <a:avLst/>
          </a:prstGeom>
        </p:spPr>
      </p:pic>
    </p:spTree>
    <p:extLst>
      <p:ext uri="{BB962C8B-B14F-4D97-AF65-F5344CB8AC3E}">
        <p14:creationId xmlns:p14="http://schemas.microsoft.com/office/powerpoint/2010/main" val="1456312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2514CD1A-3780-730E-866B-C68550216AF2}"/>
              </a:ext>
            </a:extLst>
          </p:cNvPr>
          <p:cNvSpPr txBox="1"/>
          <p:nvPr/>
        </p:nvSpPr>
        <p:spPr>
          <a:xfrm>
            <a:off x="251520" y="188640"/>
            <a:ext cx="8496944" cy="6740307"/>
          </a:xfrm>
          <a:prstGeom prst="rect">
            <a:avLst/>
          </a:prstGeom>
          <a:noFill/>
        </p:spPr>
        <p:txBody>
          <a:bodyPr wrap="square">
            <a:spAutoFit/>
          </a:bodyPr>
          <a:lstStyle/>
          <a:p>
            <a:r>
              <a:rPr lang="it-IT" b="1" dirty="0">
                <a:solidFill>
                  <a:srgbClr val="FF0000"/>
                </a:solidFill>
              </a:rPr>
              <a:t>CONCETTI CHIAVE</a:t>
            </a:r>
          </a:p>
          <a:p>
            <a:endParaRPr lang="it-IT" dirty="0"/>
          </a:p>
          <a:p>
            <a:r>
              <a:rPr lang="it-IT" dirty="0"/>
              <a:t>•Le </a:t>
            </a:r>
            <a:r>
              <a:rPr lang="it-IT" b="1" dirty="0"/>
              <a:t>masse </a:t>
            </a:r>
            <a:r>
              <a:rPr lang="it-IT" dirty="0"/>
              <a:t>di tutti gli atomi sono rapportate a quella dell’atomo di carbonio 12, al quale è stata assegnata una massa di 12,00 u. In particolare, </a:t>
            </a:r>
            <a:r>
              <a:rPr lang="it-IT" b="1" dirty="0"/>
              <a:t>1 u corrisponde all’unità di massa atomica unificata ed equivale a 1,66054 × 10</a:t>
            </a:r>
            <a:r>
              <a:rPr lang="it-IT" b="1" baseline="30000" dirty="0"/>
              <a:t>-27</a:t>
            </a:r>
            <a:r>
              <a:rPr lang="it-IT" b="1" dirty="0"/>
              <a:t> kg.</a:t>
            </a:r>
            <a:r>
              <a:rPr lang="it-IT" dirty="0"/>
              <a:t> Le masse atomiche relative sono definite pesi atomici.</a:t>
            </a:r>
          </a:p>
          <a:p>
            <a:endParaRPr lang="it-IT" dirty="0"/>
          </a:p>
          <a:p>
            <a:r>
              <a:rPr lang="it-IT" dirty="0"/>
              <a:t>•L’</a:t>
            </a:r>
            <a:r>
              <a:rPr lang="it-IT" b="1" dirty="0"/>
              <a:t>atomo</a:t>
            </a:r>
            <a:r>
              <a:rPr lang="it-IT" dirty="0"/>
              <a:t> è composto da un nucleo, contenente neutroni e protoni, e da elettroni che circondano il nucleo. Sia i neutroni che i protoni hanno massa pari a circa 1 u; gli elettroni hanno una massa trascurabile. Pertanto, quasi tutta la massa di un atomo risiede nel nucleo.</a:t>
            </a:r>
          </a:p>
          <a:p>
            <a:endParaRPr lang="it-IT" dirty="0"/>
          </a:p>
          <a:p>
            <a:r>
              <a:rPr lang="it-IT" dirty="0"/>
              <a:t>•Il </a:t>
            </a:r>
            <a:r>
              <a:rPr lang="it-IT" b="1" dirty="0"/>
              <a:t>numero atomico </a:t>
            </a:r>
            <a:r>
              <a:rPr lang="it-IT" dirty="0"/>
              <a:t>di un elemento indica il numero di protoni contenuti nel nucleo di un atomo di quell’elemento e di conseguenza anche il numero di elettroni presenti al di fuori del nucleo.</a:t>
            </a:r>
          </a:p>
          <a:p>
            <a:endParaRPr lang="it-IT" dirty="0"/>
          </a:p>
          <a:p>
            <a:r>
              <a:rPr lang="it-IT" dirty="0"/>
              <a:t>•Il </a:t>
            </a:r>
            <a:r>
              <a:rPr lang="it-IT" b="1" dirty="0"/>
              <a:t>numero di massa </a:t>
            </a:r>
            <a:r>
              <a:rPr lang="it-IT" dirty="0"/>
              <a:t>corrisponde alla somma dei protoni e dei neutroni di un nucleo. Il numero di neutroni può essere calcolato sottraendo dalla massa atomica di un elemento il suo numero atomico.</a:t>
            </a:r>
          </a:p>
          <a:p>
            <a:endParaRPr lang="it-IT" dirty="0"/>
          </a:p>
          <a:p>
            <a:r>
              <a:rPr lang="it-IT" dirty="0"/>
              <a:t>•Gli </a:t>
            </a:r>
            <a:r>
              <a:rPr lang="it-IT" b="1" dirty="0"/>
              <a:t>isotopi</a:t>
            </a:r>
            <a:r>
              <a:rPr lang="it-IT" dirty="0"/>
              <a:t> sono atomi che hanno lo stesso numero atomico, ma diverso numero di massa. Molti elementi hanno due isotopi, altri ne hanno più di due.</a:t>
            </a:r>
          </a:p>
          <a:p>
            <a:endParaRPr lang="it-IT" dirty="0"/>
          </a:p>
          <a:p>
            <a:endParaRPr lang="it-IT" dirty="0"/>
          </a:p>
        </p:txBody>
      </p:sp>
    </p:spTree>
    <p:extLst>
      <p:ext uri="{BB962C8B-B14F-4D97-AF65-F5344CB8AC3E}">
        <p14:creationId xmlns:p14="http://schemas.microsoft.com/office/powerpoint/2010/main" val="129415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08094F1-82FC-3608-93A1-A1FE898F8FF3}"/>
              </a:ext>
            </a:extLst>
          </p:cNvPr>
          <p:cNvSpPr txBox="1"/>
          <p:nvPr/>
        </p:nvSpPr>
        <p:spPr>
          <a:xfrm>
            <a:off x="287016" y="908720"/>
            <a:ext cx="8856984" cy="4247317"/>
          </a:xfrm>
          <a:prstGeom prst="rect">
            <a:avLst/>
          </a:prstGeom>
          <a:noFill/>
        </p:spPr>
        <p:txBody>
          <a:bodyPr wrap="square">
            <a:spAutoFit/>
          </a:bodyPr>
          <a:lstStyle/>
          <a:p>
            <a:r>
              <a:rPr lang="it-IT" dirty="0"/>
              <a:t>•Gli </a:t>
            </a:r>
            <a:r>
              <a:rPr lang="it-IT" b="1" dirty="0"/>
              <a:t>elettroni</a:t>
            </a:r>
            <a:r>
              <a:rPr lang="it-IT" dirty="0"/>
              <a:t> in un atomo occupano livelli energetici discreti. Il primo livello può contenere al massimo due elettroni, il secondo livello 8 elettroni, il terzo livello 18 elettroni.</a:t>
            </a:r>
          </a:p>
          <a:p>
            <a:endParaRPr lang="it-IT" dirty="0"/>
          </a:p>
          <a:p>
            <a:r>
              <a:rPr lang="it-IT" dirty="0"/>
              <a:t>•Nel riempimento elettronico degli orbitali bisogna prima riempire il primo livello energetico e poi il secondo, così come si deve riempire prima il secondo livello e poi il terzo.</a:t>
            </a:r>
          </a:p>
          <a:p>
            <a:endParaRPr lang="it-IT" dirty="0"/>
          </a:p>
          <a:p>
            <a:r>
              <a:rPr lang="it-IT" dirty="0"/>
              <a:t>•I </a:t>
            </a:r>
            <a:r>
              <a:rPr lang="it-IT" b="1" dirty="0"/>
              <a:t>livelli energetici </a:t>
            </a:r>
            <a:r>
              <a:rPr lang="it-IT" dirty="0"/>
              <a:t>sono composti da sottolivelli, che a loro volta formano gli orbitali. Ogni orbitale può contenere al massimo due elettroni.</a:t>
            </a:r>
          </a:p>
          <a:p>
            <a:endParaRPr lang="it-IT" dirty="0"/>
          </a:p>
          <a:p>
            <a:r>
              <a:rPr lang="it-IT" dirty="0"/>
              <a:t>•I </a:t>
            </a:r>
            <a:r>
              <a:rPr lang="it-IT" b="1" dirty="0"/>
              <a:t>gas nobili </a:t>
            </a:r>
            <a:r>
              <a:rPr lang="it-IT" dirty="0"/>
              <a:t>hanno otto elettroni nell’ultimo livello, ad eccezione dell’elio che ne ha due.</a:t>
            </a:r>
          </a:p>
          <a:p>
            <a:endParaRPr lang="it-IT" dirty="0"/>
          </a:p>
          <a:p>
            <a:endParaRPr lang="it-IT" dirty="0"/>
          </a:p>
        </p:txBody>
      </p:sp>
    </p:spTree>
    <p:extLst>
      <p:ext uri="{BB962C8B-B14F-4D97-AF65-F5344CB8AC3E}">
        <p14:creationId xmlns:p14="http://schemas.microsoft.com/office/powerpoint/2010/main" val="2989565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572AA40-2EA1-9C6D-DDC2-B32AE68A32E1}"/>
              </a:ext>
            </a:extLst>
          </p:cNvPr>
          <p:cNvSpPr txBox="1"/>
          <p:nvPr/>
        </p:nvSpPr>
        <p:spPr>
          <a:xfrm>
            <a:off x="295360" y="474345"/>
            <a:ext cx="8820472" cy="5078313"/>
          </a:xfrm>
          <a:prstGeom prst="rect">
            <a:avLst/>
          </a:prstGeom>
          <a:noFill/>
        </p:spPr>
        <p:txBody>
          <a:bodyPr wrap="square">
            <a:spAutoFit/>
          </a:bodyPr>
          <a:lstStyle/>
          <a:p>
            <a:r>
              <a:rPr lang="it-IT" dirty="0"/>
              <a:t>La </a:t>
            </a:r>
            <a:r>
              <a:rPr lang="it-IT" b="1" dirty="0"/>
              <a:t>tavola periodica </a:t>
            </a:r>
            <a:r>
              <a:rPr lang="it-IT" dirty="0"/>
              <a:t>classifica gli elementi in base al loro numero atomico. Le colonne verticali della tavola periodica sono chiamate gruppi, le righe orizzontali sono definite periodi. Il gruppo indica il numero di elettroni nel livello più esterno. </a:t>
            </a:r>
            <a:r>
              <a:rPr lang="it-IT" b="1" dirty="0">
                <a:solidFill>
                  <a:srgbClr val="FF0000"/>
                </a:solidFill>
              </a:rPr>
              <a:t>(https://tavolaperiodica.zanichelli.it/</a:t>
            </a:r>
            <a:r>
              <a:rPr lang="it-IT" b="1" dirty="0" err="1">
                <a:solidFill>
                  <a:srgbClr val="FF0000"/>
                </a:solidFill>
              </a:rPr>
              <a:t>it</a:t>
            </a:r>
            <a:r>
              <a:rPr lang="it-IT" b="1" dirty="0">
                <a:solidFill>
                  <a:srgbClr val="FF0000"/>
                </a:solidFill>
              </a:rPr>
              <a:t>)</a:t>
            </a:r>
          </a:p>
          <a:p>
            <a:endParaRPr lang="it-IT" dirty="0"/>
          </a:p>
          <a:p>
            <a:r>
              <a:rPr lang="it-IT" dirty="0"/>
              <a:t>•Gli </a:t>
            </a:r>
            <a:r>
              <a:rPr lang="it-IT" b="1" dirty="0"/>
              <a:t>elementi di transizione </a:t>
            </a:r>
            <a:r>
              <a:rPr lang="it-IT" dirty="0"/>
              <a:t>sono tutti metalli ed hanno in genere due elettroni nell’ultimo livello energetico. Il numero del periodo corrisponde al livello energetico più esterno.</a:t>
            </a:r>
          </a:p>
          <a:p>
            <a:endParaRPr lang="it-IT" dirty="0"/>
          </a:p>
          <a:p>
            <a:r>
              <a:rPr lang="it-IT" dirty="0"/>
              <a:t>•</a:t>
            </a:r>
            <a:r>
              <a:rPr lang="it-IT" b="1" dirty="0"/>
              <a:t>L’energia di ionizzazione </a:t>
            </a:r>
            <a:r>
              <a:rPr lang="it-IT" dirty="0"/>
              <a:t>è l’energia necessaria per rimuovere un elettrone da un atomo neutro.</a:t>
            </a:r>
          </a:p>
          <a:p>
            <a:endParaRPr lang="it-IT" dirty="0"/>
          </a:p>
          <a:p>
            <a:r>
              <a:rPr lang="it-IT" dirty="0"/>
              <a:t>•</a:t>
            </a:r>
            <a:r>
              <a:rPr lang="it-IT" b="1" dirty="0"/>
              <a:t>L’affinità elettronica </a:t>
            </a:r>
            <a:r>
              <a:rPr lang="it-IT" dirty="0"/>
              <a:t>è l’energia che si libera quando un atomo acquista un elettrone in più rispetto allo stato fondamentale.</a:t>
            </a:r>
          </a:p>
          <a:p>
            <a:endParaRPr lang="it-IT" dirty="0"/>
          </a:p>
          <a:p>
            <a:r>
              <a:rPr lang="it-IT" dirty="0"/>
              <a:t>•L’</a:t>
            </a:r>
            <a:r>
              <a:rPr lang="it-IT" b="1" dirty="0"/>
              <a:t>elettronegatività </a:t>
            </a:r>
            <a:r>
              <a:rPr lang="it-IT" dirty="0"/>
              <a:t>è una misura della tendenza di un atomo ad attrarre gli elettroni coinvolti in un legame che lo unisce a un atomo di natura diversa.</a:t>
            </a:r>
          </a:p>
          <a:p>
            <a:endParaRPr lang="it-IT" dirty="0"/>
          </a:p>
        </p:txBody>
      </p:sp>
    </p:spTree>
    <p:extLst>
      <p:ext uri="{BB962C8B-B14F-4D97-AF65-F5344CB8AC3E}">
        <p14:creationId xmlns:p14="http://schemas.microsoft.com/office/powerpoint/2010/main" val="3860712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D1130F-6B03-72FD-1B1C-087B6C9C7E67}"/>
              </a:ext>
            </a:extLst>
          </p:cNvPr>
          <p:cNvSpPr txBox="1"/>
          <p:nvPr/>
        </p:nvSpPr>
        <p:spPr>
          <a:xfrm>
            <a:off x="611560" y="692696"/>
            <a:ext cx="7272808" cy="923330"/>
          </a:xfrm>
          <a:prstGeom prst="rect">
            <a:avLst/>
          </a:prstGeom>
          <a:noFill/>
        </p:spPr>
        <p:txBody>
          <a:bodyPr wrap="square">
            <a:spAutoFit/>
          </a:bodyPr>
          <a:lstStyle/>
          <a:p>
            <a:r>
              <a:rPr lang="it-IT" dirty="0"/>
              <a:t>https://collezioni-universita.zanichelli.it/per-materia-universita/chimica-generale-universita/lezioni-interattive-sull-atomo</a:t>
            </a:r>
          </a:p>
        </p:txBody>
      </p:sp>
      <p:sp>
        <p:nvSpPr>
          <p:cNvPr id="5" name="CasellaDiTesto 4">
            <a:extLst>
              <a:ext uri="{FF2B5EF4-FFF2-40B4-BE49-F238E27FC236}">
                <a16:creationId xmlns:a16="http://schemas.microsoft.com/office/drawing/2014/main" id="{A753F441-AF95-CD03-15CF-CD79FF3C509E}"/>
              </a:ext>
            </a:extLst>
          </p:cNvPr>
          <p:cNvSpPr txBox="1"/>
          <p:nvPr/>
        </p:nvSpPr>
        <p:spPr>
          <a:xfrm>
            <a:off x="515523" y="2278613"/>
            <a:ext cx="7488832" cy="646331"/>
          </a:xfrm>
          <a:prstGeom prst="rect">
            <a:avLst/>
          </a:prstGeom>
          <a:noFill/>
        </p:spPr>
        <p:txBody>
          <a:bodyPr wrap="square">
            <a:spAutoFit/>
          </a:bodyPr>
          <a:lstStyle/>
          <a:p>
            <a:r>
              <a:rPr lang="it-IT" dirty="0"/>
              <a:t>https://collezioni-universita.zanichelli.it/per-materia-universita/chimica-generale-universita/lezioni-interattive-sull-atomo</a:t>
            </a:r>
          </a:p>
        </p:txBody>
      </p:sp>
      <p:sp>
        <p:nvSpPr>
          <p:cNvPr id="7" name="CasellaDiTesto 6">
            <a:extLst>
              <a:ext uri="{FF2B5EF4-FFF2-40B4-BE49-F238E27FC236}">
                <a16:creationId xmlns:a16="http://schemas.microsoft.com/office/drawing/2014/main" id="{BA7EE6CB-6692-9F4D-E91D-1507F63A4A85}"/>
              </a:ext>
            </a:extLst>
          </p:cNvPr>
          <p:cNvSpPr txBox="1"/>
          <p:nvPr/>
        </p:nvSpPr>
        <p:spPr>
          <a:xfrm>
            <a:off x="611560" y="3933056"/>
            <a:ext cx="7488832" cy="646331"/>
          </a:xfrm>
          <a:prstGeom prst="rect">
            <a:avLst/>
          </a:prstGeom>
          <a:noFill/>
        </p:spPr>
        <p:txBody>
          <a:bodyPr wrap="square">
            <a:spAutoFit/>
          </a:bodyPr>
          <a:lstStyle/>
          <a:p>
            <a:r>
              <a:rPr lang="it-IT" dirty="0"/>
              <a:t>http://www.edisesuniversita.it/attivita/tavola-periodica-interattiva/tavola_periodica.php</a:t>
            </a:r>
          </a:p>
        </p:txBody>
      </p:sp>
    </p:spTree>
    <p:extLst>
      <p:ext uri="{BB962C8B-B14F-4D97-AF65-F5344CB8AC3E}">
        <p14:creationId xmlns:p14="http://schemas.microsoft.com/office/powerpoint/2010/main" val="39113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ED715E6C-1A76-3AF6-8724-7D99574E7D46}"/>
              </a:ext>
            </a:extLst>
          </p:cNvPr>
          <p:cNvSpPr txBox="1"/>
          <p:nvPr/>
        </p:nvSpPr>
        <p:spPr>
          <a:xfrm>
            <a:off x="323528" y="548680"/>
            <a:ext cx="4587240" cy="461665"/>
          </a:xfrm>
          <a:prstGeom prst="rect">
            <a:avLst/>
          </a:prstGeom>
          <a:noFill/>
        </p:spPr>
        <p:txBody>
          <a:bodyPr wrap="square">
            <a:spAutoFit/>
          </a:bodyPr>
          <a:lstStyle/>
          <a:p>
            <a:r>
              <a:rPr lang="it-IT" sz="2400" b="1" dirty="0">
                <a:solidFill>
                  <a:srgbClr val="FF0000"/>
                </a:solidFill>
              </a:rPr>
              <a:t>CHE COSA È UN ATOMO? </a:t>
            </a:r>
          </a:p>
        </p:txBody>
      </p:sp>
      <p:sp>
        <p:nvSpPr>
          <p:cNvPr id="9" name="CasellaDiTesto 8">
            <a:extLst>
              <a:ext uri="{FF2B5EF4-FFF2-40B4-BE49-F238E27FC236}">
                <a16:creationId xmlns:a16="http://schemas.microsoft.com/office/drawing/2014/main" id="{3C5C0730-7D4E-4727-AA9F-3E24894D63CE}"/>
              </a:ext>
            </a:extLst>
          </p:cNvPr>
          <p:cNvSpPr txBox="1"/>
          <p:nvPr/>
        </p:nvSpPr>
        <p:spPr>
          <a:xfrm>
            <a:off x="339160" y="1340768"/>
            <a:ext cx="8193280" cy="1323439"/>
          </a:xfrm>
          <a:prstGeom prst="rect">
            <a:avLst/>
          </a:prstGeom>
          <a:noFill/>
        </p:spPr>
        <p:txBody>
          <a:bodyPr wrap="square">
            <a:spAutoFit/>
          </a:bodyPr>
          <a:lstStyle/>
          <a:p>
            <a:pPr algn="ctr"/>
            <a:r>
              <a:rPr lang="it-IT" sz="2000" dirty="0"/>
              <a:t>Un atomo può essere definito come la più piccola parte di un elemento che conserva le proprietà dell’elemento stesso. Ciascuna specie atomica può essere rappresentato da un simbolo; il simbolo C rappresenta l’atomo di carbonio, S lo zolfo e O l’ossigeno</a:t>
            </a:r>
          </a:p>
        </p:txBody>
      </p:sp>
      <p:sp>
        <p:nvSpPr>
          <p:cNvPr id="11" name="CasellaDiTesto 10">
            <a:extLst>
              <a:ext uri="{FF2B5EF4-FFF2-40B4-BE49-F238E27FC236}">
                <a16:creationId xmlns:a16="http://schemas.microsoft.com/office/drawing/2014/main" id="{5997C1A5-92A8-462F-71F2-F74945B538CA}"/>
              </a:ext>
            </a:extLst>
          </p:cNvPr>
          <p:cNvSpPr txBox="1"/>
          <p:nvPr/>
        </p:nvSpPr>
        <p:spPr>
          <a:xfrm>
            <a:off x="321648" y="2379077"/>
            <a:ext cx="8193280" cy="369332"/>
          </a:xfrm>
          <a:prstGeom prst="rect">
            <a:avLst/>
          </a:prstGeom>
          <a:noFill/>
        </p:spPr>
        <p:txBody>
          <a:bodyPr wrap="square">
            <a:spAutoFit/>
          </a:bodyPr>
          <a:lstStyle/>
          <a:p>
            <a:r>
              <a:rPr lang="it-IT" dirty="0"/>
              <a:t>.</a:t>
            </a:r>
          </a:p>
        </p:txBody>
      </p:sp>
      <p:sp>
        <p:nvSpPr>
          <p:cNvPr id="13" name="CasellaDiTesto 12">
            <a:extLst>
              <a:ext uri="{FF2B5EF4-FFF2-40B4-BE49-F238E27FC236}">
                <a16:creationId xmlns:a16="http://schemas.microsoft.com/office/drawing/2014/main" id="{A25E775E-F603-D067-2FEC-BDE701F8DFC0}"/>
              </a:ext>
            </a:extLst>
          </p:cNvPr>
          <p:cNvSpPr txBox="1"/>
          <p:nvPr/>
        </p:nvSpPr>
        <p:spPr>
          <a:xfrm>
            <a:off x="356207" y="3231215"/>
            <a:ext cx="8193280" cy="2585323"/>
          </a:xfrm>
          <a:prstGeom prst="rect">
            <a:avLst/>
          </a:prstGeom>
          <a:noFill/>
        </p:spPr>
        <p:txBody>
          <a:bodyPr wrap="square">
            <a:spAutoFit/>
          </a:bodyPr>
          <a:lstStyle/>
          <a:p>
            <a:r>
              <a:rPr lang="it-IT" dirty="0"/>
              <a:t>Le particelle fondamentali che compongono un atomo sono tre: </a:t>
            </a:r>
            <a:r>
              <a:rPr lang="it-IT" b="1" dirty="0"/>
              <a:t>i protoni</a:t>
            </a:r>
            <a:r>
              <a:rPr lang="it-IT" dirty="0"/>
              <a:t>, gli </a:t>
            </a:r>
            <a:r>
              <a:rPr lang="it-IT" b="1" dirty="0"/>
              <a:t>elettroni </a:t>
            </a:r>
            <a:r>
              <a:rPr lang="it-IT" dirty="0"/>
              <a:t>e i </a:t>
            </a:r>
            <a:r>
              <a:rPr lang="it-IT" b="1" dirty="0"/>
              <a:t>neutroni:</a:t>
            </a:r>
            <a:endParaRPr lang="it-IT" dirty="0"/>
          </a:p>
          <a:p>
            <a:endParaRPr lang="it-IT" dirty="0"/>
          </a:p>
          <a:p>
            <a:pPr marL="285750" indent="-285750">
              <a:buFont typeface="Wingdings" panose="05000000000000000000" pitchFamily="2" charset="2"/>
              <a:buChar char="Ø"/>
            </a:pPr>
            <a:r>
              <a:rPr lang="it-IT" dirty="0"/>
              <a:t>I </a:t>
            </a:r>
            <a:r>
              <a:rPr lang="it-IT" b="1" dirty="0"/>
              <a:t>protoni (p)</a:t>
            </a:r>
            <a:r>
              <a:rPr lang="it-IT" dirty="0"/>
              <a:t> hanno una carica positiva (+ 1) e una massa (peso) uguale a circa una unità di massa atomica (u); essi si trovano nel nucleo dell’atomo. </a:t>
            </a:r>
          </a:p>
          <a:p>
            <a:pPr marL="285750" indent="-285750">
              <a:buFont typeface="Wingdings" panose="05000000000000000000" pitchFamily="2" charset="2"/>
              <a:buChar char="Ø"/>
            </a:pPr>
            <a:r>
              <a:rPr lang="it-IT" dirty="0"/>
              <a:t>Gli </a:t>
            </a:r>
            <a:r>
              <a:rPr lang="it-IT" b="1" dirty="0"/>
              <a:t>elettroni (e)</a:t>
            </a:r>
            <a:r>
              <a:rPr lang="it-IT" dirty="0"/>
              <a:t> hanno una carica negativa (– 1) e una massa (peso) pari a 1/1837 u; essi si trovano all’esterno del nucleo dell’atomo.</a:t>
            </a:r>
          </a:p>
          <a:p>
            <a:pPr marL="285750" indent="-285750">
              <a:buFont typeface="Wingdings" panose="05000000000000000000" pitchFamily="2" charset="2"/>
              <a:buChar char="Ø"/>
            </a:pPr>
            <a:r>
              <a:rPr lang="it-IT" dirty="0"/>
              <a:t>I </a:t>
            </a:r>
            <a:r>
              <a:rPr lang="it-IT" b="1" dirty="0"/>
              <a:t>neutroni (n)</a:t>
            </a:r>
            <a:r>
              <a:rPr lang="it-IT" dirty="0"/>
              <a:t> non hanno carica (sono neutri); la loro massa (peso) è circa 1 u e si trovano all’interno del nucleo. </a:t>
            </a:r>
          </a:p>
        </p:txBody>
      </p:sp>
    </p:spTree>
    <p:extLst>
      <p:ext uri="{BB962C8B-B14F-4D97-AF65-F5344CB8AC3E}">
        <p14:creationId xmlns:p14="http://schemas.microsoft.com/office/powerpoint/2010/main" val="147344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3169D7B-4D0B-E3EE-90C1-781D6BF2E110}"/>
              </a:ext>
            </a:extLst>
          </p:cNvPr>
          <p:cNvPicPr>
            <a:picLocks noChangeAspect="1"/>
          </p:cNvPicPr>
          <p:nvPr/>
        </p:nvPicPr>
        <p:blipFill>
          <a:blip r:embed="rId2"/>
          <a:stretch>
            <a:fillRect/>
          </a:stretch>
        </p:blipFill>
        <p:spPr>
          <a:xfrm>
            <a:off x="395536" y="2060887"/>
            <a:ext cx="7629525" cy="3067050"/>
          </a:xfrm>
          <a:prstGeom prst="rect">
            <a:avLst/>
          </a:prstGeom>
        </p:spPr>
      </p:pic>
      <p:sp>
        <p:nvSpPr>
          <p:cNvPr id="4" name="CasellaDiTesto 3">
            <a:extLst>
              <a:ext uri="{FF2B5EF4-FFF2-40B4-BE49-F238E27FC236}">
                <a16:creationId xmlns:a16="http://schemas.microsoft.com/office/drawing/2014/main" id="{4AB8CAFD-6E6C-B57E-AE19-E02A47A44C2E}"/>
              </a:ext>
            </a:extLst>
          </p:cNvPr>
          <p:cNvSpPr txBox="1"/>
          <p:nvPr/>
        </p:nvSpPr>
        <p:spPr>
          <a:xfrm>
            <a:off x="395536" y="2019950"/>
            <a:ext cx="4587240" cy="369332"/>
          </a:xfrm>
          <a:prstGeom prst="rect">
            <a:avLst/>
          </a:prstGeom>
          <a:noFill/>
        </p:spPr>
        <p:txBody>
          <a:bodyPr wrap="square">
            <a:spAutoFit/>
          </a:bodyPr>
          <a:lstStyle/>
          <a:p>
            <a:r>
              <a:rPr lang="it-IT" b="1" dirty="0">
                <a:solidFill>
                  <a:srgbClr val="FF0000"/>
                </a:solidFill>
              </a:rPr>
              <a:t>Esempio: Atomi d'oro in lingotti d'oro</a:t>
            </a:r>
          </a:p>
        </p:txBody>
      </p:sp>
      <p:sp>
        <p:nvSpPr>
          <p:cNvPr id="6" name="CasellaDiTesto 5">
            <a:extLst>
              <a:ext uri="{FF2B5EF4-FFF2-40B4-BE49-F238E27FC236}">
                <a16:creationId xmlns:a16="http://schemas.microsoft.com/office/drawing/2014/main" id="{975AB845-AC4F-B588-1B3C-F22CE9DECCDD}"/>
              </a:ext>
            </a:extLst>
          </p:cNvPr>
          <p:cNvSpPr txBox="1"/>
          <p:nvPr/>
        </p:nvSpPr>
        <p:spPr>
          <a:xfrm>
            <a:off x="757237" y="5229200"/>
            <a:ext cx="7629525" cy="923330"/>
          </a:xfrm>
          <a:prstGeom prst="rect">
            <a:avLst/>
          </a:prstGeom>
          <a:noFill/>
        </p:spPr>
        <p:txBody>
          <a:bodyPr wrap="square">
            <a:spAutoFit/>
          </a:bodyPr>
          <a:lstStyle/>
          <a:p>
            <a:r>
              <a:rPr lang="it-IT" dirty="0"/>
              <a:t>Un lingotto d'oro 24K (a sinistra) contiene circa 3 x 10</a:t>
            </a:r>
            <a:r>
              <a:rPr lang="it-IT" baseline="30000" dirty="0"/>
              <a:t>22</a:t>
            </a:r>
            <a:r>
              <a:rPr lang="it-IT" dirty="0"/>
              <a:t> atomi d'oro (diverse dozzine sono rappresentate da sfere gialle a destra), ognuna delle quali ha le stesse proprietà chimiche.</a:t>
            </a:r>
          </a:p>
        </p:txBody>
      </p:sp>
      <p:sp>
        <p:nvSpPr>
          <p:cNvPr id="5" name="CasellaDiTesto 4">
            <a:extLst>
              <a:ext uri="{FF2B5EF4-FFF2-40B4-BE49-F238E27FC236}">
                <a16:creationId xmlns:a16="http://schemas.microsoft.com/office/drawing/2014/main" id="{D55124EE-DCAE-86B4-281D-DDD7117F8C3F}"/>
              </a:ext>
            </a:extLst>
          </p:cNvPr>
          <p:cNvSpPr txBox="1"/>
          <p:nvPr/>
        </p:nvSpPr>
        <p:spPr>
          <a:xfrm>
            <a:off x="395536" y="183615"/>
            <a:ext cx="8568952" cy="1754326"/>
          </a:xfrm>
          <a:prstGeom prst="rect">
            <a:avLst/>
          </a:prstGeom>
          <a:noFill/>
        </p:spPr>
        <p:txBody>
          <a:bodyPr wrap="square">
            <a:spAutoFit/>
          </a:bodyPr>
          <a:lstStyle/>
          <a:p>
            <a:pPr marL="285750" indent="-285750">
              <a:buFont typeface="Wingdings" panose="05000000000000000000" pitchFamily="2" charset="2"/>
              <a:buChar char="v"/>
            </a:pPr>
            <a:r>
              <a:rPr lang="it-IT" dirty="0"/>
              <a:t>Un elemento è costituito da un solo tipo di atomo, che ha una massa caratteristica dell'elemento ed è la stessa per tutti gli atomi di quell'elemento Tuttavia, gli atomi di un elemento differiscono nelle proprietà dagli atomi di tutti gli altri elementi. Un campione macroscopico di un elemento contiene un numero incredibilmente elevato di atomi, tutti con proprietà chimiche identiche.</a:t>
            </a:r>
          </a:p>
        </p:txBody>
      </p:sp>
    </p:spTree>
    <p:extLst>
      <p:ext uri="{BB962C8B-B14F-4D97-AF65-F5344CB8AC3E}">
        <p14:creationId xmlns:p14="http://schemas.microsoft.com/office/powerpoint/2010/main" val="141227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E6D815D-41EB-FDA1-7F4C-37CF2261B4F1}"/>
              </a:ext>
            </a:extLst>
          </p:cNvPr>
          <p:cNvSpPr txBox="1"/>
          <p:nvPr/>
        </p:nvSpPr>
        <p:spPr>
          <a:xfrm>
            <a:off x="557855" y="3645024"/>
            <a:ext cx="4587240" cy="369332"/>
          </a:xfrm>
          <a:prstGeom prst="rect">
            <a:avLst/>
          </a:prstGeom>
          <a:noFill/>
        </p:spPr>
        <p:txBody>
          <a:bodyPr wrap="square">
            <a:spAutoFit/>
          </a:bodyPr>
          <a:lstStyle/>
          <a:p>
            <a:r>
              <a:rPr lang="it-IT" b="1" dirty="0">
                <a:solidFill>
                  <a:srgbClr val="FF0000"/>
                </a:solidFill>
              </a:rPr>
              <a:t>Gas di acido solfidrico</a:t>
            </a:r>
          </a:p>
        </p:txBody>
      </p:sp>
      <p:pic>
        <p:nvPicPr>
          <p:cNvPr id="4" name="Immagine 3">
            <a:extLst>
              <a:ext uri="{FF2B5EF4-FFF2-40B4-BE49-F238E27FC236}">
                <a16:creationId xmlns:a16="http://schemas.microsoft.com/office/drawing/2014/main" id="{06FEB354-E5CF-2FE6-CA8F-9E2B73195058}"/>
              </a:ext>
            </a:extLst>
          </p:cNvPr>
          <p:cNvPicPr>
            <a:picLocks noChangeAspect="1"/>
          </p:cNvPicPr>
          <p:nvPr/>
        </p:nvPicPr>
        <p:blipFill>
          <a:blip r:embed="rId2"/>
          <a:stretch>
            <a:fillRect/>
          </a:stretch>
        </p:blipFill>
        <p:spPr>
          <a:xfrm>
            <a:off x="3707904" y="1052736"/>
            <a:ext cx="5114777" cy="4105869"/>
          </a:xfrm>
          <a:prstGeom prst="rect">
            <a:avLst/>
          </a:prstGeom>
        </p:spPr>
      </p:pic>
      <p:sp>
        <p:nvSpPr>
          <p:cNvPr id="6" name="CasellaDiTesto 5">
            <a:extLst>
              <a:ext uri="{FF2B5EF4-FFF2-40B4-BE49-F238E27FC236}">
                <a16:creationId xmlns:a16="http://schemas.microsoft.com/office/drawing/2014/main" id="{6688335C-6309-E5E0-F62E-8A3FC7D0584F}"/>
              </a:ext>
            </a:extLst>
          </p:cNvPr>
          <p:cNvSpPr txBox="1"/>
          <p:nvPr/>
        </p:nvSpPr>
        <p:spPr>
          <a:xfrm>
            <a:off x="590288" y="5294386"/>
            <a:ext cx="8352928" cy="923330"/>
          </a:xfrm>
          <a:prstGeom prst="rect">
            <a:avLst/>
          </a:prstGeom>
          <a:noFill/>
        </p:spPr>
        <p:txBody>
          <a:bodyPr wrap="square">
            <a:spAutoFit/>
          </a:bodyPr>
          <a:lstStyle/>
          <a:p>
            <a:r>
              <a:rPr lang="it-IT" dirty="0"/>
              <a:t>Il solfuro di idrogeno è un gas incolore con un caratteristico odore di uovo marcio. L'idrogeno solforato risulta dalla combinazione di due tipi di atomi - idrogeno (sfere bianche) e zolfo (sfere gialle) - in un rapporto2  ∶ 1.</a:t>
            </a:r>
          </a:p>
        </p:txBody>
      </p:sp>
      <p:sp>
        <p:nvSpPr>
          <p:cNvPr id="5" name="CasellaDiTesto 4">
            <a:extLst>
              <a:ext uri="{FF2B5EF4-FFF2-40B4-BE49-F238E27FC236}">
                <a16:creationId xmlns:a16="http://schemas.microsoft.com/office/drawing/2014/main" id="{1CF99531-C63D-E6AE-B942-9842E6B26BB4}"/>
              </a:ext>
            </a:extLst>
          </p:cNvPr>
          <p:cNvSpPr txBox="1"/>
          <p:nvPr/>
        </p:nvSpPr>
        <p:spPr>
          <a:xfrm>
            <a:off x="268969" y="455290"/>
            <a:ext cx="8553712" cy="923330"/>
          </a:xfrm>
          <a:prstGeom prst="rect">
            <a:avLst/>
          </a:prstGeom>
          <a:noFill/>
        </p:spPr>
        <p:txBody>
          <a:bodyPr wrap="square">
            <a:spAutoFit/>
          </a:bodyPr>
          <a:lstStyle/>
          <a:p>
            <a:pPr marL="285750" indent="-285750">
              <a:buFont typeface="Wingdings" panose="05000000000000000000" pitchFamily="2" charset="2"/>
              <a:buChar char="v"/>
            </a:pPr>
            <a:r>
              <a:rPr lang="it-IT" dirty="0"/>
              <a:t>Un composto è costituito da atomi di due o più elementi combinati in un piccolo rapporto di numeri interi. In un dato composto, i numeri di atomi di ciascuno dei suoi elementi sono sempre presenti nello stesso rapporto</a:t>
            </a:r>
          </a:p>
        </p:txBody>
      </p:sp>
    </p:spTree>
    <p:extLst>
      <p:ext uri="{BB962C8B-B14F-4D97-AF65-F5344CB8AC3E}">
        <p14:creationId xmlns:p14="http://schemas.microsoft.com/office/powerpoint/2010/main" val="187616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D461146-0ADB-4FAD-B17B-DCEE4D5DC38B}"/>
              </a:ext>
            </a:extLst>
          </p:cNvPr>
          <p:cNvSpPr txBox="1"/>
          <p:nvPr/>
        </p:nvSpPr>
        <p:spPr>
          <a:xfrm>
            <a:off x="179512" y="1412776"/>
            <a:ext cx="8640960" cy="4401205"/>
          </a:xfrm>
          <a:prstGeom prst="rect">
            <a:avLst/>
          </a:prstGeom>
          <a:noFill/>
        </p:spPr>
        <p:txBody>
          <a:bodyPr wrap="square">
            <a:spAutoFit/>
          </a:bodyPr>
          <a:lstStyle/>
          <a:p>
            <a:pPr marL="342900" indent="-342900" algn="just">
              <a:buFont typeface="Wingdings" panose="05000000000000000000" pitchFamily="2" charset="2"/>
              <a:buChar char="Ø"/>
            </a:pPr>
            <a:r>
              <a:rPr lang="it-IT" sz="2000" b="1" dirty="0"/>
              <a:t>La massa atomica assoluta </a:t>
            </a:r>
            <a:r>
              <a:rPr lang="it-IT" sz="2000" dirty="0"/>
              <a:t>di ogni atomo (espresso in kg) è un numero troppo piccolo e di difficile impiego (es. la massa assoluta dell’ossigeno è 2,656 × 10</a:t>
            </a:r>
            <a:r>
              <a:rPr lang="it-IT" sz="2000" baseline="30000" dirty="0"/>
              <a:t>-26 </a:t>
            </a:r>
            <a:r>
              <a:rPr lang="it-IT" sz="2000" dirty="0"/>
              <a:t>kg). </a:t>
            </a:r>
          </a:p>
          <a:p>
            <a:pPr marL="342900" indent="-342900" algn="just">
              <a:buFont typeface="Wingdings" panose="05000000000000000000" pitchFamily="2" charset="2"/>
              <a:buChar char="Ø"/>
            </a:pPr>
            <a:r>
              <a:rPr lang="it-IT" sz="2000" b="1" dirty="0"/>
              <a:t>La massa atomica relativa (anche detta peso atomico</a:t>
            </a:r>
            <a:r>
              <a:rPr lang="it-IT" sz="2000" dirty="0"/>
              <a:t>) è un numero adimensionale che indica il rapporto tra la massa assoluta di un atomo e 1/12 della massa di un atomo di carbonio (</a:t>
            </a:r>
            <a:r>
              <a:rPr lang="it-IT" sz="2000" baseline="30000" dirty="0"/>
              <a:t>12</a:t>
            </a:r>
            <a:r>
              <a:rPr lang="it-IT" sz="2000" dirty="0"/>
              <a:t>C), equivalente a 1,66054 × 10</a:t>
            </a:r>
            <a:r>
              <a:rPr lang="it-IT" sz="2000" baseline="30000" dirty="0"/>
              <a:t>-27</a:t>
            </a:r>
            <a:r>
              <a:rPr lang="it-IT" sz="2000" dirty="0"/>
              <a:t> kg, che è stata definita internazionalmente </a:t>
            </a:r>
            <a:r>
              <a:rPr lang="it-IT" sz="2000" b="1" i="1" dirty="0"/>
              <a:t>“unità di massa atomica unificata” e ha come simbolo “u”</a:t>
            </a:r>
            <a:r>
              <a:rPr lang="it-IT" sz="2000" dirty="0"/>
              <a:t>. </a:t>
            </a:r>
          </a:p>
          <a:p>
            <a:pPr marL="342900" indent="-342900" algn="just">
              <a:buFont typeface="Wingdings" panose="05000000000000000000" pitchFamily="2" charset="2"/>
              <a:buChar char="Ø"/>
            </a:pPr>
            <a:r>
              <a:rPr lang="it-IT" sz="2000" dirty="0"/>
              <a:t>La denominazione “</a:t>
            </a:r>
            <a:r>
              <a:rPr lang="it-IT" sz="2000" dirty="0" err="1"/>
              <a:t>uma</a:t>
            </a:r>
            <a:r>
              <a:rPr lang="it-IT" sz="2000" dirty="0"/>
              <a:t>” per l’unità di massa atomica non viene più utilizzata, mentre il </a:t>
            </a:r>
            <a:r>
              <a:rPr lang="it-IT" sz="2000" b="1" dirty="0"/>
              <a:t>dalton (Da) </a:t>
            </a:r>
            <a:r>
              <a:rPr lang="it-IT" sz="2000" dirty="0"/>
              <a:t>è ancora usato. Pertanto, la massa atomica relativa dell’ossigeno, cioè il suo peso atomico, è 16. Tale numero, essendo derivato dal rapporto tra due masse, risulta adimensionale.</a:t>
            </a:r>
          </a:p>
        </p:txBody>
      </p:sp>
      <p:sp>
        <p:nvSpPr>
          <p:cNvPr id="7" name="CasellaDiTesto 6">
            <a:extLst>
              <a:ext uri="{FF2B5EF4-FFF2-40B4-BE49-F238E27FC236}">
                <a16:creationId xmlns:a16="http://schemas.microsoft.com/office/drawing/2014/main" id="{F60FC235-08BA-95F3-AEE8-152D8A7E9FC6}"/>
              </a:ext>
            </a:extLst>
          </p:cNvPr>
          <p:cNvSpPr txBox="1"/>
          <p:nvPr/>
        </p:nvSpPr>
        <p:spPr>
          <a:xfrm>
            <a:off x="323528" y="332656"/>
            <a:ext cx="4587240" cy="461665"/>
          </a:xfrm>
          <a:prstGeom prst="rect">
            <a:avLst/>
          </a:prstGeom>
          <a:noFill/>
        </p:spPr>
        <p:txBody>
          <a:bodyPr wrap="square">
            <a:spAutoFit/>
          </a:bodyPr>
          <a:lstStyle/>
          <a:p>
            <a:r>
              <a:rPr lang="it-IT" sz="2400" b="1" dirty="0">
                <a:solidFill>
                  <a:srgbClr val="FF0000"/>
                </a:solidFill>
              </a:rPr>
              <a:t>MASSA ATOMICA</a:t>
            </a:r>
          </a:p>
        </p:txBody>
      </p:sp>
    </p:spTree>
    <p:extLst>
      <p:ext uri="{BB962C8B-B14F-4D97-AF65-F5344CB8AC3E}">
        <p14:creationId xmlns:p14="http://schemas.microsoft.com/office/powerpoint/2010/main" val="233703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E6063F5-91EE-0253-A5F3-8F2E47F4B89C}"/>
              </a:ext>
            </a:extLst>
          </p:cNvPr>
          <p:cNvSpPr txBox="1"/>
          <p:nvPr/>
        </p:nvSpPr>
        <p:spPr>
          <a:xfrm>
            <a:off x="323528" y="332656"/>
            <a:ext cx="7776864" cy="523220"/>
          </a:xfrm>
          <a:prstGeom prst="rect">
            <a:avLst/>
          </a:prstGeom>
          <a:noFill/>
        </p:spPr>
        <p:txBody>
          <a:bodyPr wrap="square">
            <a:spAutoFit/>
          </a:bodyPr>
          <a:lstStyle/>
          <a:p>
            <a:r>
              <a:rPr lang="it-IT" sz="2800" b="1" dirty="0">
                <a:solidFill>
                  <a:srgbClr val="FF0000"/>
                </a:solidFill>
              </a:rPr>
              <a:t>NUMERO ATOMICO E NUMERO DI MASSA</a:t>
            </a:r>
          </a:p>
        </p:txBody>
      </p:sp>
      <p:sp>
        <p:nvSpPr>
          <p:cNvPr id="5" name="CasellaDiTesto 4">
            <a:extLst>
              <a:ext uri="{FF2B5EF4-FFF2-40B4-BE49-F238E27FC236}">
                <a16:creationId xmlns:a16="http://schemas.microsoft.com/office/drawing/2014/main" id="{A42F0039-B27C-A331-076B-75DC47B75EFC}"/>
              </a:ext>
            </a:extLst>
          </p:cNvPr>
          <p:cNvSpPr txBox="1"/>
          <p:nvPr/>
        </p:nvSpPr>
        <p:spPr>
          <a:xfrm>
            <a:off x="430952" y="1556792"/>
            <a:ext cx="8282096" cy="4678204"/>
          </a:xfrm>
          <a:prstGeom prst="rect">
            <a:avLst/>
          </a:prstGeom>
          <a:noFill/>
        </p:spPr>
        <p:txBody>
          <a:bodyPr wrap="square">
            <a:spAutoFit/>
          </a:bodyPr>
          <a:lstStyle/>
          <a:p>
            <a:pPr marL="342900" indent="-342900">
              <a:buFont typeface="Wingdings" panose="05000000000000000000" pitchFamily="2" charset="2"/>
              <a:buChar char="Ø"/>
            </a:pPr>
            <a:r>
              <a:rPr lang="it-IT" sz="2000" dirty="0"/>
              <a:t>Ogni atomo è caratterizzato da un valore numerico definito </a:t>
            </a:r>
            <a:r>
              <a:rPr lang="it-IT" sz="2000" b="1" dirty="0"/>
              <a:t>numero atomico. </a:t>
            </a:r>
          </a:p>
          <a:p>
            <a:r>
              <a:rPr lang="it-IT" dirty="0"/>
              <a:t>Il numero atomico indica il numero di protoni presenti nel nucleo di un atomo di un elemento. Poiché ogni atomo è elettricamente neutro, in esso vi dovranno essere tanti elettroni (cariche negative) quanti sono i protoni (cariche positive) presenti.</a:t>
            </a:r>
          </a:p>
          <a:p>
            <a:r>
              <a:rPr lang="it-IT" dirty="0"/>
              <a:t> Il numero atomico indica, quindi, anche quanti elettroni sono presenti in un atomo. Esso è scritto come pedice sul lato sinistro del simbolo dell’elemento. Pertanto </a:t>
            </a:r>
            <a:r>
              <a:rPr lang="it-IT" baseline="-25000" dirty="0"/>
              <a:t>6</a:t>
            </a:r>
            <a:r>
              <a:rPr lang="it-IT" dirty="0"/>
              <a:t>C indica che il carbonio ha numero atomico 6.</a:t>
            </a:r>
          </a:p>
          <a:p>
            <a:endParaRPr lang="it-IT" sz="2000" dirty="0"/>
          </a:p>
          <a:p>
            <a:pPr marL="342900" indent="-342900">
              <a:buFont typeface="Wingdings" panose="05000000000000000000" pitchFamily="2" charset="2"/>
              <a:buChar char="Ø"/>
            </a:pPr>
            <a:r>
              <a:rPr lang="it-IT" sz="2000" dirty="0"/>
              <a:t>Il </a:t>
            </a:r>
            <a:r>
              <a:rPr lang="it-IT" sz="2000" b="1" dirty="0"/>
              <a:t>numero di massa (massa di un nucleo) </a:t>
            </a:r>
            <a:r>
              <a:rPr lang="it-IT" sz="2000" dirty="0"/>
              <a:t>è data dal numero totale di protoni e neutroni presenti in quel nucleo. I</a:t>
            </a:r>
          </a:p>
          <a:p>
            <a:r>
              <a:rPr lang="it-IT" dirty="0"/>
              <a:t>l numero di massa corrisponde ad un numero intero e indica la somma dei protoni e dei neutroni. Il numero di massa è scritto come apice sul lato sinistro del simbolo dell’elemento. Pertanto </a:t>
            </a:r>
            <a:r>
              <a:rPr lang="it-IT" baseline="30000" dirty="0"/>
              <a:t>12</a:t>
            </a:r>
            <a:r>
              <a:rPr lang="it-IT" dirty="0"/>
              <a:t>C indica un atomo di carbonio avente numero atomico 6 e numero di massa 12.</a:t>
            </a:r>
          </a:p>
        </p:txBody>
      </p:sp>
    </p:spTree>
    <p:extLst>
      <p:ext uri="{BB962C8B-B14F-4D97-AF65-F5344CB8AC3E}">
        <p14:creationId xmlns:p14="http://schemas.microsoft.com/office/powerpoint/2010/main" val="83987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33E21F5-D6BF-215C-3AA8-5E5A963859F2}"/>
              </a:ext>
            </a:extLst>
          </p:cNvPr>
          <p:cNvSpPr txBox="1"/>
          <p:nvPr/>
        </p:nvSpPr>
        <p:spPr>
          <a:xfrm>
            <a:off x="755576" y="404664"/>
            <a:ext cx="4587240" cy="523220"/>
          </a:xfrm>
          <a:prstGeom prst="rect">
            <a:avLst/>
          </a:prstGeom>
          <a:noFill/>
        </p:spPr>
        <p:txBody>
          <a:bodyPr wrap="square">
            <a:spAutoFit/>
          </a:bodyPr>
          <a:lstStyle/>
          <a:p>
            <a:r>
              <a:rPr lang="it-IT" sz="2800" b="1" dirty="0">
                <a:solidFill>
                  <a:srgbClr val="FF0000"/>
                </a:solidFill>
              </a:rPr>
              <a:t>NUMERO DI NEUTRONI</a:t>
            </a:r>
          </a:p>
        </p:txBody>
      </p:sp>
      <p:sp>
        <p:nvSpPr>
          <p:cNvPr id="7" name="CasellaDiTesto 6">
            <a:extLst>
              <a:ext uri="{FF2B5EF4-FFF2-40B4-BE49-F238E27FC236}">
                <a16:creationId xmlns:a16="http://schemas.microsoft.com/office/drawing/2014/main" id="{C9190A2A-49AC-2B64-EC88-0404608B1BA1}"/>
              </a:ext>
            </a:extLst>
          </p:cNvPr>
          <p:cNvSpPr txBox="1"/>
          <p:nvPr/>
        </p:nvSpPr>
        <p:spPr>
          <a:xfrm>
            <a:off x="683568" y="1628800"/>
            <a:ext cx="7776864" cy="923330"/>
          </a:xfrm>
          <a:prstGeom prst="rect">
            <a:avLst/>
          </a:prstGeom>
          <a:noFill/>
        </p:spPr>
        <p:txBody>
          <a:bodyPr wrap="square">
            <a:spAutoFit/>
          </a:bodyPr>
          <a:lstStyle/>
          <a:p>
            <a:r>
              <a:rPr lang="it-IT" dirty="0"/>
              <a:t>Il numero di neutroni presenti nel nucleo di un elemento può essere calcolato sottraendo dal numero di massa dell’elemento il suo numero atomico.</a:t>
            </a:r>
          </a:p>
        </p:txBody>
      </p:sp>
      <p:pic>
        <p:nvPicPr>
          <p:cNvPr id="2" name="Immagine 1">
            <a:extLst>
              <a:ext uri="{FF2B5EF4-FFF2-40B4-BE49-F238E27FC236}">
                <a16:creationId xmlns:a16="http://schemas.microsoft.com/office/drawing/2014/main" id="{36045600-0771-D31C-BCCB-A099FCA08912}"/>
              </a:ext>
            </a:extLst>
          </p:cNvPr>
          <p:cNvPicPr>
            <a:picLocks noChangeAspect="1"/>
          </p:cNvPicPr>
          <p:nvPr/>
        </p:nvPicPr>
        <p:blipFill rotWithShape="1">
          <a:blip r:embed="rId2"/>
          <a:srcRect l="23582" b="32715"/>
          <a:stretch/>
        </p:blipFill>
        <p:spPr>
          <a:xfrm>
            <a:off x="1259632" y="3248834"/>
            <a:ext cx="6457142" cy="2522755"/>
          </a:xfrm>
          <a:prstGeom prst="rect">
            <a:avLst/>
          </a:prstGeom>
        </p:spPr>
      </p:pic>
    </p:spTree>
    <p:extLst>
      <p:ext uri="{BB962C8B-B14F-4D97-AF65-F5344CB8AC3E}">
        <p14:creationId xmlns:p14="http://schemas.microsoft.com/office/powerpoint/2010/main" val="3027487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Legno</Template>
  <TotalTime>0</TotalTime>
  <Words>2639</Words>
  <Application>Microsoft Office PowerPoint</Application>
  <PresentationFormat>Presentazione su schermo (4:3)</PresentationFormat>
  <Paragraphs>141</Paragraphs>
  <Slides>33</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33</vt:i4>
      </vt:variant>
    </vt:vector>
  </HeadingPairs>
  <TitlesOfParts>
    <vt:vector size="41" baseType="lpstr">
      <vt:lpstr>Arial</vt:lpstr>
      <vt:lpstr>Arial-BoldMT</vt:lpstr>
      <vt:lpstr>ArialMT</vt:lpstr>
      <vt:lpstr>Calibri</vt:lpstr>
      <vt:lpstr>Rockwell</vt:lpstr>
      <vt:lpstr>Rockwell Condensed</vt:lpstr>
      <vt:lpstr>Wingdings</vt:lpstr>
      <vt:lpstr>Legno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DiTech</dc:creator>
  <cp:lastModifiedBy>cinzia rapino</cp:lastModifiedBy>
  <cp:revision>51</cp:revision>
  <dcterms:created xsi:type="dcterms:W3CDTF">2022-04-12T10:30:15Z</dcterms:created>
  <dcterms:modified xsi:type="dcterms:W3CDTF">2023-10-05T13:30:57Z</dcterms:modified>
</cp:coreProperties>
</file>