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70" r:id="rId4"/>
    <p:sldId id="277" r:id="rId5"/>
    <p:sldId id="278" r:id="rId6"/>
    <p:sldId id="271" r:id="rId7"/>
    <p:sldId id="273" r:id="rId8"/>
    <p:sldId id="272" r:id="rId9"/>
    <p:sldId id="274" r:id="rId10"/>
    <p:sldId id="275" r:id="rId11"/>
    <p:sldId id="276" r:id="rId12"/>
    <p:sldId id="280" r:id="rId13"/>
    <p:sldId id="281" r:id="rId14"/>
    <p:sldId id="285" r:id="rId15"/>
    <p:sldId id="288" r:id="rId16"/>
    <p:sldId id="286" r:id="rId17"/>
    <p:sldId id="289" r:id="rId18"/>
    <p:sldId id="282" r:id="rId19"/>
    <p:sldId id="283" r:id="rId20"/>
    <p:sldId id="284" r:id="rId21"/>
  </p:sldIdLst>
  <p:sldSz cx="9144000" cy="6858000" type="screen4x3"/>
  <p:notesSz cx="6635750" cy="9772650"/>
  <p:defaultTextStyle>
    <a:defPPr>
      <a:defRPr lang="it-IT"/>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4" autoAdjust="0"/>
    <p:restoredTop sz="90984"/>
  </p:normalViewPr>
  <p:slideViewPr>
    <p:cSldViewPr>
      <p:cViewPr varScale="1">
        <p:scale>
          <a:sx n="111" d="100"/>
          <a:sy n="111" d="100"/>
        </p:scale>
        <p:origin x="18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1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E182ED7-35C6-DC4E-A946-47FD601D6BC7}"/>
              </a:ext>
            </a:extLst>
          </p:cNvPr>
          <p:cNvSpPr>
            <a:spLocks noGrp="1" noChangeArrowheads="1"/>
          </p:cNvSpPr>
          <p:nvPr>
            <p:ph type="hdr" sz="quarter"/>
          </p:nvPr>
        </p:nvSpPr>
        <p:spPr bwMode="auto">
          <a:xfrm>
            <a:off x="0" y="0"/>
            <a:ext cx="2874963" cy="4889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it-IT"/>
          </a:p>
        </p:txBody>
      </p:sp>
      <p:sp>
        <p:nvSpPr>
          <p:cNvPr id="17411" name="Rectangle 3">
            <a:extLst>
              <a:ext uri="{FF2B5EF4-FFF2-40B4-BE49-F238E27FC236}">
                <a16:creationId xmlns:a16="http://schemas.microsoft.com/office/drawing/2014/main" id="{C9EAAC8B-7CD0-254C-AC5A-21A240DA0059}"/>
              </a:ext>
            </a:extLst>
          </p:cNvPr>
          <p:cNvSpPr>
            <a:spLocks noGrp="1" noChangeArrowheads="1"/>
          </p:cNvSpPr>
          <p:nvPr>
            <p:ph type="dt" sz="quarter" idx="1"/>
          </p:nvPr>
        </p:nvSpPr>
        <p:spPr bwMode="auto">
          <a:xfrm>
            <a:off x="3760788" y="0"/>
            <a:ext cx="2874962" cy="4889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it-IT"/>
          </a:p>
        </p:txBody>
      </p:sp>
      <p:sp>
        <p:nvSpPr>
          <p:cNvPr id="17412" name="Rectangle 4">
            <a:extLst>
              <a:ext uri="{FF2B5EF4-FFF2-40B4-BE49-F238E27FC236}">
                <a16:creationId xmlns:a16="http://schemas.microsoft.com/office/drawing/2014/main" id="{C640D6F9-9161-B54C-9C77-8E5B0532225A}"/>
              </a:ext>
            </a:extLst>
          </p:cNvPr>
          <p:cNvSpPr>
            <a:spLocks noGrp="1" noChangeArrowheads="1"/>
          </p:cNvSpPr>
          <p:nvPr>
            <p:ph type="ftr" sz="quarter" idx="2"/>
          </p:nvPr>
        </p:nvSpPr>
        <p:spPr bwMode="auto">
          <a:xfrm>
            <a:off x="0" y="9283700"/>
            <a:ext cx="2874963" cy="4889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it-IT"/>
          </a:p>
        </p:txBody>
      </p:sp>
      <p:sp>
        <p:nvSpPr>
          <p:cNvPr id="17413" name="Rectangle 5">
            <a:extLst>
              <a:ext uri="{FF2B5EF4-FFF2-40B4-BE49-F238E27FC236}">
                <a16:creationId xmlns:a16="http://schemas.microsoft.com/office/drawing/2014/main" id="{B7DF00B2-AB92-074D-837D-F6D88E825173}"/>
              </a:ext>
            </a:extLst>
          </p:cNvPr>
          <p:cNvSpPr>
            <a:spLocks noGrp="1" noChangeArrowheads="1"/>
          </p:cNvSpPr>
          <p:nvPr>
            <p:ph type="sldNum" sz="quarter" idx="3"/>
          </p:nvPr>
        </p:nvSpPr>
        <p:spPr bwMode="auto">
          <a:xfrm>
            <a:off x="3760788" y="9283700"/>
            <a:ext cx="2874962" cy="4889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BB1C2C8-EE05-534C-8BB4-5BD04CE42E66}"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2D2FDB8-DEFD-FF43-903F-BA626A7A5C2F}"/>
              </a:ext>
            </a:extLst>
          </p:cNvPr>
          <p:cNvSpPr>
            <a:spLocks noGrp="1" noChangeArrowheads="1"/>
          </p:cNvSpPr>
          <p:nvPr>
            <p:ph type="hdr" sz="quarter"/>
          </p:nvPr>
        </p:nvSpPr>
        <p:spPr bwMode="auto">
          <a:xfrm>
            <a:off x="0" y="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it-IT"/>
          </a:p>
        </p:txBody>
      </p:sp>
      <p:sp>
        <p:nvSpPr>
          <p:cNvPr id="18435" name="Rectangle 3">
            <a:extLst>
              <a:ext uri="{FF2B5EF4-FFF2-40B4-BE49-F238E27FC236}">
                <a16:creationId xmlns:a16="http://schemas.microsoft.com/office/drawing/2014/main" id="{725652ED-46D9-6445-BE8A-2D7025C751E4}"/>
              </a:ext>
            </a:extLst>
          </p:cNvPr>
          <p:cNvSpPr>
            <a:spLocks noGrp="1" noChangeArrowheads="1"/>
          </p:cNvSpPr>
          <p:nvPr>
            <p:ph type="dt" idx="1"/>
          </p:nvPr>
        </p:nvSpPr>
        <p:spPr bwMode="auto">
          <a:xfrm>
            <a:off x="3733800" y="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it-IT"/>
          </a:p>
        </p:txBody>
      </p:sp>
      <p:sp>
        <p:nvSpPr>
          <p:cNvPr id="2052" name="Rectangle 4">
            <a:extLst>
              <a:ext uri="{FF2B5EF4-FFF2-40B4-BE49-F238E27FC236}">
                <a16:creationId xmlns:a16="http://schemas.microsoft.com/office/drawing/2014/main" id="{4E69EB6B-F4E2-E847-A5E9-6D411EF5E8FD}"/>
              </a:ext>
            </a:extLst>
          </p:cNvPr>
          <p:cNvSpPr>
            <a:spLocks noGrp="1" noRot="1" noChangeAspect="1" noChangeArrowheads="1" noTextEdit="1"/>
          </p:cNvSpPr>
          <p:nvPr>
            <p:ph type="sldImg" idx="2"/>
          </p:nvPr>
        </p:nvSpPr>
        <p:spPr bwMode="auto">
          <a:xfrm>
            <a:off x="914400" y="762000"/>
            <a:ext cx="4876800" cy="3657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B4F12965-6F92-6A40-B70B-8EDEEDE98F6E}"/>
              </a:ext>
            </a:extLst>
          </p:cNvPr>
          <p:cNvSpPr>
            <a:spLocks noGrp="1" noChangeArrowheads="1"/>
          </p:cNvSpPr>
          <p:nvPr>
            <p:ph type="body" sz="quarter" idx="3"/>
          </p:nvPr>
        </p:nvSpPr>
        <p:spPr bwMode="auto">
          <a:xfrm>
            <a:off x="914400" y="4648200"/>
            <a:ext cx="4800600" cy="44196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18438" name="Rectangle 6">
            <a:extLst>
              <a:ext uri="{FF2B5EF4-FFF2-40B4-BE49-F238E27FC236}">
                <a16:creationId xmlns:a16="http://schemas.microsoft.com/office/drawing/2014/main" id="{78778D90-CD23-8543-BFF0-0EC475690F02}"/>
              </a:ext>
            </a:extLst>
          </p:cNvPr>
          <p:cNvSpPr>
            <a:spLocks noGrp="1" noChangeArrowheads="1"/>
          </p:cNvSpPr>
          <p:nvPr>
            <p:ph type="ftr" sz="quarter" idx="4"/>
          </p:nvPr>
        </p:nvSpPr>
        <p:spPr bwMode="auto">
          <a:xfrm>
            <a:off x="0" y="9296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it-IT"/>
          </a:p>
        </p:txBody>
      </p:sp>
      <p:sp>
        <p:nvSpPr>
          <p:cNvPr id="18439" name="Rectangle 7">
            <a:extLst>
              <a:ext uri="{FF2B5EF4-FFF2-40B4-BE49-F238E27FC236}">
                <a16:creationId xmlns:a16="http://schemas.microsoft.com/office/drawing/2014/main" id="{A15BDC48-E012-674C-9E83-83910B586A8D}"/>
              </a:ext>
            </a:extLst>
          </p:cNvPr>
          <p:cNvSpPr>
            <a:spLocks noGrp="1" noChangeArrowheads="1"/>
          </p:cNvSpPr>
          <p:nvPr>
            <p:ph type="sldNum" sz="quarter" idx="5"/>
          </p:nvPr>
        </p:nvSpPr>
        <p:spPr bwMode="auto">
          <a:xfrm>
            <a:off x="3733800" y="9296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224A868-0CCA-2541-BDD0-80EBC6347F61}"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47771C78-B68A-FA46-8213-A99D64D87761}"/>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007C11D9-F58A-C542-9635-353D03EFFEDE}"/>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AD41094B-D862-4E4C-887E-F37531F43B5B}"/>
              </a:ext>
            </a:extLst>
          </p:cNvPr>
          <p:cNvSpPr>
            <a:spLocks noGrp="1" noChangeArrowheads="1"/>
          </p:cNvSpPr>
          <p:nvPr>
            <p:ph type="sldNum" sz="quarter" idx="12"/>
          </p:nvPr>
        </p:nvSpPr>
        <p:spPr>
          <a:ln/>
        </p:spPr>
        <p:txBody>
          <a:bodyPr/>
          <a:lstStyle>
            <a:lvl1pPr>
              <a:defRPr/>
            </a:lvl1pPr>
          </a:lstStyle>
          <a:p>
            <a:pPr>
              <a:defRPr/>
            </a:pPr>
            <a:fld id="{E446EFAD-8CD3-D44F-A840-CCEA3E59AD5A}" type="slidenum">
              <a:rPr lang="it-IT" altLang="it-IT"/>
              <a:pPr>
                <a:defRPr/>
              </a:pPr>
              <a:t>‹N›</a:t>
            </a:fld>
            <a:endParaRPr lang="it-IT" altLang="it-IT"/>
          </a:p>
        </p:txBody>
      </p:sp>
    </p:spTree>
    <p:extLst>
      <p:ext uri="{BB962C8B-B14F-4D97-AF65-F5344CB8AC3E}">
        <p14:creationId xmlns:p14="http://schemas.microsoft.com/office/powerpoint/2010/main" val="3700262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E352A627-EBA7-0047-9F10-2FBE51E84451}"/>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6D98C1EA-713C-C94E-A2A9-FFB32579207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843F9007-175D-DF4A-AF09-A4B765ED3ECF}"/>
              </a:ext>
            </a:extLst>
          </p:cNvPr>
          <p:cNvSpPr>
            <a:spLocks noGrp="1" noChangeArrowheads="1"/>
          </p:cNvSpPr>
          <p:nvPr>
            <p:ph type="sldNum" sz="quarter" idx="12"/>
          </p:nvPr>
        </p:nvSpPr>
        <p:spPr>
          <a:ln/>
        </p:spPr>
        <p:txBody>
          <a:bodyPr/>
          <a:lstStyle>
            <a:lvl1pPr>
              <a:defRPr/>
            </a:lvl1pPr>
          </a:lstStyle>
          <a:p>
            <a:pPr>
              <a:defRPr/>
            </a:pPr>
            <a:fld id="{71AFDC19-27A2-D944-8587-716482F2A366}" type="slidenum">
              <a:rPr lang="it-IT" altLang="it-IT"/>
              <a:pPr>
                <a:defRPr/>
              </a:pPr>
              <a:t>‹N›</a:t>
            </a:fld>
            <a:endParaRPr lang="it-IT" altLang="it-IT"/>
          </a:p>
        </p:txBody>
      </p:sp>
    </p:spTree>
    <p:extLst>
      <p:ext uri="{BB962C8B-B14F-4D97-AF65-F5344CB8AC3E}">
        <p14:creationId xmlns:p14="http://schemas.microsoft.com/office/powerpoint/2010/main" val="188748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F114B068-11AB-404E-A96B-5FB84716FE7E}"/>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7C05B3BE-D828-7E4D-BEF6-68F9BAC10CEE}"/>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F166FD2C-E775-A847-AD78-F72DD31EC60E}"/>
              </a:ext>
            </a:extLst>
          </p:cNvPr>
          <p:cNvSpPr>
            <a:spLocks noGrp="1" noChangeArrowheads="1"/>
          </p:cNvSpPr>
          <p:nvPr>
            <p:ph type="sldNum" sz="quarter" idx="12"/>
          </p:nvPr>
        </p:nvSpPr>
        <p:spPr>
          <a:ln/>
        </p:spPr>
        <p:txBody>
          <a:bodyPr/>
          <a:lstStyle>
            <a:lvl1pPr>
              <a:defRPr/>
            </a:lvl1pPr>
          </a:lstStyle>
          <a:p>
            <a:pPr>
              <a:defRPr/>
            </a:pPr>
            <a:fld id="{4EAA195A-21D4-6641-973D-1F1825E07564}" type="slidenum">
              <a:rPr lang="it-IT" altLang="it-IT"/>
              <a:pPr>
                <a:defRPr/>
              </a:pPr>
              <a:t>‹N›</a:t>
            </a:fld>
            <a:endParaRPr lang="it-IT" altLang="it-IT"/>
          </a:p>
        </p:txBody>
      </p:sp>
    </p:spTree>
    <p:extLst>
      <p:ext uri="{BB962C8B-B14F-4D97-AF65-F5344CB8AC3E}">
        <p14:creationId xmlns:p14="http://schemas.microsoft.com/office/powerpoint/2010/main" val="200039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C7726477-5082-284B-93A4-2F1869DBB2AB}"/>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41ABC193-48F2-9548-89D4-C947DD2628CA}"/>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D9004F90-9991-094B-BDAA-43E335667452}"/>
              </a:ext>
            </a:extLst>
          </p:cNvPr>
          <p:cNvSpPr>
            <a:spLocks noGrp="1" noChangeArrowheads="1"/>
          </p:cNvSpPr>
          <p:nvPr>
            <p:ph type="sldNum" sz="quarter" idx="12"/>
          </p:nvPr>
        </p:nvSpPr>
        <p:spPr>
          <a:ln/>
        </p:spPr>
        <p:txBody>
          <a:bodyPr/>
          <a:lstStyle>
            <a:lvl1pPr>
              <a:defRPr/>
            </a:lvl1pPr>
          </a:lstStyle>
          <a:p>
            <a:pPr>
              <a:defRPr/>
            </a:pPr>
            <a:fld id="{FAF7EDEF-FBDC-1F41-9091-50D526377225}" type="slidenum">
              <a:rPr lang="it-IT" altLang="it-IT"/>
              <a:pPr>
                <a:defRPr/>
              </a:pPr>
              <a:t>‹N›</a:t>
            </a:fld>
            <a:endParaRPr lang="it-IT" altLang="it-IT"/>
          </a:p>
        </p:txBody>
      </p:sp>
    </p:spTree>
    <p:extLst>
      <p:ext uri="{BB962C8B-B14F-4D97-AF65-F5344CB8AC3E}">
        <p14:creationId xmlns:p14="http://schemas.microsoft.com/office/powerpoint/2010/main" val="362088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Rectangle 4">
            <a:extLst>
              <a:ext uri="{FF2B5EF4-FFF2-40B4-BE49-F238E27FC236}">
                <a16:creationId xmlns:a16="http://schemas.microsoft.com/office/drawing/2014/main" id="{D9773E8C-A0D3-6B44-A0E4-67B3C9E96327}"/>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6C47035D-47DE-CB48-A724-3E001EF3F06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03DAB2A3-799F-6A4F-8756-B9A86C010595}"/>
              </a:ext>
            </a:extLst>
          </p:cNvPr>
          <p:cNvSpPr>
            <a:spLocks noGrp="1" noChangeArrowheads="1"/>
          </p:cNvSpPr>
          <p:nvPr>
            <p:ph type="sldNum" sz="quarter" idx="12"/>
          </p:nvPr>
        </p:nvSpPr>
        <p:spPr>
          <a:ln/>
        </p:spPr>
        <p:txBody>
          <a:bodyPr/>
          <a:lstStyle>
            <a:lvl1pPr>
              <a:defRPr/>
            </a:lvl1pPr>
          </a:lstStyle>
          <a:p>
            <a:pPr>
              <a:defRPr/>
            </a:pPr>
            <a:fld id="{FD88102E-F170-DA4E-8FC6-F9A5501D2AC9}" type="slidenum">
              <a:rPr lang="it-IT" altLang="it-IT"/>
              <a:pPr>
                <a:defRPr/>
              </a:pPr>
              <a:t>‹N›</a:t>
            </a:fld>
            <a:endParaRPr lang="it-IT" altLang="it-IT"/>
          </a:p>
        </p:txBody>
      </p:sp>
    </p:spTree>
    <p:extLst>
      <p:ext uri="{BB962C8B-B14F-4D97-AF65-F5344CB8AC3E}">
        <p14:creationId xmlns:p14="http://schemas.microsoft.com/office/powerpoint/2010/main" val="7823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F1D18A77-3020-8F43-9A7A-89C59894C38D}"/>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25BED539-AF28-4440-A967-150B6497D1E9}"/>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F0CE2E68-F482-6E43-A1F3-8004773C8A3F}"/>
              </a:ext>
            </a:extLst>
          </p:cNvPr>
          <p:cNvSpPr>
            <a:spLocks noGrp="1" noChangeArrowheads="1"/>
          </p:cNvSpPr>
          <p:nvPr>
            <p:ph type="sldNum" sz="quarter" idx="12"/>
          </p:nvPr>
        </p:nvSpPr>
        <p:spPr>
          <a:ln/>
        </p:spPr>
        <p:txBody>
          <a:bodyPr/>
          <a:lstStyle>
            <a:lvl1pPr>
              <a:defRPr/>
            </a:lvl1pPr>
          </a:lstStyle>
          <a:p>
            <a:pPr>
              <a:defRPr/>
            </a:pPr>
            <a:fld id="{6766C6A7-5870-DF4E-B3A8-32DD66A12861}" type="slidenum">
              <a:rPr lang="it-IT" altLang="it-IT"/>
              <a:pPr>
                <a:defRPr/>
              </a:pPr>
              <a:t>‹N›</a:t>
            </a:fld>
            <a:endParaRPr lang="it-IT" altLang="it-IT"/>
          </a:p>
        </p:txBody>
      </p:sp>
    </p:spTree>
    <p:extLst>
      <p:ext uri="{BB962C8B-B14F-4D97-AF65-F5344CB8AC3E}">
        <p14:creationId xmlns:p14="http://schemas.microsoft.com/office/powerpoint/2010/main" val="67613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8C537EDA-A607-2A4A-9B27-2F9973C80DA9}"/>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a:extLst>
              <a:ext uri="{FF2B5EF4-FFF2-40B4-BE49-F238E27FC236}">
                <a16:creationId xmlns:a16="http://schemas.microsoft.com/office/drawing/2014/main" id="{E35043EF-52C3-9D42-B5A3-88DB57B3EF3E}"/>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a:extLst>
              <a:ext uri="{FF2B5EF4-FFF2-40B4-BE49-F238E27FC236}">
                <a16:creationId xmlns:a16="http://schemas.microsoft.com/office/drawing/2014/main" id="{3412474D-B556-1A4F-8C10-DB110CE409C2}"/>
              </a:ext>
            </a:extLst>
          </p:cNvPr>
          <p:cNvSpPr>
            <a:spLocks noGrp="1" noChangeArrowheads="1"/>
          </p:cNvSpPr>
          <p:nvPr>
            <p:ph type="sldNum" sz="quarter" idx="12"/>
          </p:nvPr>
        </p:nvSpPr>
        <p:spPr>
          <a:ln/>
        </p:spPr>
        <p:txBody>
          <a:bodyPr/>
          <a:lstStyle>
            <a:lvl1pPr>
              <a:defRPr/>
            </a:lvl1pPr>
          </a:lstStyle>
          <a:p>
            <a:pPr>
              <a:defRPr/>
            </a:pPr>
            <a:fld id="{AA7DEC79-F97E-A241-A5EB-BEF0710D5B81}" type="slidenum">
              <a:rPr lang="it-IT" altLang="it-IT"/>
              <a:pPr>
                <a:defRPr/>
              </a:pPr>
              <a:t>‹N›</a:t>
            </a:fld>
            <a:endParaRPr lang="it-IT" altLang="it-IT"/>
          </a:p>
        </p:txBody>
      </p:sp>
    </p:spTree>
    <p:extLst>
      <p:ext uri="{BB962C8B-B14F-4D97-AF65-F5344CB8AC3E}">
        <p14:creationId xmlns:p14="http://schemas.microsoft.com/office/powerpoint/2010/main" val="361509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D330FE7B-C251-F845-A198-7DC2AC69A805}"/>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a:extLst>
              <a:ext uri="{FF2B5EF4-FFF2-40B4-BE49-F238E27FC236}">
                <a16:creationId xmlns:a16="http://schemas.microsoft.com/office/drawing/2014/main" id="{7379DA83-760D-834A-A0F6-C636BE8BAB53}"/>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a:extLst>
              <a:ext uri="{FF2B5EF4-FFF2-40B4-BE49-F238E27FC236}">
                <a16:creationId xmlns:a16="http://schemas.microsoft.com/office/drawing/2014/main" id="{7DF7E5E2-C2ED-4B41-9ACF-143CF1A90A64}"/>
              </a:ext>
            </a:extLst>
          </p:cNvPr>
          <p:cNvSpPr>
            <a:spLocks noGrp="1" noChangeArrowheads="1"/>
          </p:cNvSpPr>
          <p:nvPr>
            <p:ph type="sldNum" sz="quarter" idx="12"/>
          </p:nvPr>
        </p:nvSpPr>
        <p:spPr>
          <a:ln/>
        </p:spPr>
        <p:txBody>
          <a:bodyPr/>
          <a:lstStyle>
            <a:lvl1pPr>
              <a:defRPr/>
            </a:lvl1pPr>
          </a:lstStyle>
          <a:p>
            <a:pPr>
              <a:defRPr/>
            </a:pPr>
            <a:fld id="{0B65FF74-31A0-DB49-98B2-8BF834675F72}" type="slidenum">
              <a:rPr lang="it-IT" altLang="it-IT"/>
              <a:pPr>
                <a:defRPr/>
              </a:pPr>
              <a:t>‹N›</a:t>
            </a:fld>
            <a:endParaRPr lang="it-IT" altLang="it-IT"/>
          </a:p>
        </p:txBody>
      </p:sp>
    </p:spTree>
    <p:extLst>
      <p:ext uri="{BB962C8B-B14F-4D97-AF65-F5344CB8AC3E}">
        <p14:creationId xmlns:p14="http://schemas.microsoft.com/office/powerpoint/2010/main" val="173652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EA9CF8-72E5-8141-A14F-8BEDC6906E71}"/>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a:extLst>
              <a:ext uri="{FF2B5EF4-FFF2-40B4-BE49-F238E27FC236}">
                <a16:creationId xmlns:a16="http://schemas.microsoft.com/office/drawing/2014/main" id="{331F1110-BC09-554C-B610-21073530C104}"/>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a:extLst>
              <a:ext uri="{FF2B5EF4-FFF2-40B4-BE49-F238E27FC236}">
                <a16:creationId xmlns:a16="http://schemas.microsoft.com/office/drawing/2014/main" id="{098661FF-D461-974D-894D-05BDC04B9442}"/>
              </a:ext>
            </a:extLst>
          </p:cNvPr>
          <p:cNvSpPr>
            <a:spLocks noGrp="1" noChangeArrowheads="1"/>
          </p:cNvSpPr>
          <p:nvPr>
            <p:ph type="sldNum" sz="quarter" idx="12"/>
          </p:nvPr>
        </p:nvSpPr>
        <p:spPr>
          <a:ln/>
        </p:spPr>
        <p:txBody>
          <a:bodyPr/>
          <a:lstStyle>
            <a:lvl1pPr>
              <a:defRPr/>
            </a:lvl1pPr>
          </a:lstStyle>
          <a:p>
            <a:pPr>
              <a:defRPr/>
            </a:pPr>
            <a:fld id="{BA6562B7-5522-9E47-9115-F8CD0CD84CD9}" type="slidenum">
              <a:rPr lang="it-IT" altLang="it-IT"/>
              <a:pPr>
                <a:defRPr/>
              </a:pPr>
              <a:t>‹N›</a:t>
            </a:fld>
            <a:endParaRPr lang="it-IT" altLang="it-IT"/>
          </a:p>
        </p:txBody>
      </p:sp>
    </p:spTree>
    <p:extLst>
      <p:ext uri="{BB962C8B-B14F-4D97-AF65-F5344CB8AC3E}">
        <p14:creationId xmlns:p14="http://schemas.microsoft.com/office/powerpoint/2010/main" val="324410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C279148E-F27D-784D-8E22-5754BC47C4DF}"/>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C8E2DE75-EEC5-184D-933A-98BF5ECF0233}"/>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718C3742-1609-6147-8496-63831B446B1A}"/>
              </a:ext>
            </a:extLst>
          </p:cNvPr>
          <p:cNvSpPr>
            <a:spLocks noGrp="1" noChangeArrowheads="1"/>
          </p:cNvSpPr>
          <p:nvPr>
            <p:ph type="sldNum" sz="quarter" idx="12"/>
          </p:nvPr>
        </p:nvSpPr>
        <p:spPr>
          <a:ln/>
        </p:spPr>
        <p:txBody>
          <a:bodyPr/>
          <a:lstStyle>
            <a:lvl1pPr>
              <a:defRPr/>
            </a:lvl1pPr>
          </a:lstStyle>
          <a:p>
            <a:pPr>
              <a:defRPr/>
            </a:pPr>
            <a:fld id="{B908B66E-1640-6848-AC27-A12FCB0A8C8D}" type="slidenum">
              <a:rPr lang="it-IT" altLang="it-IT"/>
              <a:pPr>
                <a:defRPr/>
              </a:pPr>
              <a:t>‹N›</a:t>
            </a:fld>
            <a:endParaRPr lang="it-IT" altLang="it-IT"/>
          </a:p>
        </p:txBody>
      </p:sp>
    </p:spTree>
    <p:extLst>
      <p:ext uri="{BB962C8B-B14F-4D97-AF65-F5344CB8AC3E}">
        <p14:creationId xmlns:p14="http://schemas.microsoft.com/office/powerpoint/2010/main" val="24135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A0A54601-E5BE-404F-97ED-5FE22B45526C}"/>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88A5AE0D-3B4B-2744-887B-AFF2C5275B5D}"/>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949A716B-00D7-FB42-BDE1-06DA140246AC}"/>
              </a:ext>
            </a:extLst>
          </p:cNvPr>
          <p:cNvSpPr>
            <a:spLocks noGrp="1" noChangeArrowheads="1"/>
          </p:cNvSpPr>
          <p:nvPr>
            <p:ph type="sldNum" sz="quarter" idx="12"/>
          </p:nvPr>
        </p:nvSpPr>
        <p:spPr>
          <a:ln/>
        </p:spPr>
        <p:txBody>
          <a:bodyPr/>
          <a:lstStyle>
            <a:lvl1pPr>
              <a:defRPr/>
            </a:lvl1pPr>
          </a:lstStyle>
          <a:p>
            <a:pPr>
              <a:defRPr/>
            </a:pPr>
            <a:fld id="{24322E0B-B29B-B44D-9337-AE88F877C66D}" type="slidenum">
              <a:rPr lang="it-IT" altLang="it-IT"/>
              <a:pPr>
                <a:defRPr/>
              </a:pPr>
              <a:t>‹N›</a:t>
            </a:fld>
            <a:endParaRPr lang="it-IT" altLang="it-IT"/>
          </a:p>
        </p:txBody>
      </p:sp>
    </p:spTree>
    <p:extLst>
      <p:ext uri="{BB962C8B-B14F-4D97-AF65-F5344CB8AC3E}">
        <p14:creationId xmlns:p14="http://schemas.microsoft.com/office/powerpoint/2010/main" val="17591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F66E5F-2761-3A43-8E0A-D7D9F5832B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1027" name="Rectangle 3">
            <a:extLst>
              <a:ext uri="{FF2B5EF4-FFF2-40B4-BE49-F238E27FC236}">
                <a16:creationId xmlns:a16="http://schemas.microsoft.com/office/drawing/2014/main" id="{96492881-A802-8743-8D16-3CAD6EC5645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6902BCCB-6973-6F40-9AB9-2DBB24EFDAAA}"/>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it-IT" altLang="it-IT"/>
          </a:p>
        </p:txBody>
      </p:sp>
      <p:sp>
        <p:nvSpPr>
          <p:cNvPr id="1029" name="Rectangle 5">
            <a:extLst>
              <a:ext uri="{FF2B5EF4-FFF2-40B4-BE49-F238E27FC236}">
                <a16:creationId xmlns:a16="http://schemas.microsoft.com/office/drawing/2014/main" id="{2046CB8E-7ABF-7F48-8E8A-68C5B535BF32}"/>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it-IT"/>
          </a:p>
        </p:txBody>
      </p:sp>
      <p:sp>
        <p:nvSpPr>
          <p:cNvPr id="1030" name="Rectangle 6">
            <a:extLst>
              <a:ext uri="{FF2B5EF4-FFF2-40B4-BE49-F238E27FC236}">
                <a16:creationId xmlns:a16="http://schemas.microsoft.com/office/drawing/2014/main" id="{E093CDC1-218D-3E48-BF7C-8A8ABB4CBD87}"/>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B25FE4F-AC7A-D343-B64A-29378224ECE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2179593D-A092-284C-930C-D8AD1D13BC79}"/>
              </a:ext>
            </a:extLst>
          </p:cNvPr>
          <p:cNvSpPr>
            <a:spLocks noGrp="1" noChangeArrowheads="1"/>
          </p:cNvSpPr>
          <p:nvPr>
            <p:ph type="title"/>
          </p:nvPr>
        </p:nvSpPr>
        <p:spPr>
          <a:xfrm>
            <a:off x="771525" y="190501"/>
            <a:ext cx="2164556" cy="2486024"/>
          </a:xfrm>
          <a:noFill/>
        </p:spPr>
        <p:txBody>
          <a:bodyPr vert="horz" lIns="91440" tIns="45720" rIns="91440" bIns="45720" rtlCol="0" anchor="ctr">
            <a:normAutofit/>
          </a:bodyPr>
          <a:lstStyle/>
          <a:p>
            <a:pPr eaLnBrk="1" hangingPunct="1">
              <a:lnSpc>
                <a:spcPct val="90000"/>
              </a:lnSpc>
            </a:pPr>
            <a:r>
              <a:rPr lang="en-US" altLang="it-IT" sz="3100">
                <a:solidFill>
                  <a:schemeClr val="bg1"/>
                </a:solidFill>
              </a:rPr>
              <a:t>L’intervista</a:t>
            </a:r>
          </a:p>
        </p:txBody>
      </p:sp>
      <p:sp>
        <p:nvSpPr>
          <p:cNvPr id="4097" name="Segnaposto numero diapositiva 5">
            <a:extLst>
              <a:ext uri="{FF2B5EF4-FFF2-40B4-BE49-F238E27FC236}">
                <a16:creationId xmlns:a16="http://schemas.microsoft.com/office/drawing/2014/main" id="{A28F1492-AA03-B44F-93BB-8F475F57E021}"/>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a:spcAft>
                <a:spcPts val="600"/>
              </a:spcAft>
            </a:pPr>
            <a:fld id="{2F9276E3-36B7-D941-8192-3706AC6E83C9}" type="slidenum">
              <a:rPr lang="en-US" altLang="it-IT" sz="1200">
                <a:solidFill>
                  <a:schemeClr val="tx1">
                    <a:tint val="75000"/>
                  </a:schemeClr>
                </a:solidFill>
                <a:latin typeface="+mn-lt"/>
              </a:rPr>
              <a:pPr defTabSz="457200">
                <a:spcAft>
                  <a:spcPts val="600"/>
                </a:spcAft>
              </a:pPr>
              <a:t>1</a:t>
            </a:fld>
            <a:endParaRPr lang="en-US" altLang="it-IT" sz="1200">
              <a:solidFill>
                <a:schemeClr val="tx1">
                  <a:tint val="75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7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38" name="Rectangle 2">
            <a:extLst>
              <a:ext uri="{FF2B5EF4-FFF2-40B4-BE49-F238E27FC236}">
                <a16:creationId xmlns:a16="http://schemas.microsoft.com/office/drawing/2014/main" id="{0B7595ED-C67F-A540-9D2F-EC8DC5D9818B}"/>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2800" dirty="0">
                <a:solidFill>
                  <a:schemeClr val="bg1"/>
                </a:solidFill>
              </a:rPr>
              <a:t>Intervista con argomento specifico che viene anticipato all’intervistato : limiti</a:t>
            </a:r>
          </a:p>
        </p:txBody>
      </p:sp>
      <p:sp>
        <p:nvSpPr>
          <p:cNvPr id="14339" name="Rectangle 3">
            <a:extLst>
              <a:ext uri="{FF2B5EF4-FFF2-40B4-BE49-F238E27FC236}">
                <a16:creationId xmlns:a16="http://schemas.microsoft.com/office/drawing/2014/main" id="{45B6FD55-5258-F840-8989-FB76D0205325}"/>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L’intervistato potrebbe non possedere le informazioni di interesse del ricercatore</a:t>
            </a:r>
          </a:p>
          <a:p>
            <a:pPr eaLnBrk="1" hangingPunct="1"/>
            <a:r>
              <a:rPr lang="it-IT" altLang="it-IT" sz="2100"/>
              <a:t>L’intervistato potrebbe fornire dati non accurati: chiedere sempre –specialmente nel caso di argomenti precisi– di documentarsi prima dell’intervista (es.: storia del reddito famigliare)</a:t>
            </a:r>
          </a:p>
          <a:p>
            <a:pPr eaLnBrk="1" hangingPunct="1"/>
            <a:r>
              <a:rPr lang="it-IT" altLang="it-IT" sz="2100"/>
              <a:t>L’intervistato potrebbe sospettare un tentativo di vendita di prodotti non desiderati (enciclopedie, ecc.)</a:t>
            </a:r>
          </a:p>
          <a:p>
            <a:pPr eaLnBrk="1" hangingPunct="1"/>
            <a:endParaRPr lang="it-IT" altLang="it-IT" sz="2100"/>
          </a:p>
        </p:txBody>
      </p:sp>
      <p:sp>
        <p:nvSpPr>
          <p:cNvPr id="14337" name="Segnaposto numero diapositiva 5">
            <a:extLst>
              <a:ext uri="{FF2B5EF4-FFF2-40B4-BE49-F238E27FC236}">
                <a16:creationId xmlns:a16="http://schemas.microsoft.com/office/drawing/2014/main" id="{FA2764D8-2F72-F24E-8450-FE20AC0D304F}"/>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703722B3-A6CC-4F47-9F2B-F2341875AF3E}" type="slidenum">
              <a:rPr lang="it-IT" altLang="it-IT" sz="1900"/>
              <a:pPr>
                <a:lnSpc>
                  <a:spcPct val="90000"/>
                </a:lnSpc>
                <a:spcAft>
                  <a:spcPts val="600"/>
                </a:spcAft>
              </a:pPr>
              <a:t>10</a:t>
            </a:fld>
            <a:endParaRPr lang="it-IT" altLang="it-IT"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62" name="Rectangle 2">
            <a:extLst>
              <a:ext uri="{FF2B5EF4-FFF2-40B4-BE49-F238E27FC236}">
                <a16:creationId xmlns:a16="http://schemas.microsoft.com/office/drawing/2014/main" id="{11F01229-417B-FB45-805F-0E57A23B9407}"/>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a:solidFill>
                  <a:schemeClr val="bg1"/>
                </a:solidFill>
              </a:rPr>
              <a:t>Ogni intervista:</a:t>
            </a:r>
          </a:p>
        </p:txBody>
      </p:sp>
      <p:sp>
        <p:nvSpPr>
          <p:cNvPr id="15363" name="Rectangle 3">
            <a:extLst>
              <a:ext uri="{FF2B5EF4-FFF2-40B4-BE49-F238E27FC236}">
                <a16:creationId xmlns:a16="http://schemas.microsoft.com/office/drawing/2014/main" id="{9D581371-0F26-A94E-BBA1-E185C2172554}"/>
              </a:ext>
            </a:extLst>
          </p:cNvPr>
          <p:cNvSpPr>
            <a:spLocks noGrp="1" noChangeArrowheads="1"/>
          </p:cNvSpPr>
          <p:nvPr>
            <p:ph type="body" idx="1"/>
          </p:nvPr>
        </p:nvSpPr>
        <p:spPr>
          <a:xfrm>
            <a:off x="4018788" y="640081"/>
            <a:ext cx="4518490" cy="5257800"/>
          </a:xfrm>
        </p:spPr>
        <p:txBody>
          <a:bodyPr anchor="ctr">
            <a:normAutofit/>
          </a:bodyPr>
          <a:lstStyle/>
          <a:p>
            <a:pPr eaLnBrk="1" hangingPunct="1">
              <a:lnSpc>
                <a:spcPct val="90000"/>
              </a:lnSpc>
            </a:pPr>
            <a:r>
              <a:rPr lang="it-IT" altLang="it-IT" sz="1900"/>
              <a:t>L’intervistatore deve essere cosciente dei timori dell’intervistato e rassicurarlo che l’intervista non contiene aspetti che possano recargli danno</a:t>
            </a:r>
          </a:p>
          <a:p>
            <a:pPr eaLnBrk="1" hangingPunct="1">
              <a:lnSpc>
                <a:spcPct val="90000"/>
              </a:lnSpc>
            </a:pPr>
            <a:r>
              <a:rPr lang="it-IT" altLang="it-IT" sz="1900"/>
              <a:t>La professionalità dell’intervistatore (vestiario, proprietà di espressione, modalità di registrazione, identificatori) costituisce una garanzia per l’intervistato</a:t>
            </a:r>
          </a:p>
          <a:p>
            <a:pPr eaLnBrk="1" hangingPunct="1">
              <a:lnSpc>
                <a:spcPct val="90000"/>
              </a:lnSpc>
            </a:pPr>
            <a:r>
              <a:rPr lang="it-IT" altLang="it-IT" sz="1900"/>
              <a:t>La riservatezza della intervista deve essere tutelata svolgendola in luogo protetto e tranquillo</a:t>
            </a:r>
          </a:p>
          <a:p>
            <a:pPr eaLnBrk="1" hangingPunct="1">
              <a:lnSpc>
                <a:spcPct val="90000"/>
              </a:lnSpc>
            </a:pPr>
            <a:r>
              <a:rPr lang="it-IT" altLang="it-IT" sz="1900"/>
              <a:t>Gli intrusi (es. la mamma del calciatore) rovinano il setting dell’intervista: accertarsi che non possano interrompervi.</a:t>
            </a:r>
          </a:p>
          <a:p>
            <a:pPr eaLnBrk="1" hangingPunct="1">
              <a:lnSpc>
                <a:spcPct val="90000"/>
              </a:lnSpc>
            </a:pPr>
            <a:r>
              <a:rPr lang="it-IT" altLang="it-IT" sz="1900"/>
              <a:t>Bisogna rifuggire dal dare una impressione di precarietà che ponga a disagio l’intervistato.</a:t>
            </a:r>
          </a:p>
          <a:p>
            <a:pPr eaLnBrk="1" hangingPunct="1">
              <a:lnSpc>
                <a:spcPct val="90000"/>
              </a:lnSpc>
            </a:pPr>
            <a:endParaRPr lang="it-IT" altLang="it-IT" sz="1900"/>
          </a:p>
        </p:txBody>
      </p:sp>
      <p:sp>
        <p:nvSpPr>
          <p:cNvPr id="15361" name="Segnaposto numero diapositiva 5">
            <a:extLst>
              <a:ext uri="{FF2B5EF4-FFF2-40B4-BE49-F238E27FC236}">
                <a16:creationId xmlns:a16="http://schemas.microsoft.com/office/drawing/2014/main" id="{763B729C-F80F-8443-92CA-48C41E359B35}"/>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E3AC16F8-5D7C-B140-AC43-AF53580009D1}" type="slidenum">
              <a:rPr lang="it-IT" altLang="it-IT" sz="1900"/>
              <a:pPr>
                <a:lnSpc>
                  <a:spcPct val="90000"/>
                </a:lnSpc>
                <a:spcAft>
                  <a:spcPts val="600"/>
                </a:spcAft>
              </a:pPr>
              <a:t>11</a:t>
            </a:fld>
            <a:endParaRPr lang="it-IT" altLang="it-IT" sz="19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386" name="Rectangle 2">
            <a:extLst>
              <a:ext uri="{FF2B5EF4-FFF2-40B4-BE49-F238E27FC236}">
                <a16:creationId xmlns:a16="http://schemas.microsoft.com/office/drawing/2014/main" id="{CC3A66CF-2807-694C-B595-92C9D78AAF12}"/>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4100" i="1">
                <a:solidFill>
                  <a:schemeClr val="bg1"/>
                </a:solidFill>
              </a:rPr>
              <a:t>Guidare</a:t>
            </a:r>
            <a:r>
              <a:rPr lang="it-IT" altLang="it-IT" sz="4100">
                <a:solidFill>
                  <a:schemeClr val="bg1"/>
                </a:solidFill>
              </a:rPr>
              <a:t> attraverso l’intervista</a:t>
            </a:r>
          </a:p>
        </p:txBody>
      </p:sp>
      <p:sp>
        <p:nvSpPr>
          <p:cNvPr id="16387" name="Rectangle 3">
            <a:extLst>
              <a:ext uri="{FF2B5EF4-FFF2-40B4-BE49-F238E27FC236}">
                <a16:creationId xmlns:a16="http://schemas.microsoft.com/office/drawing/2014/main" id="{CC0B0B26-56D7-E24C-8D10-772C6A5AA848}"/>
              </a:ext>
            </a:extLst>
          </p:cNvPr>
          <p:cNvSpPr>
            <a:spLocks noGrp="1" noChangeArrowheads="1"/>
          </p:cNvSpPr>
          <p:nvPr>
            <p:ph type="body" idx="1"/>
          </p:nvPr>
        </p:nvSpPr>
        <p:spPr>
          <a:xfrm>
            <a:off x="4018788" y="640081"/>
            <a:ext cx="4518490" cy="5257800"/>
          </a:xfrm>
        </p:spPr>
        <p:txBody>
          <a:bodyPr anchor="ctr">
            <a:normAutofit/>
          </a:bodyPr>
          <a:lstStyle/>
          <a:p>
            <a:pPr eaLnBrk="1" hangingPunct="1">
              <a:lnSpc>
                <a:spcPct val="90000"/>
              </a:lnSpc>
            </a:pPr>
            <a:r>
              <a:rPr lang="it-IT" altLang="it-IT" sz="2100"/>
              <a:t>L’intervistatore deve mostrarsi attento e empatico nei confronti dell’intervistato evitando in ogni caso di dare l’impressione di rimproverarlo o riprenderlo per le opinioni espresse</a:t>
            </a:r>
          </a:p>
          <a:p>
            <a:pPr eaLnBrk="1" hangingPunct="1">
              <a:lnSpc>
                <a:spcPct val="90000"/>
              </a:lnSpc>
            </a:pPr>
            <a:r>
              <a:rPr lang="it-IT" altLang="it-IT" sz="2100"/>
              <a:t>L’intervistatore deve essere una guida morbida (non imbarazzata) attraverso una serie di argomenti che sono stati sommariamente concordati alla presentazione che l’intervistatore ha fatto di se stesso all’intervistato</a:t>
            </a:r>
          </a:p>
          <a:p>
            <a:pPr eaLnBrk="1" hangingPunct="1">
              <a:lnSpc>
                <a:spcPct val="90000"/>
              </a:lnSpc>
            </a:pPr>
            <a:r>
              <a:rPr lang="it-IT" altLang="it-IT" sz="2100"/>
              <a:t>L’intervista deve avere una logica ed una sequenza che sia comprensibile a chi risponde</a:t>
            </a:r>
          </a:p>
        </p:txBody>
      </p:sp>
      <p:sp>
        <p:nvSpPr>
          <p:cNvPr id="16385" name="Segnaposto numero diapositiva 5">
            <a:extLst>
              <a:ext uri="{FF2B5EF4-FFF2-40B4-BE49-F238E27FC236}">
                <a16:creationId xmlns:a16="http://schemas.microsoft.com/office/drawing/2014/main" id="{3FE9ED5B-005F-3940-878A-FC558E53C8E4}"/>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2F8A69F9-0465-CD4F-8A12-E3272CFF058D}" type="slidenum">
              <a:rPr lang="it-IT" altLang="it-IT" sz="1900"/>
              <a:pPr>
                <a:lnSpc>
                  <a:spcPct val="90000"/>
                </a:lnSpc>
                <a:spcAft>
                  <a:spcPts val="600"/>
                </a:spcAft>
              </a:pPr>
              <a:t>12</a:t>
            </a:fld>
            <a:endParaRPr lang="it-IT" altLang="it-IT" sz="19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10" name="Rectangle 2">
            <a:extLst>
              <a:ext uri="{FF2B5EF4-FFF2-40B4-BE49-F238E27FC236}">
                <a16:creationId xmlns:a16="http://schemas.microsoft.com/office/drawing/2014/main" id="{E8EEDE37-38D6-7B47-8487-6FE5C9ED02E5}"/>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a:solidFill>
                  <a:schemeClr val="bg1"/>
                </a:solidFill>
              </a:rPr>
              <a:t>Scaletta della intervista</a:t>
            </a:r>
          </a:p>
        </p:txBody>
      </p:sp>
      <p:sp>
        <p:nvSpPr>
          <p:cNvPr id="17411" name="Rectangle 3">
            <a:extLst>
              <a:ext uri="{FF2B5EF4-FFF2-40B4-BE49-F238E27FC236}">
                <a16:creationId xmlns:a16="http://schemas.microsoft.com/office/drawing/2014/main" id="{F2EAB840-AA4E-5244-B0DC-0824DC6F6F93}"/>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È usata dal ricercatore per evitare dimenticanze</a:t>
            </a:r>
          </a:p>
          <a:p>
            <a:pPr eaLnBrk="1" hangingPunct="1"/>
            <a:r>
              <a:rPr lang="it-IT" altLang="it-IT" sz="2100"/>
              <a:t>Non deve necessariamente essere resa nota all’intervistato</a:t>
            </a:r>
          </a:p>
          <a:p>
            <a:pPr eaLnBrk="1" hangingPunct="1"/>
            <a:r>
              <a:rPr lang="it-IT" altLang="it-IT" sz="2100"/>
              <a:t>Fa sì che tutti gli argomenti vengano sistematicamente affrontati</a:t>
            </a:r>
          </a:p>
          <a:p>
            <a:pPr eaLnBrk="1" hangingPunct="1"/>
            <a:r>
              <a:rPr lang="it-IT" altLang="it-IT" sz="2100"/>
              <a:t>Rende evidente, in determinati casi, i collegamenti tra differenti aree argomentative</a:t>
            </a:r>
          </a:p>
        </p:txBody>
      </p:sp>
      <p:sp>
        <p:nvSpPr>
          <p:cNvPr id="17409" name="Segnaposto numero diapositiva 5">
            <a:extLst>
              <a:ext uri="{FF2B5EF4-FFF2-40B4-BE49-F238E27FC236}">
                <a16:creationId xmlns:a16="http://schemas.microsoft.com/office/drawing/2014/main" id="{41770D22-EF33-704E-9BEA-B60DE5C97A61}"/>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9A7DBE89-F449-F843-9409-366E36AEF9F0}" type="slidenum">
              <a:rPr lang="it-IT" altLang="it-IT" sz="1900"/>
              <a:pPr>
                <a:lnSpc>
                  <a:spcPct val="90000"/>
                </a:lnSpc>
                <a:spcAft>
                  <a:spcPts val="600"/>
                </a:spcAft>
              </a:pPr>
              <a:t>13</a:t>
            </a:fld>
            <a:endParaRPr lang="it-IT" altLang="it-IT" sz="1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34DEA4B2-9D93-FB42-A3DF-6EDD15F65D31}"/>
              </a:ext>
            </a:extLst>
          </p:cNvPr>
          <p:cNvSpPr>
            <a:spLocks noGrp="1"/>
          </p:cNvSpPr>
          <p:nvPr>
            <p:ph type="title"/>
          </p:nvPr>
        </p:nvSpPr>
        <p:spPr>
          <a:xfrm>
            <a:off x="603504" y="640080"/>
            <a:ext cx="2462022" cy="5257800"/>
          </a:xfrm>
        </p:spPr>
        <p:txBody>
          <a:bodyPr>
            <a:normAutofit/>
          </a:bodyPr>
          <a:lstStyle/>
          <a:p>
            <a:r>
              <a:rPr lang="it-IT">
                <a:solidFill>
                  <a:schemeClr val="bg1"/>
                </a:solidFill>
              </a:rPr>
              <a:t>Le consegne e i rilanci </a:t>
            </a:r>
            <a:br>
              <a:rPr lang="it-IT">
                <a:solidFill>
                  <a:schemeClr val="bg1"/>
                </a:solidFill>
              </a:rPr>
            </a:br>
            <a:endParaRPr lang="it-IT">
              <a:solidFill>
                <a:schemeClr val="bg1"/>
              </a:solidFill>
            </a:endParaRPr>
          </a:p>
        </p:txBody>
      </p:sp>
      <p:sp>
        <p:nvSpPr>
          <p:cNvPr id="3" name="Segnaposto contenuto 2">
            <a:extLst>
              <a:ext uri="{FF2B5EF4-FFF2-40B4-BE49-F238E27FC236}">
                <a16:creationId xmlns:a16="http://schemas.microsoft.com/office/drawing/2014/main" id="{B09245C0-E452-1748-9A47-BDEF29384BCE}"/>
              </a:ext>
            </a:extLst>
          </p:cNvPr>
          <p:cNvSpPr>
            <a:spLocks noGrp="1"/>
          </p:cNvSpPr>
          <p:nvPr>
            <p:ph idx="1"/>
          </p:nvPr>
        </p:nvSpPr>
        <p:spPr>
          <a:xfrm>
            <a:off x="4018788" y="640081"/>
            <a:ext cx="4518490" cy="5257800"/>
          </a:xfrm>
        </p:spPr>
        <p:txBody>
          <a:bodyPr anchor="ctr">
            <a:normAutofit/>
          </a:bodyPr>
          <a:lstStyle/>
          <a:p>
            <a:r>
              <a:rPr lang="it-IT" sz="2100"/>
              <a:t>Le consegne sono modi diretti di sollecitare la continuazione del discorso dell’intervistato, chiedendo approfondimenti o spiegazioni su un argomento appena narrato. </a:t>
            </a:r>
          </a:p>
          <a:p>
            <a:r>
              <a:rPr lang="it-IT" sz="2100"/>
              <a:t>I rilanci hanno la stessa finalità ma si riferiscono più da vicino e con maggiore incisività al livello intenzionale e valutativo del discorso </a:t>
            </a:r>
          </a:p>
          <a:p>
            <a:endParaRPr lang="it-IT" sz="2100"/>
          </a:p>
        </p:txBody>
      </p:sp>
      <p:sp>
        <p:nvSpPr>
          <p:cNvPr id="4" name="Segnaposto numero diapositiva 3">
            <a:extLst>
              <a:ext uri="{FF2B5EF4-FFF2-40B4-BE49-F238E27FC236}">
                <a16:creationId xmlns:a16="http://schemas.microsoft.com/office/drawing/2014/main" id="{328A278E-3C23-054E-8C3E-4B1C055FF408}"/>
              </a:ext>
            </a:extLst>
          </p:cNvPr>
          <p:cNvSpPr>
            <a:spLocks noGrp="1"/>
          </p:cNvSpPr>
          <p:nvPr>
            <p:ph type="sldNum" sz="quarter" idx="12"/>
          </p:nvPr>
        </p:nvSpPr>
        <p:spPr>
          <a:xfrm>
            <a:off x="6457950" y="6356350"/>
            <a:ext cx="2057400" cy="365125"/>
          </a:xfrm>
        </p:spPr>
        <p:txBody>
          <a:bodyPr>
            <a:normAutofit/>
          </a:bodyPr>
          <a:lstStyle/>
          <a:p>
            <a:pPr>
              <a:spcAft>
                <a:spcPts val="600"/>
              </a:spcAft>
              <a:defRPr/>
            </a:pPr>
            <a:fld id="{FAF7EDEF-FBDC-1F41-9091-50D526377225}" type="slidenum">
              <a:rPr lang="it-IT" altLang="it-IT" smtClean="0"/>
              <a:pPr>
                <a:spcAft>
                  <a:spcPts val="600"/>
                </a:spcAft>
                <a:defRPr/>
              </a:pPr>
              <a:t>14</a:t>
            </a:fld>
            <a:endParaRPr lang="it-IT" altLang="it-IT"/>
          </a:p>
        </p:txBody>
      </p:sp>
    </p:spTree>
    <p:extLst>
      <p:ext uri="{BB962C8B-B14F-4D97-AF65-F5344CB8AC3E}">
        <p14:creationId xmlns:p14="http://schemas.microsoft.com/office/powerpoint/2010/main" val="68864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E2A44BE7-7045-D547-AF2C-067DB57EF820}"/>
              </a:ext>
            </a:extLst>
          </p:cNvPr>
          <p:cNvSpPr>
            <a:spLocks noGrp="1"/>
          </p:cNvSpPr>
          <p:nvPr>
            <p:ph type="title"/>
          </p:nvPr>
        </p:nvSpPr>
        <p:spPr>
          <a:xfrm>
            <a:off x="603504" y="640080"/>
            <a:ext cx="2462022" cy="5257800"/>
          </a:xfrm>
        </p:spPr>
        <p:txBody>
          <a:bodyPr>
            <a:normAutofit/>
          </a:bodyPr>
          <a:lstStyle/>
          <a:p>
            <a:r>
              <a:rPr lang="it-IT">
                <a:solidFill>
                  <a:schemeClr val="bg1"/>
                </a:solidFill>
              </a:rPr>
              <a:t>Tipologie</a:t>
            </a:r>
          </a:p>
        </p:txBody>
      </p:sp>
      <p:sp>
        <p:nvSpPr>
          <p:cNvPr id="3" name="Segnaposto contenuto 2">
            <a:extLst>
              <a:ext uri="{FF2B5EF4-FFF2-40B4-BE49-F238E27FC236}">
                <a16:creationId xmlns:a16="http://schemas.microsoft.com/office/drawing/2014/main" id="{0600FC21-91FF-DC4A-AD62-4B5B0B3B674B}"/>
              </a:ext>
            </a:extLst>
          </p:cNvPr>
          <p:cNvSpPr>
            <a:spLocks noGrp="1"/>
          </p:cNvSpPr>
          <p:nvPr>
            <p:ph idx="1"/>
          </p:nvPr>
        </p:nvSpPr>
        <p:spPr>
          <a:xfrm>
            <a:off x="4018788" y="640081"/>
            <a:ext cx="4518490" cy="5257800"/>
          </a:xfrm>
        </p:spPr>
        <p:txBody>
          <a:bodyPr anchor="ctr">
            <a:normAutofit/>
          </a:bodyPr>
          <a:lstStyle/>
          <a:p>
            <a:pPr>
              <a:lnSpc>
                <a:spcPct val="90000"/>
              </a:lnSpc>
            </a:pPr>
            <a:r>
              <a:rPr lang="it-IT" sz="2100"/>
              <a:t>Le consegne </a:t>
            </a:r>
            <a:r>
              <a:rPr lang="it-IT" sz="2100" i="1"/>
              <a:t>informative</a:t>
            </a:r>
            <a:r>
              <a:rPr lang="it-IT" sz="2100"/>
              <a:t> portano l’intervistato a parlare più diffusamente del sotto-tema al quale si riferiscono, facilitano la produzione discorsiva </a:t>
            </a:r>
          </a:p>
          <a:p>
            <a:pPr>
              <a:lnSpc>
                <a:spcPct val="90000"/>
              </a:lnSpc>
            </a:pPr>
            <a:r>
              <a:rPr lang="it-IT" sz="2100"/>
              <a:t>Le consegne </a:t>
            </a:r>
            <a:r>
              <a:rPr lang="it-IT" sz="2100" i="1"/>
              <a:t>valutative</a:t>
            </a:r>
            <a:r>
              <a:rPr lang="it-IT" sz="2100"/>
              <a:t> tendono a produrre razionalizzazioni a volte estemporanee, generando catene causali o blocchi del discorso se la catena causale non viene rintracciata </a:t>
            </a:r>
          </a:p>
          <a:p>
            <a:pPr>
              <a:lnSpc>
                <a:spcPct val="90000"/>
              </a:lnSpc>
            </a:pPr>
            <a:r>
              <a:rPr lang="it-IT" sz="2100"/>
              <a:t>I </a:t>
            </a:r>
            <a:r>
              <a:rPr lang="it-IT" sz="2100" i="1"/>
              <a:t>rilanci</a:t>
            </a:r>
            <a:r>
              <a:rPr lang="it-IT" sz="2100"/>
              <a:t> si riferiscono sempre agli aspetti intenzionali e valutativi del discorso ma tendono a far sì che emergano motivazioni e giudizi non legati a concatenazioni causali prodotte ad hoc </a:t>
            </a:r>
          </a:p>
          <a:p>
            <a:pPr>
              <a:lnSpc>
                <a:spcPct val="90000"/>
              </a:lnSpc>
            </a:pPr>
            <a:endParaRPr lang="it-IT" sz="2100"/>
          </a:p>
        </p:txBody>
      </p:sp>
      <p:sp>
        <p:nvSpPr>
          <p:cNvPr id="4" name="Segnaposto numero diapositiva 3">
            <a:extLst>
              <a:ext uri="{FF2B5EF4-FFF2-40B4-BE49-F238E27FC236}">
                <a16:creationId xmlns:a16="http://schemas.microsoft.com/office/drawing/2014/main" id="{95F4E614-24E8-1747-B90B-A73799DB32C2}"/>
              </a:ext>
            </a:extLst>
          </p:cNvPr>
          <p:cNvSpPr>
            <a:spLocks noGrp="1"/>
          </p:cNvSpPr>
          <p:nvPr>
            <p:ph type="sldNum" sz="quarter" idx="12"/>
          </p:nvPr>
        </p:nvSpPr>
        <p:spPr>
          <a:xfrm>
            <a:off x="6457950" y="6356350"/>
            <a:ext cx="2057400" cy="365125"/>
          </a:xfrm>
        </p:spPr>
        <p:txBody>
          <a:bodyPr>
            <a:normAutofit/>
          </a:bodyPr>
          <a:lstStyle/>
          <a:p>
            <a:pPr>
              <a:spcAft>
                <a:spcPts val="600"/>
              </a:spcAft>
              <a:defRPr/>
            </a:pPr>
            <a:fld id="{FAF7EDEF-FBDC-1F41-9091-50D526377225}" type="slidenum">
              <a:rPr lang="it-IT" altLang="it-IT" smtClean="0"/>
              <a:pPr>
                <a:spcAft>
                  <a:spcPts val="600"/>
                </a:spcAft>
                <a:defRPr/>
              </a:pPr>
              <a:t>15</a:t>
            </a:fld>
            <a:endParaRPr lang="it-IT" altLang="it-IT"/>
          </a:p>
        </p:txBody>
      </p:sp>
    </p:spTree>
    <p:extLst>
      <p:ext uri="{BB962C8B-B14F-4D97-AF65-F5344CB8AC3E}">
        <p14:creationId xmlns:p14="http://schemas.microsoft.com/office/powerpoint/2010/main" val="219004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egnaposto numero diapositiva 3">
            <a:extLst>
              <a:ext uri="{FF2B5EF4-FFF2-40B4-BE49-F238E27FC236}">
                <a16:creationId xmlns:a16="http://schemas.microsoft.com/office/drawing/2014/main" id="{29FD4497-2B6B-D04E-AF1E-A24E56C013B4}"/>
              </a:ext>
            </a:extLst>
          </p:cNvPr>
          <p:cNvSpPr>
            <a:spLocks noGrp="1"/>
          </p:cNvSpPr>
          <p:nvPr>
            <p:ph type="sldNum" sz="quarter" idx="12"/>
          </p:nvPr>
        </p:nvSpPr>
        <p:spPr>
          <a:xfrm>
            <a:off x="8275638" y="6356350"/>
            <a:ext cx="385761" cy="365125"/>
          </a:xfrm>
        </p:spPr>
        <p:txBody>
          <a:bodyPr vert="horz" lIns="91440" tIns="45720" rIns="91440" bIns="45720" rtlCol="0" anchor="ctr">
            <a:normAutofit/>
          </a:bodyPr>
          <a:lstStyle/>
          <a:p>
            <a:pPr>
              <a:spcAft>
                <a:spcPts val="600"/>
              </a:spcAft>
              <a:defRPr/>
            </a:pPr>
            <a:fld id="{FAF7EDEF-FBDC-1F41-9091-50D526377225}" type="slidenum">
              <a:rPr lang="en-US" altLang="it-IT" sz="1200">
                <a:solidFill>
                  <a:schemeClr val="tx1">
                    <a:alpha val="80000"/>
                  </a:schemeClr>
                </a:solidFill>
                <a:latin typeface="+mn-lt"/>
              </a:rPr>
              <a:pPr>
                <a:spcAft>
                  <a:spcPts val="600"/>
                </a:spcAft>
                <a:defRPr/>
              </a:pPr>
              <a:t>16</a:t>
            </a:fld>
            <a:endParaRPr lang="en-US" altLang="it-IT" sz="1200">
              <a:solidFill>
                <a:schemeClr val="tx1">
                  <a:alpha val="80000"/>
                </a:schemeClr>
              </a:solidFill>
              <a:latin typeface="+mn-lt"/>
            </a:endParaRPr>
          </a:p>
        </p:txBody>
      </p:sp>
      <p:graphicFrame>
        <p:nvGraphicFramePr>
          <p:cNvPr id="5" name="Segnaposto contenuto 4">
            <a:extLst>
              <a:ext uri="{FF2B5EF4-FFF2-40B4-BE49-F238E27FC236}">
                <a16:creationId xmlns:a16="http://schemas.microsoft.com/office/drawing/2014/main" id="{2EA1CE4C-14EB-CF47-AB16-EB605AC6AD04}"/>
              </a:ext>
            </a:extLst>
          </p:cNvPr>
          <p:cNvGraphicFramePr>
            <a:graphicFrameLocks noGrp="1"/>
          </p:cNvGraphicFramePr>
          <p:nvPr>
            <p:ph idx="4294967295"/>
            <p:extLst>
              <p:ext uri="{D42A27DB-BD31-4B8C-83A1-F6EECF244321}">
                <p14:modId xmlns:p14="http://schemas.microsoft.com/office/powerpoint/2010/main" val="2943478797"/>
              </p:ext>
            </p:extLst>
          </p:nvPr>
        </p:nvGraphicFramePr>
        <p:xfrm>
          <a:off x="3582987" y="879477"/>
          <a:ext cx="5085526" cy="5096720"/>
        </p:xfrm>
        <a:graphic>
          <a:graphicData uri="http://schemas.openxmlformats.org/drawingml/2006/table">
            <a:tbl>
              <a:tblPr>
                <a:solidFill>
                  <a:schemeClr val="bg1"/>
                </a:solidFill>
              </a:tblPr>
              <a:tblGrid>
                <a:gridCol w="2313184">
                  <a:extLst>
                    <a:ext uri="{9D8B030D-6E8A-4147-A177-3AD203B41FA5}">
                      <a16:colId xmlns:a16="http://schemas.microsoft.com/office/drawing/2014/main" val="2765266491"/>
                    </a:ext>
                  </a:extLst>
                </a:gridCol>
                <a:gridCol w="2772342">
                  <a:extLst>
                    <a:ext uri="{9D8B030D-6E8A-4147-A177-3AD203B41FA5}">
                      <a16:colId xmlns:a16="http://schemas.microsoft.com/office/drawing/2014/main" val="1768651062"/>
                    </a:ext>
                  </a:extLst>
                </a:gridCol>
              </a:tblGrid>
              <a:tr h="1118094">
                <a:tc gridSpan="2">
                  <a:txBody>
                    <a:bodyPr/>
                    <a:lstStyle/>
                    <a:p>
                      <a:r>
                        <a:rPr lang="it-IT" sz="1800" cap="none" spc="0">
                          <a:solidFill>
                            <a:schemeClr val="tx1"/>
                          </a:solidFill>
                          <a:effectLst/>
                          <a:latin typeface="TimesNewRoman,Bold"/>
                        </a:rPr>
                        <a:t>Le consegne</a:t>
                      </a:r>
                      <a:br>
                        <a:rPr lang="it-IT" sz="1800" cap="none" spc="0">
                          <a:solidFill>
                            <a:schemeClr val="tx1"/>
                          </a:solidFill>
                          <a:effectLst/>
                          <a:latin typeface="TimesNewRoman,Bold"/>
                        </a:rPr>
                      </a:br>
                      <a:r>
                        <a:rPr lang="it-IT" sz="1800" cap="none" spc="0">
                          <a:solidFill>
                            <a:schemeClr val="tx1"/>
                          </a:solidFill>
                          <a:effectLst/>
                          <a:latin typeface="TimesNewRoman,Bold"/>
                        </a:rPr>
                        <a:t>Sono spesso interrogazioni categoriali: come, perché, quando... </a:t>
                      </a:r>
                      <a:endParaRPr lang="it-IT" sz="1800" cap="none" spc="0">
                        <a:solidFill>
                          <a:schemeClr val="tx1"/>
                        </a:solidFill>
                        <a:effectLst/>
                      </a:endParaRPr>
                    </a:p>
                  </a:txBody>
                  <a:tcPr marL="157214" marR="84592" marT="120934" marB="120934"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hMerge="1">
                  <a:txBody>
                    <a:bodyPr/>
                    <a:lstStyle/>
                    <a:p>
                      <a:endParaRPr lang="it-IT"/>
                    </a:p>
                  </a:txBody>
                  <a:tcPr/>
                </a:tc>
                <a:extLst>
                  <a:ext uri="{0D108BD9-81ED-4DB2-BD59-A6C34878D82A}">
                    <a16:rowId xmlns:a16="http://schemas.microsoft.com/office/drawing/2014/main" val="3150956539"/>
                  </a:ext>
                </a:extLst>
              </a:tr>
              <a:tr h="1962164">
                <a:tc>
                  <a:txBody>
                    <a:bodyPr/>
                    <a:lstStyle/>
                    <a:p>
                      <a:r>
                        <a:rPr lang="it-IT" sz="1800" cap="none" spc="0">
                          <a:solidFill>
                            <a:schemeClr val="tx1"/>
                          </a:solidFill>
                          <a:effectLst/>
                          <a:latin typeface="TimesNewRoman"/>
                        </a:rPr>
                        <a:t>Obiettivo informativo </a:t>
                      </a:r>
                      <a:endParaRPr lang="it-IT" sz="1800" cap="none" spc="0">
                        <a:solidFill>
                          <a:schemeClr val="tx1"/>
                        </a:solidFill>
                        <a:effectLst/>
                      </a:endParaRPr>
                    </a:p>
                  </a:txBody>
                  <a:tcPr marL="157214" marR="84592" marT="120934" marB="120934"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r>
                        <a:rPr lang="it-IT" sz="1800" cap="none" spc="0">
                          <a:solidFill>
                            <a:schemeClr val="tx1"/>
                          </a:solidFill>
                          <a:effectLst/>
                          <a:latin typeface="TimesNewRoman"/>
                        </a:rPr>
                        <a:t>• credo di non aver capito bene.. </a:t>
                      </a:r>
                    </a:p>
                    <a:p>
                      <a:r>
                        <a:rPr lang="it-IT" sz="1800" cap="none" spc="0">
                          <a:solidFill>
                            <a:schemeClr val="tx1"/>
                          </a:solidFill>
                          <a:effectLst/>
                          <a:latin typeface="TimesNewRoman"/>
                        </a:rPr>
                        <a:t>• quando?</a:t>
                      </a:r>
                      <a:br>
                        <a:rPr lang="it-IT" sz="1800" cap="none" spc="0">
                          <a:solidFill>
                            <a:schemeClr val="tx1"/>
                          </a:solidFill>
                          <a:effectLst/>
                          <a:latin typeface="TimesNewRoman"/>
                        </a:rPr>
                      </a:br>
                      <a:r>
                        <a:rPr lang="it-IT" sz="1800" cap="none" spc="0">
                          <a:solidFill>
                            <a:schemeClr val="tx1"/>
                          </a:solidFill>
                          <a:effectLst/>
                          <a:latin typeface="TimesNewRoman"/>
                        </a:rPr>
                        <a:t>• come?</a:t>
                      </a:r>
                      <a:br>
                        <a:rPr lang="it-IT" sz="1800" cap="none" spc="0">
                          <a:solidFill>
                            <a:schemeClr val="tx1"/>
                          </a:solidFill>
                          <a:effectLst/>
                          <a:latin typeface="TimesNewRoman"/>
                        </a:rPr>
                      </a:br>
                      <a:r>
                        <a:rPr lang="it-IT" sz="1800" cap="none" spc="0">
                          <a:solidFill>
                            <a:schemeClr val="tx1"/>
                          </a:solidFill>
                          <a:effectLst/>
                          <a:latin typeface="TimesNewRoman"/>
                        </a:rPr>
                        <a:t>• in che modo? </a:t>
                      </a:r>
                      <a:endParaRPr lang="it-IT" sz="1800" cap="none" spc="0">
                        <a:solidFill>
                          <a:schemeClr val="tx1"/>
                        </a:solidFill>
                        <a:effectLst/>
                      </a:endParaRPr>
                    </a:p>
                    <a:p>
                      <a:r>
                        <a:rPr lang="it-IT" sz="1800" cap="none" spc="0">
                          <a:solidFill>
                            <a:schemeClr val="tx1"/>
                          </a:solidFill>
                          <a:effectLst/>
                          <a:latin typeface="TimesNewRoman"/>
                        </a:rPr>
                        <a:t>• che cosa intende dire? </a:t>
                      </a:r>
                      <a:endParaRPr lang="it-IT" sz="1800" cap="none" spc="0">
                        <a:solidFill>
                          <a:schemeClr val="tx1"/>
                        </a:solidFill>
                        <a:effectLst/>
                      </a:endParaRPr>
                    </a:p>
                  </a:txBody>
                  <a:tcPr marL="157214" marR="84592" marT="120934" marB="120934"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737299983"/>
                  </a:ext>
                </a:extLst>
              </a:tr>
              <a:tr h="1399451">
                <a:tc>
                  <a:txBody>
                    <a:bodyPr/>
                    <a:lstStyle/>
                    <a:p>
                      <a:r>
                        <a:rPr lang="it-IT" sz="1800" cap="none" spc="0">
                          <a:solidFill>
                            <a:schemeClr val="tx1"/>
                          </a:solidFill>
                          <a:effectLst/>
                          <a:latin typeface="TimesNewRoman"/>
                        </a:rPr>
                        <a:t>Obiettivo valutativo </a:t>
                      </a:r>
                      <a:endParaRPr lang="it-IT" sz="1800" cap="none" spc="0">
                        <a:solidFill>
                          <a:schemeClr val="tx1"/>
                        </a:solidFill>
                        <a:effectLst/>
                      </a:endParaRPr>
                    </a:p>
                  </a:txBody>
                  <a:tcPr marL="157214" marR="84592" marT="120934" marB="120934"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r>
                        <a:rPr lang="it-IT" sz="1800" cap="none" spc="0">
                          <a:solidFill>
                            <a:schemeClr val="tx1"/>
                          </a:solidFill>
                          <a:effectLst/>
                          <a:latin typeface="TimesNewRoman"/>
                        </a:rPr>
                        <a:t>• perché?</a:t>
                      </a:r>
                      <a:br>
                        <a:rPr lang="it-IT" sz="1800" cap="none" spc="0">
                          <a:solidFill>
                            <a:schemeClr val="tx1"/>
                          </a:solidFill>
                          <a:effectLst/>
                          <a:latin typeface="TimesNewRoman"/>
                        </a:rPr>
                      </a:br>
                      <a:r>
                        <a:rPr lang="it-IT" sz="1800" cap="none" spc="0">
                          <a:solidFill>
                            <a:schemeClr val="tx1"/>
                          </a:solidFill>
                          <a:effectLst/>
                          <a:latin typeface="TimesNewRoman"/>
                        </a:rPr>
                        <a:t>• quali sono le ragioni? </a:t>
                      </a:r>
                    </a:p>
                    <a:p>
                      <a:r>
                        <a:rPr lang="it-IT" sz="1800" cap="none" spc="0">
                          <a:solidFill>
                            <a:schemeClr val="tx1"/>
                          </a:solidFill>
                          <a:effectLst/>
                          <a:latin typeface="TimesNewRoman"/>
                        </a:rPr>
                        <a:t>• come mai?</a:t>
                      </a:r>
                      <a:br>
                        <a:rPr lang="it-IT" sz="1800" cap="none" spc="0">
                          <a:solidFill>
                            <a:schemeClr val="tx1"/>
                          </a:solidFill>
                          <a:effectLst/>
                          <a:latin typeface="TimesNewRoman"/>
                        </a:rPr>
                      </a:br>
                      <a:r>
                        <a:rPr lang="it-IT" sz="1800" cap="none" spc="0">
                          <a:solidFill>
                            <a:schemeClr val="tx1"/>
                          </a:solidFill>
                          <a:effectLst/>
                          <a:latin typeface="TimesNewRoman"/>
                        </a:rPr>
                        <a:t>• a quale scopo? </a:t>
                      </a:r>
                      <a:endParaRPr lang="it-IT" sz="1800" cap="none" spc="0">
                        <a:solidFill>
                          <a:schemeClr val="tx1"/>
                        </a:solidFill>
                        <a:effectLst/>
                      </a:endParaRPr>
                    </a:p>
                  </a:txBody>
                  <a:tcPr marL="157214" marR="84592" marT="120934" marB="120934"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870285738"/>
                  </a:ext>
                </a:extLst>
              </a:tr>
              <a:tr h="617011">
                <a:tc gridSpan="2">
                  <a:txBody>
                    <a:bodyPr/>
                    <a:lstStyle/>
                    <a:p>
                      <a:endParaRPr lang="it-IT" sz="1800" cap="none" spc="0">
                        <a:solidFill>
                          <a:schemeClr val="tx1"/>
                        </a:solidFill>
                        <a:effectLst/>
                      </a:endParaRPr>
                    </a:p>
                  </a:txBody>
                  <a:tcPr marL="157214" marR="84592" marT="120934" marB="120934" anchor="ctr">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hMerge="1">
                  <a:txBody>
                    <a:bodyPr/>
                    <a:lstStyle/>
                    <a:p>
                      <a:endParaRPr lang="it-IT"/>
                    </a:p>
                  </a:txBody>
                  <a:tcPr/>
                </a:tc>
                <a:extLst>
                  <a:ext uri="{0D108BD9-81ED-4DB2-BD59-A6C34878D82A}">
                    <a16:rowId xmlns:a16="http://schemas.microsoft.com/office/drawing/2014/main" val="2356821924"/>
                  </a:ext>
                </a:extLst>
              </a:tr>
            </a:tbl>
          </a:graphicData>
        </a:graphic>
      </p:graphicFrame>
    </p:spTree>
    <p:extLst>
      <p:ext uri="{BB962C8B-B14F-4D97-AF65-F5344CB8AC3E}">
        <p14:creationId xmlns:p14="http://schemas.microsoft.com/office/powerpoint/2010/main" val="3532406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077724" y="-2401326"/>
            <a:ext cx="1354979" cy="8062627"/>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B233BAB9-6958-BC43-8DFE-D12D9C2F5839}"/>
              </a:ext>
            </a:extLst>
          </p:cNvPr>
          <p:cNvSpPr>
            <a:spLocks noGrp="1"/>
          </p:cNvSpPr>
          <p:nvPr>
            <p:ph type="title"/>
          </p:nvPr>
        </p:nvSpPr>
        <p:spPr>
          <a:xfrm>
            <a:off x="965199" y="1204109"/>
            <a:ext cx="7517548" cy="857894"/>
          </a:xfrm>
        </p:spPr>
        <p:txBody>
          <a:bodyPr vert="horz" lIns="91440" tIns="45720" rIns="91440" bIns="45720" rtlCol="0">
            <a:normAutofit/>
          </a:bodyPr>
          <a:lstStyle/>
          <a:p>
            <a:pPr eaLnBrk="1" hangingPunct="1"/>
            <a:r>
              <a:rPr lang="en-US" sz="3500" kern="1200">
                <a:solidFill>
                  <a:srgbClr val="FFFFFF"/>
                </a:solidFill>
                <a:latin typeface="+mj-lt"/>
                <a:ea typeface="+mj-ea"/>
                <a:cs typeface="+mj-cs"/>
              </a:rPr>
              <a:t>Tipologie di rilancio</a:t>
            </a:r>
          </a:p>
        </p:txBody>
      </p:sp>
      <p:sp>
        <p:nvSpPr>
          <p:cNvPr id="4" name="Segnaposto numero diapositiva 3">
            <a:extLst>
              <a:ext uri="{FF2B5EF4-FFF2-40B4-BE49-F238E27FC236}">
                <a16:creationId xmlns:a16="http://schemas.microsoft.com/office/drawing/2014/main" id="{9C5E1E09-2072-B841-9E9D-CBF531409BDA}"/>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defRPr/>
            </a:pPr>
            <a:fld id="{FAF7EDEF-FBDC-1F41-9091-50D526377225}" type="slidenum">
              <a:rPr lang="en-US" altLang="it-IT" sz="1000">
                <a:solidFill>
                  <a:prstClr val="black">
                    <a:tint val="75000"/>
                  </a:prstClr>
                </a:solidFill>
                <a:latin typeface="+mn-lt"/>
              </a:rPr>
              <a:pPr>
                <a:spcAft>
                  <a:spcPts val="600"/>
                </a:spcAft>
                <a:defRPr/>
              </a:pPr>
              <a:t>17</a:t>
            </a:fld>
            <a:endParaRPr lang="en-US" altLang="it-IT" sz="1000">
              <a:solidFill>
                <a:prstClr val="black">
                  <a:tint val="75000"/>
                </a:prstClr>
              </a:solidFill>
              <a:latin typeface="+mn-lt"/>
            </a:endParaRPr>
          </a:p>
        </p:txBody>
      </p:sp>
      <p:graphicFrame>
        <p:nvGraphicFramePr>
          <p:cNvPr id="5" name="Segnaposto contenuto 4">
            <a:extLst>
              <a:ext uri="{FF2B5EF4-FFF2-40B4-BE49-F238E27FC236}">
                <a16:creationId xmlns:a16="http://schemas.microsoft.com/office/drawing/2014/main" id="{1B250965-43A3-A94B-BAF1-111A45F9CBCF}"/>
              </a:ext>
            </a:extLst>
          </p:cNvPr>
          <p:cNvGraphicFramePr>
            <a:graphicFrameLocks noGrp="1"/>
          </p:cNvGraphicFramePr>
          <p:nvPr>
            <p:ph idx="1"/>
            <p:extLst>
              <p:ext uri="{D42A27DB-BD31-4B8C-83A1-F6EECF244321}">
                <p14:modId xmlns:p14="http://schemas.microsoft.com/office/powerpoint/2010/main" val="1121941259"/>
              </p:ext>
            </p:extLst>
          </p:nvPr>
        </p:nvGraphicFramePr>
        <p:xfrm>
          <a:off x="965597" y="3350425"/>
          <a:ext cx="7549754" cy="2043102"/>
        </p:xfrm>
        <a:graphic>
          <a:graphicData uri="http://schemas.openxmlformats.org/drawingml/2006/table">
            <a:tbl>
              <a:tblPr firstRow="1" bandRow="1">
                <a:noFill/>
              </a:tblPr>
              <a:tblGrid>
                <a:gridCol w="2593790">
                  <a:extLst>
                    <a:ext uri="{9D8B030D-6E8A-4147-A177-3AD203B41FA5}">
                      <a16:colId xmlns:a16="http://schemas.microsoft.com/office/drawing/2014/main" val="743718280"/>
                    </a:ext>
                  </a:extLst>
                </a:gridCol>
                <a:gridCol w="2388917">
                  <a:extLst>
                    <a:ext uri="{9D8B030D-6E8A-4147-A177-3AD203B41FA5}">
                      <a16:colId xmlns:a16="http://schemas.microsoft.com/office/drawing/2014/main" val="2610346727"/>
                    </a:ext>
                  </a:extLst>
                </a:gridCol>
                <a:gridCol w="2567047">
                  <a:extLst>
                    <a:ext uri="{9D8B030D-6E8A-4147-A177-3AD203B41FA5}">
                      <a16:colId xmlns:a16="http://schemas.microsoft.com/office/drawing/2014/main" val="1781923383"/>
                    </a:ext>
                  </a:extLst>
                </a:gridCol>
              </a:tblGrid>
              <a:tr h="677319">
                <a:tc>
                  <a:txBody>
                    <a:bodyPr/>
                    <a:lstStyle/>
                    <a:p>
                      <a:r>
                        <a:rPr lang="it-IT" sz="2500" b="1" kern="1200">
                          <a:solidFill>
                            <a:schemeClr val="tx1">
                              <a:lumMod val="75000"/>
                              <a:lumOff val="25000"/>
                            </a:schemeClr>
                          </a:solidFill>
                          <a:effectLst/>
                          <a:latin typeface="TimesNewRoman,Bold"/>
                          <a:ea typeface="+mn-ea"/>
                          <a:cs typeface="+mn-cs"/>
                        </a:rPr>
                        <a:t>Interrogazione</a:t>
                      </a:r>
                    </a:p>
                  </a:txBody>
                  <a:tcPr marL="246474" marR="184855" marT="123237" marB="123237"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it-IT" sz="2500" b="1">
                          <a:solidFill>
                            <a:schemeClr val="tx1">
                              <a:lumMod val="75000"/>
                              <a:lumOff val="25000"/>
                            </a:schemeClr>
                          </a:solidFill>
                          <a:effectLst/>
                          <a:latin typeface="TimesNewRoman,Bold"/>
                        </a:rPr>
                        <a:t>Reiterazione </a:t>
                      </a:r>
                      <a:endParaRPr lang="it-IT" sz="2500" b="1">
                        <a:solidFill>
                          <a:schemeClr val="tx1">
                            <a:lumMod val="75000"/>
                            <a:lumOff val="25000"/>
                          </a:schemeClr>
                        </a:solidFill>
                        <a:effectLst/>
                      </a:endParaRPr>
                    </a:p>
                  </a:txBody>
                  <a:tcPr marL="246474" marR="184855" marT="123237" marB="123237"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it-IT" sz="2500" b="1">
                          <a:solidFill>
                            <a:schemeClr val="tx1">
                              <a:lumMod val="75000"/>
                              <a:lumOff val="25000"/>
                            </a:schemeClr>
                          </a:solidFill>
                          <a:effectLst/>
                          <a:latin typeface="TimesNewRoman,Bold"/>
                        </a:rPr>
                        <a:t>Dichiarazione </a:t>
                      </a:r>
                      <a:endParaRPr lang="it-IT" sz="2500" b="1">
                        <a:solidFill>
                          <a:schemeClr val="tx1">
                            <a:lumMod val="75000"/>
                            <a:lumOff val="25000"/>
                          </a:schemeClr>
                        </a:solidFill>
                        <a:effectLst/>
                      </a:endParaRPr>
                    </a:p>
                  </a:txBody>
                  <a:tcPr marL="246474" marR="184855" marT="123237" marB="123237"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3837854096"/>
                  </a:ext>
                </a:extLst>
              </a:tr>
              <a:tr h="1365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700" kern="1200">
                          <a:solidFill>
                            <a:schemeClr val="tx1">
                              <a:lumMod val="75000"/>
                              <a:lumOff val="25000"/>
                            </a:schemeClr>
                          </a:solidFill>
                          <a:effectLst/>
                          <a:latin typeface="+mn-lt"/>
                          <a:ea typeface="+mn-ea"/>
                          <a:cs typeface="+mn-cs"/>
                        </a:rPr>
                        <a:t>(‘Hai potuto esprimere la tua creatività?’) </a:t>
                      </a:r>
                      <a:endParaRPr lang="it-IT" sz="1700">
                        <a:solidFill>
                          <a:schemeClr val="tx1">
                            <a:lumMod val="75000"/>
                            <a:lumOff val="25000"/>
                          </a:schemeClr>
                        </a:solidFill>
                        <a:effectLst/>
                      </a:endParaRPr>
                    </a:p>
                  </a:txBody>
                  <a:tcPr marL="246474" marR="184855" marT="123237" marB="123237" anchor="ctr">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700">
                          <a:solidFill>
                            <a:schemeClr val="tx1">
                              <a:lumMod val="75000"/>
                              <a:lumOff val="25000"/>
                            </a:schemeClr>
                          </a:solidFill>
                          <a:effectLst/>
                        </a:rPr>
                        <a:t>(‘..</a:t>
                      </a:r>
                      <a:r>
                        <a:rPr lang="it-IT" sz="1700" kern="1200">
                          <a:solidFill>
                            <a:schemeClr val="tx1">
                              <a:lumMod val="75000"/>
                              <a:lumOff val="25000"/>
                            </a:schemeClr>
                          </a:solidFill>
                          <a:effectLst/>
                          <a:latin typeface="+mn-lt"/>
                          <a:ea typeface="+mn-ea"/>
                          <a:cs typeface="+mn-cs"/>
                        </a:rPr>
                        <a:t>Pensavi di metterci più del tuo..’) </a:t>
                      </a:r>
                      <a:endParaRPr lang="it-IT" sz="1700">
                        <a:solidFill>
                          <a:schemeClr val="tx1">
                            <a:lumMod val="75000"/>
                            <a:lumOff val="25000"/>
                          </a:schemeClr>
                        </a:solidFill>
                        <a:effectLst/>
                      </a:endParaRPr>
                    </a:p>
                    <a:p>
                      <a:endParaRPr lang="it-IT" sz="1700">
                        <a:solidFill>
                          <a:schemeClr val="tx1">
                            <a:lumMod val="75000"/>
                            <a:lumOff val="25000"/>
                          </a:schemeClr>
                        </a:solidFill>
                        <a:effectLst/>
                      </a:endParaRPr>
                    </a:p>
                  </a:txBody>
                  <a:tcPr marL="246474" marR="184855" marT="123237" marB="123237" anchor="ctr">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it-IT" sz="1700">
                          <a:solidFill>
                            <a:schemeClr val="tx1">
                              <a:lumMod val="75000"/>
                              <a:lumOff val="25000"/>
                            </a:schemeClr>
                          </a:solidFill>
                          <a:effectLst/>
                        </a:rPr>
                        <a:t>(‘… Hai così potuto esprimere la tua creatività’)</a:t>
                      </a:r>
                    </a:p>
                  </a:txBody>
                  <a:tcPr marL="246474" marR="184855" marT="123237" marB="123237" anchor="ctr">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134668454"/>
                  </a:ext>
                </a:extLst>
              </a:tr>
            </a:tbl>
          </a:graphicData>
        </a:graphic>
      </p:graphicFrame>
    </p:spTree>
    <p:extLst>
      <p:ext uri="{BB962C8B-B14F-4D97-AF65-F5344CB8AC3E}">
        <p14:creationId xmlns:p14="http://schemas.microsoft.com/office/powerpoint/2010/main" val="358070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434" name="Rectangle 2">
            <a:extLst>
              <a:ext uri="{FF2B5EF4-FFF2-40B4-BE49-F238E27FC236}">
                <a16:creationId xmlns:a16="http://schemas.microsoft.com/office/drawing/2014/main" id="{4EE7FF13-C763-1548-A852-169F15F28CE7}"/>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a:solidFill>
                  <a:schemeClr val="bg1"/>
                </a:solidFill>
              </a:rPr>
              <a:t>Domande di controllo</a:t>
            </a:r>
          </a:p>
        </p:txBody>
      </p:sp>
      <p:sp>
        <p:nvSpPr>
          <p:cNvPr id="18435" name="Rectangle 3">
            <a:extLst>
              <a:ext uri="{FF2B5EF4-FFF2-40B4-BE49-F238E27FC236}">
                <a16:creationId xmlns:a16="http://schemas.microsoft.com/office/drawing/2014/main" id="{BAEB24BB-DBA7-A54F-9F5B-85C7FB06656D}"/>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Domande che vengono ripetute più di una volta, anche con formulazione diversa,  per essere sicuri delle risposte date</a:t>
            </a:r>
          </a:p>
          <a:p>
            <a:pPr eaLnBrk="1" hangingPunct="1"/>
            <a:r>
              <a:rPr lang="it-IT" altLang="it-IT" sz="2100"/>
              <a:t>Servono a verificare la tenuta e la consistenza delle opinioni espresse nel corso dell’intervista</a:t>
            </a:r>
          </a:p>
        </p:txBody>
      </p:sp>
      <p:sp>
        <p:nvSpPr>
          <p:cNvPr id="18433" name="Segnaposto numero diapositiva 5">
            <a:extLst>
              <a:ext uri="{FF2B5EF4-FFF2-40B4-BE49-F238E27FC236}">
                <a16:creationId xmlns:a16="http://schemas.microsoft.com/office/drawing/2014/main" id="{59650FCF-7310-C645-B8EF-6F95E82045B5}"/>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AD80BC32-6DB1-144C-B46E-422A48B91FD4}" type="slidenum">
              <a:rPr lang="it-IT" altLang="it-IT" sz="1900"/>
              <a:pPr>
                <a:lnSpc>
                  <a:spcPct val="90000"/>
                </a:lnSpc>
                <a:spcAft>
                  <a:spcPts val="600"/>
                </a:spcAft>
              </a:pPr>
              <a:t>18</a:t>
            </a:fld>
            <a:endParaRPr lang="it-IT" altLang="it-IT" sz="19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458" name="Rectangle 2">
            <a:extLst>
              <a:ext uri="{FF2B5EF4-FFF2-40B4-BE49-F238E27FC236}">
                <a16:creationId xmlns:a16="http://schemas.microsoft.com/office/drawing/2014/main" id="{FD8F75A8-DBB2-594C-839B-45AF10D84E6D}"/>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3100">
                <a:solidFill>
                  <a:schemeClr val="bg1"/>
                </a:solidFill>
              </a:rPr>
              <a:t>Registrazione</a:t>
            </a:r>
          </a:p>
        </p:txBody>
      </p:sp>
      <p:sp>
        <p:nvSpPr>
          <p:cNvPr id="19459" name="Rectangle 3">
            <a:extLst>
              <a:ext uri="{FF2B5EF4-FFF2-40B4-BE49-F238E27FC236}">
                <a16:creationId xmlns:a16="http://schemas.microsoft.com/office/drawing/2014/main" id="{A6F241BA-C0A4-4C4C-A9E3-3A81239BD83D}"/>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400" dirty="0"/>
              <a:t>Talvolta infastidisce l’intervistato</a:t>
            </a:r>
          </a:p>
          <a:p>
            <a:pPr eaLnBrk="1" hangingPunct="1"/>
            <a:r>
              <a:rPr lang="it-IT" altLang="it-IT" sz="2400" dirty="0"/>
              <a:t>Permette una annotazione fedele di quanto viene detto</a:t>
            </a:r>
          </a:p>
          <a:p>
            <a:pPr eaLnBrk="1" hangingPunct="1"/>
            <a:r>
              <a:rPr lang="it-IT" altLang="it-IT" sz="2400" dirty="0"/>
              <a:t>Deve di solito essere riportata in un record di indagine scritto (c.d. sbobinatura)</a:t>
            </a:r>
          </a:p>
        </p:txBody>
      </p:sp>
      <p:sp>
        <p:nvSpPr>
          <p:cNvPr id="19457" name="Segnaposto numero diapositiva 5">
            <a:extLst>
              <a:ext uri="{FF2B5EF4-FFF2-40B4-BE49-F238E27FC236}">
                <a16:creationId xmlns:a16="http://schemas.microsoft.com/office/drawing/2014/main" id="{CB6E6F61-7E3E-3141-BB8C-9CE439E11E92}"/>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BD2FA5D7-CEB8-1547-85E7-F990DA8408A6}" type="slidenum">
              <a:rPr lang="it-IT" altLang="it-IT" sz="1900"/>
              <a:pPr>
                <a:lnSpc>
                  <a:spcPct val="90000"/>
                </a:lnSpc>
                <a:spcAft>
                  <a:spcPts val="600"/>
                </a:spcAft>
              </a:pPr>
              <a:t>19</a:t>
            </a:fld>
            <a:endParaRPr lang="it-IT" altLang="it-IT" sz="1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22" name="Rectangle 2">
            <a:extLst>
              <a:ext uri="{FF2B5EF4-FFF2-40B4-BE49-F238E27FC236}">
                <a16:creationId xmlns:a16="http://schemas.microsoft.com/office/drawing/2014/main" id="{4ABF046E-09D5-1D40-A0FA-39A6209A89E1}"/>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3100">
                <a:solidFill>
                  <a:schemeClr val="bg1"/>
                </a:solidFill>
              </a:rPr>
              <a:t>Il metodo dell’intervista</a:t>
            </a:r>
          </a:p>
        </p:txBody>
      </p:sp>
      <p:sp>
        <p:nvSpPr>
          <p:cNvPr id="5123" name="Rectangle 3">
            <a:extLst>
              <a:ext uri="{FF2B5EF4-FFF2-40B4-BE49-F238E27FC236}">
                <a16:creationId xmlns:a16="http://schemas.microsoft.com/office/drawing/2014/main" id="{BFCD5EC8-7D89-C741-A8C9-72F1F1F2D24A}"/>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Un  ‘metodo’ ci chiarifica come affrontare dei processi di interazione come quello dell’intervista</a:t>
            </a:r>
          </a:p>
          <a:p>
            <a:pPr eaLnBrk="1" hangingPunct="1"/>
            <a:r>
              <a:rPr lang="it-IT" altLang="it-IT" sz="2100"/>
              <a:t>Una buona intervista porta buone informazioni e buone informazioni esitano nella conoscenza di un oggetto</a:t>
            </a:r>
          </a:p>
          <a:p>
            <a:pPr eaLnBrk="1" hangingPunct="1"/>
            <a:r>
              <a:rPr lang="it-IT" altLang="it-IT" sz="2100"/>
              <a:t>Una intervista non impostata correttamente dà risultati scadenti ed esita in un sapere distorto o fuorviante</a:t>
            </a:r>
          </a:p>
          <a:p>
            <a:pPr eaLnBrk="1" hangingPunct="1"/>
            <a:r>
              <a:rPr lang="it-IT" altLang="it-IT" sz="2100"/>
              <a:t>Il metodo che si adotta deriva dalla propria esperienza precedente e dal rapporto che si viene a creare tra l’intervistatore e l’intervistato.</a:t>
            </a:r>
          </a:p>
        </p:txBody>
      </p:sp>
      <p:sp>
        <p:nvSpPr>
          <p:cNvPr id="5121" name="Segnaposto numero diapositiva 5">
            <a:extLst>
              <a:ext uri="{FF2B5EF4-FFF2-40B4-BE49-F238E27FC236}">
                <a16:creationId xmlns:a16="http://schemas.microsoft.com/office/drawing/2014/main" id="{F9972B9C-8FBD-D444-AAE2-C44CF17CF4D2}"/>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BC7D7A54-9182-9041-82C6-2FD56B00EF72}" type="slidenum">
              <a:rPr lang="it-IT" altLang="it-IT" sz="1900"/>
              <a:pPr>
                <a:lnSpc>
                  <a:spcPct val="90000"/>
                </a:lnSpc>
                <a:spcAft>
                  <a:spcPts val="600"/>
                </a:spcAft>
              </a:pPr>
              <a:t>2</a:t>
            </a:fld>
            <a:endParaRPr lang="it-IT" altLang="it-IT" sz="19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482" name="Rectangle 2">
            <a:extLst>
              <a:ext uri="{FF2B5EF4-FFF2-40B4-BE49-F238E27FC236}">
                <a16:creationId xmlns:a16="http://schemas.microsoft.com/office/drawing/2014/main" id="{E0B4BB0D-7249-AA42-ABD9-A78B767613FF}"/>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3100">
                <a:solidFill>
                  <a:schemeClr val="bg1"/>
                </a:solidFill>
              </a:rPr>
              <a:t>Video-Registrazione</a:t>
            </a:r>
          </a:p>
        </p:txBody>
      </p:sp>
      <p:sp>
        <p:nvSpPr>
          <p:cNvPr id="20483" name="Rectangle 3">
            <a:extLst>
              <a:ext uri="{FF2B5EF4-FFF2-40B4-BE49-F238E27FC236}">
                <a16:creationId xmlns:a16="http://schemas.microsoft.com/office/drawing/2014/main" id="{3BC9B38D-1D66-DE46-B470-FE9233B2111F}"/>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800" dirty="0"/>
              <a:t>Permette di fornire maggiori informazioni sull’ambiente nel quale vive l’intervistato</a:t>
            </a:r>
          </a:p>
          <a:p>
            <a:pPr eaLnBrk="1" hangingPunct="1"/>
            <a:r>
              <a:rPr lang="it-IT" altLang="it-IT" sz="2800" dirty="0"/>
              <a:t>Permette di annotare la prossemica e le emozioni dell’intervistato</a:t>
            </a:r>
          </a:p>
          <a:p>
            <a:pPr eaLnBrk="1" hangingPunct="1"/>
            <a:r>
              <a:rPr lang="it-IT" altLang="it-IT" sz="2800" dirty="0"/>
              <a:t>È molto intrusiva (almeno inizialmente)</a:t>
            </a:r>
          </a:p>
        </p:txBody>
      </p:sp>
      <p:sp>
        <p:nvSpPr>
          <p:cNvPr id="20481" name="Segnaposto numero diapositiva 5">
            <a:extLst>
              <a:ext uri="{FF2B5EF4-FFF2-40B4-BE49-F238E27FC236}">
                <a16:creationId xmlns:a16="http://schemas.microsoft.com/office/drawing/2014/main" id="{28085AEB-8CED-234C-8D4B-BA3B0F6E1CE4}"/>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5B6C518E-99EC-2744-8A40-6754CE0818C2}" type="slidenum">
              <a:rPr lang="it-IT" altLang="it-IT" sz="1900"/>
              <a:pPr>
                <a:lnSpc>
                  <a:spcPct val="90000"/>
                </a:lnSpc>
                <a:spcAft>
                  <a:spcPts val="600"/>
                </a:spcAft>
              </a:pPr>
              <a:t>20</a:t>
            </a:fld>
            <a:endParaRPr lang="it-IT" altLang="it-IT"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46" name="Rectangle 2">
            <a:extLst>
              <a:ext uri="{FF2B5EF4-FFF2-40B4-BE49-F238E27FC236}">
                <a16:creationId xmlns:a16="http://schemas.microsoft.com/office/drawing/2014/main" id="{01B5F553-BABC-094C-ACE3-596826CC29D3}"/>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a:solidFill>
                  <a:schemeClr val="bg1"/>
                </a:solidFill>
              </a:rPr>
              <a:t>Tipologie di intervista</a:t>
            </a:r>
          </a:p>
        </p:txBody>
      </p:sp>
      <p:sp>
        <p:nvSpPr>
          <p:cNvPr id="6147" name="Rectangle 3">
            <a:extLst>
              <a:ext uri="{FF2B5EF4-FFF2-40B4-BE49-F238E27FC236}">
                <a16:creationId xmlns:a16="http://schemas.microsoft.com/office/drawing/2014/main" id="{901FE9B8-1AC0-D047-AD63-B3EF1C967377}"/>
              </a:ext>
            </a:extLst>
          </p:cNvPr>
          <p:cNvSpPr>
            <a:spLocks noGrp="1" noChangeArrowheads="1"/>
          </p:cNvSpPr>
          <p:nvPr>
            <p:ph type="body" idx="1"/>
          </p:nvPr>
        </p:nvSpPr>
        <p:spPr>
          <a:xfrm>
            <a:off x="4018788" y="640081"/>
            <a:ext cx="4518490" cy="5257800"/>
          </a:xfrm>
        </p:spPr>
        <p:txBody>
          <a:bodyPr anchor="ctr">
            <a:normAutofit/>
          </a:bodyPr>
          <a:lstStyle/>
          <a:p>
            <a:pPr marL="0" indent="0" eaLnBrk="1" hangingPunct="1">
              <a:buNone/>
            </a:pPr>
            <a:r>
              <a:rPr lang="it-IT" altLang="it-IT" sz="2100"/>
              <a:t>Vi sono varie tipologie di intervista possibili:</a:t>
            </a:r>
          </a:p>
          <a:p>
            <a:pPr eaLnBrk="1" hangingPunct="1"/>
            <a:r>
              <a:rPr lang="it-IT" altLang="it-IT" sz="2100"/>
              <a:t>Intervista non diretta o </a:t>
            </a:r>
            <a:r>
              <a:rPr lang="it-IT" altLang="it-IT" sz="2100" i="1"/>
              <a:t>libera</a:t>
            </a:r>
            <a:r>
              <a:rPr lang="it-IT" altLang="it-IT" sz="2100"/>
              <a:t>, non ha un argomento specifico e si orienta su un argomento nel corso della intervista stessa</a:t>
            </a:r>
          </a:p>
          <a:p>
            <a:pPr eaLnBrk="1" hangingPunct="1"/>
            <a:r>
              <a:rPr lang="it-IT" altLang="it-IT" sz="2100"/>
              <a:t>Intervista su di argomento specifico (che di solito viene anticipato all’intervistato)</a:t>
            </a:r>
          </a:p>
          <a:p>
            <a:pPr eaLnBrk="1" hangingPunct="1"/>
            <a:r>
              <a:rPr lang="it-IT" altLang="it-IT" sz="2100"/>
              <a:t>Intervista strutturata su di una griglia di argomenti</a:t>
            </a:r>
          </a:p>
          <a:p>
            <a:pPr eaLnBrk="1" hangingPunct="1"/>
            <a:r>
              <a:rPr lang="it-IT" altLang="it-IT" sz="2100"/>
              <a:t>Intervista con questionario, che segue le linee fissate dal questionario anche per le risposte</a:t>
            </a:r>
          </a:p>
        </p:txBody>
      </p:sp>
      <p:sp>
        <p:nvSpPr>
          <p:cNvPr id="6145" name="Segnaposto numero diapositiva 5">
            <a:extLst>
              <a:ext uri="{FF2B5EF4-FFF2-40B4-BE49-F238E27FC236}">
                <a16:creationId xmlns:a16="http://schemas.microsoft.com/office/drawing/2014/main" id="{3689AA40-3271-5B48-B08E-A3FAF1562BF1}"/>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DD343C53-88CD-494B-959D-17594A8B2DEB}" type="slidenum">
              <a:rPr lang="it-IT" altLang="it-IT" sz="1900"/>
              <a:pPr>
                <a:lnSpc>
                  <a:spcPct val="90000"/>
                </a:lnSpc>
                <a:spcAft>
                  <a:spcPts val="600"/>
                </a:spcAft>
              </a:pPr>
              <a:t>3</a:t>
            </a:fld>
            <a:endParaRPr lang="it-IT" altLang="it-IT"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6909D8ED-D3F5-5344-B793-A563FAFB7582}"/>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3400">
                <a:solidFill>
                  <a:schemeClr val="bg1"/>
                </a:solidFill>
              </a:rPr>
              <a:t>Il questionario come modalità di intervista</a:t>
            </a:r>
          </a:p>
        </p:txBody>
      </p:sp>
      <p:sp>
        <p:nvSpPr>
          <p:cNvPr id="7171" name="Rectangle 3">
            <a:extLst>
              <a:ext uri="{FF2B5EF4-FFF2-40B4-BE49-F238E27FC236}">
                <a16:creationId xmlns:a16="http://schemas.microsoft.com/office/drawing/2014/main" id="{922B8A5E-E826-B74C-8E5B-11F230F4C565}"/>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L’intervista con questionario, che segue le linee fissate dal questionario anche per le risposte, mette in rilievo come l’uso del questionario sia una forma di intervista strettamente guidata sia nelle domande, sia nelle risposte.</a:t>
            </a:r>
          </a:p>
          <a:p>
            <a:pPr eaLnBrk="1" hangingPunct="1"/>
            <a:endParaRPr lang="it-IT" altLang="it-IT" sz="2100"/>
          </a:p>
        </p:txBody>
      </p:sp>
      <p:sp>
        <p:nvSpPr>
          <p:cNvPr id="7169" name="Segnaposto numero diapositiva 5">
            <a:extLst>
              <a:ext uri="{FF2B5EF4-FFF2-40B4-BE49-F238E27FC236}">
                <a16:creationId xmlns:a16="http://schemas.microsoft.com/office/drawing/2014/main" id="{5406EB6D-7F75-2146-A3EB-3A536B36D9A2}"/>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FED78558-0328-1242-AD97-20FA2AFF9DD0}" type="slidenum">
              <a:rPr lang="it-IT" altLang="it-IT" sz="1900"/>
              <a:pPr>
                <a:lnSpc>
                  <a:spcPct val="90000"/>
                </a:lnSpc>
                <a:spcAft>
                  <a:spcPts val="600"/>
                </a:spcAft>
              </a:pPr>
              <a:t>4</a:t>
            </a:fld>
            <a:endParaRPr lang="it-IT" altLang="it-IT"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4" name="Rectangle 2">
            <a:extLst>
              <a:ext uri="{FF2B5EF4-FFF2-40B4-BE49-F238E27FC236}">
                <a16:creationId xmlns:a16="http://schemas.microsoft.com/office/drawing/2014/main" id="{21F9B368-F605-4C4A-B173-18822B432B59}"/>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3400">
                <a:solidFill>
                  <a:schemeClr val="bg1"/>
                </a:solidFill>
              </a:rPr>
              <a:t>Intervista ed osservazione</a:t>
            </a:r>
          </a:p>
        </p:txBody>
      </p:sp>
      <p:sp>
        <p:nvSpPr>
          <p:cNvPr id="8195" name="Rectangle 3">
            <a:extLst>
              <a:ext uri="{FF2B5EF4-FFF2-40B4-BE49-F238E27FC236}">
                <a16:creationId xmlns:a16="http://schemas.microsoft.com/office/drawing/2014/main" id="{388C0120-3C73-FE48-BFB6-A8451BB258D6}"/>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A differenza della osservazione che non implica un intervento del ricercatore sul soggetto di ricerca, l’intervista implica un grado di </a:t>
            </a:r>
            <a:r>
              <a:rPr lang="it-IT" altLang="it-IT" sz="2100" i="1"/>
              <a:t>interazione</a:t>
            </a:r>
            <a:r>
              <a:rPr lang="it-IT" altLang="it-IT" sz="2100"/>
              <a:t> e di </a:t>
            </a:r>
            <a:r>
              <a:rPr lang="it-IT" altLang="it-IT" sz="2100" i="1"/>
              <a:t>confronto</a:t>
            </a:r>
            <a:r>
              <a:rPr lang="it-IT" altLang="it-IT" sz="2100"/>
              <a:t> tra le due parti.</a:t>
            </a:r>
          </a:p>
          <a:p>
            <a:pPr eaLnBrk="1" hangingPunct="1"/>
            <a:r>
              <a:rPr lang="it-IT" altLang="it-IT" sz="2100"/>
              <a:t>Una intervista prolungata ed approfondita è possibile solo se si stabilisce tra le due parti un accordo.</a:t>
            </a:r>
          </a:p>
          <a:p>
            <a:pPr eaLnBrk="1" hangingPunct="1"/>
            <a:endParaRPr lang="it-IT" altLang="it-IT" sz="2100"/>
          </a:p>
        </p:txBody>
      </p:sp>
      <p:sp>
        <p:nvSpPr>
          <p:cNvPr id="8193" name="Segnaposto numero diapositiva 5">
            <a:extLst>
              <a:ext uri="{FF2B5EF4-FFF2-40B4-BE49-F238E27FC236}">
                <a16:creationId xmlns:a16="http://schemas.microsoft.com/office/drawing/2014/main" id="{8FF85E57-5584-8C42-B9F5-23FA21C9EC76}"/>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C8111861-AE4B-FD46-B79F-A52BD817B2B7}" type="slidenum">
              <a:rPr lang="it-IT" altLang="it-IT" sz="1900"/>
              <a:pPr>
                <a:lnSpc>
                  <a:spcPct val="90000"/>
                </a:lnSpc>
                <a:spcAft>
                  <a:spcPts val="600"/>
                </a:spcAft>
              </a:pPr>
              <a:t>5</a:t>
            </a:fld>
            <a:endParaRPr lang="it-IT" altLang="it-IT"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218" name="Rectangle 2">
            <a:extLst>
              <a:ext uri="{FF2B5EF4-FFF2-40B4-BE49-F238E27FC236}">
                <a16:creationId xmlns:a16="http://schemas.microsoft.com/office/drawing/2014/main" id="{73FC136A-468D-DC48-B45F-F606C5F5FE38}"/>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2800">
                <a:solidFill>
                  <a:schemeClr val="bg1"/>
                </a:solidFill>
              </a:rPr>
              <a:t>Intervista con argomento libero/generale</a:t>
            </a:r>
          </a:p>
        </p:txBody>
      </p:sp>
      <p:sp>
        <p:nvSpPr>
          <p:cNvPr id="9219" name="Rectangle 3">
            <a:extLst>
              <a:ext uri="{FF2B5EF4-FFF2-40B4-BE49-F238E27FC236}">
                <a16:creationId xmlns:a16="http://schemas.microsoft.com/office/drawing/2014/main" id="{339BBB8F-0BBB-8D48-9E54-55AB8648AC99}"/>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È una intervista dove il ricercatore non si pone obiettivi specifici ma cerca di focalizzare il flusso, la processualità, per fissare alcuni elementi conoscitivi di un dato contesto/comunità/ambiente. Esempi:</a:t>
            </a:r>
          </a:p>
          <a:p>
            <a:pPr lvl="1" eaLnBrk="1" hangingPunct="1"/>
            <a:r>
              <a:rPr lang="it-IT" altLang="it-IT" sz="2100"/>
              <a:t>Il calcio come mestiere</a:t>
            </a:r>
          </a:p>
          <a:p>
            <a:pPr lvl="1" eaLnBrk="1" hangingPunct="1"/>
            <a:r>
              <a:rPr lang="it-IT" altLang="it-IT" sz="2100"/>
              <a:t>Il movimento olimpico</a:t>
            </a:r>
          </a:p>
          <a:p>
            <a:pPr lvl="1" eaLnBrk="1" hangingPunct="1"/>
            <a:r>
              <a:rPr lang="it-IT" altLang="it-IT" sz="2100"/>
              <a:t>La politica sportiva di un paese</a:t>
            </a:r>
          </a:p>
          <a:p>
            <a:pPr lvl="1" eaLnBrk="1" hangingPunct="1"/>
            <a:endParaRPr lang="it-IT" altLang="it-IT" sz="2100"/>
          </a:p>
          <a:p>
            <a:pPr eaLnBrk="1" hangingPunct="1"/>
            <a:r>
              <a:rPr lang="it-IT" altLang="it-IT" sz="2100"/>
              <a:t>La versione estrema di questo tipo di interviste sono le c.d. ‘storie di vita’ dove il ricercatore indaga sull’intero mondo di senso dell’intervistata</a:t>
            </a:r>
          </a:p>
        </p:txBody>
      </p:sp>
      <p:sp>
        <p:nvSpPr>
          <p:cNvPr id="9217" name="Segnaposto numero diapositiva 5">
            <a:extLst>
              <a:ext uri="{FF2B5EF4-FFF2-40B4-BE49-F238E27FC236}">
                <a16:creationId xmlns:a16="http://schemas.microsoft.com/office/drawing/2014/main" id="{BF6870B6-4BE9-C34A-B768-48D16AB0D636}"/>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2E383654-9345-1B44-BAF6-8EE145271445}" type="slidenum">
              <a:rPr lang="it-IT" altLang="it-IT" sz="1900"/>
              <a:pPr>
                <a:lnSpc>
                  <a:spcPct val="90000"/>
                </a:lnSpc>
                <a:spcAft>
                  <a:spcPts val="600"/>
                </a:spcAft>
              </a:pPr>
              <a:t>6</a:t>
            </a:fld>
            <a:endParaRPr lang="it-IT" altLang="it-IT"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42" name="Rectangle 2">
            <a:extLst>
              <a:ext uri="{FF2B5EF4-FFF2-40B4-BE49-F238E27FC236}">
                <a16:creationId xmlns:a16="http://schemas.microsoft.com/office/drawing/2014/main" id="{8ABDD4E1-5865-BB46-881B-C5DCEACD0469}"/>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4100">
                <a:solidFill>
                  <a:schemeClr val="bg1"/>
                </a:solidFill>
              </a:rPr>
              <a:t>Intervista con argomento libero o generale: limiti</a:t>
            </a:r>
          </a:p>
        </p:txBody>
      </p:sp>
      <p:sp>
        <p:nvSpPr>
          <p:cNvPr id="10243" name="Rectangle 3">
            <a:extLst>
              <a:ext uri="{FF2B5EF4-FFF2-40B4-BE49-F238E27FC236}">
                <a16:creationId xmlns:a16="http://schemas.microsoft.com/office/drawing/2014/main" id="{16D6B71F-EF57-CA4E-A27E-2A14EC904333}"/>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I dati raccolti hanno spesso un basso livello di affidabilità (flusso della memoria, desiderabilità sociale, etc)</a:t>
            </a:r>
          </a:p>
          <a:p>
            <a:pPr eaLnBrk="1" hangingPunct="1"/>
            <a:r>
              <a:rPr lang="it-IT" altLang="it-IT" sz="2100"/>
              <a:t>Non permette una raccolta sistematica di dati</a:t>
            </a:r>
          </a:p>
          <a:p>
            <a:pPr eaLnBrk="1" hangingPunct="1"/>
            <a:r>
              <a:rPr lang="it-IT" altLang="it-IT" sz="2100"/>
              <a:t>Rappresenta uno spaccato fenomenologico (non è idoneo per la deduttività)</a:t>
            </a:r>
          </a:p>
          <a:p>
            <a:pPr eaLnBrk="1" hangingPunct="1"/>
            <a:r>
              <a:rPr lang="it-IT" altLang="it-IT" sz="2100"/>
              <a:t>Può essere confutata (in tempi differenti) dallo stesso intervistato</a:t>
            </a:r>
          </a:p>
          <a:p>
            <a:pPr eaLnBrk="1" hangingPunct="1"/>
            <a:r>
              <a:rPr lang="it-IT" altLang="it-IT" sz="2100"/>
              <a:t>Serve spesso come premessa esplorativa di una indagine che deve essere più approfondita per argomento.</a:t>
            </a:r>
          </a:p>
        </p:txBody>
      </p:sp>
      <p:sp>
        <p:nvSpPr>
          <p:cNvPr id="10241" name="Segnaposto numero diapositiva 5">
            <a:extLst>
              <a:ext uri="{FF2B5EF4-FFF2-40B4-BE49-F238E27FC236}">
                <a16:creationId xmlns:a16="http://schemas.microsoft.com/office/drawing/2014/main" id="{F9AA7576-8EF3-DF4C-9C4A-7113EB4EC1FF}"/>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3301200C-4BFC-4349-B46A-859CB74E5337}" type="slidenum">
              <a:rPr lang="it-IT" altLang="it-IT" sz="1900"/>
              <a:pPr>
                <a:lnSpc>
                  <a:spcPct val="90000"/>
                </a:lnSpc>
                <a:spcAft>
                  <a:spcPts val="600"/>
                </a:spcAft>
              </a:pPr>
              <a:t>7</a:t>
            </a:fld>
            <a:endParaRPr lang="it-IT" altLang="it-IT"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6" name="Rectangle 2">
            <a:extLst>
              <a:ext uri="{FF2B5EF4-FFF2-40B4-BE49-F238E27FC236}">
                <a16:creationId xmlns:a16="http://schemas.microsoft.com/office/drawing/2014/main" id="{BF5A337F-11E0-CD48-8589-44A8169EFAF5}"/>
              </a:ext>
            </a:extLst>
          </p:cNvPr>
          <p:cNvSpPr>
            <a:spLocks noGrp="1" noChangeArrowheads="1"/>
          </p:cNvSpPr>
          <p:nvPr>
            <p:ph type="title"/>
          </p:nvPr>
        </p:nvSpPr>
        <p:spPr>
          <a:xfrm>
            <a:off x="603504" y="640080"/>
            <a:ext cx="2462022" cy="5257800"/>
          </a:xfrm>
        </p:spPr>
        <p:txBody>
          <a:bodyPr>
            <a:normAutofit/>
          </a:bodyPr>
          <a:lstStyle/>
          <a:p>
            <a:pPr eaLnBrk="1" hangingPunct="1"/>
            <a:r>
              <a:rPr lang="it-IT" altLang="it-IT" sz="4100">
                <a:solidFill>
                  <a:schemeClr val="bg1"/>
                </a:solidFill>
              </a:rPr>
              <a:t>Intervista con argomento libero o generico: vantaggi</a:t>
            </a:r>
          </a:p>
        </p:txBody>
      </p:sp>
      <p:sp>
        <p:nvSpPr>
          <p:cNvPr id="11267" name="Rectangle 3">
            <a:extLst>
              <a:ext uri="{FF2B5EF4-FFF2-40B4-BE49-F238E27FC236}">
                <a16:creationId xmlns:a16="http://schemas.microsoft.com/office/drawing/2014/main" id="{BC861320-1575-3847-A6A7-300DCD1ECE89}"/>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Può servire per </a:t>
            </a:r>
            <a:r>
              <a:rPr lang="it-IT" altLang="it-IT" sz="2100" i="1"/>
              <a:t>entrare in contatto </a:t>
            </a:r>
            <a:r>
              <a:rPr lang="it-IT" altLang="it-IT" sz="2100"/>
              <a:t>con la persona intervistata</a:t>
            </a:r>
          </a:p>
          <a:p>
            <a:pPr eaLnBrk="1" hangingPunct="1"/>
            <a:r>
              <a:rPr lang="it-IT" altLang="it-IT" sz="2100"/>
              <a:t>Può servire per raccogliere notizie sull’ambiente in cui il soggetto vive</a:t>
            </a:r>
          </a:p>
          <a:p>
            <a:pPr eaLnBrk="1" hangingPunct="1"/>
            <a:r>
              <a:rPr lang="it-IT" altLang="it-IT" sz="2100"/>
              <a:t>Può servire per sondare la predisposizione dell’intervistato a rispondere su altri argomenti</a:t>
            </a:r>
          </a:p>
          <a:p>
            <a:pPr eaLnBrk="1" hangingPunct="1"/>
            <a:r>
              <a:rPr lang="it-IT" altLang="it-IT" sz="2100"/>
              <a:t>Restituisce punti di vista talvolta ignoti o non considerati dal ricercatore</a:t>
            </a:r>
          </a:p>
        </p:txBody>
      </p:sp>
      <p:sp>
        <p:nvSpPr>
          <p:cNvPr id="11265" name="Segnaposto numero diapositiva 5">
            <a:extLst>
              <a:ext uri="{FF2B5EF4-FFF2-40B4-BE49-F238E27FC236}">
                <a16:creationId xmlns:a16="http://schemas.microsoft.com/office/drawing/2014/main" id="{D9B541BD-D547-2240-AC7B-6E3F9B5EE45D}"/>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4909B693-AE25-FF4F-A3C6-10068EF1A3B5}" type="slidenum">
              <a:rPr lang="it-IT" altLang="it-IT" sz="1900"/>
              <a:pPr>
                <a:lnSpc>
                  <a:spcPct val="90000"/>
                </a:lnSpc>
                <a:spcAft>
                  <a:spcPts val="600"/>
                </a:spcAft>
              </a:pPr>
              <a:t>8</a:t>
            </a:fld>
            <a:endParaRPr lang="it-IT" altLang="it-IT" sz="1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14" name="Rectangle 2">
            <a:extLst>
              <a:ext uri="{FF2B5EF4-FFF2-40B4-BE49-F238E27FC236}">
                <a16:creationId xmlns:a16="http://schemas.microsoft.com/office/drawing/2014/main" id="{117D4680-7B1F-6F4E-BEBB-4B56515A3090}"/>
              </a:ext>
            </a:extLst>
          </p:cNvPr>
          <p:cNvSpPr>
            <a:spLocks noGrp="1" noChangeArrowheads="1"/>
          </p:cNvSpPr>
          <p:nvPr>
            <p:ph type="title"/>
          </p:nvPr>
        </p:nvSpPr>
        <p:spPr>
          <a:xfrm>
            <a:off x="603504" y="640080"/>
            <a:ext cx="2462022" cy="5257800"/>
          </a:xfrm>
        </p:spPr>
        <p:txBody>
          <a:bodyPr>
            <a:normAutofit/>
          </a:bodyPr>
          <a:lstStyle/>
          <a:p>
            <a:pPr eaLnBrk="1" hangingPunct="1">
              <a:lnSpc>
                <a:spcPct val="90000"/>
              </a:lnSpc>
            </a:pPr>
            <a:r>
              <a:rPr lang="it-IT" altLang="it-IT" sz="2800" dirty="0">
                <a:solidFill>
                  <a:schemeClr val="bg1"/>
                </a:solidFill>
              </a:rPr>
              <a:t>Intervista con argomento specifico che viene anticipato all’intervistato</a:t>
            </a:r>
          </a:p>
        </p:txBody>
      </p:sp>
      <p:sp>
        <p:nvSpPr>
          <p:cNvPr id="13315" name="Rectangle 3">
            <a:extLst>
              <a:ext uri="{FF2B5EF4-FFF2-40B4-BE49-F238E27FC236}">
                <a16:creationId xmlns:a16="http://schemas.microsoft.com/office/drawing/2014/main" id="{664EE9BA-CC8A-7A47-BCA3-34B7E2AB4FD2}"/>
              </a:ext>
            </a:extLst>
          </p:cNvPr>
          <p:cNvSpPr>
            <a:spLocks noGrp="1" noChangeArrowheads="1"/>
          </p:cNvSpPr>
          <p:nvPr>
            <p:ph type="body" idx="1"/>
          </p:nvPr>
        </p:nvSpPr>
        <p:spPr>
          <a:xfrm>
            <a:off x="4018788" y="640081"/>
            <a:ext cx="4518490" cy="5257800"/>
          </a:xfrm>
        </p:spPr>
        <p:txBody>
          <a:bodyPr anchor="ctr">
            <a:normAutofit/>
          </a:bodyPr>
          <a:lstStyle/>
          <a:p>
            <a:pPr eaLnBrk="1" hangingPunct="1"/>
            <a:r>
              <a:rPr lang="it-IT" altLang="it-IT" sz="2100"/>
              <a:t>L’utente viene avvisato, per telefono o per lettera, che verrà intervistato</a:t>
            </a:r>
          </a:p>
          <a:p>
            <a:pPr eaLnBrk="1" hangingPunct="1"/>
            <a:r>
              <a:rPr lang="it-IT" altLang="it-IT" sz="2100"/>
              <a:t>Lo scopo della ricerca e l’argomento della intervista vengono spiegati</a:t>
            </a:r>
          </a:p>
          <a:p>
            <a:pPr eaLnBrk="1" hangingPunct="1"/>
            <a:r>
              <a:rPr lang="it-IT" altLang="it-IT" sz="2100"/>
              <a:t>Vengono date garanzie di riservatezza all’intervistato</a:t>
            </a:r>
          </a:p>
          <a:p>
            <a:pPr eaLnBrk="1" hangingPunct="1"/>
            <a:r>
              <a:rPr lang="it-IT" altLang="it-IT" sz="2100"/>
              <a:t>Viene identificato l’intervistatore</a:t>
            </a:r>
          </a:p>
          <a:p>
            <a:pPr eaLnBrk="1" hangingPunct="1"/>
            <a:r>
              <a:rPr lang="it-IT" altLang="it-IT" sz="2100"/>
              <a:t>Si garantisce la serietà del trattamento dei dati ricevuti nel corso dell’intervista</a:t>
            </a:r>
          </a:p>
        </p:txBody>
      </p:sp>
      <p:sp>
        <p:nvSpPr>
          <p:cNvPr id="13313" name="Segnaposto numero diapositiva 5">
            <a:extLst>
              <a:ext uri="{FF2B5EF4-FFF2-40B4-BE49-F238E27FC236}">
                <a16:creationId xmlns:a16="http://schemas.microsoft.com/office/drawing/2014/main" id="{8349AD17-C4E7-2444-B7E6-AA7BC968A359}"/>
              </a:ext>
            </a:extLst>
          </p:cNvPr>
          <p:cNvSpPr>
            <a:spLocks noGrp="1"/>
          </p:cNvSpPr>
          <p:nvPr>
            <p:ph type="sldNum" sz="quarter" idx="12"/>
          </p:nvPr>
        </p:nvSpPr>
        <p:spPr>
          <a:xfrm>
            <a:off x="6457950" y="6356350"/>
            <a:ext cx="2057400"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Aft>
                <a:spcPts val="600"/>
              </a:spcAft>
            </a:pPr>
            <a:fld id="{756FA469-DEEA-EB48-B84B-A3A12AAB8FB8}" type="slidenum">
              <a:rPr lang="it-IT" altLang="it-IT" sz="1900"/>
              <a:pPr>
                <a:lnSpc>
                  <a:spcPct val="90000"/>
                </a:lnSpc>
                <a:spcAft>
                  <a:spcPts val="600"/>
                </a:spcAft>
              </a:pPr>
              <a:t>9</a:t>
            </a:fld>
            <a:endParaRPr lang="it-IT" altLang="it-IT" sz="1900"/>
          </a:p>
        </p:txBody>
      </p:sp>
    </p:spTree>
  </p:cSld>
  <p:clrMapOvr>
    <a:masterClrMapping/>
  </p:clrMapOvr>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1102</Words>
  <Application>Microsoft Macintosh PowerPoint</Application>
  <PresentationFormat>Presentazione su schermo (4:3)</PresentationFormat>
  <Paragraphs>113</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Times New Roman</vt:lpstr>
      <vt:lpstr>TimesNewRoman</vt:lpstr>
      <vt:lpstr>TimesNewRoman,Bold</vt:lpstr>
      <vt:lpstr>Struttura predefinita</vt:lpstr>
      <vt:lpstr>L’intervista</vt:lpstr>
      <vt:lpstr>Il metodo dell’intervista</vt:lpstr>
      <vt:lpstr>Tipologie di intervista</vt:lpstr>
      <vt:lpstr>Il questionario come modalità di intervista</vt:lpstr>
      <vt:lpstr>Intervista ed osservazione</vt:lpstr>
      <vt:lpstr>Intervista con argomento libero/generale</vt:lpstr>
      <vt:lpstr>Intervista con argomento libero o generale: limiti</vt:lpstr>
      <vt:lpstr>Intervista con argomento libero o generico: vantaggi</vt:lpstr>
      <vt:lpstr>Intervista con argomento specifico che viene anticipato all’intervistato</vt:lpstr>
      <vt:lpstr>Intervista con argomento specifico che viene anticipato all’intervistato : limiti</vt:lpstr>
      <vt:lpstr>Ogni intervista:</vt:lpstr>
      <vt:lpstr>Guidare attraverso l’intervista</vt:lpstr>
      <vt:lpstr>Scaletta della intervista</vt:lpstr>
      <vt:lpstr>Le consegne e i rilanci  </vt:lpstr>
      <vt:lpstr>Tipologie</vt:lpstr>
      <vt:lpstr>Presentazione standard di PowerPoint</vt:lpstr>
      <vt:lpstr>Tipologie di rilancio</vt:lpstr>
      <vt:lpstr>Domande di controllo</vt:lpstr>
      <vt:lpstr>Registrazione</vt:lpstr>
      <vt:lpstr>Video-Registrazione</vt:lpstr>
    </vt:vector>
  </TitlesOfParts>
  <Company>Unicas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e tecnica della ricerca sociale Prof. Francesco M. Battisti Università degli Studi di Cassino tel 06-4461001</dc:title>
  <dc:creator>Battisti</dc:creator>
  <cp:lastModifiedBy>Nico Bortoletto</cp:lastModifiedBy>
  <cp:revision>13</cp:revision>
  <cp:lastPrinted>2022-12-07T09:59:11Z</cp:lastPrinted>
  <dcterms:created xsi:type="dcterms:W3CDTF">2000-10-11T22:43:57Z</dcterms:created>
  <dcterms:modified xsi:type="dcterms:W3CDTF">2022-12-07T10:00:01Z</dcterms:modified>
</cp:coreProperties>
</file>