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28"/>
  </p:normalViewPr>
  <p:slideViewPr>
    <p:cSldViewPr snapToGrid="0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8690F3-969D-3C23-2A06-1E8290CA0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80D7BD-05F0-C84B-04DF-3396C5C51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B91A9D-B545-CDCD-C81F-558EF74C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5332AE-FB02-3C5E-AFC9-8CC27965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1518CB-8452-AE84-C840-ED96C69D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9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2A1C7F-0AA8-C3B1-462F-37D81391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71DAAE-E90B-9A83-E583-8ACE08860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9C4EEB-E2B2-5FC7-0356-1E5627B4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CFDA73-403A-2E08-E866-5030DDEB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6A5AF9-0489-65FC-D188-578D6459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56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464A0D2-3804-F4E2-2D30-75325DF09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ABC720-8230-7E0A-7279-DFF6908B2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68C941-07F5-7AAF-4997-EBF686D3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656128-A86E-10D7-8BDF-162F4353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3CD024-A304-8272-12BA-051D3BAD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60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E8F454-A360-2529-7415-AAD118BE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32E7FD-2A85-F095-8375-6424B6BA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B73043-CF2F-3FC9-84CD-09D2BC53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37AEAD-3972-C043-0632-8158DFE3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D91CCE-45DA-26AF-76E9-A3129D8C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59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7D9771-4E46-2CE5-320A-FB6FED51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6A9B52-DF80-4759-8471-AF1ED1761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A11F88-41CA-513C-DF00-1C15AAF7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BDB825-622F-79B2-B56B-6F1DDB82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C34E8C-EDD7-C7A4-473C-DF834B0F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44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BA6921-D8D5-FADA-2EF4-AA837661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FCA986-020D-AE16-5BF8-92866EE44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87594B-185B-1A97-3856-626E94E8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4683B9-1FA5-B38F-2818-05E0B72F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AA590F-E855-40F8-0C34-B41727AC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95036CD-83A1-0CEF-819A-EAFED05B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2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C21A91-8D25-F423-3F11-37F80819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E086ACF-531E-3D84-4547-C143DC20D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10A6D7-9258-DB3F-9040-B6F20E044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0C4B52-B642-C4A6-18BC-2A49402D76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D38F35-D51A-A989-BC7D-952EEA3FD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D88FD27-9897-5CEF-3FD2-EF49C528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9051C94-3C98-C5E2-87CB-F77DFE639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F6E9B8C-C8D9-7CA6-8ABD-49AD3C27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05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94A2A8-9F69-2F44-8BFA-7A8F981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BCC6DD-8994-60B6-76D2-204641E7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302CC8-1FC7-AE83-4263-4FB282CF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DC71129-A020-9E22-4B57-535AAA04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82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82DC93-115B-1CCC-2A7B-6369A427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DC11246-2157-3B3C-C8F2-0C2DA1C8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B36796-B2C8-BCBD-653F-09DCDE9D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6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F4639-0FCD-6ECE-716D-3D3CCBDC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E0BD32-C14E-344F-9288-B1726825D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4BDC57C-9006-9D8D-057F-29FD55B8A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9A8D66-D353-BE96-C5B4-E03BF427B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DBECF3-095A-F532-E9E5-8E0294E6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8871DC-BC6D-CC69-264B-99AFACC6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7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0986F4-8862-178D-E1E5-D6B4AC0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289B8C-1098-1B54-0E37-33D52D7F7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38CADE-C89A-F328-64A3-0F6CA4CD6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BA09C-0135-2627-E649-81FACD56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7932F2-81FA-2237-8672-14611326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D54982-D1BA-DF11-D928-8FBDC6B4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6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E25DE3-C368-B8C4-FD03-78EA9B97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6CCCC5-B985-6683-F075-B3F38DDE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E08A3E-AA6E-DC05-6189-6737A113C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3A446-E4F5-FC4C-ACE8-7ADEFFF69257}" type="datetimeFigureOut">
              <a:rPr lang="it-IT" smtClean="0"/>
              <a:t>06/10/22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7E876C-C4B2-5A0D-4790-CA43064F0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834713-080E-B5F4-37FD-546C14BF9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7BB6-836B-AC42-9C15-E57141F2EB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30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3E8743-E615-D9EA-7CA6-A84879115B3F}"/>
              </a:ext>
            </a:extLst>
          </p:cNvPr>
          <p:cNvSpPr txBox="1"/>
          <p:nvPr/>
        </p:nvSpPr>
        <p:spPr>
          <a:xfrm>
            <a:off x="223836" y="146538"/>
            <a:ext cx="114406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400" b="1" i="0" u="sng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Bilancia analitica e tecnica</a:t>
            </a:r>
          </a:p>
          <a:p>
            <a:pPr algn="l"/>
            <a:endParaRPr lang="it-IT" sz="2200" b="1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La </a:t>
            </a: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bilancia analitica e tecnica</a:t>
            </a: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 è un dispositivo di misura di elevata precisione, appositamente sviluppato per l’utilizzo professionale nell’ambito di laboratori chimici, farmaceutici, automotive, alimentari, della componentistica elettronica dei semiconduttori.</a:t>
            </a:r>
          </a:p>
          <a:p>
            <a:pPr algn="just">
              <a:lnSpc>
                <a:spcPct val="150000"/>
              </a:lnSpc>
            </a:pPr>
            <a:endParaRPr lang="it-IT" b="0" i="0" u="none" strike="noStrike" dirty="0">
              <a:solidFill>
                <a:srgbClr val="2C2C2C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Entrambe, infatti, sono accomunate dall’elevato grado di precisione che le rende indispensabili in tutte quelle applicazioni in cui occorre avere dei risultati estremamente precisi.</a:t>
            </a:r>
          </a:p>
          <a:p>
            <a:pPr algn="l"/>
            <a:endParaRPr lang="it-IT" b="0" i="0" u="none" strike="noStrike" dirty="0">
              <a:solidFill>
                <a:srgbClr val="2C2C2C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it-IT" b="0" i="0" u="none" strike="noStrike" dirty="0">
              <a:solidFill>
                <a:srgbClr val="2C2C2C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50CBC6-CF98-A64F-3F62-52DC2A30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6" y="3489080"/>
            <a:ext cx="3243033" cy="337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4A42B2A-0348-3465-0893-B83D454D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70" y="3006158"/>
            <a:ext cx="3816429" cy="38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88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6009DE-AF1C-B3D7-BBAD-92E8749228E2}"/>
              </a:ext>
            </a:extLst>
          </p:cNvPr>
          <p:cNvSpPr txBox="1"/>
          <p:nvPr/>
        </p:nvSpPr>
        <p:spPr>
          <a:xfrm>
            <a:off x="251012" y="755826"/>
            <a:ext cx="93828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AvantGardeCom"/>
              </a:rPr>
              <a:t>Assorbimento di umidità/evaporazione</a:t>
            </a:r>
            <a:br>
              <a:rPr lang="it-IT" sz="1800" b="1" dirty="0">
                <a:effectLst/>
                <a:latin typeface="AvantGardeCom"/>
              </a:rPr>
            </a:br>
            <a:r>
              <a:rPr lang="it-IT" sz="1800" b="1" dirty="0">
                <a:effectLst/>
                <a:latin typeface="AvantGardeCom"/>
              </a:rPr>
              <a:t>Problema</a:t>
            </a:r>
            <a:br>
              <a:rPr lang="it-IT" sz="1800" b="1" dirty="0">
                <a:effectLst/>
                <a:latin typeface="AvantGardeCom"/>
              </a:rPr>
            </a:br>
            <a:r>
              <a:rPr lang="it-IT" sz="1800" b="0" dirty="0">
                <a:effectLst/>
                <a:latin typeface="MTDMagazin"/>
              </a:rPr>
              <a:t>L'indicazione del peso di un materiale si sposta permanentemente in una direzione. </a:t>
            </a:r>
            <a:endParaRPr lang="it-IT" dirty="0"/>
          </a:p>
          <a:p>
            <a:endParaRPr lang="it-IT" sz="1800" b="1" dirty="0">
              <a:effectLst/>
              <a:latin typeface="AvantGardeCom"/>
            </a:endParaRPr>
          </a:p>
          <a:p>
            <a:r>
              <a:rPr lang="it-IT" sz="1800" b="1" dirty="0">
                <a:effectLst/>
                <a:latin typeface="AvantGardeCom"/>
              </a:rPr>
              <a:t>Possibili cause </a:t>
            </a:r>
            <a:endParaRPr lang="it-IT" dirty="0"/>
          </a:p>
          <a:p>
            <a:r>
              <a:rPr lang="it-IT" sz="1800" b="0" dirty="0">
                <a:effectLst/>
                <a:latin typeface="MTDMagazin"/>
              </a:rPr>
              <a:t>Misurare la perdita di peso di sostanze di sostanze liquide (per es. l'</a:t>
            </a:r>
            <a:r>
              <a:rPr lang="it-IT" sz="1800" b="0" dirty="0" err="1">
                <a:effectLst/>
                <a:latin typeface="MTDMagazin"/>
              </a:rPr>
              <a:t>evapo</a:t>
            </a:r>
            <a:r>
              <a:rPr lang="it-IT" sz="1800" b="0" dirty="0">
                <a:effectLst/>
                <a:latin typeface="MTDMagazin"/>
              </a:rPr>
              <a:t>- razione dell'acqua) o l'aumento di peso di materiali igroscopici (assorbi- mento dell'umidità dell'aria).</a:t>
            </a:r>
          </a:p>
          <a:p>
            <a:endParaRPr lang="it-IT" sz="1800" b="0" dirty="0">
              <a:effectLst/>
              <a:latin typeface="MTDMagazin"/>
            </a:endParaRPr>
          </a:p>
          <a:p>
            <a:endParaRPr lang="it-IT" dirty="0">
              <a:latin typeface="MTDMagazin"/>
            </a:endParaRPr>
          </a:p>
          <a:p>
            <a:r>
              <a:rPr lang="it-IT" sz="1800" b="1" dirty="0">
                <a:effectLst/>
                <a:latin typeface="AvantGardeCom"/>
              </a:rPr>
              <a:t>COSA FARE</a:t>
            </a:r>
            <a:endParaRPr lang="it-IT" dirty="0"/>
          </a:p>
          <a:p>
            <a:endParaRPr lang="it-IT" sz="1800" b="0" dirty="0">
              <a:effectLst/>
              <a:latin typeface="MTDMagazin"/>
            </a:endParaRPr>
          </a:p>
          <a:p>
            <a:r>
              <a:rPr lang="it-IT" sz="1800" b="0" dirty="0">
                <a:effectLst/>
                <a:latin typeface="MTDMagazin"/>
              </a:rPr>
              <a:t>Utilizzare recipienti di pesata puliti e asciutti e tenere la piattaforma di pesata al riparo da sporcizia e gocce d'acqua. L'utilizzo di recipienti con aperture limitate o di coperchi </a:t>
            </a:r>
            <a:r>
              <a:rPr lang="it-IT" sz="1800" b="0" dirty="0" err="1">
                <a:effectLst/>
                <a:latin typeface="MTDMagazin"/>
              </a:rPr>
              <a:t>puo</a:t>
            </a:r>
            <a:r>
              <a:rPr lang="it-IT" sz="1800" b="0" dirty="0">
                <a:effectLst/>
                <a:latin typeface="MTDMagazin"/>
              </a:rPr>
              <a:t>̀ essere d'aiuto. </a:t>
            </a:r>
          </a:p>
          <a:p>
            <a:endParaRPr lang="it-IT" dirty="0">
              <a:latin typeface="MTDMagazin"/>
            </a:endParaRPr>
          </a:p>
          <a:p>
            <a:r>
              <a:rPr lang="it-IT" sz="1800" b="0" dirty="0">
                <a:effectLst/>
                <a:latin typeface="MTDMagazin"/>
              </a:rPr>
              <a:t>Evitare basi di sughero o cartone per i palloni a fondo sferico. </a:t>
            </a:r>
            <a:endParaRPr lang="it-IT" dirty="0">
              <a:effectLst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ED8250-39B4-D36A-99CF-C14EF3248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248" y="2314954"/>
            <a:ext cx="1830740" cy="42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9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CA1B2C-F26C-808D-0EDD-2915BDA2DC05}"/>
              </a:ext>
            </a:extLst>
          </p:cNvPr>
          <p:cNvSpPr txBox="1"/>
          <p:nvPr/>
        </p:nvSpPr>
        <p:spPr>
          <a:xfrm>
            <a:off x="388883" y="99923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Come si esegue una pesata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9DE8A23-99FF-ED01-188D-CCB300CD42FF}"/>
              </a:ext>
            </a:extLst>
          </p:cNvPr>
          <p:cNvSpPr txBox="1"/>
          <p:nvPr/>
        </p:nvSpPr>
        <p:spPr>
          <a:xfrm>
            <a:off x="388883" y="771464"/>
            <a:ext cx="1122010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dirty="0"/>
              <a:t>Verificare che la bilancia sia in bolla e tarata prendere un </a:t>
            </a:r>
            <a:r>
              <a:rPr lang="it-IT" sz="1600" dirty="0" err="1"/>
              <a:t>pesafiltri</a:t>
            </a:r>
            <a:r>
              <a:rPr lang="it-IT" sz="1600" dirty="0"/>
              <a:t> e porlo sul piattello di pesata in posizione centrale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Prelevare con spatola (se il materiale è solido) o con pipetta (se è un liquido) un’aliquota del materiale da pesare che si avvicini al peso che vogliamo prelevare, è preferibile essere in difetto piuttosto che in eccesso (nel caso in cui si debba togliere materiale in eccesso </a:t>
            </a:r>
            <a:r>
              <a:rPr lang="it-IT" sz="1600" b="1" u="sng" dirty="0"/>
              <a:t>non</a:t>
            </a:r>
            <a:r>
              <a:rPr lang="it-IT" sz="1600" dirty="0"/>
              <a:t> riporlo nel contenitore di partenza). Se la prima pesata è fortemente in difetto aggiungere una seconda aliquota. </a:t>
            </a:r>
            <a:r>
              <a:rPr lang="it-IT" sz="1600" b="1" u="sng" dirty="0"/>
              <a:t>Nota:</a:t>
            </a:r>
            <a:r>
              <a:rPr lang="it-IT" sz="1600" dirty="0"/>
              <a:t> Nel caso in cui la pesata sia effettuata per preparare una soluzione ad una determinata concentrazione, la correzione del discostamento tra pesata desiderata e realizzata potrà essere compensato attraverso diluizione nelle fasi successive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Annotare il valore della pesata (VAL 1)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Trasferire il materiale pesato nel contenitore volumetrico in cui sarà aggiunto il solvente.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Pesare nuovamente il </a:t>
            </a:r>
            <a:r>
              <a:rPr lang="it-IT" sz="1600" dirty="0" err="1"/>
              <a:t>pesafiltri</a:t>
            </a:r>
            <a:r>
              <a:rPr lang="it-IT" sz="1600" dirty="0"/>
              <a:t>  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Annotare il valore pesato (VAL2)</a:t>
            </a:r>
          </a:p>
          <a:p>
            <a:pPr marL="342900" indent="-342900">
              <a:buFont typeface="+mj-lt"/>
              <a:buAutoNum type="arabicPeriod"/>
            </a:pPr>
            <a:endParaRPr lang="it-IT" sz="1600" dirty="0"/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Sottrarre questo valore a VAL 1, la differenza corrisponde al peso del materiale effettivamente traferito nella soluzione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NOTA: al punto 4 è possibile rimuovere quantitativamente il materiale pesato facendo lavaggi ripetuti del </a:t>
            </a:r>
            <a:r>
              <a:rPr lang="it-IT" sz="1600" dirty="0" err="1"/>
              <a:t>pesafiltri</a:t>
            </a:r>
            <a:r>
              <a:rPr lang="it-IT" sz="1600" dirty="0"/>
              <a:t> con il solvente</a:t>
            </a:r>
          </a:p>
        </p:txBody>
      </p:sp>
    </p:spTree>
    <p:extLst>
      <p:ext uri="{BB962C8B-B14F-4D97-AF65-F5344CB8AC3E}">
        <p14:creationId xmlns:p14="http://schemas.microsoft.com/office/powerpoint/2010/main" val="232229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1E6393-8988-87B8-9B37-E09F86A364AB}"/>
              </a:ext>
            </a:extLst>
          </p:cNvPr>
          <p:cNvSpPr txBox="1"/>
          <p:nvPr/>
        </p:nvSpPr>
        <p:spPr>
          <a:xfrm>
            <a:off x="472965" y="304800"/>
            <a:ext cx="10878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Esercizio 1</a:t>
            </a:r>
            <a:endParaRPr lang="it-IT" dirty="0"/>
          </a:p>
          <a:p>
            <a:r>
              <a:rPr lang="it-IT" dirty="0"/>
              <a:t>Preparare una soluzione di NaCl 0.5 </a:t>
            </a:r>
            <a:r>
              <a:rPr lang="it-IT" dirty="0" err="1"/>
              <a:t>mM</a:t>
            </a:r>
            <a:r>
              <a:rPr lang="it-IT" dirty="0"/>
              <a:t> di volume 10 ml  </a:t>
            </a:r>
            <a:r>
              <a:rPr lang="it-IT" u="sng" dirty="0"/>
              <a:t>(SOL 1)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Esercizio 2</a:t>
            </a:r>
            <a:endParaRPr lang="it-IT" dirty="0"/>
          </a:p>
          <a:p>
            <a:r>
              <a:rPr lang="it-IT" dirty="0"/>
              <a:t>Da SOL 1 preparare una soluzione di volume 20 ml e di concentrazione 0.1 </a:t>
            </a:r>
            <a:r>
              <a:rPr lang="it-IT" dirty="0" err="1"/>
              <a:t>mM</a:t>
            </a:r>
            <a:r>
              <a:rPr lang="it-IT" dirty="0"/>
              <a:t> </a:t>
            </a:r>
            <a:r>
              <a:rPr lang="it-IT" u="sng" dirty="0"/>
              <a:t>(SOL 2)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Esercizio 3</a:t>
            </a:r>
            <a:endParaRPr lang="it-IT" dirty="0"/>
          </a:p>
          <a:p>
            <a:r>
              <a:rPr lang="it-IT" dirty="0"/>
              <a:t>Da SOL 2 fare diluizioni seriali 1:5 ottenendo 4 soluzioni di volume 1 ml, descrivere la procedura e indicare i valori di concentrazione per ciascuna di esse.</a:t>
            </a:r>
          </a:p>
        </p:txBody>
      </p:sp>
    </p:spTree>
    <p:extLst>
      <p:ext uri="{BB962C8B-B14F-4D97-AF65-F5344CB8AC3E}">
        <p14:creationId xmlns:p14="http://schemas.microsoft.com/office/powerpoint/2010/main" val="220357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492129-29CD-DE28-E6D7-C8F5814DF3B1}"/>
              </a:ext>
            </a:extLst>
          </p:cNvPr>
          <p:cNvSpPr txBox="1"/>
          <p:nvPr/>
        </p:nvSpPr>
        <p:spPr>
          <a:xfrm>
            <a:off x="1178169" y="4813883"/>
            <a:ext cx="10415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Sensibilità e portata consentono di classificare con esattezza la </a:t>
            </a: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bilancia analitica e tecnica:</a:t>
            </a:r>
          </a:p>
          <a:p>
            <a:pPr algn="l"/>
            <a:endParaRPr lang="it-IT" b="0" i="0" u="none" strike="noStrike" dirty="0">
              <a:solidFill>
                <a:srgbClr val="2C2C2C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una </a:t>
            </a: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bilancia analitica</a:t>
            </a: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 ha una portata di circa </a:t>
            </a: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200 g</a:t>
            </a: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 ed una sensibilità di 0,0001 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nella </a:t>
            </a: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bilancia tecnica</a:t>
            </a: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 la portata può arrivare fino a </a:t>
            </a: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2 kg</a:t>
            </a: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. La sensibilità, invece, è pari a </a:t>
            </a: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0,1 – 0,01 g</a:t>
            </a: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B6D8F0-0721-7565-724E-9C68555AEEEB}"/>
              </a:ext>
            </a:extLst>
          </p:cNvPr>
          <p:cNvSpPr txBox="1"/>
          <p:nvPr/>
        </p:nvSpPr>
        <p:spPr>
          <a:xfrm>
            <a:off x="164123" y="414389"/>
            <a:ext cx="11430000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I requisiti fondamentali di una </a:t>
            </a: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bilancia analitica e tecnica </a:t>
            </a: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sono i seguenti: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Sensibilità</a:t>
            </a:r>
            <a:b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</a:br>
            <a:r>
              <a:rPr lang="it-IT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per sensibilità s’intende la più piccola variazione di massa che una </a:t>
            </a: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bilancia analitica e tecnica </a:t>
            </a:r>
            <a:r>
              <a:rPr lang="it-IT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può rilevare.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Portata</a:t>
            </a:r>
            <a:b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</a:b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la portata indica il carico massimo che la </a:t>
            </a: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bilancia analitica e tecnica </a:t>
            </a: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può supportare.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Linearità</a:t>
            </a:r>
            <a:b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</a:b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la linearità indica l’errore massimo di pesata che si può osservare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Accuratezza</a:t>
            </a:r>
            <a:b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</a:b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indica la corrispondenza tra la misura effettuata dalla </a:t>
            </a:r>
            <a:r>
              <a:rPr lang="it-IT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bilancia analitica e tecnica </a:t>
            </a:r>
            <a:r>
              <a:rPr lang="it-IT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ed un valore standard di riferimento.</a:t>
            </a:r>
          </a:p>
        </p:txBody>
      </p:sp>
    </p:spTree>
    <p:extLst>
      <p:ext uri="{BB962C8B-B14F-4D97-AF65-F5344CB8AC3E}">
        <p14:creationId xmlns:p14="http://schemas.microsoft.com/office/powerpoint/2010/main" val="86130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E5F5A9-E870-151D-EB08-AFB4AB2AAA05}"/>
              </a:ext>
            </a:extLst>
          </p:cNvPr>
          <p:cNvSpPr txBox="1"/>
          <p:nvPr/>
        </p:nvSpPr>
        <p:spPr>
          <a:xfrm>
            <a:off x="117231" y="250264"/>
            <a:ext cx="11957538" cy="3788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it-IT" sz="1800" b="0" i="0" u="none" strike="noStrike" dirty="0">
              <a:solidFill>
                <a:srgbClr val="2C2C2C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it-IT" sz="1800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La bilancia analitica è quindi più precisa dato che può arrivare a stimare i decimi di milligrammo; oltre ad essere costruita in modo più accurato al fine di limitare al massimo errori di pesata accidentali o sistematici. Proprio per questo è dotata di </a:t>
            </a:r>
            <a:r>
              <a:rPr lang="it-IT" sz="1800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piedini regolabili per sistemare il livellamento</a:t>
            </a:r>
            <a:r>
              <a:rPr lang="it-IT" sz="1800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 e di una </a:t>
            </a:r>
            <a:r>
              <a:rPr lang="it-IT" sz="1800" b="1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gabbietta antivento</a:t>
            </a:r>
            <a:r>
              <a:rPr lang="it-IT" sz="1800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 fondamentale per togliere ogni eventuale influenza esterna e stimare solo il peso reale del campione. A seconda del tipo di bilancia analitica, la gabbietta antivento può essere composta da due pannelli laterali scorrevoli in vetro o in plastica, ad apertura automatica oppure meccanica.</a:t>
            </a:r>
          </a:p>
          <a:p>
            <a:pPr algn="just">
              <a:lnSpc>
                <a:spcPct val="150000"/>
              </a:lnSpc>
            </a:pPr>
            <a:r>
              <a:rPr lang="it-IT" sz="1800" b="0" i="0" u="none" strike="noStrike" dirty="0">
                <a:solidFill>
                  <a:srgbClr val="2C2C2C"/>
                </a:solidFill>
                <a:effectLst/>
                <a:latin typeface="Roboto" panose="02000000000000000000" pitchFamily="2" charset="0"/>
              </a:rPr>
              <a:t>La bilancia tecnica è più pratica e di facile utilizzo. Proprio per questo viene largamente impiegata nei laboratori in ambito scolastico o accademico.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074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5D11D4-17A4-05E0-EB78-7DA31B679AB0}"/>
              </a:ext>
            </a:extLst>
          </p:cNvPr>
          <p:cNvSpPr txBox="1"/>
          <p:nvPr/>
        </p:nvSpPr>
        <p:spPr>
          <a:xfrm>
            <a:off x="394447" y="125686"/>
            <a:ext cx="1140310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AvantGardeCom"/>
              </a:rPr>
              <a:t>Luogo di installazione della bilancia </a:t>
            </a:r>
          </a:p>
          <a:p>
            <a:endParaRPr lang="it-IT" dirty="0"/>
          </a:p>
          <a:p>
            <a:r>
              <a:rPr lang="it-IT" dirty="0">
                <a:solidFill>
                  <a:srgbClr val="2C2C2C"/>
                </a:solidFill>
                <a:latin typeface="Roboto" panose="02000000000000000000" pitchFamily="2" charset="0"/>
              </a:rPr>
              <a:t>L'accuratezza e la </a:t>
            </a:r>
            <a:r>
              <a:rPr lang="it-IT" dirty="0" err="1">
                <a:solidFill>
                  <a:srgbClr val="2C2C2C"/>
                </a:solidFill>
                <a:latin typeface="Roboto" panose="02000000000000000000" pitchFamily="2" charset="0"/>
              </a:rPr>
              <a:t>ripetibità</a:t>
            </a:r>
            <a:r>
              <a:rPr lang="it-IT" dirty="0">
                <a:solidFill>
                  <a:srgbClr val="2C2C2C"/>
                </a:solidFill>
                <a:latin typeface="Roboto" panose="02000000000000000000" pitchFamily="2" charset="0"/>
              </a:rPr>
              <a:t> dei risultati di pesata sono strettamente legate al luogo di installazione della bilancia. </a:t>
            </a:r>
          </a:p>
          <a:p>
            <a:endParaRPr lang="it-IT" dirty="0">
              <a:solidFill>
                <a:srgbClr val="2C2C2C"/>
              </a:solidFill>
              <a:latin typeface="Roboto" panose="02000000000000000000" pitchFamily="2" charset="0"/>
            </a:endParaRPr>
          </a:p>
          <a:p>
            <a:r>
              <a:rPr lang="it-IT" dirty="0">
                <a:solidFill>
                  <a:srgbClr val="2C2C2C"/>
                </a:solidFill>
                <a:latin typeface="Roboto" panose="02000000000000000000" pitchFamily="2" charset="0"/>
              </a:rPr>
              <a:t>Punti di attenzione:</a:t>
            </a:r>
          </a:p>
          <a:p>
            <a:endParaRPr lang="it-IT" dirty="0">
              <a:solidFill>
                <a:srgbClr val="2C2C2C"/>
              </a:solidFill>
              <a:latin typeface="Roboto" panose="02000000000000000000" pitchFamily="2" charset="0"/>
            </a:endParaRPr>
          </a:p>
          <a:p>
            <a:r>
              <a:rPr lang="it-IT" b="1" dirty="0">
                <a:effectLst/>
                <a:latin typeface="AvantGardeCom"/>
              </a:rPr>
              <a:t>Banco di pesata 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AD21"/>
                </a:solidFill>
                <a:effectLst/>
                <a:latin typeface="Wingdings" pitchFamily="2" charset="2"/>
              </a:rPr>
              <a:t>  </a:t>
            </a:r>
            <a:r>
              <a:rPr lang="it-IT" b="0" dirty="0">
                <a:effectLst/>
                <a:latin typeface="MTDMagazin"/>
              </a:rPr>
              <a:t>Stabile (banco da laboratorio, telaio da laboratorio, piano in pietra- Il tavolo di pesata non deve flettersi all'appoggio e deve essere possibil- mente privo di vibrazioni) </a:t>
            </a:r>
            <a:endParaRPr lang="it-IT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AD21"/>
                </a:solidFill>
                <a:effectLst/>
                <a:latin typeface="Wingdings" pitchFamily="2" charset="2"/>
              </a:rPr>
              <a:t>  </a:t>
            </a:r>
            <a:r>
              <a:rPr lang="it-IT" b="0" dirty="0">
                <a:effectLst/>
                <a:latin typeface="MTDMagazin"/>
              </a:rPr>
              <a:t>Deve essere antimagnetico (evitare il piano in acciaio). </a:t>
            </a:r>
            <a:endParaRPr lang="it-IT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AD21"/>
                </a:solidFill>
                <a:effectLst/>
                <a:latin typeface="Wingdings" pitchFamily="2" charset="2"/>
              </a:rPr>
              <a:t>  </a:t>
            </a:r>
            <a:r>
              <a:rPr lang="it-IT" b="0" dirty="0">
                <a:effectLst/>
                <a:latin typeface="MTDMagazin"/>
              </a:rPr>
              <a:t>Deve essere antistatico  (evitare plastica o vetro). </a:t>
            </a:r>
            <a:endParaRPr lang="it-IT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AD21"/>
                </a:solidFill>
                <a:effectLst/>
                <a:latin typeface="Wingdings" pitchFamily="2" charset="2"/>
              </a:rPr>
              <a:t>  </a:t>
            </a:r>
            <a:r>
              <a:rPr lang="it-IT" b="0" dirty="0">
                <a:effectLst/>
                <a:latin typeface="MTDMagazin"/>
              </a:rPr>
              <a:t>Deve avere un fissaggio unico </a:t>
            </a:r>
            <a:r>
              <a:rPr lang="it-IT" dirty="0"/>
              <a:t>(</a:t>
            </a:r>
            <a:r>
              <a:rPr lang="it-IT" b="0" dirty="0">
                <a:effectLst/>
                <a:latin typeface="MTDMagazin"/>
              </a:rPr>
              <a:t>Deve essere posizionato sul pavimento o essere fissato alla parete. Entrambi i fissaggi contemporaneamente trasmettono vibrazioni dalla parete e dal pavimento)</a:t>
            </a:r>
            <a:endParaRPr lang="it-IT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8AD21"/>
                </a:solidFill>
                <a:effectLst/>
                <a:latin typeface="Wingdings" pitchFamily="2" charset="2"/>
              </a:rPr>
              <a:t>  </a:t>
            </a:r>
            <a:r>
              <a:rPr lang="it-IT" b="0" dirty="0">
                <a:effectLst/>
                <a:latin typeface="MTDMagazin"/>
              </a:rPr>
              <a:t>Deve essere riservato alla bilancia.</a:t>
            </a:r>
            <a:br>
              <a:rPr lang="it-IT" b="0" dirty="0">
                <a:effectLst/>
                <a:latin typeface="MTDMagazin"/>
              </a:rPr>
            </a:br>
            <a:r>
              <a:rPr lang="it-IT" b="0" dirty="0">
                <a:effectLst/>
                <a:latin typeface="MTDMagazin"/>
              </a:rPr>
              <a:t>La posizione e il tavolo di pesata devono essere stabili in modo che l'indicazione della bilancia non vari se ci si appoggia al tavolo o se si calpesta la zona della pesata.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151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7AC614-79D1-BC46-8769-6D0ED9B926D7}"/>
              </a:ext>
            </a:extLst>
          </p:cNvPr>
          <p:cNvSpPr txBox="1"/>
          <p:nvPr/>
        </p:nvSpPr>
        <p:spPr>
          <a:xfrm>
            <a:off x="197726" y="243709"/>
            <a:ext cx="105962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AvantGardeCom"/>
              </a:rPr>
              <a:t>Area di lavoro </a:t>
            </a:r>
            <a:endParaRPr lang="it-IT" sz="1800" b="0" dirty="0">
              <a:effectLst/>
              <a:latin typeface="MTDMagazin"/>
            </a:endParaRPr>
          </a:p>
          <a:p>
            <a:r>
              <a:rPr lang="it-IT" sz="1800" b="0" dirty="0">
                <a:effectLst/>
                <a:latin typeface="MTDMagazin"/>
              </a:rPr>
              <a:t>Deve essere un ambiente privo di vibrazioni </a:t>
            </a:r>
            <a:r>
              <a:rPr lang="it-IT" sz="1800" dirty="0">
                <a:solidFill>
                  <a:srgbClr val="68AD21"/>
                </a:solidFill>
                <a:effectLst/>
                <a:latin typeface="Wingdings" pitchFamily="2" charset="2"/>
              </a:rPr>
              <a:t> </a:t>
            </a:r>
            <a:r>
              <a:rPr lang="it-IT" sz="1800" b="0" dirty="0">
                <a:effectLst/>
                <a:latin typeface="MTDMagazin"/>
              </a:rPr>
              <a:t>Privo di correnti d'aria </a:t>
            </a:r>
          </a:p>
          <a:p>
            <a:endParaRPr lang="it-IT" dirty="0">
              <a:latin typeface="MTDMagazin"/>
            </a:endParaRPr>
          </a:p>
          <a:p>
            <a:r>
              <a:rPr lang="it-IT" sz="1800" b="0" dirty="0">
                <a:effectLst/>
                <a:latin typeface="MTDMagazin"/>
              </a:rPr>
              <a:t>Posizionare il tavolo di pesata in un angolo della stanza. Gli angoli sono infatti i luoghi con meno vibrazioni degli edifici. </a:t>
            </a:r>
          </a:p>
          <a:p>
            <a:endParaRPr lang="it-IT" sz="1800" b="0" dirty="0">
              <a:effectLst/>
              <a:latin typeface="MTDMagazin"/>
            </a:endParaRPr>
          </a:p>
          <a:p>
            <a:r>
              <a:rPr lang="it-IT" sz="1800" b="0" dirty="0">
                <a:effectLst/>
                <a:latin typeface="MTDMagazin"/>
              </a:rPr>
              <a:t>L'accesso ideale alla stanza dovrebbe avvenire tramite una porta scorrevole per ridurre l'influ</a:t>
            </a:r>
            <a:r>
              <a:rPr lang="it-IT" dirty="0">
                <a:latin typeface="MTDMagazin"/>
              </a:rPr>
              <a:t>s</a:t>
            </a:r>
            <a:r>
              <a:rPr lang="it-IT" sz="1800" b="0" dirty="0">
                <a:effectLst/>
                <a:latin typeface="MTDMagazin"/>
              </a:rPr>
              <a:t>so del movimento della porta. </a:t>
            </a:r>
            <a:endParaRPr lang="it-IT" dirty="0">
              <a:effectLst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B22D19-5CA5-183B-DFD8-229C1A0D7780}"/>
              </a:ext>
            </a:extLst>
          </p:cNvPr>
          <p:cNvSpPr txBox="1"/>
          <p:nvPr/>
        </p:nvSpPr>
        <p:spPr>
          <a:xfrm>
            <a:off x="281808" y="2828640"/>
            <a:ext cx="107718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AvantGardeCom"/>
              </a:rPr>
              <a:t>Temperatura 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8AD21"/>
                </a:solidFill>
                <a:effectLst/>
                <a:latin typeface="Wingdings" pitchFamily="2" charset="2"/>
              </a:rPr>
              <a:t>  </a:t>
            </a:r>
            <a:r>
              <a:rPr lang="it-IT" sz="1800" b="0" dirty="0">
                <a:effectLst/>
                <a:latin typeface="MTDMagazin"/>
              </a:rPr>
              <a:t>La temperatura dell’ambiente deve essere mantenuta il </a:t>
            </a:r>
            <a:r>
              <a:rPr lang="it-IT" sz="1800" b="0" dirty="0" err="1">
                <a:effectLst/>
                <a:latin typeface="MTDMagazin"/>
              </a:rPr>
              <a:t>piu</a:t>
            </a:r>
            <a:r>
              <a:rPr lang="it-IT" sz="1800" b="0" dirty="0">
                <a:effectLst/>
                <a:latin typeface="MTDMagazin"/>
              </a:rPr>
              <a:t>̀ possibile co- stante </a:t>
            </a:r>
            <a:r>
              <a:rPr lang="it-IT" sz="1800" b="0" dirty="0" err="1">
                <a:effectLst/>
                <a:latin typeface="MTDMagazin"/>
              </a:rPr>
              <a:t>perche</a:t>
            </a:r>
            <a:r>
              <a:rPr lang="it-IT" sz="1800" b="0" dirty="0">
                <a:effectLst/>
                <a:latin typeface="MTDMagazin"/>
              </a:rPr>
              <a:t>́ i risultati della pesata sono influenzati dalla temperatura. (deriva termica tipica: 1-2 ppm/°C). </a:t>
            </a:r>
            <a:endParaRPr lang="it-IT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68AD21"/>
                </a:solidFill>
                <a:effectLst/>
                <a:latin typeface="Wingdings" pitchFamily="2" charset="2"/>
              </a:rPr>
              <a:t>  </a:t>
            </a:r>
            <a:r>
              <a:rPr lang="it-IT" sz="1800" b="0" dirty="0">
                <a:effectLst/>
                <a:latin typeface="MTDMagazin"/>
              </a:rPr>
              <a:t>Evitare di pesare vicino ai caloriferi o alle finestre.</a:t>
            </a:r>
            <a:br>
              <a:rPr lang="it-IT" sz="1800" b="0" dirty="0">
                <a:effectLst/>
                <a:latin typeface="MTDMagazin"/>
              </a:rPr>
            </a:br>
            <a:endParaRPr lang="it-IT" dirty="0">
              <a:effectLst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19537E3-F415-70F6-C7A7-2C2004D1A7EA}"/>
              </a:ext>
            </a:extLst>
          </p:cNvPr>
          <p:cNvSpPr txBox="1"/>
          <p:nvPr/>
        </p:nvSpPr>
        <p:spPr>
          <a:xfrm>
            <a:off x="281808" y="4781072"/>
            <a:ext cx="11108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AvantGardeCom"/>
              </a:rPr>
              <a:t>Umidità dell'aria </a:t>
            </a:r>
            <a:endParaRPr lang="it-IT" dirty="0">
              <a:effectLst/>
            </a:endParaRPr>
          </a:p>
          <a:p>
            <a:r>
              <a:rPr lang="it-IT" sz="1800" b="0" dirty="0">
                <a:effectLst/>
                <a:latin typeface="MTDMagazin"/>
              </a:rPr>
              <a:t>L'umidità relativa (% </a:t>
            </a:r>
            <a:r>
              <a:rPr lang="it-IT" sz="1800" b="0" dirty="0" err="1">
                <a:effectLst/>
                <a:latin typeface="MTDMagazin"/>
              </a:rPr>
              <a:t>rU</a:t>
            </a:r>
            <a:r>
              <a:rPr lang="it-IT" sz="1800" b="0" dirty="0">
                <a:effectLst/>
                <a:latin typeface="MTDMagazin"/>
              </a:rPr>
              <a:t>) si trova idealmente tra il 45 e il 60 %. Il </a:t>
            </a:r>
            <a:r>
              <a:rPr lang="it-IT" sz="1800" b="0" dirty="0" err="1">
                <a:effectLst/>
                <a:latin typeface="MTDMagazin"/>
              </a:rPr>
              <a:t>cam</a:t>
            </a:r>
            <a:r>
              <a:rPr lang="it-IT" sz="1800" b="0" dirty="0">
                <a:effectLst/>
                <a:latin typeface="MTDMagazin"/>
              </a:rPr>
              <a:t>- </a:t>
            </a:r>
            <a:r>
              <a:rPr lang="it-IT" sz="1800" b="0" dirty="0" err="1">
                <a:effectLst/>
                <a:latin typeface="MTDMagazin"/>
              </a:rPr>
              <a:t>po</a:t>
            </a:r>
            <a:r>
              <a:rPr lang="it-IT" sz="1800" b="0" dirty="0">
                <a:effectLst/>
                <a:latin typeface="MTDMagazin"/>
              </a:rPr>
              <a:t> di misurazione tra il 20 e l'80 % </a:t>
            </a:r>
            <a:r>
              <a:rPr lang="it-IT" sz="1800" b="0" dirty="0" err="1">
                <a:effectLst/>
                <a:latin typeface="MTDMagazin"/>
              </a:rPr>
              <a:t>rU</a:t>
            </a:r>
            <a:r>
              <a:rPr lang="it-IT" sz="1800" b="0" dirty="0">
                <a:effectLst/>
                <a:latin typeface="MTDMagazin"/>
              </a:rPr>
              <a:t> non dovrebbe mai essere superato né in eccesso né in difetto.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813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A6D9E7-9ADE-281A-D92E-84CA43E82774}"/>
              </a:ext>
            </a:extLst>
          </p:cNvPr>
          <p:cNvSpPr txBox="1"/>
          <p:nvPr/>
        </p:nvSpPr>
        <p:spPr>
          <a:xfrm>
            <a:off x="588579" y="585216"/>
            <a:ext cx="1090973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/>
                <a:latin typeface="AvantGardeCom"/>
              </a:rPr>
              <a:t>Luce </a:t>
            </a:r>
          </a:p>
          <a:p>
            <a:endParaRPr lang="it-IT" dirty="0">
              <a:effectLst/>
            </a:endParaRPr>
          </a:p>
          <a:p>
            <a:pPr lvl="1"/>
            <a:r>
              <a:rPr lang="it-IT" b="0" dirty="0">
                <a:effectLst/>
                <a:latin typeface="MTDMagazin"/>
              </a:rPr>
              <a:t>Possibilmente posizionare la bilancia contro una parete priva di finestre. L'esposizione diretta ai raggi solari (calore) influenza il risultato della pesata. </a:t>
            </a:r>
            <a:endParaRPr lang="it-IT" dirty="0">
              <a:effectLst/>
            </a:endParaRPr>
          </a:p>
          <a:p>
            <a:pPr lvl="1"/>
            <a:endParaRPr lang="it-IT" b="0" dirty="0">
              <a:solidFill>
                <a:srgbClr val="68AD21"/>
              </a:solidFill>
              <a:latin typeface="Wingdings" pitchFamily="2" charset="2"/>
            </a:endParaRPr>
          </a:p>
          <a:p>
            <a:pPr lvl="1"/>
            <a:r>
              <a:rPr lang="it-IT" b="0" dirty="0">
                <a:effectLst/>
                <a:latin typeface="MTDMagazin"/>
              </a:rPr>
              <a:t>Posizionare la bilancia a debita distanza dai dispositivi di illuminazione, per evitare irradiazioni di calore, soprattutto nel caso di lampadine. Utilizzare lampade tubolari. </a:t>
            </a:r>
            <a:endParaRPr lang="it-IT" dirty="0">
              <a:effectLst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A90D91-49DA-F39C-E6FE-2B36C4667694}"/>
              </a:ext>
            </a:extLst>
          </p:cNvPr>
          <p:cNvSpPr txBox="1"/>
          <p:nvPr/>
        </p:nvSpPr>
        <p:spPr>
          <a:xfrm>
            <a:off x="588579" y="3318920"/>
            <a:ext cx="114142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/>
                <a:latin typeface="AvantGardeCom"/>
              </a:rPr>
              <a:t>Aria </a:t>
            </a:r>
          </a:p>
          <a:p>
            <a:endParaRPr lang="it-IT" dirty="0">
              <a:effectLst/>
            </a:endParaRPr>
          </a:p>
          <a:p>
            <a:pPr lvl="1"/>
            <a:r>
              <a:rPr lang="it-IT" b="0" dirty="0">
                <a:effectLst/>
                <a:latin typeface="MTDMagazin"/>
              </a:rPr>
              <a:t>Posizionare la bilancia lontano dai getti d'aria dei condizionatori o degli strumenti con dispositivi di ventilazione come computer o grandi strumenti da laboratorio. </a:t>
            </a:r>
            <a:endParaRPr lang="it-IT" dirty="0">
              <a:latin typeface="MTDMagazin"/>
            </a:endParaRPr>
          </a:p>
          <a:p>
            <a:pPr lvl="1"/>
            <a:endParaRPr lang="it-IT" dirty="0">
              <a:effectLst/>
            </a:endParaRPr>
          </a:p>
          <a:p>
            <a:pPr lvl="1"/>
            <a:r>
              <a:rPr lang="it-IT" b="0" dirty="0">
                <a:effectLst/>
                <a:latin typeface="MTDMagazin"/>
              </a:rPr>
              <a:t>Posizionare la bilancia a debita distanza dai caloriferi. Oltre alle possibili derive termiche anche le forti correnti d'aria possono causare disturbi. </a:t>
            </a:r>
          </a:p>
          <a:p>
            <a:pPr lvl="1"/>
            <a:endParaRPr lang="it-IT" dirty="0">
              <a:effectLst/>
            </a:endParaRPr>
          </a:p>
          <a:p>
            <a:pPr lvl="1"/>
            <a:r>
              <a:rPr lang="it-IT" b="0" dirty="0">
                <a:effectLst/>
                <a:latin typeface="MTDMagazin"/>
              </a:rPr>
              <a:t>Non posizionare la bilancia vicino alla porta. Evitare i luoghi molto frequentati. Chi passa normalmente genera una </a:t>
            </a:r>
            <a:endParaRPr lang="it-IT" dirty="0">
              <a:effectLst/>
            </a:endParaRPr>
          </a:p>
          <a:p>
            <a:pPr lvl="1"/>
            <a:r>
              <a:rPr lang="it-IT" b="0" dirty="0">
                <a:effectLst/>
                <a:latin typeface="MTDMagazin"/>
              </a:rPr>
              <a:t>corrente d'aria sul luogo di pesata. 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9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474EB8-BD5D-95E0-FB44-B7FE5DB14063}"/>
              </a:ext>
            </a:extLst>
          </p:cNvPr>
          <p:cNvSpPr txBox="1"/>
          <p:nvPr/>
        </p:nvSpPr>
        <p:spPr>
          <a:xfrm>
            <a:off x="320040" y="241325"/>
            <a:ext cx="7335819" cy="2272517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200" b="1" dirty="0" err="1">
                <a:effectLst/>
              </a:rPr>
              <a:t>Messa</a:t>
            </a:r>
            <a:r>
              <a:rPr lang="en-US" sz="2200" b="1" dirty="0">
                <a:effectLst/>
              </a:rPr>
              <a:t> in </a:t>
            </a:r>
            <a:r>
              <a:rPr lang="en-US" sz="2200" b="1" dirty="0" err="1">
                <a:effectLst/>
              </a:rPr>
              <a:t>bolla</a:t>
            </a:r>
            <a:r>
              <a:rPr lang="en-US" sz="2200" b="1" dirty="0">
                <a:effectLst/>
              </a:rPr>
              <a:t> </a:t>
            </a:r>
            <a:endParaRPr lang="en-US" sz="22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200" b="0" dirty="0">
              <a:effectLst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200" b="0" dirty="0" err="1">
                <a:effectLst/>
              </a:rPr>
              <a:t>Allineare</a:t>
            </a:r>
            <a:r>
              <a:rPr lang="en-US" sz="2200" b="0" dirty="0">
                <a:effectLst/>
              </a:rPr>
              <a:t> la </a:t>
            </a:r>
            <a:r>
              <a:rPr lang="en-US" sz="2200" b="0" dirty="0" err="1">
                <a:effectLst/>
              </a:rPr>
              <a:t>bilancia</a:t>
            </a:r>
            <a:r>
              <a:rPr lang="en-US" sz="2200" b="0" dirty="0">
                <a:effectLst/>
              </a:rPr>
              <a:t>. </a:t>
            </a:r>
            <a:r>
              <a:rPr lang="en-US" sz="2200" b="0" dirty="0" err="1">
                <a:effectLst/>
              </a:rPr>
              <a:t>Controllare</a:t>
            </a:r>
            <a:r>
              <a:rPr lang="en-US" sz="2200" b="0" dirty="0">
                <a:effectLst/>
              </a:rPr>
              <a:t> </a:t>
            </a:r>
            <a:r>
              <a:rPr lang="en-US" sz="2200" b="0" dirty="0" err="1">
                <a:effectLst/>
              </a:rPr>
              <a:t>che</a:t>
            </a:r>
            <a:r>
              <a:rPr lang="en-US" sz="2200" b="0" dirty="0">
                <a:effectLst/>
              </a:rPr>
              <a:t> la </a:t>
            </a:r>
            <a:r>
              <a:rPr lang="en-US" sz="2200" b="0" dirty="0" err="1">
                <a:effectLst/>
              </a:rPr>
              <a:t>bolla</a:t>
            </a:r>
            <a:r>
              <a:rPr lang="en-US" sz="2200" b="0" dirty="0">
                <a:effectLst/>
              </a:rPr>
              <a:t> </a:t>
            </a:r>
            <a:r>
              <a:rPr lang="en-US" sz="2200" b="0" dirty="0" err="1">
                <a:effectLst/>
              </a:rPr>
              <a:t>d'aria</a:t>
            </a:r>
            <a:r>
              <a:rPr lang="en-US" sz="2200" b="0" dirty="0">
                <a:effectLst/>
              </a:rPr>
              <a:t> </a:t>
            </a:r>
            <a:r>
              <a:rPr lang="en-US" sz="2200" b="0" dirty="0" err="1">
                <a:effectLst/>
              </a:rPr>
              <a:t>si</a:t>
            </a:r>
            <a:r>
              <a:rPr lang="en-US" sz="2200" b="0" dirty="0">
                <a:effectLst/>
              </a:rPr>
              <a:t> </a:t>
            </a:r>
            <a:r>
              <a:rPr lang="en-US" sz="2200" b="0" dirty="0" err="1">
                <a:effectLst/>
              </a:rPr>
              <a:t>trovi</a:t>
            </a:r>
            <a:r>
              <a:rPr lang="en-US" sz="2200" b="0" dirty="0">
                <a:effectLst/>
              </a:rPr>
              <a:t> al </a:t>
            </a:r>
            <a:r>
              <a:rPr lang="en-US" sz="2200" b="0" dirty="0" err="1">
                <a:effectLst/>
              </a:rPr>
              <a:t>centro</a:t>
            </a:r>
            <a:r>
              <a:rPr lang="en-US" sz="2200" b="0" dirty="0">
                <a:effectLst/>
              </a:rPr>
              <a:t> </a:t>
            </a:r>
            <a:r>
              <a:rPr lang="en-US" sz="2200" b="0" dirty="0" err="1">
                <a:effectLst/>
              </a:rPr>
              <a:t>della</a:t>
            </a:r>
            <a:r>
              <a:rPr lang="en-US" sz="2200" b="0" dirty="0">
                <a:effectLst/>
              </a:rPr>
              <a:t> </a:t>
            </a:r>
            <a:r>
              <a:rPr lang="en-US" sz="2200" b="0" dirty="0" err="1">
                <a:effectLst/>
              </a:rPr>
              <a:t>livella</a:t>
            </a:r>
            <a:r>
              <a:rPr lang="en-US" sz="2200" b="0" dirty="0">
                <a:effectLst/>
              </a:rPr>
              <a:t>. Le </a:t>
            </a:r>
            <a:r>
              <a:rPr lang="en-US" sz="2200" b="0" dirty="0" err="1">
                <a:effectLst/>
              </a:rPr>
              <a:t>correzioni</a:t>
            </a:r>
            <a:r>
              <a:rPr lang="en-US" sz="2200" b="0" dirty="0">
                <a:effectLst/>
              </a:rPr>
              <a:t> </a:t>
            </a:r>
            <a:r>
              <a:rPr lang="en-US" sz="2200" b="0" dirty="0" err="1">
                <a:effectLst/>
              </a:rPr>
              <a:t>possono</a:t>
            </a:r>
            <a:r>
              <a:rPr lang="en-US" sz="2200" b="0" dirty="0">
                <a:effectLst/>
              </a:rPr>
              <a:t> </a:t>
            </a:r>
            <a:r>
              <a:rPr lang="en-US" sz="2200" b="0" dirty="0" err="1">
                <a:effectLst/>
              </a:rPr>
              <a:t>essere</a:t>
            </a:r>
            <a:r>
              <a:rPr lang="en-US" sz="2200" b="0" dirty="0">
                <a:effectLst/>
              </a:rPr>
              <a:t> </a:t>
            </a:r>
            <a:r>
              <a:rPr lang="en-US" sz="2200" b="0" dirty="0" err="1">
                <a:effectLst/>
              </a:rPr>
              <a:t>effettuate</a:t>
            </a:r>
            <a:r>
              <a:rPr lang="en-US" sz="2200" b="0" dirty="0">
                <a:effectLst/>
              </a:rPr>
              <a:t> con </a:t>
            </a:r>
            <a:r>
              <a:rPr lang="en-US" sz="2200" b="0" dirty="0" err="1">
                <a:effectLst/>
              </a:rPr>
              <a:t>i</a:t>
            </a:r>
            <a:r>
              <a:rPr lang="en-US" sz="2200" b="0" dirty="0">
                <a:effectLst/>
              </a:rPr>
              <a:t> </a:t>
            </a:r>
            <a:r>
              <a:rPr lang="en-US" sz="2200" b="0" dirty="0" err="1">
                <a:effectLst/>
              </a:rPr>
              <a:t>piedini</a:t>
            </a:r>
            <a:r>
              <a:rPr lang="en-US" sz="2200" b="0" dirty="0">
                <a:effectLst/>
              </a:rPr>
              <a:t> </a:t>
            </a:r>
            <a:r>
              <a:rPr lang="en-US" sz="2200" b="0" dirty="0" err="1">
                <a:effectLst/>
              </a:rPr>
              <a:t>regolabili</a:t>
            </a:r>
            <a:r>
              <a:rPr lang="en-US" sz="2200" b="0" dirty="0">
                <a:effectLst/>
              </a:rPr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B99EC25-BA12-1210-38C0-2D5A7AC43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1" r="2" b="2"/>
          <a:stretch/>
        </p:blipFill>
        <p:spPr>
          <a:xfrm>
            <a:off x="8786648" y="437902"/>
            <a:ext cx="3085312" cy="307598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5225C0D-A8F4-26F7-6531-3380391C382F}"/>
              </a:ext>
            </a:extLst>
          </p:cNvPr>
          <p:cNvSpPr txBox="1"/>
          <p:nvPr/>
        </p:nvSpPr>
        <p:spPr>
          <a:xfrm>
            <a:off x="377862" y="4344159"/>
            <a:ext cx="7473875" cy="137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</a:rPr>
              <a:t>Piatto di pesata </a:t>
            </a:r>
          </a:p>
          <a:p>
            <a:endParaRPr lang="it-IT" sz="20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sz="2200" dirty="0"/>
              <a:t>Posizionare il materiale da pesare sempre al centro del piatto. In questo modo si evitano errori dovuti al carico decentrato.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184B601-9562-65F6-9C08-B0C517538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648" y="3813904"/>
            <a:ext cx="2820832" cy="26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23FA00-2051-3347-63CB-EC91525F9FE1}"/>
              </a:ext>
            </a:extLst>
          </p:cNvPr>
          <p:cNvSpPr txBox="1"/>
          <p:nvPr/>
        </p:nvSpPr>
        <p:spPr>
          <a:xfrm>
            <a:off x="645458" y="388385"/>
            <a:ext cx="1075764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</a:rPr>
              <a:t>Influenze ambientali </a:t>
            </a:r>
          </a:p>
          <a:p>
            <a:endParaRPr lang="it-IT" dirty="0"/>
          </a:p>
          <a:p>
            <a:r>
              <a:rPr lang="it-IT" sz="1800" b="0" dirty="0">
                <a:effectLst/>
              </a:rPr>
              <a:t>Se l'indicazione del peso </a:t>
            </a:r>
            <a:r>
              <a:rPr lang="it-IT" sz="1800" b="1" u="sng" dirty="0">
                <a:effectLst/>
              </a:rPr>
              <a:t>non si stabilizza</a:t>
            </a:r>
            <a:r>
              <a:rPr lang="it-IT" sz="1800" b="0" dirty="0">
                <a:effectLst/>
              </a:rPr>
              <a:t>, se il risultato si sposta lentamente in una direzione oppure se vengono indicati semplicemente valori errati, </a:t>
            </a:r>
            <a:r>
              <a:rPr lang="it-IT" sz="1800" b="0" dirty="0" err="1">
                <a:effectLst/>
              </a:rPr>
              <a:t>cio</a:t>
            </a:r>
            <a:r>
              <a:rPr lang="it-IT" sz="1800" b="0" dirty="0">
                <a:effectLst/>
              </a:rPr>
              <a:t>̀ è spesso da ricondurre a influenze ambientali indesiderate. Le cause </a:t>
            </a:r>
            <a:r>
              <a:rPr lang="it-IT" sz="1800" b="0" dirty="0" err="1">
                <a:effectLst/>
              </a:rPr>
              <a:t>piu</a:t>
            </a:r>
            <a:r>
              <a:rPr lang="it-IT" sz="1800" b="0" dirty="0">
                <a:effectLst/>
              </a:rPr>
              <a:t>̀ frequenti possono essere: </a:t>
            </a:r>
          </a:p>
          <a:p>
            <a:endParaRPr lang="it-IT" dirty="0"/>
          </a:p>
          <a:p>
            <a:r>
              <a:rPr lang="it-IT" sz="1800" dirty="0">
                <a:solidFill>
                  <a:srgbClr val="68AD21"/>
                </a:solidFill>
                <a:effectLst/>
              </a:rPr>
              <a:t> </a:t>
            </a:r>
            <a:r>
              <a:rPr lang="it-IT" sz="1800" b="0" dirty="0">
                <a:effectLst/>
              </a:rPr>
              <a:t>Influenze del materiale di pesata</a:t>
            </a:r>
            <a:br>
              <a:rPr lang="it-IT" sz="1800" b="0" dirty="0">
                <a:effectLst/>
              </a:rPr>
            </a:br>
            <a:r>
              <a:rPr lang="it-IT" sz="1800" dirty="0">
                <a:solidFill>
                  <a:srgbClr val="68AD21"/>
                </a:solidFill>
                <a:effectLst/>
              </a:rPr>
              <a:t> </a:t>
            </a:r>
            <a:r>
              <a:rPr lang="it-IT" sz="1800" b="0" dirty="0">
                <a:effectLst/>
              </a:rPr>
              <a:t>Influenze ambientali nel luogo di installazione della bilancia </a:t>
            </a:r>
            <a:r>
              <a:rPr lang="it-IT" sz="1800" dirty="0">
                <a:solidFill>
                  <a:srgbClr val="68AD21"/>
                </a:solidFill>
                <a:effectLst/>
              </a:rPr>
              <a:t> </a:t>
            </a:r>
            <a:r>
              <a:rPr lang="it-IT" sz="1800" b="0" dirty="0">
                <a:effectLst/>
              </a:rPr>
              <a:t>Assorbimento o rilascio di umidità del materiale di pesata</a:t>
            </a:r>
            <a:br>
              <a:rPr lang="it-IT" sz="1800" b="0" dirty="0">
                <a:effectLst/>
              </a:rPr>
            </a:br>
            <a:r>
              <a:rPr lang="it-IT" sz="1800" dirty="0">
                <a:solidFill>
                  <a:srgbClr val="68AD21"/>
                </a:solidFill>
                <a:effectLst/>
              </a:rPr>
              <a:t> </a:t>
            </a:r>
            <a:r>
              <a:rPr lang="it-IT" sz="1800" b="0" dirty="0">
                <a:effectLst/>
              </a:rPr>
              <a:t>Materiale o recipiente di pesata caricati elettrostaticamente</a:t>
            </a:r>
            <a:br>
              <a:rPr lang="it-IT" sz="1800" b="0" dirty="0">
                <a:effectLst/>
              </a:rPr>
            </a:br>
            <a:r>
              <a:rPr lang="it-IT" sz="1800" dirty="0">
                <a:solidFill>
                  <a:srgbClr val="68AD21"/>
                </a:solidFill>
                <a:effectLst/>
              </a:rPr>
              <a:t> </a:t>
            </a:r>
            <a:r>
              <a:rPr lang="it-IT" sz="1800" b="0" dirty="0">
                <a:effectLst/>
              </a:rPr>
              <a:t>Materiale o recipiente di pesata magnetici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837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9E1294-2E77-6DB9-360F-301E30711464}"/>
              </a:ext>
            </a:extLst>
          </p:cNvPr>
          <p:cNvSpPr txBox="1"/>
          <p:nvPr/>
        </p:nvSpPr>
        <p:spPr>
          <a:xfrm>
            <a:off x="233082" y="359566"/>
            <a:ext cx="89288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vantGardeCom"/>
              </a:rPr>
              <a:t>Te</a:t>
            </a:r>
            <a:r>
              <a:rPr lang="it-IT" sz="1800" b="1" dirty="0">
                <a:effectLst/>
                <a:latin typeface="AvantGardeCom"/>
              </a:rPr>
              <a:t>mperatura</a:t>
            </a:r>
          </a:p>
          <a:p>
            <a:br>
              <a:rPr lang="it-IT" sz="1800" b="1" dirty="0">
                <a:effectLst/>
                <a:latin typeface="AvantGardeCom"/>
              </a:rPr>
            </a:br>
            <a:r>
              <a:rPr lang="it-IT" sz="1800" b="1" dirty="0">
                <a:effectLst/>
                <a:latin typeface="AvantGardeCom"/>
              </a:rPr>
              <a:t>Problema</a:t>
            </a:r>
            <a:br>
              <a:rPr lang="it-IT" sz="1800" b="1" dirty="0">
                <a:effectLst/>
                <a:latin typeface="AvantGardeCom"/>
              </a:rPr>
            </a:br>
            <a:r>
              <a:rPr lang="it-IT" sz="1800" b="0" dirty="0">
                <a:effectLst/>
                <a:latin typeface="MTDMagazin"/>
              </a:rPr>
              <a:t>L'indicazione del peso di un materiale si sposta in una direzione. </a:t>
            </a:r>
          </a:p>
          <a:p>
            <a:endParaRPr lang="it-IT" dirty="0"/>
          </a:p>
          <a:p>
            <a:r>
              <a:rPr lang="it-IT" sz="1800" b="1" dirty="0">
                <a:effectLst/>
                <a:latin typeface="AvantGardeCom"/>
              </a:rPr>
              <a:t>Possibili cause </a:t>
            </a:r>
            <a:endParaRPr lang="it-IT" dirty="0"/>
          </a:p>
          <a:p>
            <a:r>
              <a:rPr lang="it-IT" sz="1800" b="0" dirty="0">
                <a:effectLst/>
                <a:latin typeface="MTDMagazin"/>
              </a:rPr>
              <a:t>Una differenza di temperatura tra il materiale di pesata e l'ambiente causa correnti d'aria lungo il recipiente di pesata. L'aria che passa lungo il recipiente provoca una forza verso l'alto o verso il basso. Il risultato di pesata si scosta dal valore corretto. </a:t>
            </a:r>
          </a:p>
          <a:p>
            <a:r>
              <a:rPr lang="it-IT" sz="1800" b="0" dirty="0">
                <a:effectLst/>
                <a:latin typeface="MTDMagazin"/>
              </a:rPr>
              <a:t>Questo effetto viene definito spinta dinamica. L'effetto si attenua al raggiungimento di un equilibrio termico. </a:t>
            </a:r>
          </a:p>
          <a:p>
            <a:endParaRPr lang="it-IT" dirty="0">
              <a:latin typeface="MTDMagazin"/>
            </a:endParaRPr>
          </a:p>
          <a:p>
            <a:r>
              <a:rPr lang="it-IT" sz="1800" b="1" dirty="0">
                <a:effectLst/>
                <a:latin typeface="MTDMagazin"/>
              </a:rPr>
              <a:t>Ossia: un oggetto freddo risulta </a:t>
            </a:r>
            <a:r>
              <a:rPr lang="it-IT" sz="1800" b="1" dirty="0" err="1">
                <a:effectLst/>
                <a:latin typeface="MTDMagazin"/>
              </a:rPr>
              <a:t>piu</a:t>
            </a:r>
            <a:r>
              <a:rPr lang="it-IT" sz="1800" b="1" dirty="0">
                <a:effectLst/>
                <a:latin typeface="MTDMagazin"/>
              </a:rPr>
              <a:t>̀ pesante, mentre un oggetto caldo risulta </a:t>
            </a:r>
            <a:r>
              <a:rPr lang="it-IT" sz="1800" b="1" dirty="0" err="1">
                <a:effectLst/>
                <a:latin typeface="MTDMagazin"/>
              </a:rPr>
              <a:t>piu</a:t>
            </a:r>
            <a:r>
              <a:rPr lang="it-IT" sz="1800" b="1" dirty="0">
                <a:effectLst/>
                <a:latin typeface="MTDMagazin"/>
              </a:rPr>
              <a:t>̀ leggero. </a:t>
            </a:r>
            <a:endParaRPr lang="it-IT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7FC6A8E-E89F-AE15-7454-BA992151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82290" y="1077686"/>
            <a:ext cx="2747386" cy="53919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5A0DF2-0E79-05BB-87A0-206F6C136671}"/>
              </a:ext>
            </a:extLst>
          </p:cNvPr>
          <p:cNvSpPr txBox="1"/>
          <p:nvPr/>
        </p:nvSpPr>
        <p:spPr>
          <a:xfrm>
            <a:off x="233082" y="4384087"/>
            <a:ext cx="90761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AvantGardeCom"/>
              </a:rPr>
              <a:t>COSA FARE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0" dirty="0">
                <a:solidFill>
                  <a:srgbClr val="68AD21"/>
                </a:solidFill>
                <a:latin typeface="Wingdings" pitchFamily="2" charset="2"/>
              </a:rPr>
              <a:t> </a:t>
            </a:r>
            <a:r>
              <a:rPr lang="it-IT" sz="1800" b="0" dirty="0">
                <a:effectLst/>
                <a:latin typeface="MTDMagazin"/>
              </a:rPr>
              <a:t>Non pesare campioni prelevati direttamente dall'essiccatore o dal refrigeratore </a:t>
            </a:r>
            <a:endParaRPr lang="it-IT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dirty="0">
                <a:solidFill>
                  <a:srgbClr val="68AD21"/>
                </a:solidFill>
                <a:latin typeface="Wingdings" pitchFamily="2" charset="2"/>
              </a:rPr>
              <a:t> </a:t>
            </a:r>
            <a:r>
              <a:rPr lang="it-IT" sz="1800" b="0" dirty="0">
                <a:effectLst/>
                <a:latin typeface="MTDMagazin"/>
              </a:rPr>
              <a:t>Acclimatare il materiale di pesata alla temperatura del laboratorio o della camera di pesata </a:t>
            </a:r>
            <a:endParaRPr lang="it-IT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dirty="0">
                <a:solidFill>
                  <a:srgbClr val="68AD21"/>
                </a:solidFill>
                <a:latin typeface="Wingdings" pitchFamily="2" charset="2"/>
              </a:rPr>
              <a:t> </a:t>
            </a:r>
            <a:r>
              <a:rPr lang="it-IT" sz="1800" b="0" dirty="0">
                <a:effectLst/>
                <a:latin typeface="MTDMagazin"/>
              </a:rPr>
              <a:t>Prendere il recipiente del campione con una pinza </a:t>
            </a:r>
            <a:endParaRPr lang="it-IT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dirty="0">
                <a:solidFill>
                  <a:srgbClr val="68AD21"/>
                </a:solidFill>
                <a:latin typeface="Wingdings" pitchFamily="2" charset="2"/>
              </a:rPr>
              <a:t> </a:t>
            </a:r>
            <a:r>
              <a:rPr lang="it-IT" sz="1800" b="0" dirty="0">
                <a:effectLst/>
                <a:latin typeface="MTDMagazin"/>
              </a:rPr>
              <a:t>Non prendere nulla nella camera di pesata con le mani </a:t>
            </a:r>
            <a:endParaRPr lang="it-IT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b="0" dirty="0">
                <a:solidFill>
                  <a:srgbClr val="68AD21"/>
                </a:solidFill>
                <a:latin typeface="Wingdings" pitchFamily="2" charset="2"/>
              </a:rPr>
              <a:t> </a:t>
            </a:r>
            <a:r>
              <a:rPr lang="it-IT" sz="1800" b="0" dirty="0">
                <a:effectLst/>
                <a:latin typeface="MTDMagazin"/>
              </a:rPr>
              <a:t>Scegliere recipienti per il campione con un'apertura limitata 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4973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1431</Words>
  <Application>Microsoft Macintosh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AvantGardeCom</vt:lpstr>
      <vt:lpstr>Calibri</vt:lpstr>
      <vt:lpstr>Calibri Light</vt:lpstr>
      <vt:lpstr>MTDMagazin</vt:lpstr>
      <vt:lpstr>Roboto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giorgia lancia</dc:creator>
  <cp:lastModifiedBy>giorgia lancia</cp:lastModifiedBy>
  <cp:revision>4</cp:revision>
  <dcterms:created xsi:type="dcterms:W3CDTF">2022-10-06T04:29:44Z</dcterms:created>
  <dcterms:modified xsi:type="dcterms:W3CDTF">2022-10-06T05:41:22Z</dcterms:modified>
</cp:coreProperties>
</file>