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7" r:id="rId2"/>
    <p:sldId id="369" r:id="rId3"/>
    <p:sldId id="370" r:id="rId4"/>
    <p:sldId id="382" r:id="rId5"/>
    <p:sldId id="478" r:id="rId6"/>
    <p:sldId id="310" r:id="rId7"/>
    <p:sldId id="393" r:id="rId8"/>
    <p:sldId id="391" r:id="rId9"/>
    <p:sldId id="407" r:id="rId10"/>
    <p:sldId id="274" r:id="rId11"/>
    <p:sldId id="273" r:id="rId12"/>
    <p:sldId id="43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FEA689F-B3D1-46FB-B5FE-354B54E67E56}">
          <p14:sldIdLst>
            <p14:sldId id="257"/>
            <p14:sldId id="369"/>
            <p14:sldId id="370"/>
            <p14:sldId id="382"/>
            <p14:sldId id="478"/>
            <p14:sldId id="310"/>
            <p14:sldId id="393"/>
            <p14:sldId id="391"/>
            <p14:sldId id="407"/>
            <p14:sldId id="274"/>
            <p14:sldId id="273"/>
            <p14:sldId id="43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7F3A3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AE6FC-B3E1-42E5-98D6-C0AC2E52326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1B186A5-CAC5-4426-8432-0CFF4CF9A068}">
      <dgm:prSet/>
      <dgm:spPr/>
      <dgm:t>
        <a:bodyPr/>
        <a:lstStyle/>
        <a:p>
          <a:r>
            <a:rPr lang="it-IT"/>
            <a:t>Create contenuti con regolarità: l'aggiornamento costante del canale con nuovi contenuti manterrà attivo il feed del vostro canale, rafforzerà la vostra presenza su YouTube e vi aiuterà a crearvi un pubblico.</a:t>
          </a:r>
          <a:endParaRPr lang="en-US"/>
        </a:p>
      </dgm:t>
    </dgm:pt>
    <dgm:pt modelId="{639FEE33-5F81-4F0B-B47B-C16FD7C2D183}" type="parTrans" cxnId="{B96CF4D3-976C-4782-A9E7-3DA07C27710C}">
      <dgm:prSet/>
      <dgm:spPr/>
      <dgm:t>
        <a:bodyPr/>
        <a:lstStyle/>
        <a:p>
          <a:endParaRPr lang="en-US"/>
        </a:p>
      </dgm:t>
    </dgm:pt>
    <dgm:pt modelId="{13D31709-15B5-42FF-BAA6-48EDDD5D852C}" type="sibTrans" cxnId="{B96CF4D3-976C-4782-A9E7-3DA07C27710C}">
      <dgm:prSet/>
      <dgm:spPr/>
      <dgm:t>
        <a:bodyPr/>
        <a:lstStyle/>
        <a:p>
          <a:endParaRPr lang="en-US"/>
        </a:p>
      </dgm:t>
    </dgm:pt>
    <dgm:pt modelId="{243145B4-32AC-4E00-A78C-A3A0AD90691E}">
      <dgm:prSet/>
      <dgm:spPr/>
      <dgm:t>
        <a:bodyPr/>
        <a:lstStyle/>
        <a:p>
          <a:r>
            <a:rPr lang="it-IT"/>
            <a:t>Aggiungete descrizioni curate: badate a ottimizzare le prime 1-2 frasi della descrizione con un link al vostro sito web o alla vostra landing page. </a:t>
          </a:r>
          <a:endParaRPr lang="en-US"/>
        </a:p>
      </dgm:t>
    </dgm:pt>
    <dgm:pt modelId="{411936E7-FE7C-4EBC-873D-74025A4205F2}" type="parTrans" cxnId="{70A4AD40-1F9B-435C-8962-EFF1322E51EB}">
      <dgm:prSet/>
      <dgm:spPr/>
      <dgm:t>
        <a:bodyPr/>
        <a:lstStyle/>
        <a:p>
          <a:endParaRPr lang="en-US"/>
        </a:p>
      </dgm:t>
    </dgm:pt>
    <dgm:pt modelId="{F7A3B81C-C028-4819-B17C-0FD1A25A76DE}" type="sibTrans" cxnId="{70A4AD40-1F9B-435C-8962-EFF1322E51EB}">
      <dgm:prSet/>
      <dgm:spPr/>
      <dgm:t>
        <a:bodyPr/>
        <a:lstStyle/>
        <a:p>
          <a:endParaRPr lang="en-US"/>
        </a:p>
      </dgm:t>
    </dgm:pt>
    <dgm:pt modelId="{B1E213D8-71D4-4781-9AF4-B39C735A59D9}">
      <dgm:prSet/>
      <dgm:spPr/>
      <dgm:t>
        <a:bodyPr/>
        <a:lstStyle/>
        <a:p>
          <a:r>
            <a:rPr lang="it-IT"/>
            <a:t>Utilizzate miniature personalizzate: insieme al titolo del video, le miniature fungono da mini-banner di marketing per i vostri video.</a:t>
          </a:r>
          <a:endParaRPr lang="en-US"/>
        </a:p>
      </dgm:t>
    </dgm:pt>
    <dgm:pt modelId="{AA735BE6-8F49-4812-8039-B3E5406018C4}" type="parTrans" cxnId="{043808A7-5A66-45B9-A4DE-B1850577CC48}">
      <dgm:prSet/>
      <dgm:spPr/>
      <dgm:t>
        <a:bodyPr/>
        <a:lstStyle/>
        <a:p>
          <a:endParaRPr lang="en-US"/>
        </a:p>
      </dgm:t>
    </dgm:pt>
    <dgm:pt modelId="{6D9880FA-485F-42FF-BDA8-F78FCE2DB60A}" type="sibTrans" cxnId="{043808A7-5A66-45B9-A4DE-B1850577CC48}">
      <dgm:prSet/>
      <dgm:spPr/>
      <dgm:t>
        <a:bodyPr/>
        <a:lstStyle/>
        <a:p>
          <a:endParaRPr lang="en-US"/>
        </a:p>
      </dgm:t>
    </dgm:pt>
    <dgm:pt modelId="{94239B71-8D19-4FC7-A056-CBA61510E0AE}" type="pres">
      <dgm:prSet presAssocID="{DE6AE6FC-B3E1-42E5-98D6-C0AC2E523268}" presName="linear" presStyleCnt="0">
        <dgm:presLayoutVars>
          <dgm:animLvl val="lvl"/>
          <dgm:resizeHandles val="exact"/>
        </dgm:presLayoutVars>
      </dgm:prSet>
      <dgm:spPr/>
    </dgm:pt>
    <dgm:pt modelId="{7EF7909E-CF8E-4FC7-907C-BABAC1D53226}" type="pres">
      <dgm:prSet presAssocID="{81B186A5-CAC5-4426-8432-0CFF4CF9A06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BE47F0B-BB6A-4358-8B66-01D765C94C84}" type="pres">
      <dgm:prSet presAssocID="{13D31709-15B5-42FF-BAA6-48EDDD5D852C}" presName="spacer" presStyleCnt="0"/>
      <dgm:spPr/>
    </dgm:pt>
    <dgm:pt modelId="{A9407A29-E55A-47C6-B1AB-128BE6E61ED2}" type="pres">
      <dgm:prSet presAssocID="{243145B4-32AC-4E00-A78C-A3A0AD90691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2536519-EABA-4EC6-BA6E-ED4F219EE766}" type="pres">
      <dgm:prSet presAssocID="{F7A3B81C-C028-4819-B17C-0FD1A25A76DE}" presName="spacer" presStyleCnt="0"/>
      <dgm:spPr/>
    </dgm:pt>
    <dgm:pt modelId="{4E24B9AF-176F-4AE8-B52E-1130B2F063FA}" type="pres">
      <dgm:prSet presAssocID="{B1E213D8-71D4-4781-9AF4-B39C735A59D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D8A463F-5B87-4E35-9A4B-9B134D9C67BD}" type="presOf" srcId="{243145B4-32AC-4E00-A78C-A3A0AD90691E}" destId="{A9407A29-E55A-47C6-B1AB-128BE6E61ED2}" srcOrd="0" destOrd="0" presId="urn:microsoft.com/office/officeart/2005/8/layout/vList2"/>
    <dgm:cxn modelId="{70A4AD40-1F9B-435C-8962-EFF1322E51EB}" srcId="{DE6AE6FC-B3E1-42E5-98D6-C0AC2E523268}" destId="{243145B4-32AC-4E00-A78C-A3A0AD90691E}" srcOrd="1" destOrd="0" parTransId="{411936E7-FE7C-4EBC-873D-74025A4205F2}" sibTransId="{F7A3B81C-C028-4819-B17C-0FD1A25A76DE}"/>
    <dgm:cxn modelId="{043808A7-5A66-45B9-A4DE-B1850577CC48}" srcId="{DE6AE6FC-B3E1-42E5-98D6-C0AC2E523268}" destId="{B1E213D8-71D4-4781-9AF4-B39C735A59D9}" srcOrd="2" destOrd="0" parTransId="{AA735BE6-8F49-4812-8039-B3E5406018C4}" sibTransId="{6D9880FA-485F-42FF-BDA8-F78FCE2DB60A}"/>
    <dgm:cxn modelId="{21DE34C8-78BA-43F3-9CF8-FBCD0E18DA58}" type="presOf" srcId="{81B186A5-CAC5-4426-8432-0CFF4CF9A068}" destId="{7EF7909E-CF8E-4FC7-907C-BABAC1D53226}" srcOrd="0" destOrd="0" presId="urn:microsoft.com/office/officeart/2005/8/layout/vList2"/>
    <dgm:cxn modelId="{B96CF4D3-976C-4782-A9E7-3DA07C27710C}" srcId="{DE6AE6FC-B3E1-42E5-98D6-C0AC2E523268}" destId="{81B186A5-CAC5-4426-8432-0CFF4CF9A068}" srcOrd="0" destOrd="0" parTransId="{639FEE33-5F81-4F0B-B47B-C16FD7C2D183}" sibTransId="{13D31709-15B5-42FF-BAA6-48EDDD5D852C}"/>
    <dgm:cxn modelId="{5E5102ED-3AD8-4D71-AA39-CA556580E0EF}" type="presOf" srcId="{DE6AE6FC-B3E1-42E5-98D6-C0AC2E523268}" destId="{94239B71-8D19-4FC7-A056-CBA61510E0AE}" srcOrd="0" destOrd="0" presId="urn:microsoft.com/office/officeart/2005/8/layout/vList2"/>
    <dgm:cxn modelId="{EC2E42FF-3911-401B-A52A-97C69855DEC7}" type="presOf" srcId="{B1E213D8-71D4-4781-9AF4-B39C735A59D9}" destId="{4E24B9AF-176F-4AE8-B52E-1130B2F063FA}" srcOrd="0" destOrd="0" presId="urn:microsoft.com/office/officeart/2005/8/layout/vList2"/>
    <dgm:cxn modelId="{D269CB77-D93C-4735-8B1D-76C6D4A8CAC9}" type="presParOf" srcId="{94239B71-8D19-4FC7-A056-CBA61510E0AE}" destId="{7EF7909E-CF8E-4FC7-907C-BABAC1D53226}" srcOrd="0" destOrd="0" presId="urn:microsoft.com/office/officeart/2005/8/layout/vList2"/>
    <dgm:cxn modelId="{CDEDC248-7954-4F9E-B23D-30AF81989FEB}" type="presParOf" srcId="{94239B71-8D19-4FC7-A056-CBA61510E0AE}" destId="{2BE47F0B-BB6A-4358-8B66-01D765C94C84}" srcOrd="1" destOrd="0" presId="urn:microsoft.com/office/officeart/2005/8/layout/vList2"/>
    <dgm:cxn modelId="{7380CA0F-D1BD-43B8-8B8C-A7095637438F}" type="presParOf" srcId="{94239B71-8D19-4FC7-A056-CBA61510E0AE}" destId="{A9407A29-E55A-47C6-B1AB-128BE6E61ED2}" srcOrd="2" destOrd="0" presId="urn:microsoft.com/office/officeart/2005/8/layout/vList2"/>
    <dgm:cxn modelId="{61D86FF9-12A8-48D0-B414-F9A83EB12562}" type="presParOf" srcId="{94239B71-8D19-4FC7-A056-CBA61510E0AE}" destId="{72536519-EABA-4EC6-BA6E-ED4F219EE766}" srcOrd="3" destOrd="0" presId="urn:microsoft.com/office/officeart/2005/8/layout/vList2"/>
    <dgm:cxn modelId="{8452D25A-550E-414A-A690-829A61AC164B}" type="presParOf" srcId="{94239B71-8D19-4FC7-A056-CBA61510E0AE}" destId="{4E24B9AF-176F-4AE8-B52E-1130B2F063F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7909E-CF8E-4FC7-907C-BABAC1D53226}">
      <dsp:nvSpPr>
        <dsp:cNvPr id="0" name=""/>
        <dsp:cNvSpPr/>
      </dsp:nvSpPr>
      <dsp:spPr>
        <a:xfrm>
          <a:off x="0" y="16224"/>
          <a:ext cx="5641974" cy="1591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Create contenuti con regolarità: l'aggiornamento costante del canale con nuovi contenuti manterrà attivo il feed del vostro canale, rafforzerà la vostra presenza su YouTube e vi aiuterà a crearvi un pubblico.</a:t>
          </a:r>
          <a:endParaRPr lang="en-US" sz="2000" kern="1200"/>
        </a:p>
      </dsp:txBody>
      <dsp:txXfrm>
        <a:off x="77676" y="93900"/>
        <a:ext cx="5486622" cy="1435848"/>
      </dsp:txXfrm>
    </dsp:sp>
    <dsp:sp modelId="{A9407A29-E55A-47C6-B1AB-128BE6E61ED2}">
      <dsp:nvSpPr>
        <dsp:cNvPr id="0" name=""/>
        <dsp:cNvSpPr/>
      </dsp:nvSpPr>
      <dsp:spPr>
        <a:xfrm>
          <a:off x="0" y="1665024"/>
          <a:ext cx="5641974" cy="1591200"/>
        </a:xfrm>
        <a:prstGeom prst="roundRect">
          <a:avLst/>
        </a:prstGeom>
        <a:solidFill>
          <a:schemeClr val="accent5">
            <a:hueOff val="371392"/>
            <a:satOff val="10150"/>
            <a:lumOff val="41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Aggiungete descrizioni curate: badate a ottimizzare le prime 1-2 frasi della descrizione con un link al vostro sito web o alla vostra landing page. </a:t>
          </a:r>
          <a:endParaRPr lang="en-US" sz="2000" kern="1200"/>
        </a:p>
      </dsp:txBody>
      <dsp:txXfrm>
        <a:off x="77676" y="1742700"/>
        <a:ext cx="5486622" cy="1435848"/>
      </dsp:txXfrm>
    </dsp:sp>
    <dsp:sp modelId="{4E24B9AF-176F-4AE8-B52E-1130B2F063FA}">
      <dsp:nvSpPr>
        <dsp:cNvPr id="0" name=""/>
        <dsp:cNvSpPr/>
      </dsp:nvSpPr>
      <dsp:spPr>
        <a:xfrm>
          <a:off x="0" y="3313824"/>
          <a:ext cx="5641974" cy="1591200"/>
        </a:xfrm>
        <a:prstGeom prst="roundRect">
          <a:avLst/>
        </a:prstGeom>
        <a:solidFill>
          <a:schemeClr val="accent5">
            <a:hueOff val="742785"/>
            <a:satOff val="20301"/>
            <a:lumOff val="8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Utilizzate miniature personalizzate: insieme al titolo del video, le miniature fungono da mini-banner di marketing per i vostri video.</a:t>
          </a:r>
          <a:endParaRPr lang="en-US" sz="2000" kern="1200"/>
        </a:p>
      </dsp:txBody>
      <dsp:txXfrm>
        <a:off x="77676" y="3391500"/>
        <a:ext cx="5486622" cy="1435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798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76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79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29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831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66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64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6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86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65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59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olo 1">
            <a:extLst>
              <a:ext uri="{FF2B5EF4-FFF2-40B4-BE49-F238E27FC236}">
                <a16:creationId xmlns:a16="http://schemas.microsoft.com/office/drawing/2014/main" id="{BA021E18-4BC2-9D9F-36E6-8BE91CE28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787900"/>
            <a:ext cx="7772400" cy="1635277"/>
          </a:xfrm>
        </p:spPr>
        <p:txBody>
          <a:bodyPr>
            <a:noAutofit/>
          </a:bodyPr>
          <a:lstStyle/>
          <a:p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rgbClr val="C00000"/>
                </a:solidFill>
              </a:rPr>
              <a:t>metaverso, strumenti e piattaforme per il social media marketing 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F351BD-1031-8248-7097-8991799E0B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6" r="806"/>
          <a:stretch/>
        </p:blipFill>
        <p:spPr>
          <a:xfrm>
            <a:off x="8765797" y="4882829"/>
            <a:ext cx="2868990" cy="1540348"/>
          </a:xfrm>
          <a:prstGeom prst="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15000">
                <a:srgbClr val="EA6B47"/>
              </a:gs>
              <a:gs pos="25000">
                <a:srgbClr val="E66743"/>
              </a:gs>
              <a:gs pos="9000">
                <a:srgbClr val="DE603C"/>
              </a:gs>
              <a:gs pos="0">
                <a:srgbClr val="CE512D"/>
              </a:gs>
              <a:gs pos="0">
                <a:schemeClr val="accent1">
                  <a:lumMod val="97000"/>
                  <a:lumOff val="3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</p:spPr>
      </p:pic>
    </p:spTree>
    <p:extLst>
      <p:ext uri="{BB962C8B-B14F-4D97-AF65-F5344CB8AC3E}">
        <p14:creationId xmlns:p14="http://schemas.microsoft.com/office/powerpoint/2010/main" val="301457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47" name="Straight Connector 10246">
            <a:extLst>
              <a:ext uri="{FF2B5EF4-FFF2-40B4-BE49-F238E27FC236}">
                <a16:creationId xmlns:a16="http://schemas.microsoft.com/office/drawing/2014/main" id="{9200C8B5-FB5A-4F8B-A9BD-693C05141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9" name="Rectangle 10248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51" name="Straight Connector 10250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B7DA4C5-3C47-BD48-224E-F8B82D455918}"/>
              </a:ext>
            </a:extLst>
          </p:cNvPr>
          <p:cNvSpPr txBox="1"/>
          <p:nvPr/>
        </p:nvSpPr>
        <p:spPr>
          <a:xfrm>
            <a:off x="1024129" y="2286000"/>
            <a:ext cx="3791711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b="1">
                <a:solidFill>
                  <a:srgbClr val="FFFFFF"/>
                </a:solidFill>
                <a:effectLst/>
              </a:rPr>
              <a:t>YouTube</a:t>
            </a:r>
            <a:r>
              <a:rPr lang="en-US">
                <a:solidFill>
                  <a:srgbClr val="FFFFFF"/>
                </a:solidFill>
                <a:effectLst/>
              </a:rPr>
              <a:t> è un sito di condivisione video con sede in California. È stato acquistato da Google nel novembre 2006 per 1,65 miliardi di dollari; attualmente opera come società controllata di Google. Il sito consente agli utenti di caricare, visualizzare, valutare, condividere, commentare e integrare i contenuti preferiti.</a:t>
            </a:r>
          </a:p>
        </p:txBody>
      </p:sp>
      <p:pic>
        <p:nvPicPr>
          <p:cNvPr id="10242" name="Picture 2" descr="Instituts de la UdG &gt; Ecologia Aquàtica &gt; Presentació">
            <a:extLst>
              <a:ext uri="{FF2B5EF4-FFF2-40B4-BE49-F238E27FC236}">
                <a16:creationId xmlns:a16="http://schemas.microsoft.com/office/drawing/2014/main" id="{083DE17F-B1E2-F9C1-1CFE-DE4635810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701039"/>
            <a:ext cx="5455921" cy="5455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91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71" name="Straight Connector 11270">
            <a:extLst>
              <a:ext uri="{FF2B5EF4-FFF2-40B4-BE49-F238E27FC236}">
                <a16:creationId xmlns:a16="http://schemas.microsoft.com/office/drawing/2014/main" id="{358D3741-4ACF-4DA5-ABD5-0C432115C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Rectangle 1127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7958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 descr="Visualizza dettagli immagine correlata">
            <a:extLst>
              <a:ext uri="{FF2B5EF4-FFF2-40B4-BE49-F238E27FC236}">
                <a16:creationId xmlns:a16="http://schemas.microsoft.com/office/drawing/2014/main" id="{93D4AA9D-12B1-53CA-C8BF-1D5757D14F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34" r="1" b="29475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5" name="Rectangle 1127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0EB67CD-03C6-A2F0-3FFC-BD4D11D9052B}"/>
              </a:ext>
            </a:extLst>
          </p:cNvPr>
          <p:cNvSpPr txBox="1"/>
          <p:nvPr/>
        </p:nvSpPr>
        <p:spPr>
          <a:xfrm>
            <a:off x="8029319" y="917725"/>
            <a:ext cx="3424739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>
                <a:solidFill>
                  <a:srgbClr val="FFFFFF"/>
                </a:solidFill>
                <a:effectLst/>
              </a:rPr>
              <a:t>La maggior parte dei contenuti di YouTube è caricata da singoli individui, ma imprese del mercato dei media come BBC, CBS e Vevo offrono parte dei loro materiali tramite YouTube nel quadro di un accordo di partnership. La maggior parte dei video è visualizzabile gratuitamente; ci sono però delle eccezioni, tra cui i canali premium su abbonamento, il noleggio di film e il servizio in abbonamento YouTube Red, che consente di vedere il sito senza pubblicità e di accedere a contenuti esclusivi realizzati in partnership con alcuni utenti.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57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271758-7AC4-4265-8775-DCDB97A1E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asellaDiTesto 1">
            <a:extLst>
              <a:ext uri="{FF2B5EF4-FFF2-40B4-BE49-F238E27FC236}">
                <a16:creationId xmlns:a16="http://schemas.microsoft.com/office/drawing/2014/main" id="{23994661-C7BE-E22C-AB1B-38228B9442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263651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658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7" name="Straight Connector 5126">
            <a:extLst>
              <a:ext uri="{FF2B5EF4-FFF2-40B4-BE49-F238E27FC236}">
                <a16:creationId xmlns:a16="http://schemas.microsoft.com/office/drawing/2014/main" id="{B73DEAEA-BFDB-410C-89E7-02514506C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6EAAB671-E1B2-4834-B3F6-E0A2D3BE8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09B43EBB-719F-4C01-AECE-1D876283B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BC27E5-F394-2D40-2839-E908D29B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05" y="640080"/>
            <a:ext cx="3378099" cy="30348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1800" b="1" spc="200"/>
              <a:t>LinkedIn</a:t>
            </a:r>
            <a:r>
              <a:rPr lang="en-US" sz="1800" spc="200"/>
              <a:t> è stata fondata nel 2002 e ha sede in California. La società è stata acquisita da Microsoft nel dicembre 2016 per 26,2 miliardi di dollari. LinkedIn è utilizzato principalmente per il networking professionale: ospita datori di lavoro che pubblicano offerte di impiego e persone in cerca di lavoro che pubblicano il proprio curriculum.</a:t>
            </a:r>
          </a:p>
        </p:txBody>
      </p:sp>
      <p:cxnSp>
        <p:nvCxnSpPr>
          <p:cNvPr id="5133" name="Straight Connector 5132">
            <a:extLst>
              <a:ext uri="{FF2B5EF4-FFF2-40B4-BE49-F238E27FC236}">
                <a16:creationId xmlns:a16="http://schemas.microsoft.com/office/drawing/2014/main" id="{55B70B32-BD93-4B4F-B210-8956E300D2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0698" y="3765314"/>
            <a:ext cx="3200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Linkedin logo et symbole, sens, histoire, PNG, marque">
            <a:extLst>
              <a:ext uri="{FF2B5EF4-FFF2-40B4-BE49-F238E27FC236}">
                <a16:creationId xmlns:a16="http://schemas.microsoft.com/office/drawing/2014/main" id="{7927D436-1400-9ED4-2273-6BFB012D0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984" y="1274195"/>
            <a:ext cx="6896936" cy="4310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37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BA28970-3E8F-46CD-A302-42EE83668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BC27E5-F394-2D40-2839-E908D29B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7164674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600" spc="200">
                <a:solidFill>
                  <a:schemeClr val="tx1">
                    <a:alpha val="80000"/>
                  </a:schemeClr>
                </a:solidFill>
              </a:rPr>
              <a:t>LinkedIn deriva i suoi ricavi dalle tre aree di affari che seguono:</a:t>
            </a:r>
            <a:br>
              <a:rPr lang="en-US" sz="2600" spc="200">
                <a:solidFill>
                  <a:schemeClr val="tx1">
                    <a:alpha val="80000"/>
                  </a:schemeClr>
                </a:solidFill>
              </a:rPr>
            </a:br>
            <a:br>
              <a:rPr lang="en-US" sz="2600" spc="20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2600" b="1" spc="200">
                <a:solidFill>
                  <a:schemeClr val="tx1">
                    <a:alpha val="80000"/>
                  </a:schemeClr>
                </a:solidFill>
              </a:rPr>
              <a:t>• Talent Solutions:</a:t>
            </a:r>
            <a:r>
              <a:rPr lang="en-US" sz="2600" spc="200">
                <a:solidFill>
                  <a:schemeClr val="tx1">
                    <a:alpha val="80000"/>
                  </a:schemeClr>
                </a:solidFill>
              </a:rPr>
              <a:t> i reclutatori e le aziende pagano per avere pagine aziendali con offerte di lavoro, annunci di lavoro mirati con modalità pay-per-click e l'accesso al database degli utenti di LinkedIn.</a:t>
            </a:r>
            <a:br>
              <a:rPr lang="en-US" sz="2600" spc="200">
                <a:solidFill>
                  <a:schemeClr val="tx1">
                    <a:alpha val="80000"/>
                  </a:schemeClr>
                </a:solidFill>
              </a:rPr>
            </a:br>
            <a:br>
              <a:rPr lang="en-US" sz="2600" b="1" spc="20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2600" b="1" spc="200">
                <a:solidFill>
                  <a:schemeClr val="tx1">
                    <a:alpha val="80000"/>
                  </a:schemeClr>
                </a:solidFill>
              </a:rPr>
              <a:t>• Marketing Solutions</a:t>
            </a:r>
            <a:r>
              <a:rPr lang="en-US" sz="2600" spc="200">
                <a:solidFill>
                  <a:schemeClr val="tx1">
                    <a:alpha val="80000"/>
                  </a:schemeClr>
                </a:solidFill>
              </a:rPr>
              <a:t>: gli inserzionisti pagano per pubblicare annunci mirati con modalità pay-per-click.</a:t>
            </a:r>
            <a:br>
              <a:rPr lang="en-US" sz="2600" spc="200">
                <a:solidFill>
                  <a:schemeClr val="tx1">
                    <a:alpha val="80000"/>
                  </a:schemeClr>
                </a:solidFill>
              </a:rPr>
            </a:br>
            <a:br>
              <a:rPr lang="en-US" sz="2600" spc="20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2600" b="1" spc="200">
                <a:solidFill>
                  <a:schemeClr val="tx1">
                    <a:alpha val="80000"/>
                  </a:schemeClr>
                </a:solidFill>
              </a:rPr>
              <a:t>• Premium Subscription:</a:t>
            </a:r>
            <a:r>
              <a:rPr lang="en-US" sz="2600" spc="200">
                <a:solidFill>
                  <a:schemeClr val="tx1">
                    <a:alpha val="80000"/>
                  </a:schemeClr>
                </a:solidFill>
              </a:rPr>
              <a:t> gli utenti di LinkedIn possono avere servizi evoluti a pagamento come LinkedIn Business, Linkedin Talent, LinkedIn Job Seeker e LinkediIn Sales.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AE7893-212D-45CB-A5B0-AE377389A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89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B73DEAEA-BFDB-410C-89E7-02514506C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6EAAB671-E1B2-4834-B3F6-E0A2D3BE8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362EE7FF-9E9F-4A67-9F86-75151A968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BC27E5-F394-2D40-2839-E908D29B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8134" y="640080"/>
            <a:ext cx="6293689" cy="365240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b="1" spc="200">
                <a:solidFill>
                  <a:schemeClr val="tx1">
                    <a:lumMod val="85000"/>
                    <a:lumOff val="15000"/>
                  </a:schemeClr>
                </a:solidFill>
              </a:rPr>
              <a:t>SnapchatSnap</a:t>
            </a:r>
            <a:r>
              <a:rPr lang="en-US" sz="2400" spc="200">
                <a:solidFill>
                  <a:schemeClr val="tx1">
                    <a:lumMod val="85000"/>
                    <a:lumOff val="15000"/>
                  </a:schemeClr>
                </a:solidFill>
              </a:rPr>
              <a:t> Inc. è stata fondata nel 2011 e ha sede a Venice, in California. Ha sviluppato un'applicazione di messaggistica di testo e foto per telefonia mobile. L'azienda era precedentemente nota come Snapchat, Inc.; ha cambiato il suo nome in Snap Inc. a settembre 2016. A gennaio 2014 aveva rifiutato diverse proposte di acquisizione, incluse quelle di Mark Zuckerberg. Essenzialmente, Snapchat è usato per inviare foto e video agli amici. I vostri amici possono visualizzare gli snap per un massimo di 10 secondi, poi gli snap scompaiono.</a:t>
            </a:r>
          </a:p>
        </p:txBody>
      </p:sp>
      <p:pic>
        <p:nvPicPr>
          <p:cNvPr id="1026" name="Picture 2" descr="Risultato immagine per snapchat">
            <a:extLst>
              <a:ext uri="{FF2B5EF4-FFF2-40B4-BE49-F238E27FC236}">
                <a16:creationId xmlns:a16="http://schemas.microsoft.com/office/drawing/2014/main" id="{1EF25971-47E9-5465-E8E3-BC1873099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1565256"/>
            <a:ext cx="3993942" cy="3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B9A2B59D-5173-41AC-83C2-07213C352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30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540FAC9-3505-49ED-9B06-A0F8C1485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79B3CD-E329-42F5-B136-BA1F37EC0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5464" y="484632"/>
            <a:ext cx="7453538" cy="58809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BC27E5-F394-2D40-2839-E908D29B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094" y="655496"/>
            <a:ext cx="6539558" cy="33277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2300" spc="200" dirty="0"/>
              <a:t>Se il vostro team di marketing </a:t>
            </a:r>
            <a:r>
              <a:rPr lang="en-US" sz="2300" spc="200" dirty="0" err="1"/>
              <a:t>sta</a:t>
            </a:r>
            <a:r>
              <a:rPr lang="en-US" sz="2300" spc="200" dirty="0"/>
              <a:t> </a:t>
            </a:r>
            <a:r>
              <a:rPr lang="en-US" sz="2300" spc="200" dirty="0" err="1"/>
              <a:t>creando</a:t>
            </a:r>
            <a:r>
              <a:rPr lang="en-US" sz="2300" spc="200" dirty="0"/>
              <a:t> </a:t>
            </a:r>
            <a:r>
              <a:rPr lang="en-US" sz="2300" spc="200" dirty="0" err="1"/>
              <a:t>una</a:t>
            </a:r>
            <a:r>
              <a:rPr lang="en-US" sz="2300" spc="200" dirty="0"/>
              <a:t> </a:t>
            </a:r>
            <a:r>
              <a:rPr lang="en-US" sz="2300" spc="200" dirty="0" err="1"/>
              <a:t>strategia</a:t>
            </a:r>
            <a:r>
              <a:rPr lang="en-US" sz="2300" spc="200" dirty="0"/>
              <a:t> </a:t>
            </a:r>
            <a:r>
              <a:rPr lang="en-US" sz="2300" spc="200" dirty="0" err="1"/>
              <a:t>specifica</a:t>
            </a:r>
            <a:r>
              <a:rPr lang="en-US" sz="2300" spc="200" dirty="0"/>
              <a:t> per Snapchat, </a:t>
            </a:r>
            <a:r>
              <a:rPr lang="en-US" sz="2300" spc="200" dirty="0" err="1"/>
              <a:t>dovete</a:t>
            </a:r>
            <a:r>
              <a:rPr lang="en-US" sz="2300" spc="200" dirty="0"/>
              <a:t> </a:t>
            </a:r>
            <a:r>
              <a:rPr lang="en-US" sz="2300" spc="200" dirty="0" err="1"/>
              <a:t>scegliere</a:t>
            </a:r>
            <a:r>
              <a:rPr lang="en-US" sz="2300" spc="200" dirty="0"/>
              <a:t> un tone of voice </a:t>
            </a:r>
            <a:r>
              <a:rPr lang="en-US" sz="2300" spc="200" dirty="0" err="1"/>
              <a:t>che</a:t>
            </a:r>
            <a:r>
              <a:rPr lang="en-US" sz="2300" spc="200" dirty="0"/>
              <a:t> </a:t>
            </a:r>
            <a:r>
              <a:rPr lang="en-US" sz="2300" spc="200" dirty="0" err="1"/>
              <a:t>verrà</a:t>
            </a:r>
            <a:r>
              <a:rPr lang="en-US" sz="2300" spc="200" dirty="0"/>
              <a:t> </a:t>
            </a:r>
            <a:r>
              <a:rPr lang="en-US" sz="2300" spc="200" dirty="0" err="1"/>
              <a:t>utilizzato</a:t>
            </a:r>
            <a:r>
              <a:rPr lang="en-US" sz="2300" spc="200" dirty="0"/>
              <a:t> sempre. </a:t>
            </a:r>
            <a:r>
              <a:rPr lang="en-US" sz="2300" spc="200" dirty="0" err="1"/>
              <a:t>Idealmente</a:t>
            </a:r>
            <a:r>
              <a:rPr lang="en-US" sz="2300" spc="200" dirty="0"/>
              <a:t>, il </a:t>
            </a:r>
            <a:r>
              <a:rPr lang="en-US" sz="2300" spc="200" dirty="0" err="1"/>
              <a:t>linguaggio</a:t>
            </a:r>
            <a:r>
              <a:rPr lang="en-US" sz="2300" spc="200" dirty="0"/>
              <a:t> </a:t>
            </a:r>
            <a:r>
              <a:rPr lang="en-US" sz="2300" spc="200" dirty="0" err="1"/>
              <a:t>che</a:t>
            </a:r>
            <a:r>
              <a:rPr lang="en-US" sz="2300" spc="200" dirty="0"/>
              <a:t> </a:t>
            </a:r>
            <a:r>
              <a:rPr lang="en-US" sz="2300" spc="200" dirty="0" err="1"/>
              <a:t>usate</a:t>
            </a:r>
            <a:r>
              <a:rPr lang="en-US" sz="2300" spc="200" dirty="0"/>
              <a:t> </a:t>
            </a:r>
            <a:r>
              <a:rPr lang="en-US" sz="2300" spc="200" dirty="0" err="1"/>
              <a:t>dovrebbe</a:t>
            </a:r>
            <a:r>
              <a:rPr lang="en-US" sz="2300" spc="200" dirty="0"/>
              <a:t> </a:t>
            </a:r>
            <a:r>
              <a:rPr lang="en-US" sz="2300" spc="200" dirty="0" err="1"/>
              <a:t>essere</a:t>
            </a:r>
            <a:r>
              <a:rPr lang="en-US" sz="2300" spc="200" dirty="0"/>
              <a:t> </a:t>
            </a:r>
            <a:r>
              <a:rPr lang="en-US" sz="2300" spc="200" dirty="0" err="1"/>
              <a:t>facilmente</a:t>
            </a:r>
            <a:r>
              <a:rPr lang="en-US" sz="2300" spc="200" dirty="0"/>
              <a:t> </a:t>
            </a:r>
            <a:r>
              <a:rPr lang="en-US" sz="2300" spc="200" dirty="0" err="1"/>
              <a:t>comprensibile</a:t>
            </a:r>
            <a:r>
              <a:rPr lang="en-US" sz="2300" spc="200" dirty="0"/>
              <a:t>, e </a:t>
            </a:r>
            <a:r>
              <a:rPr lang="en-US" sz="2300" spc="200" dirty="0" err="1"/>
              <a:t>i</a:t>
            </a:r>
            <a:r>
              <a:rPr lang="en-US" sz="2300" spc="200" dirty="0"/>
              <a:t> post </a:t>
            </a:r>
            <a:r>
              <a:rPr lang="en-US" sz="2300" spc="200" dirty="0" err="1"/>
              <a:t>dovrebbero</a:t>
            </a:r>
            <a:r>
              <a:rPr lang="en-US" sz="2300" spc="200" dirty="0"/>
              <a:t> </a:t>
            </a:r>
            <a:r>
              <a:rPr lang="en-US" sz="2300" spc="200" dirty="0" err="1"/>
              <a:t>esprimere</a:t>
            </a:r>
            <a:r>
              <a:rPr lang="en-US" sz="2300" spc="200" dirty="0"/>
              <a:t> senso </a:t>
            </a:r>
            <a:r>
              <a:rPr lang="en-US" sz="2300" spc="200" dirty="0" err="1"/>
              <a:t>dell'umorismo</a:t>
            </a:r>
            <a:r>
              <a:rPr lang="en-US" sz="1400" spc="200" dirty="0"/>
              <a:t>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1B042EF-3024-4C57-B282-1B30607FB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58680" y="4476657"/>
            <a:ext cx="5370974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A0B4097-B645-43E0-A2B5-B8D688E7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84632"/>
            <a:ext cx="3584224" cy="58809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09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BC27E5-F394-2D40-2839-E908D29B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304800"/>
            <a:ext cx="11522093" cy="6283379"/>
          </a:xfrm>
        </p:spPr>
        <p:txBody>
          <a:bodyPr>
            <a:normAutofit/>
          </a:bodyPr>
          <a:lstStyle/>
          <a:p>
            <a:pPr algn="ctr"/>
            <a:r>
              <a:rPr lang="it-IT" sz="6000" b="1" dirty="0">
                <a:solidFill>
                  <a:srgbClr val="8A0000"/>
                </a:solidFill>
                <a:latin typeface="Trebuchet MS" panose="020B0603020202020204" pitchFamily="34" charset="0"/>
              </a:rPr>
              <a:t>AREA DEL SOCIAL PUBLISHING</a:t>
            </a:r>
            <a:endParaRPr lang="it-IT" sz="6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31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51" name="Straight Connector 6150">
            <a:extLst>
              <a:ext uri="{FF2B5EF4-FFF2-40B4-BE49-F238E27FC236}">
                <a16:creationId xmlns:a16="http://schemas.microsoft.com/office/drawing/2014/main" id="{B73DEAEA-BFDB-410C-89E7-02514506C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Rectangle 6152">
            <a:extLst>
              <a:ext uri="{FF2B5EF4-FFF2-40B4-BE49-F238E27FC236}">
                <a16:creationId xmlns:a16="http://schemas.microsoft.com/office/drawing/2014/main" id="{6EAAB671-E1B2-4834-B3F6-E0A2D3BE8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362EE7FF-9E9F-4A67-9F86-75151A968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BC27E5-F394-2D40-2839-E908D29B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8134" y="640080"/>
            <a:ext cx="6293689" cy="365240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2400" b="1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Instagram 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è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un'app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online per la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condivisione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foto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su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dispositivi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mobili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b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Consente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agli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utenti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condividere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foto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 video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pubblicamente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privatamente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nonché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mediante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una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varietà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altre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piattaforme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social networking come Facebook, Twitter e Tumblr.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Creato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da Kevin Systrom e Mike Krieger, Instagram è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stato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lanciato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nell'ottobre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2010 come app mobile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gratuita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L'azienda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è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stata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acquistata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da Facebook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nell'aprile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2012 per circa un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miliardo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dollari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contanti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 </a:t>
            </a:r>
            <a:r>
              <a:rPr lang="en-US" sz="2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azioni</a:t>
            </a:r>
            <a:r>
              <a:rPr lang="en-US" sz="2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pic>
        <p:nvPicPr>
          <p:cNvPr id="6146" name="Picture 2" descr="Risultato immagine per instagram">
            <a:extLst>
              <a:ext uri="{FF2B5EF4-FFF2-40B4-BE49-F238E27FC236}">
                <a16:creationId xmlns:a16="http://schemas.microsoft.com/office/drawing/2014/main" id="{5A5A7444-B75F-2CB4-7B12-179825C1D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1430209"/>
            <a:ext cx="3993942" cy="397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157" name="Straight Connector 6156">
            <a:extLst>
              <a:ext uri="{FF2B5EF4-FFF2-40B4-BE49-F238E27FC236}">
                <a16:creationId xmlns:a16="http://schemas.microsoft.com/office/drawing/2014/main" id="{B9A2B59D-5173-41AC-83C2-07213C352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54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BC27E5-F394-2D40-2839-E908D29B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spc="200"/>
              <a:t>• Aumentare la brand awareness.</a:t>
            </a:r>
            <a:br>
              <a:rPr lang="en-US" sz="3100" b="1" spc="200"/>
            </a:br>
            <a:br>
              <a:rPr lang="en-US" sz="3100" b="1" spc="200"/>
            </a:br>
            <a:r>
              <a:rPr lang="en-US" sz="3100" b="1" spc="200"/>
              <a:t>• Dare visibilità alla cultura aziendale.</a:t>
            </a:r>
            <a:br>
              <a:rPr lang="en-US" sz="3100" b="1" spc="200"/>
            </a:br>
            <a:br>
              <a:rPr lang="en-US" sz="3100" b="1" spc="200"/>
            </a:br>
            <a:r>
              <a:rPr lang="en-US" sz="3100" b="1" spc="200"/>
              <a:t>• Mostrare il vostro team e assumere nuovi talenti.</a:t>
            </a:r>
            <a:br>
              <a:rPr lang="en-US" sz="3100" b="1" spc="200"/>
            </a:br>
            <a:br>
              <a:rPr lang="en-US" sz="3100" b="1" spc="200"/>
            </a:br>
            <a:r>
              <a:rPr lang="en-US" sz="3100" b="1" spc="200"/>
              <a:t>• Aumentare l'engagement e la customer loyalty.</a:t>
            </a:r>
            <a:br>
              <a:rPr lang="en-US" sz="3100" b="1" spc="200"/>
            </a:br>
            <a:br>
              <a:rPr lang="en-US" sz="3100" b="1" spc="200"/>
            </a:br>
            <a:r>
              <a:rPr lang="en-US" sz="3100" b="1" spc="200"/>
              <a:t>• Illustrare prodotti e servizi.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481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BC27E5-F394-2D40-2839-E908D29B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b="1" spc="200"/>
              <a:t>• Migliorare e arricchire la partecipazione a eventi.</a:t>
            </a:r>
            <a:br>
              <a:rPr lang="en-US" sz="2600" b="1" spc="200"/>
            </a:br>
            <a:br>
              <a:rPr lang="en-US" sz="2600" b="1" spc="200"/>
            </a:br>
            <a:r>
              <a:rPr lang="en-US" sz="2600" b="1" spc="200"/>
              <a:t>• Incentivare l'engagement rispetto al brand.</a:t>
            </a:r>
            <a:br>
              <a:rPr lang="en-US" sz="2600" b="1" spc="200"/>
            </a:br>
            <a:br>
              <a:rPr lang="en-US" sz="2600" b="1" spc="200"/>
            </a:br>
            <a:r>
              <a:rPr lang="en-US" sz="2600" b="1" spc="200"/>
              <a:t>• Condividere notizie aziendali.</a:t>
            </a:r>
            <a:br>
              <a:rPr lang="en-US" sz="2600" b="1" spc="200"/>
            </a:br>
            <a:br>
              <a:rPr lang="en-US" sz="2600" b="1" spc="200"/>
            </a:br>
            <a:r>
              <a:rPr lang="en-US" sz="2600" b="1" spc="200"/>
              <a:t>• Far crescere la community.</a:t>
            </a:r>
            <a:br>
              <a:rPr lang="en-US" sz="2600" b="1" spc="200"/>
            </a:br>
            <a:br>
              <a:rPr lang="en-US" sz="2600" b="1" spc="200"/>
            </a:br>
            <a:r>
              <a:rPr lang="en-US" sz="2600" b="1" spc="200"/>
              <a:t>• Connettersi con gli influencer. </a:t>
            </a:r>
            <a:br>
              <a:rPr lang="en-US" sz="2600" b="1" spc="200"/>
            </a:br>
            <a:br>
              <a:rPr lang="en-US" sz="2600" b="1" spc="200"/>
            </a:br>
            <a:r>
              <a:rPr lang="en-US" sz="2600" b="1" spc="200"/>
              <a:t>• Aumentare le vendite mediante un'app di terze parti.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03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Ross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755</TotalTime>
  <Words>727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Trebuchet MS</vt:lpstr>
      <vt:lpstr>Tw Cen MT</vt:lpstr>
      <vt:lpstr>Tw Cen MT Condensed</vt:lpstr>
      <vt:lpstr>Wingdings 3</vt:lpstr>
      <vt:lpstr>Integrale</vt:lpstr>
      <vt:lpstr> metaverso, strumenti e piattaforme per il social media marketing </vt:lpstr>
      <vt:lpstr>LinkedIn è stata fondata nel 2002 e ha sede in California. La società è stata acquisita da Microsoft nel dicembre 2016 per 26,2 miliardi di dollari. LinkedIn è utilizzato principalmente per il networking professionale: ospita datori di lavoro che pubblicano offerte di impiego e persone in cerca di lavoro che pubblicano il proprio curriculum.</vt:lpstr>
      <vt:lpstr>LinkedIn deriva i suoi ricavi dalle tre aree di affari che seguono:  • Talent Solutions: i reclutatori e le aziende pagano per avere pagine aziendali con offerte di lavoro, annunci di lavoro mirati con modalità pay-per-click e l'accesso al database degli utenti di LinkedIn.  • Marketing Solutions: gli inserzionisti pagano per pubblicare annunci mirati con modalità pay-per-click.  • Premium Subscription: gli utenti di LinkedIn possono avere servizi evoluti a pagamento come LinkedIn Business, Linkedin Talent, LinkedIn Job Seeker e LinkediIn Sales.</vt:lpstr>
      <vt:lpstr>SnapchatSnap Inc. è stata fondata nel 2011 e ha sede a Venice, in California. Ha sviluppato un'applicazione di messaggistica di testo e foto per telefonia mobile. L'azienda era precedentemente nota come Snapchat, Inc.; ha cambiato il suo nome in Snap Inc. a settembre 2016. A gennaio 2014 aveva rifiutato diverse proposte di acquisizione, incluse quelle di Mark Zuckerberg. Essenzialmente, Snapchat è usato per inviare foto e video agli amici. I vostri amici possono visualizzare gli snap per un massimo di 10 secondi, poi gli snap scompaiono.</vt:lpstr>
      <vt:lpstr>Se il vostro team di marketing sta creando una strategia specifica per Snapchat, dovete scegliere un tone of voice che verrà utilizzato sempre. Idealmente, il linguaggio che usate dovrebbe essere facilmente comprensibile, e i post dovrebbero esprimere senso dell'umorismo.</vt:lpstr>
      <vt:lpstr>AREA DEL SOCIAL PUBLISHING</vt:lpstr>
      <vt:lpstr>Instagram è un'app online per la condivisione di foto su dispositivi mobili.   Consente agli utenti di condividere foto e video pubblicamente e privatamente, nonché mediante una varietà di altre piattaforme di social networking come Facebook, Twitter e Tumblr. Creato da Kevin Systrom e Mike Krieger, Instagram è stato lanciato nell'ottobre 2010 come app mobile gratuita. L'azienda è stata acquistata da Facebook nell'aprile 2012 per circa un miliardo di dollari in contanti e azioni.</vt:lpstr>
      <vt:lpstr>• Aumentare la brand awareness.  • Dare visibilità alla cultura aziendale.  • Mostrare il vostro team e assumere nuovi talenti.  • Aumentare l'engagement e la customer loyalty.  • Illustrare prodotti e servizi.</vt:lpstr>
      <vt:lpstr>• Migliorare e arricchire la partecipazione a eventi.  • Incentivare l'engagement rispetto al brand.  • Condividere notizie aziendali.  • Far crescere la community.  • Connettersi con gli influencer.   • Aumentare le vendite mediante un'app di terze parti.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31</cp:revision>
  <dcterms:created xsi:type="dcterms:W3CDTF">2023-04-14T18:28:11Z</dcterms:created>
  <dcterms:modified xsi:type="dcterms:W3CDTF">2024-03-21T16:18:06Z</dcterms:modified>
</cp:coreProperties>
</file>