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63" r:id="rId3"/>
    <p:sldId id="364" r:id="rId4"/>
    <p:sldId id="365" r:id="rId5"/>
    <p:sldId id="366" r:id="rId6"/>
    <p:sldId id="368" r:id="rId7"/>
    <p:sldId id="369" r:id="rId8"/>
    <p:sldId id="370" r:id="rId9"/>
    <p:sldId id="367" r:id="rId10"/>
    <p:sldId id="380" r:id="rId11"/>
    <p:sldId id="371" r:id="rId12"/>
    <p:sldId id="372" r:id="rId13"/>
    <p:sldId id="373" r:id="rId14"/>
    <p:sldId id="374" r:id="rId15"/>
    <p:sldId id="375" r:id="rId16"/>
    <p:sldId id="376" r:id="rId17"/>
    <p:sldId id="379" r:id="rId18"/>
    <p:sldId id="381" r:id="rId19"/>
    <p:sldId id="377" r:id="rId20"/>
    <p:sldId id="378" r:id="rId21"/>
    <p:sldId id="382" r:id="rId22"/>
    <p:sldId id="383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1B93"/>
    <a:srgbClr val="8089FF"/>
    <a:srgbClr val="424242"/>
    <a:srgbClr val="712178"/>
    <a:srgbClr val="2E37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94"/>
    <p:restoredTop sz="94114"/>
  </p:normalViewPr>
  <p:slideViewPr>
    <p:cSldViewPr snapToGrid="0">
      <p:cViewPr varScale="1">
        <p:scale>
          <a:sx n="101" d="100"/>
          <a:sy n="101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74D22-5072-E84E-B480-64A762CBB498}" type="datetimeFigureOut">
              <a:rPr lang="it-IT" smtClean="0"/>
              <a:t>28/11/25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D5AEF-C83F-624A-8ACF-FAE17F20E2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27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D5AEF-C83F-624A-8ACF-FAE17F20E2B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5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E264E0-FB52-675E-10EC-892D51753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32C996-E79E-2C48-DF26-B08E53557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8C53D7-3D19-D54D-C822-6EE48A18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28/11/25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023046-EE20-AF7B-43FB-A44A7182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C86C73-13D0-9555-666D-0C9100CC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37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28C98A-4BE2-E3F5-7D4A-0C27030EE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A1432C-4BE0-7AB4-1276-9D42EF4D9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2A8715-3FFC-025D-99E0-8C8C76E1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28/11/25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D65120-40F8-FEBB-F29C-3454B343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54B8B9-64BA-A9C8-5213-7EC9C0D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44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03C5752-6194-68DD-4110-1FEB7FE5A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24EB9C-1C59-64A6-112C-6E9437FCA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AEFBE0-FAC8-B699-922A-D6930485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28/11/25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2A6EEC-ABB0-703C-6C3B-23192246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8B7AAB-EDBB-9BDB-BE79-00479C0F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19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5F37EA-63AE-4BF2-9536-92D24CEF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461603-7059-BBF3-E461-B1E8A2B8A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1F477C-F76B-FF60-2C93-002639E5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28/11/25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3A0AEC-8D68-F215-C190-2273646F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741A7A-EA3C-0F5A-F3D1-94900EFF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19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46D7F1-C1F4-A164-7CDE-ADF3AE9B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3E651B-0264-B48A-4B06-C4FA9497B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073EC7-DCF1-1F30-1618-457906F29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28/11/25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74791D-1513-0670-5500-4FD0F6B0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489D82-6404-E16A-F857-A1DD1FDF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523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BF2F4-0636-111A-DED8-5082EB15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7DC82D-C8BE-58F1-6792-604F6974F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5C0171-D259-F5D0-D47F-16650EE6A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CEC8C2-07B3-3F77-8CBD-FAC8D1BB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28/11/25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8E2941-0619-39CD-0E95-C8F5320F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887E02-B5C4-57C4-AF3A-10B0468C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96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AFF58B-9A82-1302-43E2-1C713767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045473-0D65-EA4C-B8E2-B0F25AA84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B443DEE-4AF0-0FA9-3518-BD165F256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6FCA57-EB7A-D9FB-D4EB-BCDB62508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21A2C54-F752-6F08-D225-41A4252E7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D5130EA-212F-774F-28E1-8B0D4D8C9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28/11/25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2294161-ACA2-D2A4-B4F0-F4AEB0E49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C205BE2-9DD1-86FF-9C18-7D794F53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75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1AECD-A598-8930-FD05-1406766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C383197-44CD-8102-1336-3AFC75F0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28/11/25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54DDCB-3F24-5816-AF82-31638D33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79B6E4-00A5-0C7C-874B-9811BD44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46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2250683-4690-B7F9-FA8B-3D5FB22CB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28/11/25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5B1F87-0C25-BB7D-E018-41DD563D0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926DC4-CB7C-8720-6182-711C7814B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11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7125B4-A08A-7245-001D-6BF03EF1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5F4BD8-0817-6686-544C-E24E91B83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01CAF3-8524-7B9C-9979-D4DA2B75B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822C58-AF2C-30BF-0387-29185E5F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28/11/25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83E744-C862-B8F1-A3D7-35A7BD76A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87502F-4AA8-B788-DDB9-F9D847E9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51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E96545-4A3A-3D91-E125-87CA20537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28E9926-02DD-E435-D785-7A81F74E1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E86364-A417-E2C8-96BE-143FF0AE2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3D60C8-46C4-CBED-4750-1367632C6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28/11/25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DCD6E4-37E6-F981-E514-55C4F1BD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1B3317-D12B-F6ED-E997-9DFA3CE7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85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AB61F03-C014-8FC4-6DD0-7A81D3126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84472C-4F80-DA5C-0B0A-60610954D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3C37F7-72D4-46A9-B303-5337BA429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8CCB4-A755-DE4A-A5AD-C73E95AD64A4}" type="datetimeFigureOut">
              <a:rPr lang="it-IT" smtClean="0"/>
              <a:t>28/11/25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11F0C3-A87C-2E45-7D52-FC35A713F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6EC302-A175-F046-F0FE-FFBA6732C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40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07A83D-1E24-3C21-4698-CDA383EDAF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br>
              <a:rPr lang="it-IT" sz="4000" dirty="0">
                <a:solidFill>
                  <a:srgbClr val="521B93"/>
                </a:solidFill>
              </a:rPr>
            </a:br>
            <a:br>
              <a:rPr lang="it-IT" sz="4000" dirty="0">
                <a:solidFill>
                  <a:srgbClr val="521B93"/>
                </a:solidFill>
              </a:rPr>
            </a:br>
            <a:br>
              <a:rPr lang="it-IT" sz="4000" dirty="0">
                <a:solidFill>
                  <a:srgbClr val="521B93"/>
                </a:solidFill>
              </a:rPr>
            </a:br>
            <a:br>
              <a:rPr lang="it-IT" sz="4000" dirty="0">
                <a:solidFill>
                  <a:srgbClr val="521B93"/>
                </a:solidFill>
              </a:rPr>
            </a:br>
            <a:r>
              <a:rPr lang="it-IT" sz="4000" b="1" dirty="0">
                <a:solidFill>
                  <a:srgbClr val="521B93"/>
                </a:solidFill>
              </a:rPr>
              <a:t>2.3. </a:t>
            </a:r>
            <a:r>
              <a:rPr lang="it-IT" sz="4000" b="1" kern="0" dirty="0">
                <a:solidFill>
                  <a:srgbClr val="521B93"/>
                </a:solidFill>
                <a:effectLst/>
                <a:ea typeface="Times New Roman" panose="02020603050405020304" pitchFamily="18" charset="0"/>
              </a:rPr>
              <a:t>La guerra delle statue: </a:t>
            </a:r>
            <a:r>
              <a:rPr lang="it-IT" sz="4000" b="1" i="1" kern="0" dirty="0">
                <a:solidFill>
                  <a:srgbClr val="521B93"/>
                </a:solidFill>
                <a:effectLst/>
                <a:ea typeface="Times New Roman" panose="02020603050405020304" pitchFamily="18" charset="0"/>
              </a:rPr>
              <a:t>Lenin a pezzi</a:t>
            </a:r>
            <a:r>
              <a:rPr lang="it-IT" sz="4000" b="1" dirty="0">
                <a:solidFill>
                  <a:srgbClr val="521B93"/>
                </a:solidFill>
                <a:effectLst/>
              </a:rPr>
              <a:t> (I)</a:t>
            </a:r>
            <a:endParaRPr lang="it-IT" sz="4000" b="1" dirty="0">
              <a:solidFill>
                <a:srgbClr val="521B93"/>
              </a:solidFill>
              <a:cs typeface="Calibri" panose="020F050202020403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F2CCCD7-0122-0B10-CBD5-BA48D8F81F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endParaRPr lang="it-IT" sz="1700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it-IT" sz="1700" dirty="0"/>
          </a:p>
          <a:p>
            <a:pPr algn="r"/>
            <a:endParaRPr lang="it-IT" dirty="0"/>
          </a:p>
          <a:p>
            <a:pPr algn="r"/>
            <a:r>
              <a:rPr lang="it-IT" sz="1500" dirty="0"/>
              <a:t>Storia del tempo presente</a:t>
            </a:r>
          </a:p>
          <a:p>
            <a:pPr algn="r"/>
            <a:r>
              <a:rPr lang="it-IT" sz="1500" dirty="0"/>
              <a:t>Prof.ssa Maddalena Carli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A84D5F-22F6-B09A-81C6-ADDA830047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2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000" y="5342611"/>
            <a:ext cx="504000" cy="5040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579054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51A16F-51BF-E23E-AF24-65BD85920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esto, schermata, albero&#10;&#10;Il contenuto generato dall'IA potrebbe non essere corretto.">
            <a:extLst>
              <a:ext uri="{FF2B5EF4-FFF2-40B4-BE49-F238E27FC236}">
                <a16:creationId xmlns:a16="http://schemas.microsoft.com/office/drawing/2014/main" id="{685637C2-3156-D444-46B5-1A61F917B0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933" y="1143000"/>
            <a:ext cx="8956134" cy="4572000"/>
          </a:xfrm>
        </p:spPr>
      </p:pic>
    </p:spTree>
    <p:extLst>
      <p:ext uri="{BB962C8B-B14F-4D97-AF65-F5344CB8AC3E}">
        <p14:creationId xmlns:p14="http://schemas.microsoft.com/office/powerpoint/2010/main" val="3808862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96A914-5F86-16B3-A49B-790D2CE2C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DF297E66-6AC2-F6CE-F327-4CAAA84F0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0A8462-2911-BEAA-A1A3-01F97712F772}"/>
              </a:ext>
            </a:extLst>
          </p:cNvPr>
          <p:cNvSpPr txBox="1"/>
          <p:nvPr/>
        </p:nvSpPr>
        <p:spPr>
          <a:xfrm>
            <a:off x="9210675" y="381000"/>
            <a:ext cx="281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Ionuț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Teodor Barba,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0963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C0D8A1-65E5-1821-55BE-7B589DD89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5FC539F-C54F-A217-A14C-AF6A9CBE31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8B42C91-C737-0176-5DB4-95EAB51A7E16}"/>
              </a:ext>
            </a:extLst>
          </p:cNvPr>
          <p:cNvSpPr txBox="1"/>
          <p:nvPr/>
        </p:nvSpPr>
        <p:spPr>
          <a:xfrm>
            <a:off x="5143500" y="152400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Costin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Ionita</a:t>
            </a: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C8BD60A2-B966-02A0-58EE-17F7F9C3D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7137" y="0"/>
            <a:ext cx="4614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703341B-9795-E39A-4582-233D899A7A2F}"/>
              </a:ext>
            </a:extLst>
          </p:cNvPr>
          <p:cNvSpPr txBox="1"/>
          <p:nvPr/>
        </p:nvSpPr>
        <p:spPr>
          <a:xfrm>
            <a:off x="6096000" y="6172200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Ioana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Ciocan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154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75D1D0-5BCB-428E-09DF-510AC6220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B801B10-E28D-038B-7432-992D5EFC16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918" y="0"/>
            <a:ext cx="6456164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FB2AA1-23B2-D2BB-201D-6CF106F6EDAE}"/>
              </a:ext>
            </a:extLst>
          </p:cNvPr>
          <p:cNvSpPr txBox="1"/>
          <p:nvPr/>
        </p:nvSpPr>
        <p:spPr>
          <a:xfrm>
            <a:off x="9499600" y="6362700"/>
            <a:ext cx="147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Bogdan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Ratas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859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F2E578-982B-440E-F980-7237EBE8E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E00C6B1-123F-B978-CD8F-68ACBB3FC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571500"/>
            <a:ext cx="3733800" cy="5715000"/>
          </a:xfrm>
          <a:prstGeom prst="rect">
            <a:avLst/>
          </a:prstGeom>
        </p:spPr>
      </p:pic>
      <p:pic>
        <p:nvPicPr>
          <p:cNvPr id="9220" name="Picture 4" descr="Monumento Delle Ali in Bucarest in Romania Fotografia Editoriale - Immagine  di vento, torretta: 187876876">
            <a:extLst>
              <a:ext uri="{FF2B5EF4-FFF2-40B4-BE49-F238E27FC236}">
                <a16:creationId xmlns:a16="http://schemas.microsoft.com/office/drawing/2014/main" id="{A4721D03-040E-26BD-525F-009E0BAB8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7937" y="0"/>
            <a:ext cx="4564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3F3968A-D8F1-EAE8-1FAE-37EBAB19854E}"/>
              </a:ext>
            </a:extLst>
          </p:cNvPr>
          <p:cNvSpPr txBox="1"/>
          <p:nvPr/>
        </p:nvSpPr>
        <p:spPr>
          <a:xfrm>
            <a:off x="520700" y="6388100"/>
            <a:ext cx="605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Mihai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Buculei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Ali. Monumento alla lotta anticomunista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(2016)</a:t>
            </a:r>
          </a:p>
        </p:txBody>
      </p:sp>
    </p:spTree>
    <p:extLst>
      <p:ext uri="{BB962C8B-B14F-4D97-AF65-F5344CB8AC3E}">
        <p14:creationId xmlns:p14="http://schemas.microsoft.com/office/powerpoint/2010/main" val="3442006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E0E697-A991-19EC-2A5C-7F537A63F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4340240-D9E6-315E-340A-7B2DE6EAF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041400"/>
            <a:ext cx="3657600" cy="4775200"/>
          </a:xfrm>
          <a:prstGeom prst="rect">
            <a:avLst/>
          </a:prstGeom>
        </p:spPr>
      </p:pic>
      <p:pic>
        <p:nvPicPr>
          <p:cNvPr id="10244" name="Picture 4" descr="Io, italiano, berlinese dal 1988 al 2008: vidi il Muro, amai la città e  ora...la amo e la odio» - Berlino Magazine">
            <a:extLst>
              <a:ext uri="{FF2B5EF4-FFF2-40B4-BE49-F238E27FC236}">
                <a16:creationId xmlns:a16="http://schemas.microsoft.com/office/drawing/2014/main" id="{F6E8C52A-9CD1-99CE-7592-2AA3128AC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5425" y="0"/>
            <a:ext cx="4346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B0A37E0-0367-B22B-84AE-9EB18E7EF28E}"/>
              </a:ext>
            </a:extLst>
          </p:cNvPr>
          <p:cNvSpPr txBox="1"/>
          <p:nvPr/>
        </p:nvSpPr>
        <p:spPr>
          <a:xfrm>
            <a:off x="3686338" y="6273800"/>
            <a:ext cx="4159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Nikolaj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Tomskij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Lenin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Berlino Est (1970)</a:t>
            </a:r>
          </a:p>
        </p:txBody>
      </p:sp>
    </p:spTree>
    <p:extLst>
      <p:ext uri="{BB962C8B-B14F-4D97-AF65-F5344CB8AC3E}">
        <p14:creationId xmlns:p14="http://schemas.microsoft.com/office/powerpoint/2010/main" val="1675686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BA40B8-146C-B2A0-E506-A701F3119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9DF699E-8168-36BC-A1EB-5A4CD6625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86500" cy="3505200"/>
          </a:xfrm>
          <a:prstGeom prst="rect">
            <a:avLst/>
          </a:prstGeom>
        </p:spPr>
      </p:pic>
      <p:pic>
        <p:nvPicPr>
          <p:cNvPr id="11268" name="Picture 4" descr="Riesumata enorme testa della statua di Lenin: fu sepolta a Berlino dopo il  crollo del Muro">
            <a:extLst>
              <a:ext uri="{FF2B5EF4-FFF2-40B4-BE49-F238E27FC236}">
                <a16:creationId xmlns:a16="http://schemas.microsoft.com/office/drawing/2014/main" id="{6F625A9D-677D-D6AA-F405-C37F7ED88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0" y="2540000"/>
            <a:ext cx="78740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872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926DBA-3206-7E5A-2F57-0AA1EA687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Monument to V. I. Lenin 1958 Vilnius 14.5x10.5 cm Lithuanian postcard -  Lithuania. Vilnius. - Online store. X-mas cards of the USSR. Postcards of  artists Latvia.">
            <a:extLst>
              <a:ext uri="{FF2B5EF4-FFF2-40B4-BE49-F238E27FC236}">
                <a16:creationId xmlns:a16="http://schemas.microsoft.com/office/drawing/2014/main" id="{71CE3F0D-5C32-2A05-3C2D-FC06CC7A7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6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D0A6A46-47C2-2B8A-2217-5F5F152B7E61}"/>
              </a:ext>
            </a:extLst>
          </p:cNvPr>
          <p:cNvSpPr txBox="1"/>
          <p:nvPr/>
        </p:nvSpPr>
        <p:spPr>
          <a:xfrm>
            <a:off x="9426575" y="6211669"/>
            <a:ext cx="271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Nikolaj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Tomskij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Lenin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Vilnius </a:t>
            </a:r>
          </a:p>
        </p:txBody>
      </p:sp>
    </p:spTree>
    <p:extLst>
      <p:ext uri="{BB962C8B-B14F-4D97-AF65-F5344CB8AC3E}">
        <p14:creationId xmlns:p14="http://schemas.microsoft.com/office/powerpoint/2010/main" val="1372087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0D955C-CC3F-E35E-3146-6677BE2C4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w Lenin statue fell in Vilnius 30 years ago: 'his legs ...">
            <a:extLst>
              <a:ext uri="{FF2B5EF4-FFF2-40B4-BE49-F238E27FC236}">
                <a16:creationId xmlns:a16="http://schemas.microsoft.com/office/drawing/2014/main" id="{87FDACD3-1BF5-1B69-13FF-041D1F8DD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87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62A54C1-88D6-87B1-1B20-4E1E9F627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700" y="2578100"/>
            <a:ext cx="76073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68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83F9D5-8ED0-5E2B-9139-D659429C2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ow Lenin statue fell in Vilnius 30 years ago: 'his legs ...">
            <a:extLst>
              <a:ext uri="{FF2B5EF4-FFF2-40B4-BE49-F238E27FC236}">
                <a16:creationId xmlns:a16="http://schemas.microsoft.com/office/drawing/2014/main" id="{D9BE8051-BF3F-B7EC-2D78-2BA99A7DC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406" y="0"/>
            <a:ext cx="10517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243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FC5A6D03-E1F6-6F5D-A3BE-4ED6D5749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8089FF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«Non potrebbe darsi che, aggredendo le immagini inerti, liberandosene, si aggrediscano proprio gli uomini e le donne che vi sono rappresentati? E se è così, essi sono contenuti nelle loro immagini, oppure l’azione ostile continua sul significato per una sorta di trasferimento contagioso?»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Freedberg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Power of Images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(1989)</a:t>
            </a: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2C87DE44-35A5-8439-8496-10A8FDC9E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8089FF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«guerra delle statue» nello spazio postsovietico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tempi della edificazione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fasi dello smantellamento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destino delle statue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«caso ucraino»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220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5196ED-B813-F989-5494-E6E815334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1">
            <a:extLst>
              <a:ext uri="{FF2B5EF4-FFF2-40B4-BE49-F238E27FC236}">
                <a16:creationId xmlns:a16="http://schemas.microsoft.com/office/drawing/2014/main" id="{AC689D21-BD28-43AC-9516-F178FD608B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875" y="945000"/>
            <a:ext cx="8286250" cy="49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51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EFB248-B257-EEEB-A708-81EC89804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6B7F62A-588C-F0A5-439B-544B063DBE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Ucraina: dagli anni ‘90 denuncia della «schiavitù spirituale» all’Urss</a:t>
            </a:r>
          </a:p>
          <a:p>
            <a:pPr>
              <a:buFont typeface="Wingdings" pitchFamily="2" charset="2"/>
              <a:buChar char="ü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‘guerra alle statue’ improntate a un unico stile e all’ideologia comunista</a:t>
            </a:r>
          </a:p>
          <a:p>
            <a:pPr>
              <a:buFont typeface="Wingdings" pitchFamily="2" charset="2"/>
              <a:buChar char="ü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puntuale classificazione, dal 1987, del patrimonio materiale ucraino (Istituto di Storia dell’Accademia delle Scienze), prerivoluzionari e sovietici. Monumenti a Lenin: tra i 4.000 e i 5.000</a:t>
            </a:r>
          </a:p>
          <a:p>
            <a:pPr>
              <a:buFont typeface="Wingdings" pitchFamily="2" charset="2"/>
              <a:buChar char="ü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97553DC3-1CF1-AF7C-44B0-3AF2308DC1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Leninopad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(pioggia di Lenin) &gt; il movimento iconoclasta si sviluppa all’interno del percorso di decomunistizzazione e può essere suddiviso in varie fasi</a:t>
            </a:r>
          </a:p>
          <a:p>
            <a:pPr>
              <a:buFont typeface="Wingdings" pitchFamily="2" charset="2"/>
              <a:buChar char="§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primi anni Novanta</a:t>
            </a:r>
          </a:p>
          <a:p>
            <a:pPr>
              <a:buFont typeface="Wingdings" pitchFamily="2" charset="2"/>
              <a:buChar char="§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presidenza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Juscenko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(23 gennaio 2005-25 febbraio 2010)</a:t>
            </a:r>
          </a:p>
          <a:p>
            <a:pPr>
              <a:buFont typeface="Wingdings" pitchFamily="2" charset="2"/>
              <a:buChar char="§"/>
            </a:pP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Euromaidan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l’invasione russa</a:t>
            </a:r>
          </a:p>
        </p:txBody>
      </p:sp>
    </p:spTree>
    <p:extLst>
      <p:ext uri="{BB962C8B-B14F-4D97-AF65-F5344CB8AC3E}">
        <p14:creationId xmlns:p14="http://schemas.microsoft.com/office/powerpoint/2010/main" val="2773037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EFDC3F-F38E-2220-D9C7-FDDD780BF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BE0D583-15F9-5304-1DB5-F05442E2EE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9B3A0E28-F524-BF3A-B6D3-A412522BE8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530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5A34CD-237D-1600-73DA-D022B6611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Immagine che contiene aria aperta, cielo, pianta, statua&#10;&#10;Il contenuto generato dall'IA potrebbe non essere corretto.">
            <a:extLst>
              <a:ext uri="{FF2B5EF4-FFF2-40B4-BE49-F238E27FC236}">
                <a16:creationId xmlns:a16="http://schemas.microsoft.com/office/drawing/2014/main" id="{D64EAE75-1B18-24B8-A2DB-72DC5CF4A6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529291"/>
            <a:ext cx="5181600" cy="2944006"/>
          </a:xfr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BAD606B-A9EA-DFD2-48AF-AB1B10CD2CFB}"/>
              </a:ext>
            </a:extLst>
          </p:cNvPr>
          <p:cNvSpPr txBox="1"/>
          <p:nvPr/>
        </p:nvSpPr>
        <p:spPr>
          <a:xfrm>
            <a:off x="6172200" y="5588000"/>
            <a:ext cx="1729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lenin.tilda.ws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Dmitrij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Kudinov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Mausoleo di Lenin - Wikipedia">
            <a:extLst>
              <a:ext uri="{FF2B5EF4-FFF2-40B4-BE49-F238E27FC236}">
                <a16:creationId xmlns:a16="http://schemas.microsoft.com/office/drawing/2014/main" id="{5C31C86C-0512-1042-CD2B-BEEBFF3498D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239550"/>
            <a:ext cx="5181600" cy="352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90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FFFC2E-B238-DF6C-1A45-0B8285469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0A4E15DE-9E33-2884-4B19-498E60422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8089FF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Monumenti a Lenin in Urss nel 1991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14.290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circa la metà in Russia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5.500 in Ucraina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 in Bielorussia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in Kazakistan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in Moldavia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 nelle repubbliche dell’Asia centrale e della </a:t>
            </a: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Transcaucasia</a:t>
            </a: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 nei paesi baltici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 in altri paesi esteri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430F4294-F754-084F-A1D4-8271F00F5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8089FF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Monumenti a Lenin nello spazio postsovietico nel 2021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7.194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6.000 in Russia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350 in Ucraina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 in Bielorussia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159 in Kazakistan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in Moldavia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nelle repubbliche dell’Asia centrale e della </a:t>
            </a: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Transcaucasia</a:t>
            </a: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nei paesi baltici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in altri paesi esteri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039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398B3-A2D5-9CA9-015E-9084BA899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4B112BF5-C56D-95C6-7632-EEA43BB05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8089FF"/>
            </a:solidFill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iconoclastia del 1989 (dissoluzione delle ‘democrazie popolari’ e nascita degli Stati indipendenti &gt; ‘Lenin a pezzi’</a:t>
            </a:r>
          </a:p>
        </p:txBody>
      </p:sp>
    </p:spTree>
    <p:extLst>
      <p:ext uri="{BB962C8B-B14F-4D97-AF65-F5344CB8AC3E}">
        <p14:creationId xmlns:p14="http://schemas.microsoft.com/office/powerpoint/2010/main" val="3421200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D04C29-ED66-E4C7-8A83-41567692B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n this day: Poland's largest Lenin statue removed 35 years ago">
            <a:extLst>
              <a:ext uri="{FF2B5EF4-FFF2-40B4-BE49-F238E27FC236}">
                <a16:creationId xmlns:a16="http://schemas.microsoft.com/office/drawing/2014/main" id="{19F7141B-187D-1291-9B88-21B49E99C73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1600" cy="291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he statue was unveiled on April 28, 1973. Photo: KM PAP/CAF/Maciej Sochor ">
            <a:extLst>
              <a:ext uri="{FF2B5EF4-FFF2-40B4-BE49-F238E27FC236}">
                <a16:creationId xmlns:a16="http://schemas.microsoft.com/office/drawing/2014/main" id="{08648610-8279-8D3C-5D34-1078562D7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2000" y="2898000"/>
            <a:ext cx="70400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33903C6-2DB3-9F1C-8953-B4013EEC3F22}"/>
              </a:ext>
            </a:extLst>
          </p:cNvPr>
          <p:cNvSpPr txBox="1"/>
          <p:nvPr/>
        </p:nvSpPr>
        <p:spPr>
          <a:xfrm>
            <a:off x="6096000" y="2387600"/>
            <a:ext cx="4600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Marian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Konieczny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Lenin,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Nowa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Huta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Polonia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DEB5B23-035F-9F64-08B0-4729A4B021E1}"/>
              </a:ext>
            </a:extLst>
          </p:cNvPr>
          <p:cNvSpPr txBox="1"/>
          <p:nvPr/>
        </p:nvSpPr>
        <p:spPr>
          <a:xfrm>
            <a:off x="0" y="3914669"/>
            <a:ext cx="51475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Istruzioni del concorso (1969): «far meglio conoscere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all’intera società le conquiste pratiche e teoriche del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primo Stato socialista al mondo»</a:t>
            </a:r>
          </a:p>
        </p:txBody>
      </p:sp>
    </p:spTree>
    <p:extLst>
      <p:ext uri="{BB962C8B-B14F-4D97-AF65-F5344CB8AC3E}">
        <p14:creationId xmlns:p14="http://schemas.microsoft.com/office/powerpoint/2010/main" val="3769259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A890FD-700F-65E1-2C7A-E6F26084D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he district of Nowa Huta was envisaged as a utopian paradise. Photo: Omar Marques/SOPA Images/LightRocket via Getty Images ">
            <a:extLst>
              <a:ext uri="{FF2B5EF4-FFF2-40B4-BE49-F238E27FC236}">
                <a16:creationId xmlns:a16="http://schemas.microsoft.com/office/drawing/2014/main" id="{6BD9530E-4C91-4739-2A81-7A3E78020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00" y="57150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E540477-E963-2F2A-6548-39A68717E545}"/>
              </a:ext>
            </a:extLst>
          </p:cNvPr>
          <p:cNvSpPr txBox="1"/>
          <p:nvPr/>
        </p:nvSpPr>
        <p:spPr>
          <a:xfrm>
            <a:off x="9728200" y="6488668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Nowa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Huta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941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0DD524-DE45-9DA4-79E2-C8F362A5F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C6DE7601-4E2B-3FA6-6CA1-0BB845D54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2687" y="0"/>
            <a:ext cx="4659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trăinii” Bucureştilor | simply bucharest: a league of gentlemen">
            <a:extLst>
              <a:ext uri="{FF2B5EF4-FFF2-40B4-BE49-F238E27FC236}">
                <a16:creationId xmlns:a16="http://schemas.microsoft.com/office/drawing/2014/main" id="{BAA2C18D-6966-8FAF-0334-6564C62C444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311498"/>
            <a:ext cx="5181600" cy="337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337AB14-F4B8-EDB1-34EF-88389CEA5B6E}"/>
              </a:ext>
            </a:extLst>
          </p:cNvPr>
          <p:cNvSpPr txBox="1"/>
          <p:nvPr/>
        </p:nvSpPr>
        <p:spPr>
          <a:xfrm>
            <a:off x="3657600" y="838200"/>
            <a:ext cx="3076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Boris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Caragea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Lenin, Bucarest</a:t>
            </a:r>
          </a:p>
        </p:txBody>
      </p:sp>
    </p:spTree>
    <p:extLst>
      <p:ext uri="{BB962C8B-B14F-4D97-AF65-F5344CB8AC3E}">
        <p14:creationId xmlns:p14="http://schemas.microsoft.com/office/powerpoint/2010/main" val="2016299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931122-6124-000F-0A7C-BD09046E4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BB65771F-8EB1-3435-1E1A-0A1ED2403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8089FF"/>
            </a:solidFill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it-IT" sz="2800" dirty="0">
              <a:solidFill>
                <a:srgbClr val="521B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54FCCE8-25EE-27B6-03F0-1BEDE16BB07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278311"/>
            <a:ext cx="5181600" cy="344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3E9768D-306C-4892-5F43-3201E3615933}"/>
              </a:ext>
            </a:extLst>
          </p:cNvPr>
          <p:cNvSpPr txBox="1"/>
          <p:nvPr/>
        </p:nvSpPr>
        <p:spPr>
          <a:xfrm>
            <a:off x="6324600" y="2006600"/>
            <a:ext cx="502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«Alle ore 12.00, alla presenza di un migliaio di spettatori di passaggio, è iniziata l’opera di deposizione del compagno Lenin dal piedistallo sul quale è rimasto nell’arco di trent’anni. La fine di questo simbolo è significativa per molti aspetti. Il comunismo rappresentato nella persona di Lenin si ergeva come una spina piantata nel cuore del paese. La decisione di divellere la statua dalla sua sede è molto più di un’operazione necessaria. E’ un atto di volontà nazionale.»</a:t>
            </a:r>
          </a:p>
        </p:txBody>
      </p:sp>
    </p:spTree>
    <p:extLst>
      <p:ext uri="{BB962C8B-B14F-4D97-AF65-F5344CB8AC3E}">
        <p14:creationId xmlns:p14="http://schemas.microsoft.com/office/powerpoint/2010/main" val="41270349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6626</TotalTime>
  <Words>497</Words>
  <Application>Microsoft Macintosh PowerPoint</Application>
  <PresentationFormat>Widescreen</PresentationFormat>
  <Paragraphs>67</Paragraphs>
  <Slides>22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Times New Roman</vt:lpstr>
      <vt:lpstr>Wingdings</vt:lpstr>
      <vt:lpstr>Tema di Office</vt:lpstr>
      <vt:lpstr>    2.3. La guerra delle statue: Lenin a pezzi (I)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maddalena carli</dc:creator>
  <cp:lastModifiedBy>maddalena carli</cp:lastModifiedBy>
  <cp:revision>113</cp:revision>
  <dcterms:created xsi:type="dcterms:W3CDTF">2025-05-28T06:59:09Z</dcterms:created>
  <dcterms:modified xsi:type="dcterms:W3CDTF">2025-11-28T07:16:15Z</dcterms:modified>
</cp:coreProperties>
</file>