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91"/>
  </p:notesMasterIdLst>
  <p:handoutMasterIdLst>
    <p:handoutMasterId r:id="rId92"/>
  </p:handoutMasterIdLst>
  <p:sldIdLst>
    <p:sldId id="373" r:id="rId5"/>
    <p:sldId id="261" r:id="rId6"/>
    <p:sldId id="280" r:id="rId7"/>
    <p:sldId id="273" r:id="rId8"/>
    <p:sldId id="314" r:id="rId9"/>
    <p:sldId id="378" r:id="rId10"/>
    <p:sldId id="379" r:id="rId11"/>
    <p:sldId id="492" r:id="rId12"/>
    <p:sldId id="381" r:id="rId13"/>
    <p:sldId id="382" r:id="rId14"/>
    <p:sldId id="400" r:id="rId15"/>
    <p:sldId id="401" r:id="rId16"/>
    <p:sldId id="471" r:id="rId17"/>
    <p:sldId id="384" r:id="rId18"/>
    <p:sldId id="386" r:id="rId19"/>
    <p:sldId id="388" r:id="rId20"/>
    <p:sldId id="472" r:id="rId21"/>
    <p:sldId id="387" r:id="rId22"/>
    <p:sldId id="389" r:id="rId23"/>
    <p:sldId id="396" r:id="rId24"/>
    <p:sldId id="397" r:id="rId25"/>
    <p:sldId id="398" r:id="rId26"/>
    <p:sldId id="403" r:id="rId27"/>
    <p:sldId id="408" r:id="rId28"/>
    <p:sldId id="493" r:id="rId29"/>
    <p:sldId id="409" r:id="rId30"/>
    <p:sldId id="410" r:id="rId31"/>
    <p:sldId id="411" r:id="rId32"/>
    <p:sldId id="415" r:id="rId33"/>
    <p:sldId id="414" r:id="rId34"/>
    <p:sldId id="495" r:id="rId35"/>
    <p:sldId id="417" r:id="rId36"/>
    <p:sldId id="494" r:id="rId37"/>
    <p:sldId id="420" r:id="rId38"/>
    <p:sldId id="473" r:id="rId39"/>
    <p:sldId id="418" r:id="rId40"/>
    <p:sldId id="421" r:id="rId41"/>
    <p:sldId id="422" r:id="rId42"/>
    <p:sldId id="423" r:id="rId43"/>
    <p:sldId id="424" r:id="rId44"/>
    <p:sldId id="474" r:id="rId45"/>
    <p:sldId id="430" r:id="rId46"/>
    <p:sldId id="432" r:id="rId47"/>
    <p:sldId id="431" r:id="rId48"/>
    <p:sldId id="435" r:id="rId49"/>
    <p:sldId id="433" r:id="rId50"/>
    <p:sldId id="434" r:id="rId51"/>
    <p:sldId id="440" r:id="rId52"/>
    <p:sldId id="441" r:id="rId53"/>
    <p:sldId id="442" r:id="rId54"/>
    <p:sldId id="443" r:id="rId55"/>
    <p:sldId id="449" r:id="rId56"/>
    <p:sldId id="450" r:id="rId57"/>
    <p:sldId id="445" r:id="rId58"/>
    <p:sldId id="446" r:id="rId59"/>
    <p:sldId id="451" r:id="rId60"/>
    <p:sldId id="452" r:id="rId61"/>
    <p:sldId id="453" r:id="rId62"/>
    <p:sldId id="454" r:id="rId63"/>
    <p:sldId id="455" r:id="rId64"/>
    <p:sldId id="456" r:id="rId65"/>
    <p:sldId id="457" r:id="rId66"/>
    <p:sldId id="459" r:id="rId67"/>
    <p:sldId id="460" r:id="rId68"/>
    <p:sldId id="461" r:id="rId69"/>
    <p:sldId id="462" r:id="rId70"/>
    <p:sldId id="463" r:id="rId71"/>
    <p:sldId id="464" r:id="rId72"/>
    <p:sldId id="465" r:id="rId73"/>
    <p:sldId id="467" r:id="rId74"/>
    <p:sldId id="475" r:id="rId75"/>
    <p:sldId id="476" r:id="rId76"/>
    <p:sldId id="477" r:id="rId77"/>
    <p:sldId id="478" r:id="rId78"/>
    <p:sldId id="479" r:id="rId79"/>
    <p:sldId id="480" r:id="rId80"/>
    <p:sldId id="481" r:id="rId81"/>
    <p:sldId id="482" r:id="rId82"/>
    <p:sldId id="483" r:id="rId83"/>
    <p:sldId id="484" r:id="rId84"/>
    <p:sldId id="485" r:id="rId85"/>
    <p:sldId id="486" r:id="rId86"/>
    <p:sldId id="487" r:id="rId87"/>
    <p:sldId id="489" r:id="rId88"/>
    <p:sldId id="490" r:id="rId89"/>
    <p:sldId id="491" r:id="rId90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lia Santinelli" initials="GS" lastIdx="1" clrIdx="0">
    <p:extLst>
      <p:ext uri="{19B8F6BF-5375-455C-9EA6-DF929625EA0E}">
        <p15:presenceInfo xmlns:p15="http://schemas.microsoft.com/office/powerpoint/2012/main" userId="S::Santinelli.2215829@studenti.uniroma1.it::824e9d55-68a3-4902-aecc-d0672f3fcb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8C09"/>
    <a:srgbClr val="43467B"/>
    <a:srgbClr val="87175F"/>
    <a:srgbClr val="E19E6B"/>
    <a:srgbClr val="EEEEEE"/>
    <a:srgbClr val="F69E1D"/>
    <a:srgbClr val="EEC621"/>
    <a:srgbClr val="AEA422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A6EBFA4-1BC5-49C9-9711-B2794B10A421}" type="datetime1">
              <a:rPr lang="it-IT" smtClean="0">
                <a:latin typeface="Tw Cen MT" panose="020B0602020104020603" pitchFamily="34" charset="0"/>
              </a:rPr>
              <a:t>17/09/25</a:t>
            </a:fld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BB1589-0F8A-400D-AEF4-57688446A2F5}" type="slidenum">
              <a:rPr lang="it-IT" smtClean="0">
                <a:latin typeface="Tw Cen MT" panose="020B0602020104020603" pitchFamily="34" charset="0"/>
              </a:rPr>
              <a:t>‹N›</a:t>
            </a:fld>
            <a:endParaRPr lang="it-IT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4T07:47:24.57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 8665,'35'0'0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6:34:47.51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50 100 9922,'0'-33'0,"0"0"0,-6 21 0,-10-4 0,10 10 0,-16 6 0,22 0 0,0 0 0,0 22 0,0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09:05.56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27 1 9209,'-3'26'0,"-6"0"0,6 1 0,-5-1 0,5 0 0,14-11 0,4-3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DC3F789C-A80B-4C65-96CE-E17EF7ED4642}" type="datetime1">
              <a:rPr lang="it-IT" noProof="0" smtClean="0"/>
              <a:t>17/09/25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DAE5FABD-26C8-4F74-B1E3-45BC91BC9D7B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74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_Curr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Smeral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Aranc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Grig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Blu_patch triangolo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_barra forme bianca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metà immagine orizzontal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709677"/>
            <a:ext cx="11094717" cy="1500876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53200" y="2667001"/>
            <a:ext cx="5090157" cy="3543552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titolo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617492"/>
            <a:ext cx="9890759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46520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tà immagin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testo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immagini multipl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4" name="Segnaposto immagine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5" name="Segnaposto immagine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intera con barra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6" name="Segnaposto testo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3" name="Segnaposto testo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4" name="Segnaposto testo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6" name="Segnaposto testo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27803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immagine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7" name="Segnaposto numero diapositiva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5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immagine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contenuto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icona contenut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icona contenuto 3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55214"/>
            <a:ext cx="3810000" cy="3416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88549"/>
            <a:ext cx="3810000" cy="3416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3" name="Segnaposto contenuto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5021885"/>
            <a:ext cx="3810000" cy="3416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lato patch icona contenuto 3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3" name="Segnaposto contenuto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35" name="Figura a mano libera: Forma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lato patch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immagine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1</a:t>
            </a:r>
          </a:p>
        </p:txBody>
      </p:sp>
      <p:sp>
        <p:nvSpPr>
          <p:cNvPr id="30" name="Segnaposto immagine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2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3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35" name="Segnaposto testo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immagine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immagine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immagine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Segnaposto immagine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2" name="Segnaposto immagine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3" name="Segnaposto immagine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4" name="Segnaposto testo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5" name="Segnaposto testo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6" name="Segnaposto testo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7" name="Segnaposto testo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8" name="Segnaposto testo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9" name="Segnaposto testo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lide titolo_Giallo inten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gnaposto immagine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9" name="Segnaposto testo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0" name="Segnaposto testo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1" name="Segnaposto immagine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2" name="Segnaposto testo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3" name="Segnaposto testo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4" name="Segnaposto immagine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5" name="Segnaposto testo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6" name="Segnaposto testo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7" name="Segnaposto immagine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8" name="Segnaposto testo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9" name="Segnaposto testo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lato patch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didascalia immagine_b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didascalia immagine_arancio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6" name="Segnaposto testo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rtlCol="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2" name="Segnaposto testo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2" name="Segnaposto testo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mfasi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341632"/>
          </a:xfrm>
          <a:solidFill>
            <a:schemeClr val="accent1"/>
          </a:solidFill>
        </p:spPr>
        <p:txBody>
          <a:bodyPr wrap="square" lIns="640080" rIns="91440" rtlCol="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customXml" Target="../ink/ink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customXml" Target="../ink/ink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454C5448-5DFC-9E03-F68C-7D6FB26011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93077" y="0"/>
            <a:ext cx="19700363" cy="14179611"/>
          </a:xfrm>
          <a:solidFill>
            <a:schemeClr val="tx1"/>
          </a:solidFill>
        </p:spPr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6D7AF60-A054-A06D-8E8E-DD74C7E6C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34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209850-81F6-B322-6D17-785BFDE1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942" y="152400"/>
            <a:ext cx="5566160" cy="653048"/>
          </a:xfrm>
        </p:spPr>
        <p:txBody>
          <a:bodyPr>
            <a:normAutofit/>
          </a:bodyPr>
          <a:lstStyle/>
          <a:p>
            <a:r>
              <a:rPr lang="it-IT" sz="3600" b="1" dirty="0">
                <a:latin typeface="Arial"/>
                <a:ea typeface="+mj-lt"/>
                <a:cs typeface="Arial"/>
              </a:rPr>
              <a:t>Channel Strategy</a:t>
            </a:r>
            <a:endParaRPr lang="it-IT" sz="3600" b="1" dirty="0">
              <a:latin typeface="Arial"/>
              <a:cs typeface="Arial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0851E1-BF9C-812B-279F-BCFA2579F04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5101" y="1079539"/>
            <a:ext cx="5392505" cy="5067086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611A7875-9869-D070-FA33-42C3A5D3B93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41320" y="1078600"/>
            <a:ext cx="4075605" cy="5065940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2BBB6C-1450-F10D-857F-C28749F3A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10</a:t>
            </a:fld>
            <a:endParaRPr lang="it-IT" noProof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942AE3-3231-E56F-2440-6A1C9E91AA75}"/>
              </a:ext>
            </a:extLst>
          </p:cNvPr>
          <p:cNvSpPr txBox="1"/>
          <p:nvPr/>
        </p:nvSpPr>
        <p:spPr>
          <a:xfrm>
            <a:off x="611443" y="1698955"/>
            <a:ext cx="4945641" cy="34778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000" b="1" dirty="0">
                <a:latin typeface="Arial"/>
                <a:ea typeface="+mn-lt"/>
                <a:cs typeface="Arial"/>
              </a:rPr>
              <a:t>• Serve un processo strutturato che porta al </a:t>
            </a:r>
            <a:r>
              <a:rPr lang="it-IT" sz="2000" b="1" err="1">
                <a:latin typeface="Arial"/>
                <a:ea typeface="+mn-lt"/>
                <a:cs typeface="Arial"/>
              </a:rPr>
              <a:t>channel</a:t>
            </a:r>
            <a:r>
              <a:rPr lang="it-IT" sz="2000" b="1" dirty="0">
                <a:latin typeface="Arial"/>
                <a:ea typeface="+mn-lt"/>
                <a:cs typeface="Arial"/>
              </a:rPr>
              <a:t> mix: </a:t>
            </a:r>
          </a:p>
          <a:p>
            <a:pPr algn="ctr"/>
            <a:endParaRPr lang="it-IT" sz="2000" dirty="0">
              <a:latin typeface="Arial"/>
              <a:ea typeface="+mn-lt"/>
              <a:cs typeface="Arial"/>
            </a:endParaRPr>
          </a:p>
          <a:p>
            <a:pPr marL="285750" indent="-285750" algn="ctr">
              <a:buFont typeface="Calibri"/>
              <a:buChar char="-"/>
            </a:pPr>
            <a:r>
              <a:rPr lang="it-IT" sz="2000" i="1" u="sng" dirty="0">
                <a:latin typeface="Arial"/>
                <a:ea typeface="+mn-lt"/>
                <a:cs typeface="Arial"/>
              </a:rPr>
              <a:t>l’insieme dei </a:t>
            </a:r>
            <a:r>
              <a:rPr lang="it-IT" sz="2000" i="1" u="sng" err="1">
                <a:latin typeface="Arial"/>
                <a:ea typeface="+mn-lt"/>
                <a:cs typeface="Arial"/>
              </a:rPr>
              <a:t>touchpoint</a:t>
            </a:r>
            <a:r>
              <a:rPr lang="it-IT" sz="2000" dirty="0">
                <a:latin typeface="Arial"/>
                <a:ea typeface="+mn-lt"/>
                <a:cs typeface="Arial"/>
              </a:rPr>
              <a:t> scelti dall’azienda per: </a:t>
            </a:r>
          </a:p>
          <a:p>
            <a:pPr marL="285750" indent="-285750" algn="ctr">
              <a:buFont typeface="Calibri"/>
              <a:buChar char="-"/>
            </a:pPr>
            <a:endParaRPr lang="it-IT" sz="2000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veicolare messaggi </a:t>
            </a: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assistere consumatori, stakeholder, dipendenti </a:t>
            </a: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Definisce sia la strategia dei singoli canali sia come essi agiscono insieme.</a:t>
            </a:r>
            <a:endParaRPr lang="it-IT" sz="2000">
              <a:latin typeface="Arial"/>
              <a:cs typeface="Arial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CF53DD5-D8D6-8F98-BF50-8E9B9F612198}"/>
              </a:ext>
            </a:extLst>
          </p:cNvPr>
          <p:cNvSpPr txBox="1"/>
          <p:nvPr/>
        </p:nvSpPr>
        <p:spPr>
          <a:xfrm>
            <a:off x="7503356" y="1300856"/>
            <a:ext cx="3704464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000" b="1" dirty="0">
                <a:latin typeface="Arial"/>
                <a:ea typeface="+mn-lt"/>
                <a:cs typeface="Arial"/>
              </a:rPr>
              <a:t>• È legata al customer </a:t>
            </a:r>
            <a:r>
              <a:rPr lang="it-IT" sz="2000" b="1" err="1">
                <a:latin typeface="Arial"/>
                <a:ea typeface="+mn-lt"/>
                <a:cs typeface="Arial"/>
              </a:rPr>
              <a:t>journey</a:t>
            </a:r>
            <a:r>
              <a:rPr lang="it-IT" sz="2000" b="1" dirty="0">
                <a:latin typeface="Arial"/>
                <a:ea typeface="+mn-lt"/>
                <a:cs typeface="Arial"/>
              </a:rPr>
              <a:t>:</a:t>
            </a:r>
          </a:p>
          <a:p>
            <a:pPr algn="ctr"/>
            <a:endParaRPr lang="it-IT" sz="2000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 • a volte ne fa parte integrante </a:t>
            </a:r>
          </a:p>
          <a:p>
            <a:pPr algn="ctr"/>
            <a:endParaRPr lang="it-IT" sz="2000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altre volte è autonoma, ma basata su studi pregressi su bisogni, barriere e processi d’acquisto. </a:t>
            </a:r>
          </a:p>
          <a:p>
            <a:pPr algn="ctr"/>
            <a:endParaRPr lang="it-IT" sz="2000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dirty="0">
                <a:latin typeface="Arial"/>
                <a:ea typeface="+mn-lt"/>
                <a:cs typeface="Arial"/>
              </a:rPr>
              <a:t>• È un processo ciclico,</a:t>
            </a:r>
            <a:r>
              <a:rPr lang="it-IT" sz="2000" dirty="0">
                <a:latin typeface="Arial"/>
                <a:ea typeface="+mn-lt"/>
                <a:cs typeface="Arial"/>
              </a:rPr>
              <a:t> da aggiornare almeno ogni due anni, per adattarsi ai cambiamenti rapidi.</a:t>
            </a:r>
            <a:endParaRPr lang="it-IT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777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5B81CC40-FC5E-EB26-97F6-C9BDA4F3DF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04859" y="177185"/>
            <a:ext cx="10805160" cy="70788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sz="3200" dirty="0">
                <a:latin typeface="Arial"/>
                <a:ea typeface="+mj-lt"/>
                <a:cs typeface="Arial"/>
              </a:rPr>
              <a:t>Le 4 fasi della Channel Strategy</a:t>
            </a:r>
            <a:endParaRPr lang="it-IT" sz="3200" dirty="0">
              <a:latin typeface="Arial"/>
              <a:ea typeface="+mj-ea"/>
              <a:cs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89F138-10B2-D9F5-1495-5558E08D32CD}"/>
              </a:ext>
            </a:extLst>
          </p:cNvPr>
          <p:cNvSpPr txBox="1"/>
          <p:nvPr/>
        </p:nvSpPr>
        <p:spPr>
          <a:xfrm>
            <a:off x="329435" y="955110"/>
            <a:ext cx="11402233" cy="539341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2000" b="1" dirty="0">
                <a:latin typeface="Arial"/>
                <a:cs typeface="Arial"/>
              </a:rPr>
              <a:t>1. Analisi (la fase più importante) </a:t>
            </a:r>
            <a:endParaRPr lang="it-IT" sz="2000">
              <a:latin typeface="Arial"/>
              <a:cs typeface="Arial"/>
            </a:endParaRP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b="1" dirty="0">
                <a:latin typeface="Arial"/>
                <a:cs typeface="Arial"/>
              </a:rPr>
              <a:t>Base delle scelte successive: errori qui si riflettono dopo.</a:t>
            </a:r>
            <a:r>
              <a:rPr lang="it-IT" dirty="0">
                <a:latin typeface="Arial"/>
                <a:cs typeface="Arial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400" i="1" dirty="0">
                <a:latin typeface="Arial"/>
                <a:cs typeface="Arial"/>
              </a:rPr>
              <a:t>• Include: </a:t>
            </a: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000" b="1" dirty="0">
                <a:latin typeface="Arial"/>
                <a:cs typeface="Arial"/>
              </a:rPr>
              <a:t>• Stato attuale del </a:t>
            </a:r>
            <a:r>
              <a:rPr lang="it-IT" sz="2000" b="1" dirty="0" err="1">
                <a:latin typeface="Arial"/>
                <a:cs typeface="Arial"/>
              </a:rPr>
              <a:t>channel</a:t>
            </a:r>
            <a:r>
              <a:rPr lang="it-IT" sz="2000" b="1" dirty="0">
                <a:latin typeface="Arial"/>
                <a:cs typeface="Arial"/>
              </a:rPr>
              <a:t> mix</a:t>
            </a:r>
            <a:r>
              <a:rPr lang="it-IT" dirty="0">
                <a:latin typeface="Arial"/>
                <a:cs typeface="Arial"/>
              </a:rPr>
              <a:t> → mappare i canali usati, i risultati ottenuti, cosa migliorare o eliminare. </a:t>
            </a: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000" b="1" dirty="0">
                <a:latin typeface="Arial"/>
                <a:cs typeface="Arial"/>
              </a:rPr>
              <a:t>• Risorse disponibili</a:t>
            </a:r>
            <a:r>
              <a:rPr lang="it-IT" dirty="0">
                <a:latin typeface="Arial"/>
                <a:cs typeface="Arial"/>
              </a:rPr>
              <a:t> (budget, tempo, persone, competenze) → se ignorate, rischio di: </a:t>
            </a: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000" b="1" dirty="0">
                <a:latin typeface="Arial"/>
                <a:cs typeface="Arial"/>
              </a:rPr>
              <a:t>• sovradimensionamento</a:t>
            </a:r>
            <a:r>
              <a:rPr lang="it-IT" dirty="0">
                <a:latin typeface="Arial"/>
                <a:cs typeface="Arial"/>
              </a:rPr>
              <a:t> (si deve tagliare in seguito) </a:t>
            </a: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000" b="1" dirty="0">
                <a:latin typeface="Arial"/>
                <a:cs typeface="Arial"/>
              </a:rPr>
              <a:t>• sottodimensionamento</a:t>
            </a:r>
            <a:r>
              <a:rPr lang="it-IT" dirty="0">
                <a:latin typeface="Arial"/>
                <a:cs typeface="Arial"/>
              </a:rPr>
              <a:t> (si sfrutta poco il potenziale). </a:t>
            </a: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it-IT">
              <a:latin typeface="Arial"/>
              <a:cs typeface="Arial"/>
            </a:endParaRP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C441CF9-280C-1127-1FA8-E8A205CE6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it-IT" smtClean="0"/>
              <a:pPr>
                <a:spcAft>
                  <a:spcPts val="600"/>
                </a:spcAft>
              </a:pPr>
              <a:t>11</a:t>
            </a:fld>
            <a:endParaRPr lang="it-IT"/>
          </a:p>
        </p:txBody>
      </p:sp>
      <p:pic>
        <p:nvPicPr>
          <p:cNvPr id="2" name="Immagine 1" descr="Marketing Channel Strategy - WebCreatify">
            <a:extLst>
              <a:ext uri="{FF2B5EF4-FFF2-40B4-BE49-F238E27FC236}">
                <a16:creationId xmlns:a16="http://schemas.microsoft.com/office/drawing/2014/main" id="{2C00B9E5-70A9-B71A-BEC7-E333E775E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182" y="4191000"/>
            <a:ext cx="3473882" cy="200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80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8CEB34E-DDEF-7F3E-5F83-0290800DB6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3166" y="654415"/>
            <a:ext cx="11911578" cy="465192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fontAlgn="base"/>
            <a:endParaRPr lang="it-IT" altLang="en-US" sz="2200" dirty="0"/>
          </a:p>
          <a:p>
            <a:pPr algn="ctr" fontAlgn="base"/>
            <a:endParaRPr lang="it-IT" altLang="en-US" sz="2200" dirty="0">
              <a:solidFill>
                <a:srgbClr val="003057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45FDCBF-D978-CFCB-0D4E-4BF906514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12</a:t>
            </a:fld>
            <a:endParaRPr lang="it-IT" noProof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8431559-3141-A040-F576-08362BF38723}"/>
              </a:ext>
            </a:extLst>
          </p:cNvPr>
          <p:cNvSpPr txBox="1"/>
          <p:nvPr/>
        </p:nvSpPr>
        <p:spPr>
          <a:xfrm>
            <a:off x="635175" y="656664"/>
            <a:ext cx="11007919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dirty="0">
                <a:latin typeface="Arial"/>
                <a:cs typeface="Arial"/>
              </a:rPr>
              <a:t>• Novità emergenti </a:t>
            </a:r>
            <a:r>
              <a:rPr lang="it-IT" sz="2000" dirty="0">
                <a:latin typeface="Arial"/>
                <a:cs typeface="Arial"/>
              </a:rPr>
              <a:t>→ i canali cambiano continuamente: </a:t>
            </a:r>
          </a:p>
          <a:p>
            <a:endParaRPr lang="it-IT" sz="2000" b="1" dirty="0">
              <a:latin typeface="Arial"/>
              <a:cs typeface="Arial"/>
            </a:endParaRPr>
          </a:p>
          <a:p>
            <a:r>
              <a:rPr lang="it-IT" sz="2000" b="1" dirty="0">
                <a:latin typeface="Arial"/>
                <a:cs typeface="Arial"/>
              </a:rPr>
              <a:t>• nuove piattaforme</a:t>
            </a:r>
          </a:p>
          <a:p>
            <a:r>
              <a:rPr lang="it-IT" sz="2000" dirty="0">
                <a:latin typeface="Arial"/>
                <a:cs typeface="Arial"/>
              </a:rPr>
              <a:t>• </a:t>
            </a:r>
            <a:r>
              <a:rPr lang="it-IT" sz="2000" b="1" dirty="0">
                <a:latin typeface="Arial"/>
                <a:cs typeface="Arial"/>
              </a:rPr>
              <a:t>aggiornamenti</a:t>
            </a:r>
            <a:r>
              <a:rPr lang="it-IT" sz="2000" dirty="0">
                <a:latin typeface="Arial"/>
                <a:cs typeface="Arial"/>
              </a:rPr>
              <a:t> che possono peggiorare le performance (es. Facebook: stop targeting minori di 18 anni). </a:t>
            </a:r>
            <a:endParaRPr lang="it-IT" sz="2000" b="1" dirty="0">
              <a:latin typeface="Arial"/>
              <a:cs typeface="Arial"/>
            </a:endParaRPr>
          </a:p>
          <a:p>
            <a:r>
              <a:rPr lang="it-IT" sz="2000" b="1" dirty="0">
                <a:latin typeface="Arial"/>
                <a:cs typeface="Arial"/>
              </a:rPr>
              <a:t>• fattori esterni</a:t>
            </a:r>
            <a:r>
              <a:rPr lang="it-IT" sz="2000" dirty="0">
                <a:latin typeface="Arial"/>
                <a:cs typeface="Arial"/>
              </a:rPr>
              <a:t> (es. GDPR 2018 → limitazioni sulla gestione dati). </a:t>
            </a:r>
          </a:p>
          <a:p>
            <a:endParaRPr lang="it-IT" sz="2000" b="1" dirty="0">
              <a:latin typeface="Arial"/>
              <a:cs typeface="Arial"/>
            </a:endParaRPr>
          </a:p>
          <a:p>
            <a:r>
              <a:rPr lang="it-IT" sz="2000" b="1" dirty="0">
                <a:latin typeface="Arial"/>
                <a:cs typeface="Arial"/>
              </a:rPr>
              <a:t>• Competitor</a:t>
            </a:r>
            <a:r>
              <a:rPr lang="it-IT" sz="2000" dirty="0">
                <a:latin typeface="Arial"/>
                <a:cs typeface="Arial"/>
              </a:rPr>
              <a:t> → osservare i loro </a:t>
            </a:r>
            <a:r>
              <a:rPr lang="it-IT" sz="2000" dirty="0" err="1">
                <a:latin typeface="Arial"/>
                <a:cs typeface="Arial"/>
              </a:rPr>
              <a:t>channel</a:t>
            </a:r>
            <a:r>
              <a:rPr lang="it-IT" sz="2000" dirty="0">
                <a:latin typeface="Arial"/>
                <a:cs typeface="Arial"/>
              </a:rPr>
              <a:t> mix: </a:t>
            </a:r>
            <a:endParaRPr lang="it-IT"/>
          </a:p>
          <a:p>
            <a:r>
              <a:rPr lang="it-IT" sz="2000" b="1" dirty="0">
                <a:latin typeface="Arial"/>
                <a:cs typeface="Arial"/>
              </a:rPr>
              <a:t>• per differenziarsi </a:t>
            </a:r>
            <a:r>
              <a:rPr lang="it-IT" sz="2000" dirty="0">
                <a:latin typeface="Arial"/>
                <a:cs typeface="Arial"/>
              </a:rPr>
              <a:t>(usando canali che loro non presidiano) • per emulare tattiche efficaci riducendo i rischi </a:t>
            </a:r>
          </a:p>
          <a:p>
            <a:r>
              <a:rPr lang="it-IT" sz="2000" dirty="0">
                <a:latin typeface="Arial"/>
                <a:cs typeface="Arial"/>
              </a:rPr>
              <a:t>• per ricavare</a:t>
            </a:r>
            <a:r>
              <a:rPr lang="it-IT" sz="2000" b="1" dirty="0">
                <a:latin typeface="Arial"/>
                <a:cs typeface="Arial"/>
              </a:rPr>
              <a:t> insight utili </a:t>
            </a:r>
            <a:r>
              <a:rPr lang="it-IT" sz="2000" dirty="0">
                <a:latin typeface="Arial"/>
                <a:cs typeface="Arial"/>
              </a:rPr>
              <a:t>da recensioni, commenti, campagne. </a:t>
            </a:r>
          </a:p>
          <a:p>
            <a:endParaRPr lang="it-IT" sz="2000" b="1" dirty="0">
              <a:latin typeface="Arial"/>
              <a:cs typeface="Arial"/>
            </a:endParaRPr>
          </a:p>
          <a:p>
            <a:r>
              <a:rPr lang="it-IT" sz="2000" b="1" dirty="0">
                <a:latin typeface="Arial"/>
                <a:cs typeface="Arial"/>
              </a:rPr>
              <a:t>• Target</a:t>
            </a:r>
            <a:r>
              <a:rPr lang="it-IT" sz="2000" dirty="0">
                <a:latin typeface="Arial"/>
                <a:cs typeface="Arial"/>
              </a:rPr>
              <a:t> → legare i canali al customer </a:t>
            </a:r>
            <a:r>
              <a:rPr lang="it-IT" sz="2000" dirty="0" err="1">
                <a:latin typeface="Arial"/>
                <a:cs typeface="Arial"/>
              </a:rPr>
              <a:t>journey</a:t>
            </a:r>
            <a:r>
              <a:rPr lang="it-IT" sz="2000" dirty="0">
                <a:latin typeface="Arial"/>
                <a:cs typeface="Arial"/>
              </a:rPr>
              <a:t>, integrando: </a:t>
            </a:r>
            <a:endParaRPr lang="it-IT"/>
          </a:p>
          <a:p>
            <a:r>
              <a:rPr lang="it-IT" sz="2000" b="1" dirty="0">
                <a:latin typeface="Arial"/>
                <a:cs typeface="Arial"/>
              </a:rPr>
              <a:t>• bisogni</a:t>
            </a:r>
            <a:r>
              <a:rPr lang="it-IT" sz="2000" dirty="0">
                <a:latin typeface="Arial"/>
                <a:cs typeface="Arial"/>
              </a:rPr>
              <a:t>, barriere e stati emotivi </a:t>
            </a:r>
            <a:endParaRPr lang="it-IT" sz="2000">
              <a:latin typeface="Tw Cen MT"/>
              <a:cs typeface="Arial"/>
            </a:endParaRPr>
          </a:p>
          <a:p>
            <a:endParaRPr lang="it-IT" sz="2000" b="1" dirty="0">
              <a:latin typeface="Arial"/>
              <a:cs typeface="Arial"/>
            </a:endParaRPr>
          </a:p>
          <a:p>
            <a:r>
              <a:rPr lang="it-IT" sz="2000" b="1" dirty="0">
                <a:latin typeface="Arial"/>
                <a:cs typeface="Arial"/>
              </a:rPr>
              <a:t>• dati su utilizzo dei media</a:t>
            </a:r>
            <a:r>
              <a:rPr lang="it-IT" sz="2000" dirty="0">
                <a:latin typeface="Arial"/>
                <a:cs typeface="Arial"/>
              </a:rPr>
              <a:t>: dove si trova il target, che rapporto ha con i canali, che contenuti consuma, abitudini tipiche. </a:t>
            </a:r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3894120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0A20EC-0324-F06F-7D26-C912F76089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2942" y="735905"/>
            <a:ext cx="10424391" cy="56126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1" dirty="0">
                <a:latin typeface="Arial"/>
                <a:cs typeface="Arial"/>
              </a:rPr>
              <a:t> Esempi: </a:t>
            </a:r>
            <a:endParaRPr lang="it-IT" sz="2400" b="1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b="1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latin typeface="Arial"/>
                <a:cs typeface="Arial"/>
              </a:rPr>
              <a:t>• Second screen:</a:t>
            </a:r>
            <a:r>
              <a:rPr lang="it-IT" dirty="0">
                <a:latin typeface="Arial"/>
                <a:cs typeface="Arial"/>
              </a:rPr>
              <a:t> uso del mobile mentre si guarda la TV → sfruttato dalle emittenti per engagement.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latin typeface="Arial"/>
                <a:cs typeface="Arial"/>
              </a:rPr>
              <a:t>• Podcast in crescita tra i Millennials </a:t>
            </a:r>
            <a:r>
              <a:rPr lang="it-IT" dirty="0">
                <a:latin typeface="Arial"/>
                <a:cs typeface="Arial"/>
              </a:rPr>
              <a:t>→ opportunità per i brand. </a:t>
            </a:r>
            <a:endParaRPr lang="it-IT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Arial"/>
                <a:cs typeface="Arial"/>
              </a:rPr>
              <a:t>•</a:t>
            </a:r>
            <a:r>
              <a:rPr lang="it-IT" b="1" dirty="0">
                <a:latin typeface="Arial"/>
                <a:cs typeface="Arial"/>
              </a:rPr>
              <a:t> Spostamento da Facebook a Instagram dei giovani </a:t>
            </a:r>
            <a:r>
              <a:rPr lang="it-IT" dirty="0">
                <a:latin typeface="Arial"/>
                <a:cs typeface="Arial"/>
              </a:rPr>
              <a:t>→ vantaggio per chi l’ha capito subito. </a:t>
            </a:r>
            <a:endParaRPr lang="it-IT">
              <a:latin typeface="Tw Cen MT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latin typeface="Arial"/>
                <a:cs typeface="Arial"/>
              </a:rPr>
              <a:t>• Covid-19 </a:t>
            </a:r>
            <a:r>
              <a:rPr lang="it-IT" dirty="0">
                <a:latin typeface="Arial"/>
                <a:cs typeface="Arial"/>
              </a:rPr>
              <a:t>→ calo dell’efficacia di affissioni e schermi outdoor, aumento smart working. </a:t>
            </a:r>
            <a:endParaRPr lang="it-IT">
              <a:latin typeface="Tw Cen MT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latin typeface="Arial"/>
                <a:cs typeface="Arial"/>
              </a:rPr>
              <a:t>• Nuove abitudini YouTube su Smart TV </a:t>
            </a:r>
            <a:r>
              <a:rPr lang="it-IT" dirty="0">
                <a:latin typeface="Arial"/>
                <a:cs typeface="Arial"/>
              </a:rPr>
              <a:t>→ visione di gruppo, schermi grandi → contenuti adattati a questo contesto. </a:t>
            </a:r>
            <a:endParaRPr lang="it-IT">
              <a:latin typeface="Tw Cen MT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i="1" dirty="0">
                <a:latin typeface="Arial"/>
                <a:cs typeface="Arial"/>
              </a:rPr>
              <a:t>• Dati da usare: </a:t>
            </a:r>
            <a:endParaRPr lang="it-IT" b="1" dirty="0">
              <a:latin typeface="Tw Cen MT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latin typeface="Arial"/>
                <a:cs typeface="Arial"/>
              </a:rPr>
              <a:t>• qualitativi</a:t>
            </a:r>
            <a:r>
              <a:rPr lang="it-IT" dirty="0">
                <a:latin typeface="Arial"/>
                <a:cs typeface="Arial"/>
              </a:rPr>
              <a:t> (esperienza diretta, articoli, riviste di settore) </a:t>
            </a:r>
            <a:endParaRPr lang="it-IT">
              <a:latin typeface="Tw Cen MT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latin typeface="Arial"/>
                <a:cs typeface="Arial"/>
              </a:rPr>
              <a:t>• quantitativi</a:t>
            </a:r>
            <a:r>
              <a:rPr lang="it-IT" dirty="0">
                <a:latin typeface="Arial"/>
                <a:cs typeface="Arial"/>
              </a:rPr>
              <a:t> (CRM, </a:t>
            </a:r>
            <a:r>
              <a:rPr lang="it-IT" dirty="0" err="1">
                <a:latin typeface="Arial"/>
                <a:cs typeface="Arial"/>
              </a:rPr>
              <a:t>analytics</a:t>
            </a:r>
            <a:r>
              <a:rPr lang="it-IT" dirty="0">
                <a:latin typeface="Arial"/>
                <a:cs typeface="Arial"/>
              </a:rPr>
              <a:t>, report esterni, dati pubblici, risultati di campagne passate). </a:t>
            </a:r>
            <a:endParaRPr lang="it-IT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D1A3A4A5-1865-26B4-EEE2-C45BC384C8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9D8521-4778-BDE8-A292-B0431A74F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87918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925DC87-5213-1350-607C-6ECFE1CE80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7043" y="282848"/>
            <a:ext cx="11539815" cy="5893775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/>
              <a:t>Competence nasce 15 anni fa dal mondo delle PR, ufficio stampa ed eventi.</a:t>
            </a:r>
          </a:p>
          <a:p>
            <a:r>
              <a:rPr lang="it-IT" dirty="0"/>
              <a:t>Nel tempo ha evoluto il proprio posizionamento, spostandosi verso la gestione della reputazione.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EE35DAA-9ED3-8F18-5D60-90641C13C8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14</a:t>
            </a:fld>
            <a:endParaRPr lang="it-IT" noProof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64F3D33-7345-0326-2247-31AE7C6AC767}"/>
              </a:ext>
            </a:extLst>
          </p:cNvPr>
          <p:cNvSpPr txBox="1"/>
          <p:nvPr/>
        </p:nvSpPr>
        <p:spPr>
          <a:xfrm>
            <a:off x="1372402" y="826503"/>
            <a:ext cx="9825514" cy="43396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300" b="1" dirty="0">
                <a:latin typeface="Arial"/>
                <a:ea typeface="+mn-lt"/>
                <a:cs typeface="+mn-lt"/>
              </a:rPr>
              <a:t> 2. Sintesi </a:t>
            </a:r>
          </a:p>
          <a:p>
            <a:pPr algn="ctr"/>
            <a:r>
              <a:rPr lang="it-IT" sz="2300" dirty="0">
                <a:latin typeface="Arial"/>
                <a:ea typeface="+mn-lt"/>
                <a:cs typeface="+mn-lt"/>
              </a:rPr>
              <a:t>• Dopo l’analisi, si sintetizzano le evidenze per arrivare al </a:t>
            </a:r>
            <a:r>
              <a:rPr lang="it-IT" sz="2300" dirty="0" err="1">
                <a:latin typeface="Arial"/>
                <a:ea typeface="+mn-lt"/>
                <a:cs typeface="+mn-lt"/>
              </a:rPr>
              <a:t>channel</a:t>
            </a:r>
            <a:r>
              <a:rPr lang="it-IT" sz="2300" dirty="0">
                <a:latin typeface="Arial"/>
                <a:ea typeface="+mn-lt"/>
                <a:cs typeface="+mn-lt"/>
              </a:rPr>
              <a:t> mix. </a:t>
            </a:r>
          </a:p>
          <a:p>
            <a:pPr algn="ctr"/>
            <a:endParaRPr lang="it-IT" sz="23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300" b="1" i="1" dirty="0">
                <a:latin typeface="Arial"/>
                <a:ea typeface="+mn-lt"/>
                <a:cs typeface="+mn-lt"/>
              </a:rPr>
              <a:t>• Passaggi:</a:t>
            </a:r>
            <a:r>
              <a:rPr lang="it-IT" sz="2300" dirty="0">
                <a:latin typeface="Arial"/>
                <a:ea typeface="+mn-lt"/>
                <a:cs typeface="+mn-lt"/>
              </a:rPr>
              <a:t> </a:t>
            </a:r>
            <a:endParaRPr lang="it-IT" dirty="0"/>
          </a:p>
          <a:p>
            <a:pPr algn="ctr"/>
            <a:r>
              <a:rPr lang="it-IT" sz="2300" b="1" dirty="0">
                <a:latin typeface="Arial"/>
                <a:ea typeface="+mn-lt"/>
                <a:cs typeface="+mn-lt"/>
              </a:rPr>
              <a:t>• Scrematura 1: </a:t>
            </a:r>
            <a:r>
              <a:rPr lang="it-IT" sz="2300" dirty="0">
                <a:latin typeface="Arial"/>
                <a:ea typeface="+mn-lt"/>
                <a:cs typeface="+mn-lt"/>
              </a:rPr>
              <a:t>eliminare i canali poco rilevanti perché: </a:t>
            </a:r>
          </a:p>
          <a:p>
            <a:pPr algn="ctr"/>
            <a:r>
              <a:rPr lang="it-IT" sz="2300" dirty="0">
                <a:latin typeface="Arial"/>
                <a:ea typeface="+mn-lt"/>
                <a:cs typeface="+mn-lt"/>
              </a:rPr>
              <a:t>• target poco presente </a:t>
            </a:r>
          </a:p>
          <a:p>
            <a:pPr algn="ctr"/>
            <a:r>
              <a:rPr lang="it-IT" sz="2300" dirty="0">
                <a:latin typeface="Arial"/>
                <a:ea typeface="+mn-lt"/>
                <a:cs typeface="+mn-lt"/>
              </a:rPr>
              <a:t>• saturazione da parte dei competitor. </a:t>
            </a:r>
          </a:p>
          <a:p>
            <a:pPr algn="ctr"/>
            <a:endParaRPr lang="it-IT" sz="23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300" b="1" dirty="0">
                <a:latin typeface="Arial"/>
                <a:ea typeface="+mn-lt"/>
                <a:cs typeface="+mn-lt"/>
              </a:rPr>
              <a:t>• Scrematura 2:</a:t>
            </a:r>
            <a:r>
              <a:rPr lang="it-IT" sz="2300" dirty="0">
                <a:latin typeface="Arial"/>
                <a:ea typeface="+mn-lt"/>
                <a:cs typeface="+mn-lt"/>
              </a:rPr>
              <a:t> escludere i canali non in linea con: </a:t>
            </a:r>
          </a:p>
          <a:p>
            <a:pPr algn="ctr"/>
            <a:r>
              <a:rPr lang="it-IT" sz="2300" dirty="0">
                <a:latin typeface="Arial"/>
                <a:ea typeface="+mn-lt"/>
                <a:cs typeface="+mn-lt"/>
              </a:rPr>
              <a:t>• customer </a:t>
            </a:r>
            <a:r>
              <a:rPr lang="it-IT" sz="2300" err="1">
                <a:latin typeface="Arial"/>
                <a:ea typeface="+mn-lt"/>
                <a:cs typeface="+mn-lt"/>
              </a:rPr>
              <a:t>journey</a:t>
            </a:r>
            <a:r>
              <a:rPr lang="it-IT" sz="2300" dirty="0">
                <a:latin typeface="Arial"/>
                <a:ea typeface="+mn-lt"/>
                <a:cs typeface="+mn-lt"/>
              </a:rPr>
              <a:t> </a:t>
            </a:r>
          </a:p>
          <a:p>
            <a:pPr algn="ctr"/>
            <a:r>
              <a:rPr lang="it-IT" sz="2300" dirty="0">
                <a:latin typeface="Arial"/>
                <a:ea typeface="+mn-lt"/>
                <a:cs typeface="+mn-lt"/>
              </a:rPr>
              <a:t>• brand strategy </a:t>
            </a:r>
          </a:p>
          <a:p>
            <a:pPr algn="ctr"/>
            <a:r>
              <a:rPr lang="it-IT" sz="2300" dirty="0">
                <a:latin typeface="Arial"/>
                <a:ea typeface="+mn-lt"/>
                <a:cs typeface="+mn-lt"/>
              </a:rPr>
              <a:t>• obiettivi e messaggi.</a:t>
            </a:r>
            <a:endParaRPr lang="it-IT" sz="23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36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EA9494-3318-1AF3-7FD2-BCDB079951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608556"/>
            <a:ext cx="10577186" cy="5540257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/>
              <a:t>La trasformazione digitale è stata un passaggio obbligato, che ha comportato un’evoluzione profonda nel lavoro dell’agenzia.</a:t>
            </a:r>
          </a:p>
          <a:p>
            <a:r>
              <a:rPr lang="it-IT"/>
              <a:t>Oggi ogni progetto prevede una componente digitale.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8CE433E-9ACF-E52C-3E1E-96A0966B0CE3}"/>
              </a:ext>
            </a:extLst>
          </p:cNvPr>
          <p:cNvSpPr txBox="1"/>
          <p:nvPr/>
        </p:nvSpPr>
        <p:spPr>
          <a:xfrm>
            <a:off x="1380549" y="1016898"/>
            <a:ext cx="9831663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000" b="1" dirty="0">
                <a:latin typeface="Arial"/>
                <a:ea typeface="+mn-lt"/>
                <a:cs typeface="Arial"/>
              </a:rPr>
              <a:t>Esempi: </a:t>
            </a:r>
            <a:endParaRPr lang="it-IT" sz="2000" b="1" dirty="0"/>
          </a:p>
          <a:p>
            <a:pPr algn="ctr"/>
            <a:endParaRPr lang="it-IT" dirty="0">
              <a:latin typeface="Arial"/>
              <a:ea typeface="+mn-lt"/>
              <a:cs typeface="Arial"/>
            </a:endParaRPr>
          </a:p>
          <a:p>
            <a:pPr algn="ctr"/>
            <a:r>
              <a:rPr lang="it-IT" dirty="0">
                <a:latin typeface="Arial"/>
                <a:ea typeface="+mn-lt"/>
                <a:cs typeface="Arial"/>
              </a:rPr>
              <a:t>• Azienda di apparecchi acustici con target 65+: esclude Instagram e Spotify. </a:t>
            </a:r>
          </a:p>
          <a:p>
            <a:pPr algn="ctr"/>
            <a:r>
              <a:rPr lang="it-IT" dirty="0">
                <a:latin typeface="Arial"/>
                <a:ea typeface="+mn-lt"/>
                <a:cs typeface="Arial"/>
              </a:rPr>
              <a:t>• Produttore di margarina: esclude </a:t>
            </a:r>
            <a:r>
              <a:rPr lang="it-IT" err="1">
                <a:latin typeface="Arial"/>
                <a:ea typeface="+mn-lt"/>
                <a:cs typeface="Arial"/>
              </a:rPr>
              <a:t>search</a:t>
            </a:r>
            <a:r>
              <a:rPr lang="it-IT" dirty="0">
                <a:latin typeface="Arial"/>
                <a:ea typeface="+mn-lt"/>
                <a:cs typeface="Arial"/>
              </a:rPr>
              <a:t> advertising (nessuno cerca “margarina” online). </a:t>
            </a:r>
            <a:endParaRPr lang="it-IT">
              <a:latin typeface="Arial"/>
              <a:ea typeface="+mn-lt"/>
              <a:cs typeface="Arial"/>
            </a:endParaRPr>
          </a:p>
          <a:p>
            <a:pPr algn="ctr"/>
            <a:r>
              <a:rPr lang="it-IT" dirty="0">
                <a:latin typeface="Arial"/>
                <a:ea typeface="+mn-lt"/>
                <a:cs typeface="Arial"/>
              </a:rPr>
              <a:t>• Dopo la selezione, si ottiene una lista ottimale di canali. </a:t>
            </a:r>
            <a:endParaRPr lang="it-IT">
              <a:latin typeface="Arial"/>
              <a:ea typeface="+mn-lt"/>
              <a:cs typeface="Arial"/>
            </a:endParaRPr>
          </a:p>
          <a:p>
            <a:pPr algn="ctr"/>
            <a:r>
              <a:rPr lang="it-IT" dirty="0">
                <a:latin typeface="Arial"/>
                <a:ea typeface="+mn-lt"/>
                <a:cs typeface="Arial"/>
              </a:rPr>
              <a:t>• Ma le risorse sono limitate: si restringe ulteriormente. </a:t>
            </a:r>
            <a:endParaRPr lang="it-IT">
              <a:latin typeface="Arial"/>
              <a:ea typeface="+mn-lt"/>
              <a:cs typeface="Arial"/>
            </a:endParaRPr>
          </a:p>
          <a:p>
            <a:pPr algn="ctr"/>
            <a:endParaRPr lang="it-IT" sz="2000" b="1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dirty="0">
                <a:latin typeface="Arial"/>
                <a:ea typeface="+mn-lt"/>
                <a:cs typeface="Arial"/>
              </a:rPr>
              <a:t>Limiti possibili: </a:t>
            </a:r>
          </a:p>
          <a:p>
            <a:pPr algn="ctr"/>
            <a:r>
              <a:rPr lang="it-IT" dirty="0">
                <a:latin typeface="Arial"/>
                <a:ea typeface="+mn-lt"/>
                <a:cs typeface="Arial"/>
              </a:rPr>
              <a:t>• budget </a:t>
            </a:r>
          </a:p>
          <a:p>
            <a:pPr algn="ctr"/>
            <a:r>
              <a:rPr lang="it-IT" dirty="0">
                <a:latin typeface="Arial"/>
                <a:ea typeface="+mn-lt"/>
                <a:cs typeface="Arial"/>
              </a:rPr>
              <a:t>• tempo </a:t>
            </a:r>
            <a:endParaRPr lang="it-IT" dirty="0"/>
          </a:p>
          <a:p>
            <a:pPr algn="ctr"/>
            <a:r>
              <a:rPr lang="it-IT" dirty="0">
                <a:latin typeface="Arial"/>
                <a:ea typeface="+mn-lt"/>
                <a:cs typeface="Arial"/>
              </a:rPr>
              <a:t>• risorse umane </a:t>
            </a:r>
            <a:endParaRPr lang="it-IT">
              <a:latin typeface="Arial"/>
              <a:ea typeface="+mn-lt"/>
              <a:cs typeface="Arial"/>
            </a:endParaRPr>
          </a:p>
          <a:p>
            <a:pPr algn="ctr"/>
            <a:r>
              <a:rPr lang="it-IT" dirty="0">
                <a:latin typeface="Arial"/>
                <a:ea typeface="+mn-lt"/>
                <a:cs typeface="Arial"/>
              </a:rPr>
              <a:t>• competenze. </a:t>
            </a:r>
          </a:p>
          <a:p>
            <a:pPr algn="ctr"/>
            <a:r>
              <a:rPr lang="it-IT" dirty="0">
                <a:latin typeface="Arial"/>
                <a:ea typeface="+mn-lt"/>
                <a:cs typeface="Arial"/>
              </a:rPr>
              <a:t>• Serve quindi valutare pro e contro di ciascun canale e incrociarli con le priorità aziendali.</a:t>
            </a:r>
            <a:endParaRPr lang="it-IT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992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01550EE9-8987-96F1-6D38-F44B54021F72}"/>
              </a:ext>
            </a:extLst>
          </p:cNvPr>
          <p:cNvSpPr txBox="1"/>
          <p:nvPr/>
        </p:nvSpPr>
        <p:spPr>
          <a:xfrm>
            <a:off x="0" y="1182231"/>
            <a:ext cx="7526398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 È importante </a:t>
            </a:r>
            <a:r>
              <a:rPr lang="it-IT" sz="2000" b="1" dirty="0">
                <a:latin typeface="Arial"/>
                <a:ea typeface="+mn-lt"/>
                <a:cs typeface="Arial"/>
              </a:rPr>
              <a:t>capire che: </a:t>
            </a: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non serve presidiare tutti i mezzi </a:t>
            </a: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</a:t>
            </a:r>
            <a:r>
              <a:rPr lang="it-IT" sz="2000" b="1" dirty="0">
                <a:latin typeface="Arial"/>
                <a:ea typeface="+mn-lt"/>
                <a:cs typeface="Arial"/>
              </a:rPr>
              <a:t> evitare errori comuni</a:t>
            </a:r>
            <a:r>
              <a:rPr lang="it-IT" sz="2000" dirty="0">
                <a:latin typeface="Arial"/>
                <a:ea typeface="+mn-lt"/>
                <a:cs typeface="Arial"/>
              </a:rPr>
              <a:t>: farsi guidare da pressioni interne, emulare competitor, paura di “non essere ovunque”. </a:t>
            </a:r>
          </a:p>
          <a:p>
            <a:pPr algn="ctr"/>
            <a:endParaRPr lang="it-IT" sz="2000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dirty="0">
                <a:latin typeface="Arial"/>
                <a:ea typeface="+mn-lt"/>
                <a:cs typeface="Arial"/>
              </a:rPr>
              <a:t>• Risultato:</a:t>
            </a:r>
            <a:r>
              <a:rPr lang="it-IT" sz="2000" dirty="0">
                <a:latin typeface="Arial"/>
                <a:ea typeface="+mn-lt"/>
                <a:cs typeface="Arial"/>
              </a:rPr>
              <a:t> </a:t>
            </a:r>
            <a:r>
              <a:rPr lang="it-IT" sz="2000" dirty="0" err="1">
                <a:latin typeface="Arial"/>
                <a:ea typeface="+mn-lt"/>
                <a:cs typeface="Arial"/>
              </a:rPr>
              <a:t>channel</a:t>
            </a:r>
            <a:r>
              <a:rPr lang="it-IT" sz="2000" dirty="0">
                <a:latin typeface="Arial"/>
                <a:ea typeface="+mn-lt"/>
                <a:cs typeface="Arial"/>
              </a:rPr>
              <a:t> mix definitivo → i</a:t>
            </a:r>
            <a:r>
              <a:rPr lang="it-IT" sz="2000" i="1" dirty="0">
                <a:latin typeface="Arial"/>
                <a:ea typeface="+mn-lt"/>
                <a:cs typeface="Arial"/>
              </a:rPr>
              <a:t> canali scelti in base a priorità e sostenibilità. </a:t>
            </a:r>
            <a:endParaRPr lang="it-IT" sz="2000" i="1">
              <a:latin typeface="Arial"/>
              <a:cs typeface="Arial"/>
            </a:endParaRPr>
          </a:p>
        </p:txBody>
      </p:sp>
      <p:pic>
        <p:nvPicPr>
          <p:cNvPr id="2" name="Elemento grafico 1" descr="Understanding the Marketing Mix of Channels in 2025">
            <a:extLst>
              <a:ext uri="{FF2B5EF4-FFF2-40B4-BE49-F238E27FC236}">
                <a16:creationId xmlns:a16="http://schemas.microsoft.com/office/drawing/2014/main" id="{BEDA73B2-7E2C-BA23-EBD3-EF2BBFE83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8156" y="2305615"/>
            <a:ext cx="5869366" cy="40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DCA2CB6-6B4A-7CC6-667A-E5ADA03881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788" y="1016896"/>
            <a:ext cx="10226063" cy="51220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400" b="1" dirty="0">
                <a:latin typeface="Arial"/>
                <a:ea typeface="+mn-lt"/>
                <a:cs typeface="+mn-lt"/>
              </a:rPr>
              <a:t>3. Definizione </a:t>
            </a:r>
            <a:endParaRPr lang="it-IT"/>
          </a:p>
          <a:p>
            <a:pPr marL="0" indent="0">
              <a:buNone/>
            </a:pPr>
            <a:r>
              <a:rPr lang="it-IT" dirty="0">
                <a:latin typeface="Arial"/>
                <a:ea typeface="+mn-lt"/>
                <a:cs typeface="+mn-lt"/>
              </a:rPr>
              <a:t>• Una volta stabilito il mix, si passa alla definizione di cosa fare su ogni canale.</a:t>
            </a:r>
          </a:p>
          <a:p>
            <a:pPr marL="0" indent="0">
              <a:buNone/>
            </a:pPr>
            <a:endParaRPr lang="it-IT" sz="2800" b="1" dirty="0">
              <a:latin typeface="Arial"/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sz="2800" b="1" dirty="0">
                <a:latin typeface="Arial"/>
                <a:ea typeface="+mn-lt"/>
                <a:cs typeface="+mn-lt"/>
              </a:rPr>
              <a:t>In sintesi:</a:t>
            </a:r>
          </a:p>
          <a:p>
            <a:pPr marL="0" indent="0">
              <a:buNone/>
            </a:pPr>
            <a:r>
              <a:rPr lang="it-IT" dirty="0">
                <a:latin typeface="Arial"/>
                <a:ea typeface="+mn-lt"/>
                <a:cs typeface="+mn-lt"/>
              </a:rPr>
              <a:t>• La </a:t>
            </a:r>
            <a:r>
              <a:rPr lang="it-IT" dirty="0" err="1">
                <a:latin typeface="Arial"/>
                <a:ea typeface="+mn-lt"/>
                <a:cs typeface="+mn-lt"/>
              </a:rPr>
              <a:t>channel</a:t>
            </a:r>
            <a:r>
              <a:rPr lang="it-IT" dirty="0">
                <a:latin typeface="Arial"/>
                <a:ea typeface="+mn-lt"/>
                <a:cs typeface="+mn-lt"/>
              </a:rPr>
              <a:t> strategy nasce perché il panorama dei media è esploso in complessità. </a:t>
            </a:r>
            <a:endParaRPr lang="it-IT" dirty="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it-IT" dirty="0">
                <a:latin typeface="Arial"/>
                <a:ea typeface="+mn-lt"/>
                <a:cs typeface="+mn-lt"/>
              </a:rPr>
              <a:t>• Si costruisce attraverso un processo ciclico e strutturato in 4 fasi:</a:t>
            </a:r>
            <a:r>
              <a:rPr lang="it-IT" i="1" u="sng" dirty="0">
                <a:latin typeface="Arial"/>
                <a:ea typeface="+mn-lt"/>
                <a:cs typeface="+mn-lt"/>
              </a:rPr>
              <a:t> analisi, sintesi, definizione e implementazione</a:t>
            </a:r>
            <a:r>
              <a:rPr lang="it-IT" dirty="0">
                <a:latin typeface="Arial"/>
                <a:ea typeface="+mn-lt"/>
                <a:cs typeface="+mn-lt"/>
              </a:rPr>
              <a:t> (le ultime due si sviluppano dopo). </a:t>
            </a:r>
            <a:endParaRPr lang="it-IT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it-IT" dirty="0">
                <a:latin typeface="Arial"/>
                <a:ea typeface="+mn-lt"/>
                <a:cs typeface="+mn-lt"/>
              </a:rPr>
              <a:t>• La fase di analisi è la più lunga e fondamentale, perché integra risorse, novità, competitor e target. </a:t>
            </a:r>
            <a:endParaRPr lang="it-IT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it-IT" dirty="0">
                <a:latin typeface="Arial"/>
                <a:ea typeface="+mn-lt"/>
                <a:cs typeface="+mn-lt"/>
              </a:rPr>
              <a:t>• La sintesi serve a ridurre i canali potenziali a quelli davvero efficaci e sostenibili. </a:t>
            </a:r>
            <a:endParaRPr lang="it-IT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it-IT" dirty="0">
                <a:latin typeface="Arial"/>
                <a:ea typeface="+mn-lt"/>
                <a:cs typeface="+mn-lt"/>
              </a:rPr>
              <a:t>• La definizione stabilisce le azioni da fare nei canali scelti.</a:t>
            </a:r>
            <a:endParaRPr lang="it-IT">
              <a:latin typeface="Arial"/>
              <a:cs typeface="Arial"/>
            </a:endParaRPr>
          </a:p>
        </p:txBody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AAEB2C3E-4A47-2F23-8943-AF47728A2C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92B4360-0610-975D-77AF-843C28BB3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17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16506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136A37-0536-823F-DB65-176E60F343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776" y="1222555"/>
            <a:ext cx="5735171" cy="5202477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65B7180-7C18-97DF-D1BB-7C27B6612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102" y="125505"/>
            <a:ext cx="10636401" cy="1140759"/>
          </a:xfrm>
        </p:spPr>
        <p:txBody>
          <a:bodyPr/>
          <a:lstStyle/>
          <a:p>
            <a:r>
              <a:rPr lang="it-IT" sz="2800" b="1" dirty="0">
                <a:latin typeface="Arial"/>
                <a:ea typeface="+mj-lt"/>
                <a:cs typeface="+mj-lt"/>
              </a:rPr>
              <a:t>Omnicanalità e multicanalità – Ecosistema dei canali (connection plan)</a:t>
            </a:r>
            <a:endParaRPr lang="it-IT" sz="2800" b="1" dirty="0">
              <a:latin typeface="Arial"/>
            </a:endParaRP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0C7AED2-5A3D-46E0-C5C7-C5EF11ADF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4085" y="999779"/>
            <a:ext cx="5317993" cy="1422375"/>
          </a:xfrm>
        </p:spPr>
        <p:txBody>
          <a:bodyPr>
            <a:noAutofit/>
          </a:bodyPr>
          <a:lstStyle/>
          <a:p>
            <a:pPr algn="ctr"/>
            <a:r>
              <a:rPr lang="it-IT" sz="2000" b="1" dirty="0">
                <a:latin typeface="Arial"/>
                <a:ea typeface="+mn-lt"/>
                <a:cs typeface="+mn-lt"/>
              </a:rPr>
              <a:t>2. Sistema </a:t>
            </a:r>
            <a:r>
              <a:rPr lang="it-IT" sz="2000" dirty="0">
                <a:latin typeface="Arial"/>
                <a:ea typeface="+mn-lt"/>
                <a:cs typeface="+mn-lt"/>
              </a:rPr>
              <a:t>→ ogni canale deve avere un ruolo chiaro nell’architettura complessiva e funzionare in integrazione con gli altri.</a:t>
            </a:r>
            <a:endParaRPr lang="it-IT" sz="2000" dirty="0">
              <a:latin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52AACA3-29F5-3D7A-E13E-E31A8DA61CEA}"/>
              </a:ext>
            </a:extLst>
          </p:cNvPr>
          <p:cNvSpPr txBox="1"/>
          <p:nvPr/>
        </p:nvSpPr>
        <p:spPr>
          <a:xfrm>
            <a:off x="490964" y="1467971"/>
            <a:ext cx="5116295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000" b="1" dirty="0">
                <a:latin typeface="Arial"/>
                <a:ea typeface="+mn-lt"/>
                <a:cs typeface="+mn-lt"/>
              </a:rPr>
              <a:t>Livelli di definizione </a:t>
            </a:r>
            <a:endParaRPr lang="it-IT" sz="2000" b="1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+mn-lt"/>
              </a:rPr>
              <a:t>• La costruzione della strategia avviene su </a:t>
            </a:r>
            <a:r>
              <a:rPr lang="it-IT" sz="2000" b="1" dirty="0">
                <a:latin typeface="Arial"/>
                <a:ea typeface="+mn-lt"/>
                <a:cs typeface="+mn-lt"/>
              </a:rPr>
              <a:t>due livelli: </a:t>
            </a:r>
            <a:endParaRPr lang="it-IT" sz="2000" b="1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dirty="0">
                <a:latin typeface="Arial"/>
                <a:ea typeface="+mn-lt"/>
                <a:cs typeface="+mn-lt"/>
              </a:rPr>
              <a:t>1. Singolo canale</a:t>
            </a:r>
            <a:r>
              <a:rPr lang="it-IT" sz="2000" dirty="0">
                <a:latin typeface="Arial"/>
                <a:ea typeface="+mn-lt"/>
                <a:cs typeface="+mn-lt"/>
              </a:rPr>
              <a:t> → definire: </a:t>
            </a:r>
            <a:endParaRPr lang="it-IT" sz="200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+mn-lt"/>
              </a:rPr>
              <a:t>• azioni da svolgere </a:t>
            </a:r>
            <a:endParaRPr lang="it-IT" sz="200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+mn-lt"/>
              </a:rPr>
              <a:t>• contenuti da sviluppare </a:t>
            </a:r>
            <a:endParaRPr lang="it-IT" sz="200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+mn-lt"/>
              </a:rPr>
              <a:t>• risorse dedicate </a:t>
            </a:r>
            <a:endParaRPr lang="it-IT" sz="200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+mn-lt"/>
              </a:rPr>
              <a:t>• investimenti previsti </a:t>
            </a:r>
          </a:p>
          <a:p>
            <a:pPr algn="ctr"/>
            <a:endParaRPr lang="it-IT" sz="2000" i="1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i="1" dirty="0">
                <a:latin typeface="Arial"/>
                <a:ea typeface="+mn-lt"/>
                <a:cs typeface="+mn-lt"/>
              </a:rPr>
              <a:t>• es. un brand può usare i social solo in organico, un altro solo con campagne </a:t>
            </a:r>
            <a:r>
              <a:rPr lang="it-IT" sz="2000" i="1" dirty="0" err="1">
                <a:latin typeface="Arial"/>
                <a:ea typeface="+mn-lt"/>
                <a:cs typeface="+mn-lt"/>
              </a:rPr>
              <a:t>paid</a:t>
            </a:r>
            <a:r>
              <a:rPr lang="it-IT" sz="2000" i="1" dirty="0">
                <a:latin typeface="Arial"/>
                <a:ea typeface="+mn-lt"/>
                <a:cs typeface="+mn-lt"/>
              </a:rPr>
              <a:t>; chi ha un processo di acquisto complesso investirà su sito e contenuti informativi, chi vende prodotti da impulso avrà un sito leggero e funzionale.</a:t>
            </a:r>
            <a:endParaRPr lang="it-IT" sz="2000" i="1">
              <a:latin typeface="Arial"/>
              <a:cs typeface="Arial"/>
            </a:endParaRPr>
          </a:p>
        </p:txBody>
      </p:sp>
      <p:pic>
        <p:nvPicPr>
          <p:cNvPr id="10" name="Immagine 9" descr="What Is Network Design? - Cisco">
            <a:extLst>
              <a:ext uri="{FF2B5EF4-FFF2-40B4-BE49-F238E27FC236}">
                <a16:creationId xmlns:a16="http://schemas.microsoft.com/office/drawing/2014/main" id="{4A47FB63-5517-3842-7709-54A705AA0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343" y="2702846"/>
            <a:ext cx="3987050" cy="22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07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Differenza tra brand identity e brand image - EOC - Società Benefit">
            <a:extLst>
              <a:ext uri="{FF2B5EF4-FFF2-40B4-BE49-F238E27FC236}">
                <a16:creationId xmlns:a16="http://schemas.microsoft.com/office/drawing/2014/main" id="{1D5BA6E5-BD03-32C3-23C6-2703A45E375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5840" r="15840"/>
          <a:stretch/>
        </p:blipFill>
        <p:spPr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58C09">
              <a:lumMod val="60000"/>
              <a:lumOff val="40000"/>
            </a:srgbClr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390D02-3B2D-EDD3-9A48-5D62EB2943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3718" y="1122330"/>
            <a:ext cx="4749052" cy="4164091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E3543922-07C6-5D5E-8F03-195C47776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334" y="112394"/>
            <a:ext cx="10367331" cy="7204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sz="3200" b="1" dirty="0">
                <a:latin typeface="Arial"/>
                <a:ea typeface="+mj-lt"/>
                <a:cs typeface="+mj-lt"/>
              </a:rPr>
              <a:t>Importanza dell’integrazione</a:t>
            </a:r>
            <a:endParaRPr lang="it-IT" b="1" dirty="0">
              <a:latin typeface="Arial"/>
            </a:endParaRP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86324025-57FE-71E8-C319-46BCFEEE6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488" y="2600061"/>
            <a:ext cx="5399612" cy="3716547"/>
          </a:xfrm>
        </p:spPr>
        <p:txBody>
          <a:bodyPr>
            <a:noAutofit/>
          </a:bodyPr>
          <a:lstStyle/>
          <a:p>
            <a:pPr algn="ctr"/>
            <a:r>
              <a:rPr lang="it-IT" sz="1800" b="1" dirty="0">
                <a:latin typeface="Arial"/>
                <a:ea typeface="+mn-lt"/>
                <a:cs typeface="Arial"/>
              </a:rPr>
              <a:t>• Concetto chiave</a:t>
            </a:r>
            <a:r>
              <a:rPr lang="it-IT" sz="1800" dirty="0">
                <a:latin typeface="Arial"/>
                <a:ea typeface="+mn-lt"/>
                <a:cs typeface="Arial"/>
              </a:rPr>
              <a:t>: omnicanalità → visione globale e integrata delle attività sui canali, per creare coerenza e sinergia. </a:t>
            </a:r>
          </a:p>
          <a:p>
            <a:pPr algn="ctr"/>
            <a:endParaRPr lang="it-IT" sz="2400" b="1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1800" b="1" dirty="0">
                <a:latin typeface="Arial"/>
                <a:ea typeface="+mn-lt"/>
                <a:cs typeface="Arial"/>
              </a:rPr>
              <a:t>• Metafora: </a:t>
            </a:r>
            <a:r>
              <a:rPr lang="it-IT" sz="1800" dirty="0">
                <a:latin typeface="Arial"/>
                <a:ea typeface="+mn-lt"/>
                <a:cs typeface="Arial"/>
              </a:rPr>
              <a:t>come un’orchestra, ogni strumento suona una parte propria ma contribuisce all’armonia complessiva. </a:t>
            </a:r>
          </a:p>
          <a:p>
            <a:pPr algn="ctr"/>
            <a:endParaRPr lang="it-IT" sz="24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1800" dirty="0">
                <a:latin typeface="Arial"/>
                <a:ea typeface="+mn-lt"/>
                <a:cs typeface="Arial"/>
              </a:rPr>
              <a:t>• I contenuti devono rispettare le specificità di ogni mezzo, ma avere elementi comuni che creano continuità e raccontano un’unica storia.</a:t>
            </a:r>
            <a:endParaRPr lang="it-IT" sz="1800">
              <a:latin typeface="Arial"/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D3B389B-4C60-28CC-F8BA-28B016C883DC}"/>
              </a:ext>
            </a:extLst>
          </p:cNvPr>
          <p:cNvSpPr txBox="1"/>
          <p:nvPr/>
        </p:nvSpPr>
        <p:spPr>
          <a:xfrm>
            <a:off x="1080044" y="1369927"/>
            <a:ext cx="4255550" cy="36625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Lo stesso consumatore interagisce col brand su canali diversi (TV, sito, social, store fisico, acquisto online/offline). </a:t>
            </a:r>
          </a:p>
          <a:p>
            <a:pPr algn="ctr"/>
            <a:endParaRPr lang="it-IT" sz="24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Serve coerenza di messaggi per garantire: </a:t>
            </a:r>
            <a:endParaRPr lang="it-IT" sz="2000">
              <a:latin typeface="Arial"/>
              <a:cs typeface="Arial"/>
            </a:endParaRPr>
          </a:p>
          <a:p>
            <a:pPr algn="ctr"/>
            <a:endParaRPr lang="it-IT" sz="24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esperienza fluida </a:t>
            </a:r>
            <a:endParaRPr lang="it-IT" sz="2000">
              <a:latin typeface="Arial"/>
              <a:cs typeface="Arial"/>
            </a:endParaRPr>
          </a:p>
          <a:p>
            <a:pPr algn="ctr"/>
            <a:endParaRPr lang="it-IT" sz="24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brand image forte e riconoscibile.</a:t>
            </a:r>
            <a:endParaRPr lang="it-IT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959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F216440E-67A3-AD1E-9889-5F61DBB478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950724" cy="6986722"/>
          </a:xfrm>
        </p:spPr>
      </p:sp>
      <p:sp>
        <p:nvSpPr>
          <p:cNvPr id="285" name="Segnaposto testo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7194" y="121066"/>
            <a:ext cx="5550785" cy="6541134"/>
          </a:xfrm>
        </p:spPr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851D69D-889A-167A-4B6A-F89DCE1CBA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7615337">
            <a:off x="-1426140" y="3605277"/>
            <a:ext cx="9630397" cy="199087"/>
          </a:xfrm>
        </p:spPr>
        <p:txBody>
          <a:bodyPr>
            <a:normAutofit fontScale="40000" lnSpcReduction="20000"/>
          </a:bodyPr>
          <a:lstStyle/>
          <a:p>
            <a:endParaRPr lang="it-IT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C6B86326-2AE7-1379-76E7-7FBF6BC1163C}"/>
                  </a:ext>
                </a:extLst>
              </p14:cNvPr>
              <p14:cNvContentPartPr/>
              <p14:nvPr/>
            </p14:nvContentPartPr>
            <p14:xfrm>
              <a:off x="6015343" y="3291713"/>
              <a:ext cx="12960" cy="360"/>
            </p14:xfrm>
          </p:contentPart>
        </mc:Choice>
        <mc:Fallback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C6B86326-2AE7-1379-76E7-7FBF6BC116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4543" y="3280913"/>
                <a:ext cx="34200" cy="216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D318E557-695B-6D14-8DB2-36958D445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999" y="356047"/>
            <a:ext cx="4278850" cy="567594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4B00B6B-B7E5-C62C-36B4-274C73D0A22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2039" y="399923"/>
            <a:ext cx="4114800" cy="198120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cap="none" spc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Marketing Strategy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4D46D74-9A69-0E29-770D-F21AC745ED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4096" r="20562" b="11808"/>
          <a:stretch>
            <a:fillRect/>
          </a:stretch>
        </p:blipFill>
        <p:spPr>
          <a:xfrm>
            <a:off x="5407195" y="6266973"/>
            <a:ext cx="5504122" cy="289531"/>
          </a:xfrm>
          <a:prstGeom prst="rect">
            <a:avLst/>
          </a:prstGeom>
        </p:spPr>
      </p:pic>
      <p:sp>
        <p:nvSpPr>
          <p:cNvPr id="8" name="Sottotitolo 7">
            <a:extLst>
              <a:ext uri="{FF2B5EF4-FFF2-40B4-BE49-F238E27FC236}">
                <a16:creationId xmlns:a16="http://schemas.microsoft.com/office/drawing/2014/main" id="{A2C27848-1063-89FE-3D9E-D2C844E11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FEABF5D-FBDD-DBDA-BECD-93609AC8C4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it-IT"/>
              <a:t>La SEO è sempre più importante:</a:t>
            </a:r>
          </a:p>
          <a:p>
            <a:r>
              <a:rPr lang="it-IT"/>
              <a:t>supporta il crisis management,</a:t>
            </a:r>
          </a:p>
          <a:p>
            <a:r>
              <a:rPr lang="it-IT"/>
              <a:t>rafforza l’ufficio stampa,</a:t>
            </a:r>
          </a:p>
          <a:p>
            <a:r>
              <a:rPr lang="it-IT"/>
              <a:t>richiede figure specializzate come il SEO copywriter.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42FA57-D176-4F0D-B7BD-3F1E2529FE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63584" y="135292"/>
            <a:ext cx="7685039" cy="354738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45720" tIns="45720" rIns="45720" bIns="45720" rtlCol="0" anchor="t">
            <a:normAutofit/>
          </a:bodyPr>
          <a:lstStyle/>
          <a:p>
            <a:r>
              <a:rPr lang="it-IT" sz="2400" b="1" i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                  Omnicanalità vs Multicanalità</a:t>
            </a:r>
            <a:endParaRPr lang="it-IT" sz="2400" b="1" i="1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endParaRPr lang="it-IT" b="1" i="1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r>
              <a:rPr lang="it-IT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 • Omnicanalità </a:t>
            </a:r>
            <a:r>
              <a:rPr lang="it-IT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= approccio più avanzato e oggi quasi sempre il più efficace. </a:t>
            </a:r>
            <a:endParaRPr lang="it-IT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r>
              <a:rPr lang="it-IT" b="1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• Multicanalità</a:t>
            </a:r>
            <a:r>
              <a:rPr lang="it-IT">
                <a:solidFill>
                  <a:schemeClr val="tx1"/>
                </a:solidFill>
                <a:latin typeface="Arial"/>
                <a:ea typeface="+mn-lt"/>
                <a:cs typeface="+mn-lt"/>
              </a:rPr>
              <a:t> = comunicazione su più canali, ma ognuno indipendente  dagli altri (contenuti e ruoli non coordinati). </a:t>
            </a:r>
            <a:endParaRPr lang="it-IT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r>
              <a:rPr lang="it-IT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 • Approccio superato</a:t>
            </a:r>
            <a:r>
              <a:rPr lang="it-IT">
                <a:solidFill>
                  <a:schemeClr val="tx1"/>
                </a:solidFill>
                <a:latin typeface="Arial"/>
                <a:ea typeface="+mn-lt"/>
                <a:cs typeface="+mn-lt"/>
              </a:rPr>
              <a:t>: spesso causa incoerenze e problemi nella    </a:t>
            </a:r>
            <a:r>
              <a:rPr lang="it-IT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relazione con i consumatori.</a:t>
            </a:r>
            <a:endParaRPr lang="it-IT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Immagine 1" descr="Software omnicanale vs multicanale: le differenze chiave">
            <a:extLst>
              <a:ext uri="{FF2B5EF4-FFF2-40B4-BE49-F238E27FC236}">
                <a16:creationId xmlns:a16="http://schemas.microsoft.com/office/drawing/2014/main" id="{CE598355-885C-7112-FDA3-F543F1443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1" y="3821723"/>
            <a:ext cx="4883523" cy="25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98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9A64F5E9-250D-9FCC-1FAA-18487230E3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0277AF-DBE6-ABE3-BF69-D950CD754A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067844"/>
            <a:ext cx="5420638" cy="5072544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40C0A48-5305-AC1B-47E3-F62AFD55E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947" y="190500"/>
            <a:ext cx="10269889" cy="885173"/>
          </a:xfrm>
        </p:spPr>
        <p:txBody>
          <a:bodyPr/>
          <a:lstStyle/>
          <a:p>
            <a:r>
              <a:rPr lang="it-IT" b="1" dirty="0">
                <a:latin typeface="Arial"/>
                <a:ea typeface="+mj-lt"/>
                <a:cs typeface="Arial"/>
              </a:rPr>
              <a:t>Connection plan</a:t>
            </a:r>
            <a:endParaRPr lang="it-IT" b="1" dirty="0">
              <a:latin typeface="Arial"/>
              <a:cs typeface="Arial"/>
            </a:endParaRP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4D5E9AC1-2839-8389-D19A-F3476954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0" y="1728014"/>
            <a:ext cx="5206768" cy="3573315"/>
          </a:xfrm>
        </p:spPr>
        <p:txBody>
          <a:bodyPr>
            <a:noAutofit/>
          </a:bodyPr>
          <a:lstStyle/>
          <a:p>
            <a:pPr algn="ctr"/>
            <a:r>
              <a:rPr lang="it-IT" sz="2000" b="1" dirty="0">
                <a:latin typeface="Arial"/>
                <a:ea typeface="+mn-lt"/>
                <a:cs typeface="Arial"/>
              </a:rPr>
              <a:t>• collegamenti con linee</a:t>
            </a:r>
            <a:r>
              <a:rPr lang="it-IT" sz="2000" dirty="0">
                <a:latin typeface="Arial"/>
                <a:ea typeface="+mn-lt"/>
                <a:cs typeface="Arial"/>
              </a:rPr>
              <a:t> per mostrare relazioni: </a:t>
            </a:r>
          </a:p>
          <a:p>
            <a:pPr algn="ctr"/>
            <a:endParaRPr lang="it-IT" sz="2000" b="1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dirty="0">
                <a:latin typeface="Arial"/>
                <a:ea typeface="+mn-lt"/>
                <a:cs typeface="Arial"/>
              </a:rPr>
              <a:t>• canali ricevent</a:t>
            </a:r>
            <a:r>
              <a:rPr lang="it-IT" sz="2000" dirty="0">
                <a:latin typeface="Arial"/>
                <a:ea typeface="+mn-lt"/>
                <a:cs typeface="Arial"/>
              </a:rPr>
              <a:t>i (es. e-commerce → riceve traffico da altri)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endParaRPr lang="it-IT" sz="2000" b="1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dirty="0">
                <a:latin typeface="Arial"/>
                <a:ea typeface="+mn-lt"/>
                <a:cs typeface="Arial"/>
              </a:rPr>
              <a:t>• canali generatori</a:t>
            </a:r>
            <a:r>
              <a:rPr lang="it-IT" sz="2000" dirty="0">
                <a:latin typeface="Arial"/>
                <a:ea typeface="+mn-lt"/>
                <a:cs typeface="Arial"/>
              </a:rPr>
              <a:t> (es. banner → intercetta utenti e li spinge su altri mezzi)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endParaRPr lang="it-IT" sz="2000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dirty="0">
                <a:latin typeface="Arial"/>
                <a:ea typeface="+mn-lt"/>
                <a:cs typeface="Arial"/>
              </a:rPr>
              <a:t>• canali ibridi</a:t>
            </a:r>
            <a:r>
              <a:rPr lang="it-IT" sz="2000" dirty="0">
                <a:latin typeface="Arial"/>
                <a:ea typeface="+mn-lt"/>
                <a:cs typeface="Arial"/>
              </a:rPr>
              <a:t> (es. social → generano e ricevono traffico).</a:t>
            </a:r>
            <a:endParaRPr lang="it-IT" sz="2000">
              <a:latin typeface="Arial"/>
              <a:cs typeface="Arial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54974C6-F1F7-7826-8C4F-B7E906FC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68795746-B17C-7C15-0E96-748616D44D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5759885" y="4934037"/>
            <a:ext cx="1219200" cy="22581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673A303-0B42-1A45-E0D9-058D6FC152A6}"/>
              </a:ext>
            </a:extLst>
          </p:cNvPr>
          <p:cNvSpPr txBox="1"/>
          <p:nvPr/>
        </p:nvSpPr>
        <p:spPr>
          <a:xfrm>
            <a:off x="1256658" y="1474428"/>
            <a:ext cx="4838243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000" b="1" i="1" dirty="0">
                <a:latin typeface="Arial"/>
                <a:ea typeface="+mn-lt"/>
                <a:cs typeface="+mn-lt"/>
              </a:rPr>
              <a:t>• Una volta definiti canali e relazioni, si schematizza l’ecosistema con un connection plan: </a:t>
            </a:r>
          </a:p>
          <a:p>
            <a:pPr algn="ctr"/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+mn-lt"/>
              </a:rPr>
              <a:t>• rappresentazione grafica dei canali attivati </a:t>
            </a:r>
            <a:r>
              <a:rPr lang="it-IT" sz="2000" b="1" dirty="0">
                <a:latin typeface="Arial"/>
                <a:ea typeface="+mn-lt"/>
                <a:cs typeface="+mn-lt"/>
              </a:rPr>
              <a:t>(forme geometriche). </a:t>
            </a:r>
            <a:endParaRPr lang="it-IT" sz="2000" b="1">
              <a:latin typeface="Arial"/>
              <a:cs typeface="Arial"/>
            </a:endParaRPr>
          </a:p>
          <a:p>
            <a:pPr algn="ctr"/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dirty="0">
                <a:latin typeface="Arial"/>
                <a:ea typeface="+mn-lt"/>
                <a:cs typeface="+mn-lt"/>
              </a:rPr>
              <a:t>• più grande è la forma</a:t>
            </a:r>
            <a:r>
              <a:rPr lang="it-IT" sz="2000" dirty="0">
                <a:latin typeface="Arial"/>
                <a:ea typeface="+mn-lt"/>
                <a:cs typeface="+mn-lt"/>
              </a:rPr>
              <a:t> → più importante è il canale. </a:t>
            </a:r>
            <a:endParaRPr lang="it-IT" sz="2000">
              <a:latin typeface="Arial"/>
              <a:cs typeface="Arial"/>
            </a:endParaRPr>
          </a:p>
          <a:p>
            <a:pPr algn="ctr"/>
            <a:endParaRPr lang="it-IT" sz="2000" b="1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dirty="0">
                <a:latin typeface="Arial"/>
                <a:ea typeface="+mn-lt"/>
                <a:cs typeface="+mn-lt"/>
              </a:rPr>
              <a:t>• canali simili</a:t>
            </a:r>
            <a:r>
              <a:rPr lang="it-IT" sz="2000" dirty="0">
                <a:latin typeface="Arial"/>
                <a:ea typeface="+mn-lt"/>
                <a:cs typeface="+mn-lt"/>
              </a:rPr>
              <a:t> raggruppati con segni grafici (es. social, concessionarie display advertising).</a:t>
            </a:r>
            <a:endParaRPr lang="it-IT" sz="20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56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72E1897E-A92E-B40A-EF2C-BADCD1B4D9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0E431D-EE6E-3F7C-DBDB-6D1DD6A82A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6749" y="2225644"/>
            <a:ext cx="8957903" cy="3118415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1016F74-EFA0-91FC-9980-F4DA6036E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>
            <a:off x="896546" y="3840652"/>
            <a:ext cx="1270000" cy="271607"/>
          </a:xfrm>
        </p:spPr>
        <p:txBody>
          <a:bodyPr>
            <a:normAutofit fontScale="77500" lnSpcReduction="20000"/>
          </a:bodyPr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DD42A01-FBF3-F876-6B16-7AD5328AB9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9832567" y="3920373"/>
            <a:ext cx="1371602" cy="213766"/>
          </a:xfrm>
        </p:spPr>
        <p:txBody>
          <a:bodyPr>
            <a:normAutofit fontScale="47500" lnSpcReduction="20000"/>
          </a:bodyPr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76784B8-FE59-D6F4-8550-9C0FC56868B0}"/>
              </a:ext>
            </a:extLst>
          </p:cNvPr>
          <p:cNvSpPr txBox="1"/>
          <p:nvPr/>
        </p:nvSpPr>
        <p:spPr>
          <a:xfrm>
            <a:off x="1845085" y="2351654"/>
            <a:ext cx="8397446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000" b="1" i="1" dirty="0">
                <a:latin typeface="Arial"/>
                <a:ea typeface="+mn-lt"/>
                <a:cs typeface="Arial"/>
              </a:rPr>
              <a:t>È un modello flessibile, può evidenziare:</a:t>
            </a:r>
            <a:r>
              <a:rPr lang="it-IT" sz="2000" dirty="0">
                <a:latin typeface="Arial"/>
                <a:ea typeface="+mn-lt"/>
                <a:cs typeface="Arial"/>
              </a:rPr>
              <a:t> </a:t>
            </a:r>
          </a:p>
          <a:p>
            <a:pPr algn="ctr"/>
            <a:endParaRPr lang="it-IT" sz="2000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canali controllati direttamente vs usati per </a:t>
            </a:r>
            <a:r>
              <a:rPr lang="it-IT" sz="2000" dirty="0" err="1">
                <a:latin typeface="Arial"/>
                <a:ea typeface="+mn-lt"/>
                <a:cs typeface="Arial"/>
              </a:rPr>
              <a:t>paid</a:t>
            </a:r>
            <a:r>
              <a:rPr lang="it-IT" sz="2000" dirty="0">
                <a:latin typeface="Arial"/>
                <a:ea typeface="+mn-lt"/>
                <a:cs typeface="Arial"/>
              </a:rPr>
              <a:t> o collaborazioni </a:t>
            </a: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tipologie di traffico </a:t>
            </a: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obiettivi </a:t>
            </a: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ruoli dei canali </a:t>
            </a: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funzioni principali.</a:t>
            </a:r>
            <a:endParaRPr lang="it-IT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06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1DDD7BE8-976E-FB03-2D64-423529BA4D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9517" y="1371612"/>
            <a:ext cx="5127785" cy="3873329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889198C0-43C6-3518-D6AD-7DF121D321B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29459" y="1528306"/>
            <a:ext cx="4913901" cy="3711770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05D7527-8E90-32D5-4CAA-AA3A770EBE13}"/>
              </a:ext>
            </a:extLst>
          </p:cNvPr>
          <p:cNvSpPr txBox="1"/>
          <p:nvPr/>
        </p:nvSpPr>
        <p:spPr>
          <a:xfrm>
            <a:off x="7161499" y="1621688"/>
            <a:ext cx="4293822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b="1" i="1" dirty="0">
                <a:latin typeface="Arial"/>
                <a:ea typeface="+mn-lt"/>
                <a:cs typeface="Arial"/>
              </a:rPr>
              <a:t>Quarta fase: monitoraggio</a:t>
            </a:r>
            <a:r>
              <a:rPr lang="it-IT" sz="2000" dirty="0">
                <a:latin typeface="Arial"/>
                <a:ea typeface="+mn-lt"/>
                <a:cs typeface="Arial"/>
              </a:rPr>
              <a:t> </a:t>
            </a:r>
          </a:p>
          <a:p>
            <a:pPr algn="ctr"/>
            <a:endParaRPr lang="it-IT" sz="2000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Dopo definizione dei canali e integrazione → </a:t>
            </a:r>
            <a:r>
              <a:rPr lang="it-IT" sz="2000" b="1" dirty="0">
                <a:latin typeface="Arial"/>
                <a:ea typeface="+mn-lt"/>
                <a:cs typeface="Arial"/>
              </a:rPr>
              <a:t>serve monitorare i risultati. </a:t>
            </a:r>
          </a:p>
          <a:p>
            <a:pPr algn="ctr"/>
            <a:endParaRPr lang="it-IT" sz="2000" b="1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i="1" u="sng" dirty="0">
                <a:latin typeface="Arial"/>
                <a:ea typeface="+mn-lt"/>
                <a:cs typeface="Arial"/>
              </a:rPr>
              <a:t>• Perché</a:t>
            </a:r>
            <a:r>
              <a:rPr lang="it-IT" sz="2000" dirty="0">
                <a:latin typeface="Arial"/>
                <a:ea typeface="+mn-lt"/>
                <a:cs typeface="Arial"/>
              </a:rPr>
              <a:t>: </a:t>
            </a:r>
          </a:p>
          <a:p>
            <a:pPr algn="ctr"/>
            <a:r>
              <a:rPr lang="it-IT" sz="2000" b="1" dirty="0">
                <a:latin typeface="Arial"/>
                <a:ea typeface="+mn-lt"/>
                <a:cs typeface="Arial"/>
              </a:rPr>
              <a:t>• correggere </a:t>
            </a:r>
            <a:r>
              <a:rPr lang="it-IT" sz="2000" dirty="0">
                <a:latin typeface="Arial"/>
                <a:ea typeface="+mn-lt"/>
                <a:cs typeface="Arial"/>
              </a:rPr>
              <a:t>errori </a:t>
            </a:r>
          </a:p>
          <a:p>
            <a:pPr algn="ctr"/>
            <a:r>
              <a:rPr lang="it-IT" sz="2000" b="1" dirty="0">
                <a:latin typeface="Arial"/>
                <a:ea typeface="+mn-lt"/>
                <a:cs typeface="Arial"/>
              </a:rPr>
              <a:t>• migliorare</a:t>
            </a:r>
            <a:r>
              <a:rPr lang="it-IT" sz="2000" dirty="0">
                <a:latin typeface="Arial"/>
                <a:ea typeface="+mn-lt"/>
                <a:cs typeface="Arial"/>
              </a:rPr>
              <a:t> le performance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dirty="0">
                <a:latin typeface="Arial"/>
                <a:ea typeface="+mn-lt"/>
                <a:cs typeface="Arial"/>
              </a:rPr>
              <a:t>• fornire</a:t>
            </a:r>
            <a:r>
              <a:rPr lang="it-IT" sz="2000" dirty="0">
                <a:latin typeface="Arial"/>
                <a:ea typeface="+mn-lt"/>
                <a:cs typeface="Arial"/>
              </a:rPr>
              <a:t> dati per le future fasi di analisi.</a:t>
            </a:r>
            <a:endParaRPr lang="it-IT" sz="2000">
              <a:latin typeface="Arial"/>
              <a:cs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2D5AA0-FD33-B707-1C3F-F1567BF96C68}"/>
              </a:ext>
            </a:extLst>
          </p:cNvPr>
          <p:cNvSpPr txBox="1"/>
          <p:nvPr/>
        </p:nvSpPr>
        <p:spPr>
          <a:xfrm>
            <a:off x="966524" y="2151727"/>
            <a:ext cx="3928524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• </a:t>
            </a:r>
            <a:r>
              <a:rPr lang="en-US" sz="2000" b="1" dirty="0">
                <a:latin typeface="Arial"/>
                <a:cs typeface="Arial"/>
              </a:rPr>
              <a:t>Non </a:t>
            </a:r>
            <a:r>
              <a:rPr lang="en-US" sz="2000" b="1" err="1">
                <a:latin typeface="Arial"/>
                <a:cs typeface="Arial"/>
              </a:rPr>
              <a:t>pretende</a:t>
            </a:r>
            <a:r>
              <a:rPr lang="en-US" sz="2000" b="1" dirty="0">
                <a:latin typeface="Arial"/>
                <a:cs typeface="Arial"/>
              </a:rPr>
              <a:t> di </a:t>
            </a:r>
            <a:r>
              <a:rPr lang="en-US" sz="2000" b="1" err="1">
                <a:latin typeface="Arial"/>
                <a:cs typeface="Arial"/>
              </a:rPr>
              <a:t>riassumere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err="1">
                <a:latin typeface="Arial"/>
                <a:cs typeface="Arial"/>
              </a:rPr>
              <a:t>tutta</a:t>
            </a:r>
            <a:r>
              <a:rPr lang="en-US" sz="2000" b="1" dirty="0">
                <a:latin typeface="Arial"/>
                <a:cs typeface="Arial"/>
              </a:rPr>
              <a:t> la </a:t>
            </a:r>
            <a:r>
              <a:rPr lang="en-US" sz="2000" b="1" err="1">
                <a:latin typeface="Arial"/>
                <a:cs typeface="Arial"/>
              </a:rPr>
              <a:t>complessità</a:t>
            </a:r>
            <a:r>
              <a:rPr lang="en-US" sz="2000" dirty="0">
                <a:latin typeface="Arial"/>
                <a:cs typeface="Arial"/>
              </a:rPr>
              <a:t>, ma è molto utile per: </a:t>
            </a:r>
            <a:endParaRPr lang="it-IT"/>
          </a:p>
          <a:p>
            <a:pPr algn="ctr"/>
            <a:endParaRPr lang="en-US" sz="2000" dirty="0">
              <a:latin typeface="Arial"/>
              <a:cs typeface="Arial"/>
            </a:endParaRPr>
          </a:p>
          <a:p>
            <a:pPr algn="ctr"/>
            <a:r>
              <a:rPr lang="en-US" sz="2000" b="1" dirty="0">
                <a:latin typeface="Arial"/>
                <a:cs typeface="Arial"/>
              </a:rPr>
              <a:t>• </a:t>
            </a:r>
            <a:r>
              <a:rPr lang="en-US" sz="2000" b="1" dirty="0" err="1">
                <a:latin typeface="Arial"/>
                <a:cs typeface="Arial"/>
              </a:rPr>
              <a:t>razionalizzare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decisioni</a:t>
            </a:r>
            <a:r>
              <a:rPr lang="en-US" sz="2000" dirty="0">
                <a:latin typeface="Arial"/>
                <a:cs typeface="Arial"/>
              </a:rPr>
              <a:t> </a:t>
            </a:r>
            <a:endParaRPr lang="en-US">
              <a:latin typeface="Tw Cen MT"/>
              <a:cs typeface="Arial"/>
            </a:endParaRPr>
          </a:p>
          <a:p>
            <a:pPr algn="ctr"/>
            <a:r>
              <a:rPr lang="en-US" sz="2000" b="1" dirty="0">
                <a:latin typeface="Arial"/>
                <a:cs typeface="Arial"/>
              </a:rPr>
              <a:t>• </a:t>
            </a:r>
            <a:r>
              <a:rPr lang="en-US" sz="2000" b="1" err="1">
                <a:latin typeface="Arial"/>
                <a:cs typeface="Arial"/>
              </a:rPr>
              <a:t>presentare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la </a:t>
            </a:r>
            <a:r>
              <a:rPr lang="en-US" sz="2000" err="1">
                <a:latin typeface="Arial"/>
                <a:cs typeface="Arial"/>
              </a:rPr>
              <a:t>strategia</a:t>
            </a:r>
            <a:r>
              <a:rPr lang="en-US" sz="2000" dirty="0">
                <a:latin typeface="Arial"/>
                <a:cs typeface="Arial"/>
              </a:rPr>
              <a:t> in modo </a:t>
            </a:r>
            <a:r>
              <a:rPr lang="en-US" sz="2000" err="1">
                <a:latin typeface="Arial"/>
                <a:cs typeface="Arial"/>
              </a:rPr>
              <a:t>chiaro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anche</a:t>
            </a:r>
            <a:r>
              <a:rPr lang="en-US" sz="2000" dirty="0">
                <a:latin typeface="Arial"/>
                <a:cs typeface="Arial"/>
              </a:rPr>
              <a:t> a chi non è </a:t>
            </a:r>
            <a:r>
              <a:rPr lang="en-US" sz="2000" err="1">
                <a:latin typeface="Arial"/>
                <a:cs typeface="Arial"/>
              </a:rPr>
              <a:t>esperto</a:t>
            </a:r>
            <a:r>
              <a:rPr lang="en-US" sz="2000" dirty="0">
                <a:latin typeface="Arial"/>
                <a:cs typeface="Arial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5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CFDCD4E-974C-BD95-163A-9C1823B1D2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9995" y="688928"/>
            <a:ext cx="6685980" cy="4708746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91EF27-D7B8-0CAB-24A2-182B18EF97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5695" y="1400091"/>
            <a:ext cx="6203722" cy="37804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it-IT" sz="2000" i="1" dirty="0">
                <a:latin typeface="Arial"/>
                <a:ea typeface="+mn-lt"/>
                <a:cs typeface="Arial"/>
              </a:rPr>
              <a:t>• Necessario definire a monte le metriche da seguire</a:t>
            </a:r>
            <a:r>
              <a:rPr lang="it-IT" sz="2000" dirty="0">
                <a:latin typeface="Arial"/>
                <a:ea typeface="+mn-lt"/>
                <a:cs typeface="Arial"/>
              </a:rPr>
              <a:t>: </a:t>
            </a:r>
            <a:endParaRPr lang="it-IT"/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dipendono da obiettivi aziendali </a:t>
            </a:r>
            <a:endParaRPr lang="it-IT" dirty="0"/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dipendono dal ruolo e dalle attività dei canali. </a:t>
            </a:r>
          </a:p>
          <a:p>
            <a:pPr algn="ctr"/>
            <a:r>
              <a:rPr lang="it-IT" sz="2000" b="1" i="1" dirty="0">
                <a:latin typeface="Arial"/>
                <a:ea typeface="+mn-lt"/>
                <a:cs typeface="Arial"/>
              </a:rPr>
              <a:t>• Due livelli di analisi: </a:t>
            </a:r>
            <a:endParaRPr lang="it-IT" sz="2000" b="1" i="1">
              <a:latin typeface="Arial"/>
              <a:ea typeface="+mn-lt"/>
              <a:cs typeface="Arial"/>
            </a:endParaRPr>
          </a:p>
          <a:p>
            <a:pPr algn="ctr"/>
            <a:endParaRPr lang="it-IT" sz="2000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dirty="0">
                <a:latin typeface="Arial"/>
                <a:ea typeface="+mn-lt"/>
                <a:cs typeface="Arial"/>
              </a:rPr>
              <a:t>1. Complessivo </a:t>
            </a:r>
            <a:r>
              <a:rPr lang="it-IT" sz="2000" dirty="0">
                <a:latin typeface="Arial"/>
                <a:ea typeface="+mn-lt"/>
                <a:cs typeface="Arial"/>
              </a:rPr>
              <a:t>→ stato generale della comunicazione.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dirty="0">
                <a:latin typeface="Arial"/>
                <a:ea typeface="+mn-lt"/>
                <a:cs typeface="Arial"/>
              </a:rPr>
              <a:t>2. Di dettaglio </a:t>
            </a:r>
            <a:r>
              <a:rPr lang="it-IT" sz="2000" dirty="0">
                <a:latin typeface="Arial"/>
                <a:ea typeface="+mn-lt"/>
                <a:cs typeface="Arial"/>
              </a:rPr>
              <a:t>→ performance specifiche dei singoli canali.</a:t>
            </a:r>
            <a:endParaRPr lang="it-IT" sz="2000">
              <a:latin typeface="Arial"/>
              <a:cs typeface="Arial"/>
            </a:endParaRP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F8FA180C-84EF-E883-FCB3-C781372EE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24</a:t>
            </a:fld>
            <a:endParaRPr lang="it-IT" noProof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38EC44-BD7A-FA1A-4D57-F27F8EEF7B10}"/>
              </a:ext>
            </a:extLst>
          </p:cNvPr>
          <p:cNvSpPr txBox="1"/>
          <p:nvPr/>
        </p:nvSpPr>
        <p:spPr>
          <a:xfrm>
            <a:off x="7938519" y="1400091"/>
            <a:ext cx="368224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i="1">
                <a:latin typeface="Arial"/>
                <a:cs typeface="Arial"/>
              </a:rPr>
              <a:t>• Tipi di dati: </a:t>
            </a:r>
            <a:endParaRPr lang="it-IT" b="1" i="1"/>
          </a:p>
          <a:p>
            <a:endParaRPr lang="it-IT" sz="2000" dirty="0">
              <a:latin typeface="Arial"/>
              <a:cs typeface="Arial"/>
            </a:endParaRPr>
          </a:p>
          <a:p>
            <a:r>
              <a:rPr lang="it-IT" sz="2000" b="1" dirty="0">
                <a:latin typeface="Arial"/>
                <a:cs typeface="Arial"/>
              </a:rPr>
              <a:t>• Quantitativi </a:t>
            </a:r>
            <a:r>
              <a:rPr lang="it-IT" sz="2000" dirty="0">
                <a:latin typeface="Arial"/>
                <a:cs typeface="Arial"/>
              </a:rPr>
              <a:t>→ </a:t>
            </a:r>
            <a:r>
              <a:rPr lang="it-IT" sz="2000" err="1">
                <a:latin typeface="Arial"/>
                <a:cs typeface="Arial"/>
              </a:rPr>
              <a:t>impression</a:t>
            </a:r>
            <a:r>
              <a:rPr lang="it-IT" sz="2000" dirty="0">
                <a:latin typeface="Arial"/>
                <a:cs typeface="Arial"/>
              </a:rPr>
              <a:t>, click, conversioni. </a:t>
            </a:r>
            <a:endParaRPr lang="it-IT" dirty="0">
              <a:latin typeface="Tw Cen MT"/>
              <a:cs typeface="Arial"/>
            </a:endParaRPr>
          </a:p>
          <a:p>
            <a:r>
              <a:rPr lang="it-IT" sz="2000" b="1" dirty="0">
                <a:latin typeface="Arial"/>
                <a:cs typeface="Arial"/>
              </a:rPr>
              <a:t>• Qualitativi </a:t>
            </a:r>
            <a:r>
              <a:rPr lang="it-IT" sz="2000" dirty="0">
                <a:latin typeface="Arial"/>
                <a:cs typeface="Arial"/>
              </a:rPr>
              <a:t>→ analisi conversazioni online, reazioni del pubblico ai contenuti.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7542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ED6CB3F-1203-39FA-0E42-B558A290B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25</a:t>
            </a:fld>
            <a:endParaRPr lang="it-IT" noProof="0"/>
          </a:p>
        </p:txBody>
      </p:sp>
      <p:pic>
        <p:nvPicPr>
          <p:cNvPr id="4" name="Immagine 3" descr="Immagine che contiene testo, cerchio, schermata, diagramma&#10;&#10;Il contenuto generato dall&amp;#39;IA potrebbe non essere corretto.">
            <a:extLst>
              <a:ext uri="{FF2B5EF4-FFF2-40B4-BE49-F238E27FC236}">
                <a16:creationId xmlns:a16="http://schemas.microsoft.com/office/drawing/2014/main" id="{B9E3D546-BE78-261C-85C1-C0E7E026B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028" y="835069"/>
            <a:ext cx="5608873" cy="5501014"/>
          </a:xfrm>
          <a:prstGeom prst="rect">
            <a:avLst/>
          </a:prstGeom>
        </p:spPr>
      </p:pic>
      <p:pic>
        <p:nvPicPr>
          <p:cNvPr id="5" name="Immagine 4" descr="Immagine che contiene testo, Carattere, bianco, schermata&#10;&#10;Il contenuto generato dall&amp;#39;IA potrebbe non essere corretto.">
            <a:extLst>
              <a:ext uri="{FF2B5EF4-FFF2-40B4-BE49-F238E27FC236}">
                <a16:creationId xmlns:a16="http://schemas.microsoft.com/office/drawing/2014/main" id="{B1CD3F4D-993E-4F07-B8E7-B961DC396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35" y="868406"/>
            <a:ext cx="2853717" cy="168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82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A3277E-EC0E-5441-8B48-B5CA7632C1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7258" y="987079"/>
            <a:ext cx="5232747" cy="5220635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/>
              <a:t>Personal branding personale</a:t>
            </a:r>
          </a:p>
          <a:p>
            <a:r>
              <a:rPr lang="it-IT"/>
              <a:t>Iniziare subito a lavorare sulla propria immagine online.</a:t>
            </a:r>
          </a:p>
          <a:p>
            <a:r>
              <a:rPr lang="it-IT"/>
              <a:t>LinkedIn è lo strumento più efficace:</a:t>
            </a:r>
          </a:p>
          <a:p>
            <a:r>
              <a:rPr lang="it-IT"/>
              <a:t>costruire una rete di relazioni,</a:t>
            </a:r>
          </a:p>
          <a:p>
            <a:r>
              <a:rPr lang="it-IT"/>
              <a:t>usare parole chiave legate ai settori di interesse.</a:t>
            </a:r>
          </a:p>
          <a:p>
            <a:r>
              <a:rPr lang="it-IT"/>
              <a:t>Non serve esperienza lavorativa pregressa: ciò che conta sono competenze chiare e definite.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61B6FDEA-6C91-EB33-4096-FDA7D4842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53" y="148124"/>
            <a:ext cx="11521540" cy="836967"/>
          </a:xfrm>
        </p:spPr>
        <p:txBody>
          <a:bodyPr/>
          <a:lstStyle/>
          <a:p>
            <a:r>
              <a:rPr lang="it-IT" sz="3600" b="1">
                <a:latin typeface="Arial"/>
                <a:ea typeface="+mj-lt"/>
                <a:cs typeface="Arial"/>
              </a:rPr>
              <a:t>7.3 Le classificazioni dei </a:t>
            </a:r>
            <a:r>
              <a:rPr lang="it-IT" sz="3600" b="1" err="1">
                <a:latin typeface="Arial"/>
                <a:ea typeface="+mj-lt"/>
                <a:cs typeface="Arial"/>
              </a:rPr>
              <a:t>touchpoint</a:t>
            </a:r>
            <a:endParaRPr lang="it-IT" sz="3600" b="1" err="1">
              <a:latin typeface="Arial"/>
              <a:cs typeface="Arial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C986C9-EB60-69A1-4983-BA7D0628E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6723" y="2122872"/>
            <a:ext cx="4876800" cy="2057402"/>
          </a:xfrm>
        </p:spPr>
        <p:txBody>
          <a:bodyPr>
            <a:normAutofit/>
          </a:bodyPr>
          <a:lstStyle/>
          <a:p>
            <a:pPr algn="ctr"/>
            <a:r>
              <a:rPr lang="it-IT" sz="2200" dirty="0">
                <a:latin typeface="Arial"/>
                <a:ea typeface="+mn-lt"/>
                <a:cs typeface="+mn-lt"/>
              </a:rPr>
              <a:t>2. ATL (</a:t>
            </a:r>
            <a:r>
              <a:rPr lang="it-IT" sz="2200" err="1">
                <a:latin typeface="Arial"/>
                <a:ea typeface="+mn-lt"/>
                <a:cs typeface="+mn-lt"/>
              </a:rPr>
              <a:t>Above</a:t>
            </a:r>
            <a:r>
              <a:rPr lang="it-IT" sz="2200" dirty="0">
                <a:latin typeface="Arial"/>
                <a:ea typeface="+mn-lt"/>
                <a:cs typeface="+mn-lt"/>
              </a:rPr>
              <a:t> the line) e BTL (</a:t>
            </a:r>
            <a:r>
              <a:rPr lang="it-IT" sz="2200" err="1">
                <a:latin typeface="Arial"/>
                <a:ea typeface="+mn-lt"/>
                <a:cs typeface="+mn-lt"/>
              </a:rPr>
              <a:t>Below</a:t>
            </a:r>
            <a:r>
              <a:rPr lang="it-IT" sz="2200" dirty="0">
                <a:latin typeface="Arial"/>
                <a:ea typeface="+mn-lt"/>
                <a:cs typeface="+mn-lt"/>
              </a:rPr>
              <a:t> the line) </a:t>
            </a:r>
            <a:endParaRPr lang="it-IT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200" dirty="0">
                <a:latin typeface="Arial"/>
                <a:ea typeface="+mn-lt"/>
                <a:cs typeface="+mn-lt"/>
              </a:rPr>
              <a:t>• Origine: 1954, Procter &amp; Gamble → distinzione nel budget tra campagne di massa e promozioni mirate.</a:t>
            </a:r>
            <a:endParaRPr lang="it-IT">
              <a:latin typeface="Arial"/>
              <a:cs typeface="Arial"/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0F05399-3A43-5F54-B270-74463B0DC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>
            <a:off x="683712" y="5090612"/>
            <a:ext cx="1219200" cy="225818"/>
          </a:xfrm>
        </p:spPr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888F0BD-E3B0-DD34-81C3-0764AE7289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6010405" y="5194996"/>
            <a:ext cx="1219200" cy="225818"/>
          </a:xfrm>
        </p:spPr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733AC4-B183-03A6-5F53-E850816AB4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26</a:t>
            </a:fld>
            <a:endParaRPr lang="it-IT" noProof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7642DB2-3F03-08BF-3083-A8A46269ECC9}"/>
              </a:ext>
            </a:extLst>
          </p:cNvPr>
          <p:cNvSpPr txBox="1"/>
          <p:nvPr/>
        </p:nvSpPr>
        <p:spPr>
          <a:xfrm>
            <a:off x="1577063" y="1218347"/>
            <a:ext cx="4817124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000" dirty="0">
                <a:latin typeface="Arial"/>
                <a:ea typeface="+mn-lt"/>
                <a:cs typeface="+mn-lt"/>
              </a:rPr>
              <a:t>1. Tradizionali vs digitali (oggi superata) </a:t>
            </a:r>
            <a:endParaRPr lang="it-IT" dirty="0">
              <a:latin typeface="Arial"/>
              <a:ea typeface="+mn-lt"/>
              <a:cs typeface="Arial"/>
            </a:endParaRPr>
          </a:p>
          <a:p>
            <a:pPr algn="ctr"/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+mn-lt"/>
              </a:rPr>
              <a:t>• Un tempo: distinzione tra canali tradizionali e digitali. </a:t>
            </a:r>
            <a:endParaRPr lang="it-IT">
              <a:latin typeface="Arial"/>
              <a:ea typeface="+mn-lt"/>
              <a:cs typeface="Arial"/>
            </a:endParaRPr>
          </a:p>
          <a:p>
            <a:pPr algn="ctr"/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+mn-lt"/>
              </a:rPr>
              <a:t>• Oggi: </a:t>
            </a:r>
            <a:endParaRPr lang="it-IT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+mn-lt"/>
              </a:rPr>
              <a:t>• I digitali sono a loro volta “tradizionali” (hanno più di 20 anni). </a:t>
            </a:r>
            <a:endParaRPr lang="it-IT">
              <a:latin typeface="Arial"/>
              <a:ea typeface="+mn-lt"/>
              <a:cs typeface="Arial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+mn-lt"/>
              </a:rPr>
              <a:t>• I confini si sono sfumati → il digitale è entrato in TV, affissioni, stampa. </a:t>
            </a:r>
            <a:endParaRPr lang="it-IT">
              <a:latin typeface="Arial"/>
              <a:ea typeface="+mn-lt"/>
              <a:cs typeface="Arial"/>
            </a:endParaRPr>
          </a:p>
          <a:p>
            <a:pPr algn="ctr"/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+mn-lt"/>
              </a:rPr>
              <a:t>• Corretto distinguere tra: </a:t>
            </a:r>
            <a:endParaRPr lang="it-IT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+mn-lt"/>
              </a:rPr>
              <a:t>• Analogici </a:t>
            </a:r>
            <a:endParaRPr lang="it-IT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+mn-lt"/>
              </a:rPr>
              <a:t>• Digitali </a:t>
            </a:r>
            <a:endParaRPr lang="it-IT">
              <a:latin typeface="Arial"/>
              <a:ea typeface="+mn-lt"/>
              <a:cs typeface="Arial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+mn-lt"/>
              </a:rPr>
              <a:t>• Misti (integrazione dei due).</a:t>
            </a:r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3906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A2B67A5C-BF4F-B5B8-E7A3-44B758B578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3401" y="2576989"/>
            <a:ext cx="3657599" cy="3332516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062176B-CE27-8490-E465-065B47598BF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67200" y="2576989"/>
            <a:ext cx="3657599" cy="3332514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0E81FF2D-5B02-4369-9F8E-F9962C51CA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01000" y="2576989"/>
            <a:ext cx="3843950" cy="3332513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42D129A-1EF6-7421-0414-7664DEFBC6E2}"/>
              </a:ext>
            </a:extLst>
          </p:cNvPr>
          <p:cNvSpPr txBox="1"/>
          <p:nvPr/>
        </p:nvSpPr>
        <p:spPr>
          <a:xfrm>
            <a:off x="4396942" y="2643458"/>
            <a:ext cx="3387103" cy="33239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100" dirty="0">
                <a:ea typeface="+mn-lt"/>
                <a:cs typeface="+mn-lt"/>
              </a:rPr>
              <a:t>• </a:t>
            </a:r>
            <a:r>
              <a:rPr lang="it-IT" sz="2100" b="1" dirty="0">
                <a:ea typeface="+mn-lt"/>
                <a:cs typeface="+mn-lt"/>
              </a:rPr>
              <a:t>BTL</a:t>
            </a:r>
            <a:r>
              <a:rPr lang="it-IT" sz="2100" dirty="0">
                <a:ea typeface="+mn-lt"/>
                <a:cs typeface="+mn-lt"/>
              </a:rPr>
              <a:t>: </a:t>
            </a:r>
          </a:p>
          <a:p>
            <a:pPr algn="ctr"/>
            <a:r>
              <a:rPr lang="it-IT" sz="2100" dirty="0">
                <a:ea typeface="+mn-lt"/>
                <a:cs typeface="+mn-lt"/>
              </a:rPr>
              <a:t>• Target ristretto e definito, messaggi personalizzati. </a:t>
            </a:r>
          </a:p>
          <a:p>
            <a:pPr algn="ctr"/>
            <a:r>
              <a:rPr lang="it-IT" sz="2100" dirty="0">
                <a:ea typeface="+mn-lt"/>
                <a:cs typeface="+mn-lt"/>
              </a:rPr>
              <a:t>• Obiettivo: promozioni tattiche, stimolo immediato all’acquisto. </a:t>
            </a:r>
          </a:p>
          <a:p>
            <a:pPr algn="ctr"/>
            <a:r>
              <a:rPr lang="it-IT" sz="2100" dirty="0">
                <a:ea typeface="+mn-lt"/>
                <a:cs typeface="+mn-lt"/>
              </a:rPr>
              <a:t>• Esempi: volantini, materiali punto vendita, email, sms, push </a:t>
            </a:r>
            <a:r>
              <a:rPr lang="it-IT" sz="2100" dirty="0" err="1">
                <a:ea typeface="+mn-lt"/>
                <a:cs typeface="+mn-lt"/>
              </a:rPr>
              <a:t>notification</a:t>
            </a:r>
            <a:r>
              <a:rPr lang="it-IT" sz="2100" dirty="0">
                <a:ea typeface="+mn-lt"/>
                <a:cs typeface="+mn-lt"/>
              </a:rPr>
              <a:t>, sponsorizzazioni eventi.</a:t>
            </a:r>
            <a:endParaRPr lang="it-IT" sz="21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515AD53-9E61-F958-1431-9A9BD20C3644}"/>
              </a:ext>
            </a:extLst>
          </p:cNvPr>
          <p:cNvSpPr txBox="1"/>
          <p:nvPr/>
        </p:nvSpPr>
        <p:spPr>
          <a:xfrm>
            <a:off x="8184871" y="2641266"/>
            <a:ext cx="3484166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it-IT" sz="2100" dirty="0">
              <a:ea typeface="+mn-lt"/>
              <a:cs typeface="+mn-lt"/>
            </a:endParaRPr>
          </a:p>
          <a:p>
            <a:pPr algn="ctr"/>
            <a:r>
              <a:rPr lang="it-IT" sz="2100" dirty="0">
                <a:ea typeface="+mn-lt"/>
                <a:cs typeface="+mn-lt"/>
              </a:rPr>
              <a:t>• </a:t>
            </a:r>
            <a:r>
              <a:rPr lang="it-IT" sz="2100" b="1" dirty="0">
                <a:ea typeface="+mn-lt"/>
                <a:cs typeface="+mn-lt"/>
              </a:rPr>
              <a:t>TTL</a:t>
            </a:r>
            <a:r>
              <a:rPr lang="it-IT" sz="2100" dirty="0">
                <a:ea typeface="+mn-lt"/>
                <a:cs typeface="+mn-lt"/>
              </a:rPr>
              <a:t> (</a:t>
            </a:r>
            <a:r>
              <a:rPr lang="it-IT" sz="2100" dirty="0" err="1">
                <a:ea typeface="+mn-lt"/>
                <a:cs typeface="+mn-lt"/>
              </a:rPr>
              <a:t>Through</a:t>
            </a:r>
            <a:r>
              <a:rPr lang="it-IT" sz="2100" dirty="0">
                <a:ea typeface="+mn-lt"/>
                <a:cs typeface="+mn-lt"/>
              </a:rPr>
              <a:t> the line): </a:t>
            </a:r>
          </a:p>
          <a:p>
            <a:pPr algn="ctr"/>
            <a:r>
              <a:rPr lang="it-IT" sz="2100" dirty="0">
                <a:ea typeface="+mn-lt"/>
                <a:cs typeface="+mn-lt"/>
              </a:rPr>
              <a:t>• Combina ATL e BTL. </a:t>
            </a:r>
          </a:p>
          <a:p>
            <a:pPr algn="ctr"/>
            <a:r>
              <a:rPr lang="it-IT" sz="2100" dirty="0">
                <a:ea typeface="+mn-lt"/>
                <a:cs typeface="+mn-lt"/>
              </a:rPr>
              <a:t>• Es.: una campagna TV che porta traffico sull’e-commerce + materiali per il punto vendita → stessa idea creativa, diversi </a:t>
            </a:r>
            <a:r>
              <a:rPr lang="it-IT" sz="2100" dirty="0" err="1">
                <a:ea typeface="+mn-lt"/>
                <a:cs typeface="+mn-lt"/>
              </a:rPr>
              <a:t>touchpoint</a:t>
            </a:r>
            <a:r>
              <a:rPr lang="it-IT" sz="2100" dirty="0">
                <a:ea typeface="+mn-lt"/>
                <a:cs typeface="+mn-lt"/>
              </a:rPr>
              <a:t>.</a:t>
            </a:r>
            <a:endParaRPr lang="it-IT" sz="21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7155E6-774A-788D-0203-3D6DBED43BEC}"/>
              </a:ext>
            </a:extLst>
          </p:cNvPr>
          <p:cNvSpPr txBox="1"/>
          <p:nvPr/>
        </p:nvSpPr>
        <p:spPr>
          <a:xfrm>
            <a:off x="997907" y="2803742"/>
            <a:ext cx="274320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• </a:t>
            </a:r>
            <a:r>
              <a:rPr lang="en-US" b="1" dirty="0"/>
              <a:t>ATL</a:t>
            </a:r>
            <a:r>
              <a:rPr lang="en-US" dirty="0"/>
              <a:t>: </a:t>
            </a:r>
            <a:endParaRPr lang="it-IT" dirty="0"/>
          </a:p>
          <a:p>
            <a:r>
              <a:rPr lang="en-US" dirty="0"/>
              <a:t>• </a:t>
            </a:r>
            <a:r>
              <a:rPr lang="en-US" dirty="0" err="1"/>
              <a:t>Pubblico</a:t>
            </a:r>
            <a:r>
              <a:rPr lang="en-US" dirty="0"/>
              <a:t> </a:t>
            </a:r>
            <a:r>
              <a:rPr lang="en-US" dirty="0" err="1"/>
              <a:t>ampio</a:t>
            </a:r>
            <a:r>
              <a:rPr lang="en-US" dirty="0"/>
              <a:t>, </a:t>
            </a:r>
            <a:r>
              <a:rPr lang="en-US" dirty="0" err="1"/>
              <a:t>obiettivi</a:t>
            </a:r>
            <a:r>
              <a:rPr lang="en-US" dirty="0"/>
              <a:t> di branding e awareness. </a:t>
            </a:r>
          </a:p>
          <a:p>
            <a:r>
              <a:rPr lang="en-US" dirty="0"/>
              <a:t>• </a:t>
            </a:r>
            <a:r>
              <a:rPr lang="en-US" dirty="0" err="1"/>
              <a:t>Mezzi</a:t>
            </a:r>
            <a:r>
              <a:rPr lang="en-US" dirty="0"/>
              <a:t>: TV, radio, </a:t>
            </a:r>
            <a:r>
              <a:rPr lang="en-US" dirty="0" err="1"/>
              <a:t>stampa</a:t>
            </a:r>
            <a:r>
              <a:rPr lang="en-US" dirty="0"/>
              <a:t>, cinema, </a:t>
            </a:r>
            <a:r>
              <a:rPr lang="en-US" dirty="0" err="1"/>
              <a:t>affissioni</a:t>
            </a:r>
            <a:r>
              <a:rPr lang="en-US" dirty="0"/>
              <a:t>. </a:t>
            </a:r>
          </a:p>
          <a:p>
            <a:r>
              <a:rPr lang="en-US" dirty="0"/>
              <a:t>• Vantaggio: grande </a:t>
            </a:r>
            <a:r>
              <a:rPr lang="en-US" dirty="0" err="1"/>
              <a:t>visibilità</a:t>
            </a:r>
            <a:r>
              <a:rPr lang="en-US" dirty="0"/>
              <a:t>. </a:t>
            </a:r>
          </a:p>
          <a:p>
            <a:r>
              <a:rPr lang="en-US" dirty="0"/>
              <a:t>• Limite: difficile </a:t>
            </a:r>
            <a:r>
              <a:rPr lang="en-US" dirty="0" err="1"/>
              <a:t>misurare</a:t>
            </a:r>
            <a:r>
              <a:rPr lang="en-US" dirty="0"/>
              <a:t> </a:t>
            </a:r>
            <a:r>
              <a:rPr lang="en-US" dirty="0" err="1"/>
              <a:t>conversioni</a:t>
            </a:r>
            <a:r>
              <a:rPr lang="en-US" dirty="0"/>
              <a:t> e ROI.</a:t>
            </a:r>
          </a:p>
        </p:txBody>
      </p:sp>
    </p:spTree>
    <p:extLst>
      <p:ext uri="{BB962C8B-B14F-4D97-AF65-F5344CB8AC3E}">
        <p14:creationId xmlns:p14="http://schemas.microsoft.com/office/powerpoint/2010/main" val="3656453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D4464355-5E9D-019D-D270-63003775DF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B3AD2D-72BC-391E-74CB-EE6C91AC06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634653"/>
            <a:ext cx="10460276" cy="5715347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DD66D1B-8DD4-EC9D-8D05-C7C9C2868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3BBD69D-0087-9002-1FD9-FB087F2B41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 flipV="1">
            <a:off x="10829690" y="5048906"/>
            <a:ext cx="1219200" cy="246602"/>
          </a:xfrm>
        </p:spPr>
        <p:txBody>
          <a:bodyPr>
            <a:normAutofit fontScale="62500" lnSpcReduction="20000"/>
          </a:bodyPr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0846D14-4BC0-C71B-C745-DADC32B7CFAD}"/>
              </a:ext>
            </a:extLst>
          </p:cNvPr>
          <p:cNvSpPr txBox="1"/>
          <p:nvPr/>
        </p:nvSpPr>
        <p:spPr>
          <a:xfrm>
            <a:off x="1107255" y="1182235"/>
            <a:ext cx="10089648" cy="44935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200" b="1" i="1" dirty="0">
                <a:latin typeface="Arial"/>
                <a:ea typeface="+mn-lt"/>
                <a:cs typeface="+mn-lt"/>
              </a:rPr>
              <a:t>3. </a:t>
            </a:r>
            <a:r>
              <a:rPr lang="it-IT" sz="2200" b="1" i="1" err="1">
                <a:latin typeface="Arial"/>
                <a:ea typeface="+mn-lt"/>
                <a:cs typeface="+mn-lt"/>
              </a:rPr>
              <a:t>Push</a:t>
            </a:r>
            <a:r>
              <a:rPr lang="it-IT" sz="2200" b="1" i="1" dirty="0">
                <a:latin typeface="Arial"/>
                <a:ea typeface="+mn-lt"/>
                <a:cs typeface="+mn-lt"/>
              </a:rPr>
              <a:t> vs Pull </a:t>
            </a:r>
            <a:endParaRPr lang="it-IT" b="1" i="1">
              <a:latin typeface="Arial"/>
              <a:ea typeface="+mn-lt"/>
              <a:cs typeface="+mn-lt"/>
            </a:endParaRPr>
          </a:p>
          <a:p>
            <a:pPr algn="ctr"/>
            <a:r>
              <a:rPr lang="it-IT" sz="2200" b="1" i="1" dirty="0">
                <a:latin typeface="Arial"/>
                <a:ea typeface="+mn-lt"/>
                <a:cs typeface="+mn-lt"/>
              </a:rPr>
              <a:t>• </a:t>
            </a:r>
            <a:r>
              <a:rPr lang="it-IT" sz="2200" b="1" i="1" err="1">
                <a:latin typeface="Arial"/>
                <a:ea typeface="+mn-lt"/>
                <a:cs typeface="+mn-lt"/>
              </a:rPr>
              <a:t>Push</a:t>
            </a:r>
            <a:r>
              <a:rPr lang="it-IT" sz="2200" b="1" i="1" dirty="0">
                <a:latin typeface="Arial"/>
                <a:ea typeface="+mn-lt"/>
                <a:cs typeface="+mn-lt"/>
              </a:rPr>
              <a:t> </a:t>
            </a:r>
            <a:r>
              <a:rPr lang="it-IT" sz="2200" dirty="0">
                <a:latin typeface="Arial"/>
                <a:ea typeface="+mn-lt"/>
                <a:cs typeface="+mn-lt"/>
              </a:rPr>
              <a:t>(</a:t>
            </a:r>
            <a:r>
              <a:rPr lang="it-IT" sz="2200" err="1">
                <a:latin typeface="Arial"/>
                <a:ea typeface="+mn-lt"/>
                <a:cs typeface="+mn-lt"/>
              </a:rPr>
              <a:t>outbound</a:t>
            </a:r>
            <a:r>
              <a:rPr lang="it-IT" sz="2200" dirty="0">
                <a:latin typeface="Arial"/>
                <a:ea typeface="+mn-lt"/>
                <a:cs typeface="+mn-lt"/>
              </a:rPr>
              <a:t> marketing): </a:t>
            </a:r>
            <a:endParaRPr lang="it-IT">
              <a:latin typeface="Arial"/>
              <a:ea typeface="+mn-lt"/>
              <a:cs typeface="+mn-lt"/>
            </a:endParaRPr>
          </a:p>
          <a:p>
            <a:pPr algn="ctr"/>
            <a:r>
              <a:rPr lang="it-IT" sz="2200" dirty="0">
                <a:latin typeface="Arial"/>
                <a:ea typeface="+mn-lt"/>
                <a:cs typeface="+mn-lt"/>
              </a:rPr>
              <a:t>• Il brand spinge un messaggio verso il consumatore, anche se non lo stava cercando. </a:t>
            </a:r>
            <a:endParaRPr lang="it-IT">
              <a:latin typeface="Arial"/>
              <a:ea typeface="+mn-lt"/>
              <a:cs typeface="+mn-lt"/>
            </a:endParaRPr>
          </a:p>
          <a:p>
            <a:pPr algn="ctr"/>
            <a:r>
              <a:rPr lang="it-IT" sz="2200" b="1" dirty="0">
                <a:latin typeface="Arial"/>
                <a:ea typeface="+mn-lt"/>
                <a:cs typeface="+mn-lt"/>
              </a:rPr>
              <a:t>• Caratteristiche:</a:t>
            </a:r>
            <a:r>
              <a:rPr lang="it-IT" sz="2200" dirty="0">
                <a:latin typeface="Arial"/>
                <a:ea typeface="+mn-lt"/>
                <a:cs typeface="+mn-lt"/>
              </a:rPr>
              <a:t> interruzione dell’attività, target ampi. </a:t>
            </a:r>
            <a:endParaRPr lang="it-IT">
              <a:latin typeface="Arial"/>
              <a:ea typeface="+mn-lt"/>
              <a:cs typeface="+mn-lt"/>
            </a:endParaRPr>
          </a:p>
          <a:p>
            <a:pPr algn="ctr"/>
            <a:r>
              <a:rPr lang="it-IT" sz="2200" i="1" u="sng" dirty="0">
                <a:latin typeface="Arial"/>
                <a:ea typeface="+mn-lt"/>
                <a:cs typeface="+mn-lt"/>
              </a:rPr>
              <a:t>• Esempi</a:t>
            </a:r>
            <a:r>
              <a:rPr lang="it-IT" sz="2200" dirty="0">
                <a:latin typeface="Arial"/>
                <a:ea typeface="+mn-lt"/>
                <a:cs typeface="+mn-lt"/>
              </a:rPr>
              <a:t>: </a:t>
            </a:r>
            <a:r>
              <a:rPr lang="it-IT" sz="2200" err="1">
                <a:latin typeface="Arial"/>
                <a:ea typeface="+mn-lt"/>
                <a:cs typeface="+mn-lt"/>
              </a:rPr>
              <a:t>adv</a:t>
            </a:r>
            <a:r>
              <a:rPr lang="it-IT" sz="2200" dirty="0">
                <a:latin typeface="Arial"/>
                <a:ea typeface="+mn-lt"/>
                <a:cs typeface="+mn-lt"/>
              </a:rPr>
              <a:t> social sponsorizzati nel feed, banner display, spot audio su Spotify. </a:t>
            </a:r>
            <a:endParaRPr lang="it-IT">
              <a:latin typeface="Arial"/>
              <a:ea typeface="+mn-lt"/>
              <a:cs typeface="+mn-lt"/>
            </a:endParaRPr>
          </a:p>
          <a:p>
            <a:pPr algn="ctr"/>
            <a:endParaRPr lang="it-IT" sz="22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200" b="1" i="1" dirty="0">
                <a:latin typeface="Arial"/>
                <a:ea typeface="+mn-lt"/>
                <a:cs typeface="+mn-lt"/>
              </a:rPr>
              <a:t>• Pull </a:t>
            </a:r>
            <a:r>
              <a:rPr lang="it-IT" sz="2200" dirty="0">
                <a:latin typeface="Arial"/>
                <a:ea typeface="+mn-lt"/>
                <a:cs typeface="+mn-lt"/>
              </a:rPr>
              <a:t>(inbound marketing): </a:t>
            </a:r>
            <a:endParaRPr lang="it-IT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200" dirty="0">
                <a:latin typeface="Arial"/>
                <a:ea typeface="+mn-lt"/>
                <a:cs typeface="+mn-lt"/>
              </a:rPr>
              <a:t>• Intercettare utenti già interessati, che cercano info/prodotti. </a:t>
            </a:r>
            <a:endParaRPr lang="it-IT">
              <a:latin typeface="Arial"/>
              <a:ea typeface="+mn-lt"/>
              <a:cs typeface="+mn-lt"/>
            </a:endParaRPr>
          </a:p>
          <a:p>
            <a:pPr algn="ctr"/>
            <a:r>
              <a:rPr lang="it-IT" sz="2200" i="1" u="sng" dirty="0">
                <a:latin typeface="Arial"/>
                <a:ea typeface="+mn-lt"/>
                <a:cs typeface="+mn-lt"/>
              </a:rPr>
              <a:t>• Esempi</a:t>
            </a:r>
            <a:r>
              <a:rPr lang="it-IT" sz="2200" dirty="0">
                <a:latin typeface="Arial"/>
                <a:ea typeface="+mn-lt"/>
                <a:cs typeface="+mn-lt"/>
              </a:rPr>
              <a:t>: SEO e ranking motori di ricerca, blog, pagine social gestite dall’azienda. </a:t>
            </a:r>
            <a:endParaRPr lang="it-IT">
              <a:latin typeface="Arial"/>
              <a:ea typeface="+mn-lt"/>
              <a:cs typeface="+mn-lt"/>
            </a:endParaRPr>
          </a:p>
          <a:p>
            <a:pPr algn="ctr"/>
            <a:r>
              <a:rPr lang="it-IT" sz="2200" b="1" i="1" dirty="0">
                <a:latin typeface="Arial"/>
                <a:ea typeface="+mn-lt"/>
                <a:cs typeface="+mn-lt"/>
              </a:rPr>
              <a:t>• Vantaggio:</a:t>
            </a:r>
            <a:r>
              <a:rPr lang="it-IT" sz="2200" dirty="0">
                <a:latin typeface="Arial"/>
                <a:ea typeface="+mn-lt"/>
                <a:cs typeface="+mn-lt"/>
              </a:rPr>
              <a:t> più vicino all’intenzione d’acquisto → più probabile la conversione</a:t>
            </a:r>
            <a:endParaRPr lang="it-IT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795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7A5BDFF-502D-330D-FCF9-5841BCAE4C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3818" y="582592"/>
            <a:ext cx="10816642" cy="5654602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 algn="ctr" fontAlgn="base">
              <a:buNone/>
            </a:pPr>
            <a:r>
              <a:rPr lang="en-US" sz="2800" b="1" dirty="0">
                <a:latin typeface="Arial"/>
                <a:ea typeface="+mn-lt"/>
                <a:cs typeface="Arial"/>
              </a:rPr>
              <a:t>4. PESO model (Paid, Earned, Shared, Owned) </a:t>
            </a:r>
            <a:endParaRPr lang="en-US" altLang="en-US" sz="2800" b="1" dirty="0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Arial"/>
              <a:ea typeface="+mn-lt"/>
              <a:cs typeface="Arial"/>
            </a:endParaRPr>
          </a:p>
          <a:p>
            <a:pPr algn="ctr">
              <a:buFont typeface="Calibri" panose="020B0604020202020204" pitchFamily="34" charset="0"/>
              <a:buChar char="-"/>
            </a:pPr>
            <a:r>
              <a:rPr lang="en-US" dirty="0">
                <a:latin typeface="Arial"/>
                <a:ea typeface="+mn-lt"/>
                <a:cs typeface="Arial"/>
              </a:rPr>
              <a:t> </a:t>
            </a:r>
            <a:r>
              <a:rPr lang="en-US" b="1" err="1">
                <a:latin typeface="Arial"/>
                <a:ea typeface="+mn-lt"/>
                <a:cs typeface="Arial"/>
              </a:rPr>
              <a:t>Evoluzione</a:t>
            </a:r>
            <a:r>
              <a:rPr lang="en-US" dirty="0">
                <a:latin typeface="Arial"/>
                <a:ea typeface="+mn-lt"/>
                <a:cs typeface="Arial"/>
              </a:rPr>
              <a:t> del </a:t>
            </a:r>
            <a:r>
              <a:rPr lang="en-US" err="1">
                <a:latin typeface="Arial"/>
                <a:ea typeface="+mn-lt"/>
                <a:cs typeface="Arial"/>
              </a:rPr>
              <a:t>modello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b="1" dirty="0">
                <a:latin typeface="Arial"/>
                <a:ea typeface="+mn-lt"/>
                <a:cs typeface="Arial"/>
              </a:rPr>
              <a:t>POE</a:t>
            </a:r>
            <a:r>
              <a:rPr lang="en-US" dirty="0">
                <a:latin typeface="Arial"/>
                <a:ea typeface="+mn-lt"/>
                <a:cs typeface="Arial"/>
              </a:rPr>
              <a:t> (2014, USA – </a:t>
            </a:r>
            <a:r>
              <a:rPr lang="en-US" err="1">
                <a:latin typeface="Arial"/>
                <a:ea typeface="+mn-lt"/>
                <a:cs typeface="Arial"/>
              </a:rPr>
              <a:t>libro</a:t>
            </a:r>
            <a:r>
              <a:rPr lang="en-US" dirty="0">
                <a:latin typeface="Arial"/>
                <a:ea typeface="+mn-lt"/>
                <a:cs typeface="Arial"/>
              </a:rPr>
              <a:t> Spin Sucks). </a:t>
            </a:r>
            <a:endParaRPr lang="en-US" altLang="en-US">
              <a:latin typeface="Arial"/>
              <a:ea typeface="+mn-lt"/>
              <a:cs typeface="Arial"/>
            </a:endParaRPr>
          </a:p>
          <a:p>
            <a:pPr algn="ctr">
              <a:buFont typeface="Calibri" panose="020B0604020202020204" pitchFamily="34" charset="0"/>
              <a:buChar char="-"/>
            </a:pPr>
            <a:r>
              <a:rPr lang="en-US" dirty="0">
                <a:latin typeface="Arial"/>
                <a:ea typeface="+mn-lt"/>
                <a:cs typeface="Arial"/>
              </a:rPr>
              <a:t>Serve a </a:t>
            </a:r>
            <a:r>
              <a:rPr lang="en-US" b="1" err="1">
                <a:latin typeface="Arial"/>
                <a:ea typeface="+mn-lt"/>
                <a:cs typeface="Arial"/>
              </a:rPr>
              <a:t>classificare</a:t>
            </a:r>
            <a:r>
              <a:rPr lang="en-US" b="1" dirty="0">
                <a:latin typeface="Arial"/>
                <a:ea typeface="+mn-lt"/>
                <a:cs typeface="Arial"/>
              </a:rPr>
              <a:t> </a:t>
            </a:r>
            <a:r>
              <a:rPr lang="en-US" b="1" err="1">
                <a:latin typeface="Arial"/>
                <a:ea typeface="+mn-lt"/>
                <a:cs typeface="Arial"/>
              </a:rPr>
              <a:t>i</a:t>
            </a:r>
            <a:r>
              <a:rPr lang="en-US" b="1" dirty="0">
                <a:latin typeface="Arial"/>
                <a:ea typeface="+mn-lt"/>
                <a:cs typeface="Arial"/>
              </a:rPr>
              <a:t> </a:t>
            </a:r>
            <a:r>
              <a:rPr lang="en-US" b="1" err="1">
                <a:latin typeface="Arial"/>
                <a:ea typeface="+mn-lt"/>
                <a:cs typeface="Arial"/>
              </a:rPr>
              <a:t>canali</a:t>
            </a:r>
            <a:r>
              <a:rPr lang="en-US" b="1" dirty="0">
                <a:latin typeface="Arial"/>
                <a:ea typeface="+mn-lt"/>
                <a:cs typeface="Arial"/>
              </a:rPr>
              <a:t> </a:t>
            </a:r>
            <a:r>
              <a:rPr lang="en-US" dirty="0">
                <a:latin typeface="Arial"/>
                <a:ea typeface="+mn-lt"/>
                <a:cs typeface="Arial"/>
              </a:rPr>
              <a:t>in modo </a:t>
            </a:r>
            <a:r>
              <a:rPr lang="en-US" err="1">
                <a:latin typeface="Arial"/>
                <a:ea typeface="+mn-lt"/>
                <a:cs typeface="Arial"/>
              </a:rPr>
              <a:t>chiaro</a:t>
            </a:r>
            <a:r>
              <a:rPr lang="en-US" dirty="0">
                <a:latin typeface="Arial"/>
                <a:ea typeface="+mn-lt"/>
                <a:cs typeface="Arial"/>
              </a:rPr>
              <a:t> e </a:t>
            </a:r>
            <a:r>
              <a:rPr lang="en-US" err="1">
                <a:latin typeface="Arial"/>
                <a:ea typeface="+mn-lt"/>
                <a:cs typeface="Arial"/>
              </a:rPr>
              <a:t>panoramico</a:t>
            </a:r>
            <a:r>
              <a:rPr lang="en-US" dirty="0">
                <a:latin typeface="Arial"/>
                <a:ea typeface="+mn-lt"/>
                <a:cs typeface="Arial"/>
              </a:rPr>
              <a:t>. </a:t>
            </a:r>
            <a:endParaRPr lang="en-US" altLang="en-US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en-US" dirty="0">
                <a:latin typeface="Arial"/>
                <a:ea typeface="+mn-lt"/>
                <a:cs typeface="Arial"/>
              </a:rPr>
              <a:t>• Paid media </a:t>
            </a:r>
            <a:endParaRPr lang="en-US" altLang="en-US" dirty="0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en-US" dirty="0">
                <a:latin typeface="Arial"/>
                <a:ea typeface="+mn-lt"/>
                <a:cs typeface="Arial"/>
              </a:rPr>
              <a:t>• </a:t>
            </a:r>
            <a:r>
              <a:rPr lang="en-US" err="1">
                <a:latin typeface="Arial"/>
                <a:ea typeface="+mn-lt"/>
                <a:cs typeface="Arial"/>
              </a:rPr>
              <a:t>Spazi</a:t>
            </a:r>
            <a:r>
              <a:rPr lang="en-US" dirty="0">
                <a:latin typeface="Arial"/>
                <a:ea typeface="+mn-lt"/>
                <a:cs typeface="Arial"/>
              </a:rPr>
              <a:t> a </a:t>
            </a:r>
            <a:r>
              <a:rPr lang="en-US" err="1">
                <a:latin typeface="Arial"/>
                <a:ea typeface="+mn-lt"/>
                <a:cs typeface="Arial"/>
              </a:rPr>
              <a:t>pagamento</a:t>
            </a:r>
            <a:r>
              <a:rPr lang="en-US" dirty="0">
                <a:latin typeface="Arial"/>
                <a:ea typeface="+mn-lt"/>
                <a:cs typeface="Arial"/>
              </a:rPr>
              <a:t> (</a:t>
            </a:r>
            <a:r>
              <a:rPr lang="en-US" err="1">
                <a:latin typeface="Arial"/>
                <a:ea typeface="+mn-lt"/>
                <a:cs typeface="Arial"/>
              </a:rPr>
              <a:t>pubblicità</a:t>
            </a:r>
            <a:r>
              <a:rPr lang="en-US" dirty="0">
                <a:latin typeface="Arial"/>
                <a:ea typeface="+mn-lt"/>
                <a:cs typeface="Arial"/>
              </a:rPr>
              <a:t>). </a:t>
            </a:r>
            <a:endParaRPr lang="en-US" altLang="en-US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en-US" dirty="0">
                <a:latin typeface="Arial"/>
                <a:ea typeface="+mn-lt"/>
                <a:cs typeface="Arial"/>
              </a:rPr>
              <a:t>• </a:t>
            </a:r>
            <a:r>
              <a:rPr lang="en-US" err="1">
                <a:latin typeface="Arial"/>
                <a:ea typeface="+mn-lt"/>
                <a:cs typeface="Arial"/>
              </a:rPr>
              <a:t>Contenuto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controllato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dall’azienda</a:t>
            </a:r>
            <a:r>
              <a:rPr lang="en-US" dirty="0">
                <a:latin typeface="Arial"/>
                <a:ea typeface="+mn-lt"/>
                <a:cs typeface="Arial"/>
              </a:rPr>
              <a:t>, ma non il </a:t>
            </a:r>
            <a:r>
              <a:rPr lang="en-US" err="1">
                <a:latin typeface="Arial"/>
                <a:ea typeface="+mn-lt"/>
                <a:cs typeface="Arial"/>
              </a:rPr>
              <a:t>posizionamento</a:t>
            </a:r>
            <a:r>
              <a:rPr lang="en-US" dirty="0">
                <a:latin typeface="Arial"/>
                <a:ea typeface="+mn-lt"/>
                <a:cs typeface="Arial"/>
              </a:rPr>
              <a:t>. </a:t>
            </a:r>
            <a:endParaRPr lang="en-US" altLang="en-US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en-US" b="1" i="1" dirty="0">
                <a:latin typeface="Arial"/>
                <a:ea typeface="+mn-lt"/>
                <a:cs typeface="Arial"/>
              </a:rPr>
              <a:t>• Es.:</a:t>
            </a:r>
            <a:r>
              <a:rPr lang="en-US" dirty="0">
                <a:latin typeface="Arial"/>
                <a:ea typeface="+mn-lt"/>
                <a:cs typeface="Arial"/>
              </a:rPr>
              <a:t> spot TV, adv social, </a:t>
            </a:r>
            <a:r>
              <a:rPr lang="en-US" err="1">
                <a:latin typeface="Arial"/>
                <a:ea typeface="+mn-lt"/>
                <a:cs typeface="Arial"/>
              </a:rPr>
              <a:t>campagne</a:t>
            </a:r>
            <a:r>
              <a:rPr lang="en-US" dirty="0">
                <a:latin typeface="Arial"/>
                <a:ea typeface="+mn-lt"/>
                <a:cs typeface="Arial"/>
              </a:rPr>
              <a:t> display, search advertising, digital out of home.</a:t>
            </a:r>
            <a:endParaRPr lang="en-US" altLang="en-US">
              <a:latin typeface="Arial"/>
              <a:cs typeface="Arial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512358-5352-237B-4D02-D2979BE46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29</a:t>
            </a:fld>
            <a:endParaRPr lang="it-IT" noProof="0"/>
          </a:p>
        </p:txBody>
      </p:sp>
      <p:pic>
        <p:nvPicPr>
          <p:cNvPr id="2" name="Immagine 1" descr="The PESO Model: A Quick and Easy Explanation — TDC Marketing">
            <a:extLst>
              <a:ext uri="{FF2B5EF4-FFF2-40B4-BE49-F238E27FC236}">
                <a16:creationId xmlns:a16="http://schemas.microsoft.com/office/drawing/2014/main" id="{B8954BBB-257C-F61D-6215-021F1C37B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5" y="4305565"/>
            <a:ext cx="1992405" cy="19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50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AF890B92-D44D-461B-A5E6-D4F348791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295"/>
            <a:ext cx="12191999" cy="3278423"/>
          </a:xfrm>
        </p:spPr>
      </p:pic>
      <p:sp>
        <p:nvSpPr>
          <p:cNvPr id="34" name="Segnaposto testo 33">
            <a:extLst>
              <a:ext uri="{FF2B5EF4-FFF2-40B4-BE49-F238E27FC236}">
                <a16:creationId xmlns:a16="http://schemas.microsoft.com/office/drawing/2014/main" id="{29455ACD-CCC6-4BEC-AA79-DC1C69D08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52971" y="1961586"/>
            <a:ext cx="3567870" cy="2153886"/>
          </a:xfrm>
        </p:spPr>
        <p:txBody>
          <a:bodyPr rtlCol="0"/>
          <a:lstStyle/>
          <a:p>
            <a:pPr rtl="0"/>
            <a:endParaRPr lang="it-IT" noProof="1"/>
          </a:p>
        </p:txBody>
      </p:sp>
      <p:pic>
        <p:nvPicPr>
          <p:cNvPr id="39" name="Segnaposto immagine 38">
            <a:extLst>
              <a:ext uri="{FF2B5EF4-FFF2-40B4-BE49-F238E27FC236}">
                <a16:creationId xmlns:a16="http://schemas.microsoft.com/office/drawing/2014/main" id="{D15B262E-3234-4E0C-A890-B69314333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" r="853"/>
          <a:stretch>
            <a:fillRect/>
          </a:stretch>
        </p:blipFill>
        <p:spPr/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A6C6147-EB04-429F-9D41-52F18DE23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1" smtClean="0"/>
              <a:pPr rtl="0"/>
              <a:t>3</a:t>
            </a:fld>
            <a:endParaRPr lang="it-IT" noProof="1"/>
          </a:p>
        </p:txBody>
      </p:sp>
      <p:sp>
        <p:nvSpPr>
          <p:cNvPr id="32" name="Segnaposto testo 119">
            <a:extLst>
              <a:ext uri="{FF2B5EF4-FFF2-40B4-BE49-F238E27FC236}">
                <a16:creationId xmlns:a16="http://schemas.microsoft.com/office/drawing/2014/main" id="{D9043C6D-0761-489D-8401-7F976D80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1"/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1"/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id="{06BA04B3-CF89-FB91-F491-623F8CC8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160" y="3717925"/>
            <a:ext cx="3035220" cy="930275"/>
          </a:xfrm>
        </p:spPr>
        <p:txBody>
          <a:bodyPr>
            <a:normAutofit/>
          </a:bodyPr>
          <a:lstStyle/>
          <a:p>
            <a:r>
              <a:rPr lang="it-IT" sz="4400" u="sng" dirty="0"/>
              <a:t>Capitolo 7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3170F9FA-20C7-B3DB-F83C-40813867066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49115" y="1965369"/>
            <a:ext cx="3567554" cy="20156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it-IT" sz="4400" b="1" cap="small" dirty="0">
                <a:latin typeface="Arial"/>
                <a:ea typeface="Open Sans"/>
                <a:cs typeface="Open Sans"/>
              </a:rPr>
              <a:t>Content e </a:t>
            </a:r>
            <a:r>
              <a:rPr lang="it-IT" sz="4400" b="1" cap="small" err="1">
                <a:latin typeface="Arial"/>
                <a:ea typeface="Open Sans"/>
                <a:cs typeface="Open Sans"/>
              </a:rPr>
              <a:t>channel</a:t>
            </a:r>
            <a:r>
              <a:rPr lang="it-IT" sz="4400" b="1" cap="small" dirty="0">
                <a:latin typeface="Arial"/>
                <a:ea typeface="Open Sans"/>
                <a:cs typeface="Open Sans"/>
              </a:rPr>
              <a:t> strategy</a:t>
            </a:r>
            <a:endParaRPr lang="it-IT" sz="3600" b="1" dirty="0">
              <a:latin typeface="Arial"/>
              <a:cs typeface="Arial"/>
            </a:endParaRPr>
          </a:p>
          <a:p>
            <a:pPr algn="ctr"/>
            <a:endParaRPr lang="it-IT" sz="4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D0C1CECD-2DDD-B965-AA62-39AB3CE9739D}"/>
                  </a:ext>
                </a:extLst>
              </p14:cNvPr>
              <p14:cNvContentPartPr/>
              <p14:nvPr/>
            </p14:nvContentPartPr>
            <p14:xfrm>
              <a:off x="9338533" y="3401734"/>
              <a:ext cx="18360" cy="3600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D0C1CECD-2DDD-B965-AA62-39AB3CE973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27733" y="3391041"/>
                <a:ext cx="39600" cy="5703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462CDF3D-BAE3-13A6-A777-EA075A56B210}"/>
              </a:ext>
            </a:extLst>
          </p:cNvPr>
          <p:cNvSpPr txBox="1">
            <a:spLocks/>
          </p:cNvSpPr>
          <p:nvPr/>
        </p:nvSpPr>
        <p:spPr>
          <a:xfrm>
            <a:off x="1287528" y="4647254"/>
            <a:ext cx="10902106" cy="146743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defPPr>
              <a:defRPr lang="it-IT"/>
            </a:defPPr>
            <a:lvl1pPr mar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1B2A5"/>
              </a:buClr>
              <a:buFont typeface="+mj-lt"/>
              <a:buNone/>
              <a:defRPr sz="2400" b="0" i="0" kern="120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5pPr>
            <a:lvl6pPr marL="4572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6pPr>
            <a:lvl7pPr marL="9144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7pPr>
            <a:lvl8pPr marL="1371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8pPr>
            <a:lvl9pPr marL="18288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9pPr>
          </a:lstStyle>
          <a:p>
            <a:pPr>
              <a:buClr>
                <a:srgbClr val="DF6030"/>
              </a:buClr>
              <a:buSzPct val="90000"/>
            </a:pPr>
            <a:r>
              <a:rPr lang="en-US" sz="2000" dirty="0">
                <a:solidFill>
                  <a:srgbClr val="DF6030"/>
                </a:solidFill>
                <a:latin typeface="Arial"/>
                <a:ea typeface="Open Sans"/>
                <a:cs typeface="Arial"/>
              </a:rPr>
              <a:t>•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Il </a:t>
            </a:r>
            <a:r>
              <a:rPr lang="en-US" sz="200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processo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di </a:t>
            </a:r>
            <a:r>
              <a:rPr lang="en-US" sz="200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creazione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del concept </a:t>
            </a:r>
            <a:r>
              <a:rPr lang="en-US" sz="200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creativo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e </a:t>
            </a:r>
            <a:r>
              <a:rPr lang="en-US" sz="200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dei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contenuti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di </a:t>
            </a:r>
            <a:r>
              <a:rPr lang="en-US" sz="200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comunicazione</a:t>
            </a:r>
            <a:endParaRPr lang="en-US" sz="1800" err="1">
              <a:latin typeface="Open Sans"/>
              <a:ea typeface="Open Sans"/>
              <a:cs typeface="Open Sans"/>
            </a:endParaRPr>
          </a:p>
          <a:p>
            <a:pPr>
              <a:buClr>
                <a:srgbClr val="DF6030"/>
              </a:buClr>
              <a:buSzPct val="90000"/>
            </a:pPr>
            <a:r>
              <a:rPr lang="en-US" sz="2000">
                <a:solidFill>
                  <a:srgbClr val="DF6030"/>
                </a:solidFill>
                <a:latin typeface="Arial"/>
                <a:ea typeface="Open Sans"/>
                <a:cs typeface="Arial"/>
              </a:rPr>
              <a:t>•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Il </a:t>
            </a:r>
            <a:r>
              <a:rPr lang="en-US" sz="200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concetto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di channel strategy e </a:t>
            </a:r>
            <a:r>
              <a:rPr lang="en-US" sz="200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quello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di channel mix</a:t>
            </a:r>
            <a:endParaRPr lang="en-US">
              <a:latin typeface="Open Sans"/>
              <a:ea typeface="Open Sans"/>
              <a:cs typeface="Open Sans"/>
            </a:endParaRPr>
          </a:p>
          <a:p>
            <a:pPr>
              <a:buClr>
                <a:srgbClr val="DF6030"/>
              </a:buClr>
              <a:buSzPct val="90000"/>
            </a:pPr>
            <a:r>
              <a:rPr lang="en-US" sz="2000" dirty="0">
                <a:solidFill>
                  <a:srgbClr val="DF6030"/>
                </a:solidFill>
                <a:latin typeface="Arial"/>
                <a:ea typeface="Open Sans"/>
                <a:cs typeface="Arial"/>
              </a:rPr>
              <a:t>•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Le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principali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classificazioni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dei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canali</a:t>
            </a:r>
            <a:endParaRPr lang="en-US" dirty="0">
              <a:latin typeface="Open Sans"/>
              <a:ea typeface="Open Sans"/>
              <a:cs typeface="Open Sans"/>
            </a:endParaRPr>
          </a:p>
          <a:p>
            <a:pPr>
              <a:buClr>
                <a:srgbClr val="DF6030"/>
              </a:buClr>
              <a:buSzPct val="9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317500" indent="-225425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DF6030"/>
              </a:buClr>
              <a:buSzPct val="90000"/>
              <a:buFont typeface="Arial" panose="020B0604020202020204" pitchFamily="34" charset="0"/>
              <a:buChar char="•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04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172A54-4F0C-FA3A-2321-613CF24F04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515" y="1302968"/>
            <a:ext cx="5887462" cy="24769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fontAlgn="base">
              <a:buFontTx/>
              <a:buChar char="-"/>
            </a:pPr>
            <a:endParaRPr lang="it-IT" altLang="en-US" sz="2400" dirty="0"/>
          </a:p>
          <a:p>
            <a:pPr fontAlgn="base"/>
            <a:endParaRPr lang="en-US" altLang="en-US" sz="2400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FCD99E4-E704-9A27-EC39-ADBFC4D300B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07718" y="1599291"/>
            <a:ext cx="4875767" cy="18842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fontAlgn="base">
              <a:buFontTx/>
              <a:buChar char="-"/>
            </a:pPr>
            <a:endParaRPr lang="en-US" altLang="en-US" sz="2800" dirty="0"/>
          </a:p>
          <a:p>
            <a:pPr marL="285750" indent="-285750" fontAlgn="base">
              <a:buFontTx/>
              <a:buChar char="-"/>
            </a:pPr>
            <a:endParaRPr lang="en-US" altLang="en-US" sz="2800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F318D67D-B9F3-8BDC-0EBB-068BBAB0E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30</a:t>
            </a:fld>
            <a:endParaRPr lang="it-IT" noProof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C08C6A-0D6A-D44F-E29E-2BBE2D8689B0}"/>
              </a:ext>
            </a:extLst>
          </p:cNvPr>
          <p:cNvSpPr txBox="1"/>
          <p:nvPr/>
        </p:nvSpPr>
        <p:spPr>
          <a:xfrm>
            <a:off x="935278" y="277662"/>
            <a:ext cx="3703527" cy="59400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• Earned media </a:t>
            </a:r>
            <a:endParaRPr lang="it-IT" sz="200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• </a:t>
            </a:r>
            <a:r>
              <a:rPr lang="en-US" sz="2000" dirty="0" err="1">
                <a:latin typeface="Arial"/>
                <a:cs typeface="Arial"/>
              </a:rPr>
              <a:t>Pubblicità</a:t>
            </a:r>
            <a:r>
              <a:rPr lang="en-US" sz="2000" dirty="0">
                <a:latin typeface="Arial"/>
                <a:cs typeface="Arial"/>
              </a:rPr>
              <a:t> “</a:t>
            </a:r>
            <a:r>
              <a:rPr lang="en-US" sz="2000" dirty="0" err="1">
                <a:latin typeface="Arial"/>
                <a:cs typeface="Arial"/>
              </a:rPr>
              <a:t>guadagnata</a:t>
            </a:r>
            <a:r>
              <a:rPr lang="en-US" sz="2000" dirty="0">
                <a:latin typeface="Arial"/>
                <a:cs typeface="Arial"/>
              </a:rPr>
              <a:t>”: PR, </a:t>
            </a:r>
            <a:r>
              <a:rPr lang="en-US" sz="2000" dirty="0" err="1">
                <a:latin typeface="Arial"/>
                <a:cs typeface="Arial"/>
              </a:rPr>
              <a:t>articoli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spontanei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recensioni</a:t>
            </a:r>
            <a:r>
              <a:rPr lang="en-US" sz="2000" dirty="0">
                <a:latin typeface="Arial"/>
                <a:cs typeface="Arial"/>
              </a:rPr>
              <a:t>, UGC. </a:t>
            </a:r>
            <a:endParaRPr lang="en-US"/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• Nessun </a:t>
            </a:r>
            <a:r>
              <a:rPr lang="en-US" sz="2000" dirty="0" err="1">
                <a:latin typeface="Arial"/>
                <a:cs typeface="Arial"/>
              </a:rPr>
              <a:t>investimento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diretto</a:t>
            </a:r>
            <a:r>
              <a:rPr lang="en-US" sz="2000" dirty="0">
                <a:latin typeface="Arial"/>
                <a:cs typeface="Arial"/>
              </a:rPr>
              <a:t>. </a:t>
            </a:r>
            <a:endParaRPr lang="en-US">
              <a:latin typeface="Tw Cen MT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• </a:t>
            </a:r>
            <a:r>
              <a:rPr lang="en-US" sz="2000" dirty="0" err="1">
                <a:latin typeface="Arial"/>
                <a:cs typeface="Arial"/>
              </a:rPr>
              <a:t>Controllo</a:t>
            </a:r>
            <a:r>
              <a:rPr lang="en-US" sz="2000" dirty="0">
                <a:latin typeface="Arial"/>
                <a:cs typeface="Arial"/>
              </a:rPr>
              <a:t> quasi </a:t>
            </a:r>
            <a:r>
              <a:rPr lang="en-US" sz="2000" dirty="0" err="1">
                <a:latin typeface="Arial"/>
                <a:cs typeface="Arial"/>
              </a:rPr>
              <a:t>nullo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sul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contenuto</a:t>
            </a:r>
            <a:r>
              <a:rPr lang="en-US" sz="2000" dirty="0">
                <a:latin typeface="Arial"/>
                <a:cs typeface="Arial"/>
              </a:rPr>
              <a:t> e </a:t>
            </a:r>
            <a:r>
              <a:rPr lang="en-US" sz="2000" dirty="0" err="1">
                <a:latin typeface="Arial"/>
                <a:cs typeface="Arial"/>
              </a:rPr>
              <a:t>sul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canale</a:t>
            </a:r>
            <a:r>
              <a:rPr lang="en-US" sz="2000" dirty="0">
                <a:latin typeface="Arial"/>
                <a:cs typeface="Arial"/>
              </a:rPr>
              <a:t>. </a:t>
            </a:r>
            <a:endParaRPr lang="en-US"/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• Shared media </a:t>
            </a:r>
            <a:endParaRPr lang="en-US" dirty="0"/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• </a:t>
            </a:r>
            <a:r>
              <a:rPr lang="en-US" sz="2000" dirty="0" err="1">
                <a:latin typeface="Arial"/>
                <a:cs typeface="Arial"/>
              </a:rPr>
              <a:t>Spazi</a:t>
            </a:r>
            <a:r>
              <a:rPr lang="en-US" sz="2000" dirty="0">
                <a:latin typeface="Arial"/>
                <a:cs typeface="Arial"/>
              </a:rPr>
              <a:t> di </a:t>
            </a:r>
            <a:r>
              <a:rPr lang="en-US" sz="2000" dirty="0" err="1">
                <a:latin typeface="Arial"/>
                <a:cs typeface="Arial"/>
              </a:rPr>
              <a:t>terzi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gestiti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direttamente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dall’azienda</a:t>
            </a:r>
            <a:r>
              <a:rPr lang="en-US" sz="2000" dirty="0">
                <a:latin typeface="Arial"/>
                <a:cs typeface="Arial"/>
              </a:rPr>
              <a:t>. </a:t>
            </a:r>
            <a:endParaRPr lang="en-US"/>
          </a:p>
          <a:p>
            <a:endParaRPr lang="en-US" sz="20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• Es.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pagine</a:t>
            </a:r>
            <a:r>
              <a:rPr lang="en-US" sz="2000" dirty="0">
                <a:latin typeface="Arial"/>
                <a:cs typeface="Arial"/>
              </a:rPr>
              <a:t> social, Trustpilot, Tripadvisor, Google My Business.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0683FBD-B086-3997-8059-8F1461FAADC0}"/>
              </a:ext>
            </a:extLst>
          </p:cNvPr>
          <p:cNvSpPr txBox="1"/>
          <p:nvPr/>
        </p:nvSpPr>
        <p:spPr>
          <a:xfrm>
            <a:off x="5809992" y="256783"/>
            <a:ext cx="4872622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• </a:t>
            </a:r>
            <a:r>
              <a:rPr lang="en-US" sz="2000" err="1">
                <a:latin typeface="Arial"/>
                <a:cs typeface="Arial"/>
              </a:rPr>
              <a:t>L’azienda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controlla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contenuti</a:t>
            </a:r>
            <a:r>
              <a:rPr lang="en-US" sz="2000" dirty="0">
                <a:latin typeface="Arial"/>
                <a:cs typeface="Arial"/>
              </a:rPr>
              <a:t>, ma non </a:t>
            </a:r>
            <a:r>
              <a:rPr lang="en-US" sz="2000" err="1">
                <a:latin typeface="Arial"/>
                <a:cs typeface="Arial"/>
              </a:rPr>
              <a:t>possiede</a:t>
            </a:r>
            <a:r>
              <a:rPr lang="en-US" sz="2000" dirty="0">
                <a:latin typeface="Arial"/>
                <a:cs typeface="Arial"/>
              </a:rPr>
              <a:t> la </a:t>
            </a:r>
            <a:r>
              <a:rPr lang="en-US" sz="2000" err="1">
                <a:latin typeface="Arial"/>
                <a:cs typeface="Arial"/>
              </a:rPr>
              <a:t>piattaforma</a:t>
            </a:r>
            <a:r>
              <a:rPr lang="en-US" sz="2000" dirty="0">
                <a:latin typeface="Arial"/>
                <a:cs typeface="Arial"/>
              </a:rPr>
              <a:t> (</a:t>
            </a:r>
            <a:r>
              <a:rPr lang="en-US" sz="2000" err="1">
                <a:latin typeface="Arial"/>
                <a:cs typeface="Arial"/>
              </a:rPr>
              <a:t>rischio</a:t>
            </a:r>
            <a:r>
              <a:rPr lang="en-US" sz="2000" dirty="0">
                <a:latin typeface="Arial"/>
                <a:cs typeface="Arial"/>
              </a:rPr>
              <a:t> → se la </a:t>
            </a:r>
            <a:r>
              <a:rPr lang="en-US" sz="2000" err="1">
                <a:latin typeface="Arial"/>
                <a:cs typeface="Arial"/>
              </a:rPr>
              <a:t>piattaforma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chiude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err="1">
                <a:latin typeface="Arial"/>
                <a:cs typeface="Arial"/>
              </a:rPr>
              <a:t>tutto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sparisce</a:t>
            </a:r>
            <a:r>
              <a:rPr lang="en-US" sz="2000" dirty="0">
                <a:latin typeface="Arial"/>
                <a:cs typeface="Arial"/>
              </a:rPr>
              <a:t>). </a:t>
            </a:r>
            <a:endParaRPr lang="it-IT"/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• Owned media </a:t>
            </a:r>
            <a:endParaRPr lang="en-US" dirty="0">
              <a:latin typeface="Tw Cen MT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• Canali di </a:t>
            </a:r>
            <a:r>
              <a:rPr lang="en-US" sz="2000" dirty="0" err="1">
                <a:latin typeface="Arial"/>
                <a:cs typeface="Arial"/>
              </a:rPr>
              <a:t>totale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proprietà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dell’azienda</a:t>
            </a:r>
            <a:r>
              <a:rPr lang="en-US" sz="2000" dirty="0">
                <a:latin typeface="Arial"/>
                <a:cs typeface="Arial"/>
              </a:rPr>
              <a:t> (</a:t>
            </a:r>
            <a:r>
              <a:rPr lang="en-US" sz="2000" dirty="0" err="1">
                <a:latin typeface="Arial"/>
                <a:cs typeface="Arial"/>
              </a:rPr>
              <a:t>piena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titolarità</a:t>
            </a:r>
            <a:r>
              <a:rPr lang="en-US" sz="2000" dirty="0">
                <a:latin typeface="Arial"/>
                <a:cs typeface="Arial"/>
              </a:rPr>
              <a:t>). </a:t>
            </a:r>
            <a:endParaRPr lang="en-US">
              <a:latin typeface="Tw Cen MT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• Es.</a:t>
            </a:r>
            <a:r>
              <a:rPr lang="en-US" sz="2000" dirty="0">
                <a:latin typeface="Arial"/>
                <a:cs typeface="Arial"/>
              </a:rPr>
              <a:t>: </a:t>
            </a:r>
            <a:r>
              <a:rPr lang="en-US" sz="2000" dirty="0" err="1">
                <a:latin typeface="Arial"/>
                <a:cs typeface="Arial"/>
              </a:rPr>
              <a:t>sito</a:t>
            </a:r>
            <a:r>
              <a:rPr lang="en-US" sz="2000" dirty="0">
                <a:latin typeface="Arial"/>
                <a:cs typeface="Arial"/>
              </a:rPr>
              <a:t> web, blog, e-commerce, app </a:t>
            </a:r>
            <a:r>
              <a:rPr lang="en-US" sz="2000" dirty="0" err="1">
                <a:latin typeface="Arial"/>
                <a:cs typeface="Arial"/>
              </a:rPr>
              <a:t>proprietaria</a:t>
            </a:r>
            <a:r>
              <a:rPr lang="en-US" sz="2000" dirty="0">
                <a:latin typeface="Arial"/>
                <a:cs typeface="Arial"/>
              </a:rPr>
              <a:t>, forum. </a:t>
            </a:r>
            <a:endParaRPr lang="en-US">
              <a:latin typeface="Tw Cen MT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• I </a:t>
            </a:r>
            <a:r>
              <a:rPr lang="en-US" sz="2000" dirty="0" err="1">
                <a:latin typeface="Arial"/>
                <a:cs typeface="Arial"/>
              </a:rPr>
              <a:t>più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importanti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perché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garantiscono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controllo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completo</a:t>
            </a:r>
            <a:r>
              <a:rPr lang="en-US" sz="2000" dirty="0">
                <a:latin typeface="Arial"/>
                <a:cs typeface="Arial"/>
              </a:rPr>
              <a:t>.</a:t>
            </a:r>
            <a:endParaRPr lang="en-US"/>
          </a:p>
        </p:txBody>
      </p:sp>
      <p:pic>
        <p:nvPicPr>
          <p:cNvPr id="4" name="Immagine 3" descr="Paid, Owned, and Earned Media: What's the Difference? - Vision">
            <a:extLst>
              <a:ext uri="{FF2B5EF4-FFF2-40B4-BE49-F238E27FC236}">
                <a16:creationId xmlns:a16="http://schemas.microsoft.com/office/drawing/2014/main" id="{B82FC0E9-0CCF-B224-6545-AC9AE4B1D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702" y="4403764"/>
            <a:ext cx="3160734" cy="212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39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7C8E90F-4F7A-26E8-17D1-EDBA17C1B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31</a:t>
            </a:fld>
            <a:endParaRPr lang="it-IT" noProof="0"/>
          </a:p>
        </p:txBody>
      </p:sp>
      <p:pic>
        <p:nvPicPr>
          <p:cNvPr id="4" name="Immagine 3" descr="Immagine che contiene testo, cerchio, schermata, Carattere&#10;&#10;Il contenuto generato dall&amp;#39;IA potrebbe non essere corretto.">
            <a:extLst>
              <a:ext uri="{FF2B5EF4-FFF2-40B4-BE49-F238E27FC236}">
                <a16:creationId xmlns:a16="http://schemas.microsoft.com/office/drawing/2014/main" id="{7FA4CBD5-95FA-E8B1-73BA-52D7163A2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070" y="636740"/>
            <a:ext cx="5786106" cy="5574083"/>
          </a:xfrm>
          <a:prstGeom prst="rect">
            <a:avLst/>
          </a:prstGeom>
        </p:spPr>
      </p:pic>
      <p:pic>
        <p:nvPicPr>
          <p:cNvPr id="5" name="Immagine 4" descr="Immagine che contiene testo, Carattere, bianco, Elementi grafici&#10;&#10;Il contenuto generato dall&amp;#39;IA potrebbe non essere corretto.">
            <a:extLst>
              <a:ext uri="{FF2B5EF4-FFF2-40B4-BE49-F238E27FC236}">
                <a16:creationId xmlns:a16="http://schemas.microsoft.com/office/drawing/2014/main" id="{D7A41FC7-1466-42C7-5778-9D549D641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63" y="753909"/>
            <a:ext cx="2748550" cy="80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25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DB67BBD3-AFA4-C970-1B2D-3A90ADD39A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A6ECC1-CB04-AED7-989A-71FD2A87AE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6573" y="240999"/>
            <a:ext cx="5973870" cy="6099476"/>
          </a:xfrm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474333-925C-3D98-2E08-CAAE0B9B7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1921" y="2705112"/>
            <a:ext cx="4876805" cy="1219202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latin typeface="Arial"/>
                <a:cs typeface="Arial"/>
              </a:rPr>
              <a:t>6. Importanza del mix </a:t>
            </a:r>
          </a:p>
          <a:p>
            <a:pPr algn="ctr"/>
            <a:endParaRPr lang="it-IT" sz="3600" b="1" dirty="0">
              <a:latin typeface="Arial"/>
              <a:cs typeface="Arial"/>
            </a:endParaRPr>
          </a:p>
          <a:p>
            <a:pPr algn="ctr"/>
            <a:r>
              <a:rPr lang="it-IT" sz="2000" dirty="0">
                <a:latin typeface="Arial"/>
                <a:cs typeface="Arial"/>
              </a:rPr>
              <a:t>• Un </a:t>
            </a:r>
            <a:r>
              <a:rPr lang="it-IT" sz="2000" dirty="0" err="1">
                <a:latin typeface="Arial"/>
                <a:cs typeface="Arial"/>
              </a:rPr>
              <a:t>channel</a:t>
            </a:r>
            <a:r>
              <a:rPr lang="it-IT" sz="2000" dirty="0">
                <a:latin typeface="Arial"/>
                <a:cs typeface="Arial"/>
              </a:rPr>
              <a:t> mix completo deve includere più categorie: </a:t>
            </a:r>
            <a:endParaRPr lang="it-IT"/>
          </a:p>
          <a:p>
            <a:pPr algn="ctr"/>
            <a:endParaRPr lang="it-IT" sz="2000" dirty="0">
              <a:latin typeface="Arial"/>
              <a:cs typeface="Arial"/>
            </a:endParaRPr>
          </a:p>
          <a:p>
            <a:pPr algn="ctr"/>
            <a:r>
              <a:rPr lang="it-IT" sz="2000" b="1" dirty="0">
                <a:latin typeface="Arial"/>
                <a:cs typeface="Arial"/>
              </a:rPr>
              <a:t>• </a:t>
            </a:r>
            <a:r>
              <a:rPr lang="it-IT" sz="2000" b="1" dirty="0" err="1">
                <a:latin typeface="Arial"/>
                <a:cs typeface="Arial"/>
              </a:rPr>
              <a:t>Owned</a:t>
            </a:r>
            <a:r>
              <a:rPr lang="it-IT" sz="2000" b="1" dirty="0">
                <a:latin typeface="Arial"/>
                <a:cs typeface="Arial"/>
              </a:rPr>
              <a:t> </a:t>
            </a:r>
            <a:r>
              <a:rPr lang="it-IT" sz="2000" dirty="0">
                <a:latin typeface="Arial"/>
                <a:cs typeface="Arial"/>
              </a:rPr>
              <a:t>→ fondamentali per controllo e stabilità. </a:t>
            </a:r>
            <a:endParaRPr lang="it-IT"/>
          </a:p>
          <a:p>
            <a:pPr algn="ctr"/>
            <a:r>
              <a:rPr lang="it-IT" sz="2000" b="1" dirty="0">
                <a:latin typeface="Arial"/>
                <a:cs typeface="Arial"/>
              </a:rPr>
              <a:t>• </a:t>
            </a:r>
            <a:r>
              <a:rPr lang="it-IT" sz="2000" b="1" dirty="0" err="1">
                <a:latin typeface="Arial"/>
                <a:cs typeface="Arial"/>
              </a:rPr>
              <a:t>Shared</a:t>
            </a:r>
            <a:r>
              <a:rPr lang="it-IT" sz="2000" b="1" dirty="0">
                <a:latin typeface="Arial"/>
                <a:cs typeface="Arial"/>
              </a:rPr>
              <a:t> </a:t>
            </a:r>
            <a:r>
              <a:rPr lang="it-IT" sz="2000" dirty="0">
                <a:latin typeface="Arial"/>
                <a:cs typeface="Arial"/>
              </a:rPr>
              <a:t>→ visibilità e traffico organico. </a:t>
            </a:r>
          </a:p>
          <a:p>
            <a:pPr algn="ctr"/>
            <a:endParaRPr lang="it-IT" sz="2000" b="1" dirty="0">
              <a:latin typeface="Arial"/>
              <a:cs typeface="Arial"/>
            </a:endParaRPr>
          </a:p>
          <a:p>
            <a:pPr algn="ctr"/>
            <a:r>
              <a:rPr lang="it-IT" sz="2000" b="1" dirty="0">
                <a:latin typeface="Arial"/>
                <a:cs typeface="Arial"/>
              </a:rPr>
              <a:t>• </a:t>
            </a:r>
            <a:r>
              <a:rPr lang="it-IT" sz="2000" b="1" dirty="0" err="1">
                <a:latin typeface="Arial"/>
                <a:cs typeface="Arial"/>
              </a:rPr>
              <a:t>Paid</a:t>
            </a:r>
            <a:r>
              <a:rPr lang="it-IT" sz="2000" b="1" dirty="0">
                <a:latin typeface="Arial"/>
                <a:cs typeface="Arial"/>
              </a:rPr>
              <a:t> </a:t>
            </a:r>
            <a:r>
              <a:rPr lang="it-IT" sz="2000" dirty="0">
                <a:latin typeface="Arial"/>
                <a:cs typeface="Arial"/>
              </a:rPr>
              <a:t>→ costruzione </a:t>
            </a:r>
            <a:r>
              <a:rPr lang="it-IT" sz="2000" dirty="0" err="1">
                <a:latin typeface="Arial"/>
                <a:cs typeface="Arial"/>
              </a:rPr>
              <a:t>awareness</a:t>
            </a:r>
            <a:r>
              <a:rPr lang="it-IT" sz="2000" dirty="0">
                <a:latin typeface="Arial"/>
                <a:cs typeface="Arial"/>
              </a:rPr>
              <a:t> ed esposizione. </a:t>
            </a:r>
            <a:endParaRPr lang="it-IT"/>
          </a:p>
          <a:p>
            <a:pPr algn="ctr"/>
            <a:r>
              <a:rPr lang="it-IT" sz="2000" b="1" dirty="0">
                <a:latin typeface="Arial"/>
                <a:cs typeface="Arial"/>
              </a:rPr>
              <a:t>• </a:t>
            </a:r>
            <a:r>
              <a:rPr lang="it-IT" sz="2000" b="1" dirty="0" err="1">
                <a:latin typeface="Arial"/>
                <a:cs typeface="Arial"/>
              </a:rPr>
              <a:t>Earned</a:t>
            </a:r>
            <a:r>
              <a:rPr lang="it-IT" sz="2000" dirty="0">
                <a:latin typeface="Arial"/>
                <a:cs typeface="Arial"/>
              </a:rPr>
              <a:t> → reputazione e valore percepito. </a:t>
            </a:r>
          </a:p>
          <a:p>
            <a:pPr algn="ctr"/>
            <a:endParaRPr lang="it-IT" sz="2000">
              <a:latin typeface="Arial"/>
              <a:cs typeface="Arial"/>
            </a:endParaRPr>
          </a:p>
          <a:p>
            <a:pPr algn="ctr"/>
            <a:r>
              <a:rPr lang="it-IT" sz="2400" b="1" dirty="0">
                <a:latin typeface="Arial"/>
                <a:cs typeface="Arial"/>
              </a:rPr>
              <a:t>• Conclusione:</a:t>
            </a:r>
            <a:r>
              <a:rPr lang="it-IT" sz="2000" dirty="0">
                <a:latin typeface="Arial"/>
                <a:cs typeface="Arial"/>
              </a:rPr>
              <a:t> non puntare solo su una tipologia, ma integrare diversi </a:t>
            </a:r>
            <a:r>
              <a:rPr lang="it-IT" sz="2000" err="1">
                <a:latin typeface="Arial"/>
                <a:cs typeface="Arial"/>
              </a:rPr>
              <a:t>touchpoint</a:t>
            </a:r>
            <a:r>
              <a:rPr lang="it-IT" sz="2000" dirty="0">
                <a:latin typeface="Arial"/>
                <a:cs typeface="Arial"/>
              </a:rPr>
              <a:t> coerenti con obiettivi e risorse.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09F5089-9F53-95DC-7AA5-9E4134DA4E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>
            <a:off x="36534" y="5048858"/>
            <a:ext cx="1219200" cy="225818"/>
          </a:xfrm>
        </p:spPr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70DD6E24-3F94-5D71-3459-6A798A49B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6020844" y="5205434"/>
            <a:ext cx="1219200" cy="225818"/>
          </a:xfrm>
        </p:spPr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1D6CDDC1-F33E-C16B-BDA2-A28A8086A58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32</a:t>
            </a:fld>
            <a:endParaRPr lang="it-IT" noProof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CEB27F3-B2C1-1990-6BE5-6864AB171852}"/>
              </a:ext>
            </a:extLst>
          </p:cNvPr>
          <p:cNvSpPr txBox="1"/>
          <p:nvPr/>
        </p:nvSpPr>
        <p:spPr>
          <a:xfrm>
            <a:off x="921119" y="498216"/>
            <a:ext cx="5434339" cy="55092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b="1" dirty="0">
                <a:latin typeface="Arial"/>
                <a:ea typeface="+mn-lt"/>
                <a:cs typeface="Arial"/>
              </a:rPr>
              <a:t>5. Sovrapposizioni tra categorie</a:t>
            </a:r>
            <a:r>
              <a:rPr lang="it-IT" sz="2000" dirty="0">
                <a:latin typeface="Arial"/>
                <a:ea typeface="+mn-lt"/>
                <a:cs typeface="Arial"/>
              </a:rPr>
              <a:t> </a:t>
            </a:r>
          </a:p>
          <a:p>
            <a:pPr algn="ctr"/>
            <a:endParaRPr lang="it-IT" sz="28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Alcuni canali appartengono a più categorie: </a:t>
            </a:r>
            <a:endParaRPr lang="it-IT"/>
          </a:p>
          <a:p>
            <a:pPr algn="ctr"/>
            <a:endParaRPr lang="it-IT" sz="2000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dirty="0">
                <a:latin typeface="Arial"/>
                <a:ea typeface="+mn-lt"/>
                <a:cs typeface="Arial"/>
              </a:rPr>
              <a:t>• Social network</a:t>
            </a:r>
            <a:r>
              <a:rPr lang="it-IT" sz="2000" dirty="0">
                <a:latin typeface="Arial"/>
                <a:ea typeface="+mn-lt"/>
                <a:cs typeface="Arial"/>
              </a:rPr>
              <a:t> → </a:t>
            </a:r>
            <a:r>
              <a:rPr lang="it-IT" sz="2000" err="1">
                <a:latin typeface="Arial"/>
                <a:ea typeface="+mn-lt"/>
                <a:cs typeface="Arial"/>
              </a:rPr>
              <a:t>shared</a:t>
            </a:r>
            <a:r>
              <a:rPr lang="it-IT" sz="2000" dirty="0">
                <a:latin typeface="Arial"/>
                <a:ea typeface="+mn-lt"/>
                <a:cs typeface="Arial"/>
              </a:rPr>
              <a:t> (pagine aziendali), </a:t>
            </a:r>
            <a:r>
              <a:rPr lang="it-IT" sz="2000" err="1">
                <a:latin typeface="Arial"/>
                <a:ea typeface="+mn-lt"/>
                <a:cs typeface="Arial"/>
              </a:rPr>
              <a:t>paid</a:t>
            </a:r>
            <a:r>
              <a:rPr lang="it-IT" sz="2000" dirty="0">
                <a:latin typeface="Arial"/>
                <a:ea typeface="+mn-lt"/>
                <a:cs typeface="Arial"/>
              </a:rPr>
              <a:t> (</a:t>
            </a:r>
            <a:r>
              <a:rPr lang="it-IT" sz="2000" err="1">
                <a:latin typeface="Arial"/>
                <a:ea typeface="+mn-lt"/>
                <a:cs typeface="Arial"/>
              </a:rPr>
              <a:t>adv</a:t>
            </a:r>
            <a:r>
              <a:rPr lang="it-IT" sz="2000" dirty="0">
                <a:latin typeface="Arial"/>
                <a:ea typeface="+mn-lt"/>
                <a:cs typeface="Arial"/>
              </a:rPr>
              <a:t>), </a:t>
            </a:r>
            <a:r>
              <a:rPr lang="it-IT" sz="2000" err="1">
                <a:latin typeface="Arial"/>
                <a:ea typeface="+mn-lt"/>
                <a:cs typeface="Arial"/>
              </a:rPr>
              <a:t>earned</a:t>
            </a:r>
            <a:r>
              <a:rPr lang="it-IT" sz="2000" dirty="0">
                <a:latin typeface="Arial"/>
                <a:ea typeface="+mn-lt"/>
                <a:cs typeface="Arial"/>
              </a:rPr>
              <a:t> (UGC). </a:t>
            </a:r>
            <a:endParaRPr lang="it-IT"/>
          </a:p>
          <a:p>
            <a:pPr algn="ctr"/>
            <a:endParaRPr lang="it-IT" sz="2000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dirty="0">
                <a:latin typeface="Arial"/>
                <a:ea typeface="+mn-lt"/>
                <a:cs typeface="Arial"/>
              </a:rPr>
              <a:t>• Influencer marketing </a:t>
            </a:r>
            <a:r>
              <a:rPr lang="it-IT" sz="2000" dirty="0">
                <a:latin typeface="Arial"/>
                <a:ea typeface="+mn-lt"/>
                <a:cs typeface="Arial"/>
              </a:rPr>
              <a:t>→ tra </a:t>
            </a:r>
            <a:r>
              <a:rPr lang="it-IT" sz="2000" dirty="0" err="1">
                <a:latin typeface="Arial"/>
                <a:ea typeface="+mn-lt"/>
                <a:cs typeface="Arial"/>
              </a:rPr>
              <a:t>paid</a:t>
            </a:r>
            <a:r>
              <a:rPr lang="it-IT" sz="2000" dirty="0">
                <a:latin typeface="Arial"/>
                <a:ea typeface="+mn-lt"/>
                <a:cs typeface="Arial"/>
              </a:rPr>
              <a:t> e </a:t>
            </a:r>
            <a:r>
              <a:rPr lang="it-IT" sz="2000" dirty="0" err="1">
                <a:latin typeface="Arial"/>
                <a:ea typeface="+mn-lt"/>
                <a:cs typeface="Arial"/>
              </a:rPr>
              <a:t>earned</a:t>
            </a:r>
            <a:r>
              <a:rPr lang="it-IT" sz="2000" dirty="0">
                <a:latin typeface="Arial"/>
                <a:ea typeface="+mn-lt"/>
                <a:cs typeface="Arial"/>
              </a:rPr>
              <a:t>. </a:t>
            </a:r>
            <a:endParaRPr lang="it-IT"/>
          </a:p>
          <a:p>
            <a:pPr algn="ctr"/>
            <a:endParaRPr lang="it-IT" sz="2000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dirty="0">
                <a:latin typeface="Arial"/>
                <a:ea typeface="+mn-lt"/>
                <a:cs typeface="Arial"/>
              </a:rPr>
              <a:t>• UGC stimolati dall’azienda</a:t>
            </a:r>
            <a:r>
              <a:rPr lang="it-IT" sz="2000" dirty="0">
                <a:latin typeface="Arial"/>
                <a:ea typeface="+mn-lt"/>
                <a:cs typeface="Arial"/>
              </a:rPr>
              <a:t> → tra </a:t>
            </a:r>
            <a:r>
              <a:rPr lang="it-IT" sz="2000" dirty="0" err="1">
                <a:latin typeface="Arial"/>
                <a:ea typeface="+mn-lt"/>
                <a:cs typeface="Arial"/>
              </a:rPr>
              <a:t>earned</a:t>
            </a:r>
            <a:r>
              <a:rPr lang="it-IT" sz="2000" dirty="0">
                <a:latin typeface="Arial"/>
                <a:ea typeface="+mn-lt"/>
                <a:cs typeface="Arial"/>
              </a:rPr>
              <a:t> e </a:t>
            </a:r>
            <a:r>
              <a:rPr lang="it-IT" sz="2000" dirty="0" err="1">
                <a:latin typeface="Arial"/>
                <a:ea typeface="+mn-lt"/>
                <a:cs typeface="Arial"/>
              </a:rPr>
              <a:t>shared</a:t>
            </a:r>
            <a:r>
              <a:rPr lang="it-IT" sz="2000" dirty="0">
                <a:latin typeface="Arial"/>
                <a:ea typeface="+mn-lt"/>
                <a:cs typeface="Arial"/>
              </a:rPr>
              <a:t>. </a:t>
            </a:r>
            <a:endParaRPr lang="it-IT"/>
          </a:p>
          <a:p>
            <a:pPr algn="ctr"/>
            <a:endParaRPr lang="it-IT" sz="2000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dirty="0">
                <a:latin typeface="Arial"/>
                <a:ea typeface="+mn-lt"/>
                <a:cs typeface="Arial"/>
              </a:rPr>
              <a:t>• Lead generation</a:t>
            </a:r>
            <a:r>
              <a:rPr lang="it-IT" sz="2000" dirty="0">
                <a:latin typeface="Arial"/>
                <a:ea typeface="+mn-lt"/>
                <a:cs typeface="Arial"/>
              </a:rPr>
              <a:t> (email, affiliate marketing) → tra </a:t>
            </a:r>
            <a:r>
              <a:rPr lang="it-IT" sz="2000" dirty="0" err="1">
                <a:latin typeface="Arial"/>
                <a:ea typeface="+mn-lt"/>
                <a:cs typeface="Arial"/>
              </a:rPr>
              <a:t>paid</a:t>
            </a:r>
            <a:r>
              <a:rPr lang="it-IT" sz="2000" dirty="0">
                <a:latin typeface="Arial"/>
                <a:ea typeface="+mn-lt"/>
                <a:cs typeface="Arial"/>
              </a:rPr>
              <a:t> e </a:t>
            </a:r>
            <a:r>
              <a:rPr lang="it-IT" sz="2000" dirty="0" err="1">
                <a:latin typeface="Arial"/>
                <a:ea typeface="+mn-lt"/>
                <a:cs typeface="Arial"/>
              </a:rPr>
              <a:t>owned</a:t>
            </a:r>
            <a:r>
              <a:rPr lang="it-IT" sz="2000" dirty="0">
                <a:latin typeface="Arial"/>
                <a:ea typeface="+mn-lt"/>
                <a:cs typeface="Arial"/>
              </a:rPr>
              <a:t>. </a:t>
            </a:r>
            <a:endParaRPr lang="it-IT"/>
          </a:p>
          <a:p>
            <a:pPr algn="ctr"/>
            <a:endParaRPr lang="it-IT" sz="2000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dirty="0">
                <a:latin typeface="Arial"/>
                <a:ea typeface="+mn-lt"/>
                <a:cs typeface="Arial"/>
              </a:rPr>
              <a:t>• Co-branding o partnership</a:t>
            </a:r>
            <a:r>
              <a:rPr lang="it-IT" sz="2000" dirty="0">
                <a:latin typeface="Arial"/>
                <a:ea typeface="+mn-lt"/>
                <a:cs typeface="Arial"/>
              </a:rPr>
              <a:t> → tra </a:t>
            </a:r>
            <a:r>
              <a:rPr lang="it-IT" sz="2000" dirty="0" err="1">
                <a:latin typeface="Arial"/>
                <a:ea typeface="+mn-lt"/>
                <a:cs typeface="Arial"/>
              </a:rPr>
              <a:t>owned</a:t>
            </a:r>
            <a:r>
              <a:rPr lang="it-IT" sz="2000" dirty="0">
                <a:latin typeface="Arial"/>
                <a:ea typeface="+mn-lt"/>
                <a:cs typeface="Arial"/>
              </a:rPr>
              <a:t> e </a:t>
            </a:r>
            <a:r>
              <a:rPr lang="it-IT" sz="2000" dirty="0" err="1">
                <a:latin typeface="Arial"/>
                <a:ea typeface="+mn-lt"/>
                <a:cs typeface="Arial"/>
              </a:rPr>
              <a:t>shared</a:t>
            </a:r>
            <a:r>
              <a:rPr lang="it-IT" sz="2000" dirty="0">
                <a:latin typeface="Arial"/>
                <a:ea typeface="+mn-lt"/>
                <a:cs typeface="Arial"/>
              </a:rPr>
              <a:t>.</a:t>
            </a:r>
            <a:endParaRPr lang="it-IT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378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C84A226-7CE5-6D5C-3283-26E1A1EC3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33</a:t>
            </a:fld>
            <a:endParaRPr lang="it-IT" noProof="0"/>
          </a:p>
        </p:txBody>
      </p:sp>
      <p:pic>
        <p:nvPicPr>
          <p:cNvPr id="4" name="Immagine 3" descr="Immagine che contiene cerchio, diagramma, schizzo, testo&#10;&#10;Il contenuto generato dall&amp;#39;IA potrebbe non essere corretto.">
            <a:extLst>
              <a:ext uri="{FF2B5EF4-FFF2-40B4-BE49-F238E27FC236}">
                <a16:creationId xmlns:a16="http://schemas.microsoft.com/office/drawing/2014/main" id="{212B1510-F111-6618-E5D9-3CAA2EF0B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69" y="544021"/>
            <a:ext cx="10949836" cy="59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83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FAF5733-3BE6-BC03-3D13-D4032806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79" y="691952"/>
            <a:ext cx="11807241" cy="70788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it-IT" sz="2000" b="1" dirty="0">
                <a:latin typeface="Arial"/>
                <a:ea typeface="+mj-lt"/>
                <a:cs typeface="Arial"/>
              </a:rPr>
              <a:t>7.4 I canali principali nel mondo digitale</a:t>
            </a:r>
            <a:br>
              <a:rPr lang="it-IT" sz="1800" dirty="0">
                <a:latin typeface="Arial"/>
                <a:ea typeface="+mj-lt"/>
                <a:cs typeface="Arial"/>
              </a:rPr>
            </a:br>
            <a:br>
              <a:rPr lang="it-IT" sz="1800" dirty="0">
                <a:latin typeface="Arial"/>
                <a:ea typeface="+mj-lt"/>
                <a:cs typeface="Arial"/>
              </a:rPr>
            </a:br>
            <a:r>
              <a:rPr lang="it-IT" sz="1800" dirty="0">
                <a:latin typeface="Arial"/>
                <a:ea typeface="+mj-lt"/>
                <a:cs typeface="Arial"/>
              </a:rPr>
              <a:t>- I canali digitali sono oggi numerosissimi → il </a:t>
            </a:r>
            <a:r>
              <a:rPr lang="it-IT" sz="1800" err="1">
                <a:latin typeface="Arial"/>
                <a:ea typeface="+mj-lt"/>
                <a:cs typeface="Arial"/>
              </a:rPr>
              <a:t>channel</a:t>
            </a:r>
            <a:r>
              <a:rPr lang="it-IT" sz="1800" dirty="0">
                <a:latin typeface="Arial"/>
                <a:ea typeface="+mj-lt"/>
                <a:cs typeface="Arial"/>
              </a:rPr>
              <a:t> mix diventa complesso ma cruciale. </a:t>
            </a:r>
            <a:br>
              <a:rPr lang="it-IT" sz="1800" dirty="0">
                <a:latin typeface="Arial"/>
                <a:ea typeface="+mj-lt"/>
                <a:cs typeface="Arial"/>
              </a:rPr>
            </a:br>
            <a:r>
              <a:rPr lang="it-IT" sz="1800" dirty="0">
                <a:latin typeface="Arial"/>
                <a:ea typeface="+mj-lt"/>
                <a:cs typeface="Arial"/>
              </a:rPr>
              <a:t>- Si parte dal più importante e imprescindibile: </a:t>
            </a:r>
            <a:r>
              <a:rPr lang="it-IT" sz="1800" b="1" i="1" dirty="0">
                <a:latin typeface="Arial"/>
                <a:ea typeface="+mj-lt"/>
                <a:cs typeface="Arial"/>
              </a:rPr>
              <a:t>il sito internet.</a:t>
            </a:r>
            <a:endParaRPr lang="it-IT" sz="1800" b="1" i="1" dirty="0">
              <a:latin typeface="Arial"/>
              <a:cs typeface="Arial"/>
            </a:endParaRP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398C3CC3-5F38-09CE-1FF7-8240170CE8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4859" y="2806769"/>
            <a:ext cx="9002282" cy="46418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 b="1" dirty="0">
                <a:latin typeface="Arial"/>
                <a:ea typeface="+mn-lt"/>
                <a:cs typeface="Arial"/>
              </a:rPr>
              <a:t> Il sito internet</a:t>
            </a:r>
            <a:endParaRPr lang="it-IT" b="1" dirty="0"/>
          </a:p>
          <a:p>
            <a:pPr marL="342900" indent="-342900" algn="ctr">
              <a:buFont typeface="Calibri" panose="020B0604020202020204" pitchFamily="34" charset="0"/>
              <a:buChar char="-"/>
            </a:pPr>
            <a:r>
              <a:rPr lang="it-IT" i="1" u="sng" dirty="0">
                <a:latin typeface="Arial"/>
                <a:ea typeface="+mn-lt"/>
                <a:cs typeface="Arial"/>
              </a:rPr>
              <a:t>Origini e diffusione</a:t>
            </a:r>
            <a:r>
              <a:rPr lang="it-IT" dirty="0">
                <a:latin typeface="Arial"/>
                <a:ea typeface="+mn-lt"/>
                <a:cs typeface="Arial"/>
              </a:rPr>
              <a:t> </a:t>
            </a:r>
            <a:endParaRPr lang="it-IT" dirty="0"/>
          </a:p>
          <a:p>
            <a:pPr marL="0" indent="0" algn="ctr">
              <a:buNone/>
            </a:pPr>
            <a:r>
              <a:rPr lang="it-IT" b="1" dirty="0">
                <a:latin typeface="Arial"/>
                <a:ea typeface="+mn-lt"/>
                <a:cs typeface="Arial"/>
              </a:rPr>
              <a:t>• 1991:</a:t>
            </a:r>
            <a:r>
              <a:rPr lang="it-IT" dirty="0">
                <a:latin typeface="Arial"/>
                <a:ea typeface="+mn-lt"/>
                <a:cs typeface="Arial"/>
              </a:rPr>
              <a:t> Tim Berners-Lee inventa il protocollo http → base della navigazione web. </a:t>
            </a:r>
            <a:endParaRPr lang="it-IT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it-IT" b="1" dirty="0">
                <a:latin typeface="Arial"/>
                <a:ea typeface="+mn-lt"/>
                <a:cs typeface="Arial"/>
              </a:rPr>
              <a:t>• 1993:</a:t>
            </a:r>
            <a:r>
              <a:rPr lang="it-IT" dirty="0">
                <a:latin typeface="Arial"/>
                <a:ea typeface="+mn-lt"/>
                <a:cs typeface="Arial"/>
              </a:rPr>
              <a:t> apertura al pubblico → boom di connessioni private grazie ai personal computer. </a:t>
            </a:r>
            <a:endParaRPr lang="it-IT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it-IT" b="1" dirty="0">
                <a:latin typeface="Arial"/>
                <a:ea typeface="+mn-lt"/>
                <a:cs typeface="Arial"/>
              </a:rPr>
              <a:t>• 1995-1999:</a:t>
            </a:r>
            <a:r>
              <a:rPr lang="it-IT" dirty="0">
                <a:latin typeface="Arial"/>
                <a:ea typeface="+mn-lt"/>
                <a:cs typeface="Arial"/>
              </a:rPr>
              <a:t> crescita dei siti web ×40. </a:t>
            </a:r>
            <a:endParaRPr lang="it-IT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it-IT" b="1" dirty="0">
                <a:latin typeface="Arial"/>
                <a:ea typeface="+mn-lt"/>
                <a:cs typeface="Arial"/>
              </a:rPr>
              <a:t>• Oggi</a:t>
            </a:r>
            <a:r>
              <a:rPr lang="it-IT" dirty="0">
                <a:latin typeface="Arial"/>
                <a:ea typeface="+mn-lt"/>
                <a:cs typeface="Arial"/>
              </a:rPr>
              <a:t>: quasi 2 miliardi di siti attivi e oltre 5 miliardi di persone connesse. </a:t>
            </a:r>
            <a:endParaRPr lang="it-IT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it-IT" b="1" dirty="0">
                <a:latin typeface="Arial"/>
                <a:ea typeface="+mn-lt"/>
                <a:cs typeface="Arial"/>
              </a:rPr>
              <a:t>• Tempo medio online (2021)</a:t>
            </a:r>
            <a:r>
              <a:rPr lang="it-IT" dirty="0">
                <a:latin typeface="Arial"/>
                <a:ea typeface="+mn-lt"/>
                <a:cs typeface="Arial"/>
              </a:rPr>
              <a:t>: oltre 6 ore e mezza al giorno.</a:t>
            </a:r>
            <a:endParaRPr lang="it-IT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710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01269E-1418-1C6C-58DE-34D8360B0F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788" y="330478"/>
            <a:ext cx="10288693" cy="3660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latin typeface="Arial"/>
                <a:cs typeface="Arial"/>
              </a:rPr>
              <a:t>Ruolo strategico del sito internet</a:t>
            </a:r>
            <a:r>
              <a:rPr lang="it-IT" sz="1800" dirty="0">
                <a:latin typeface="Arial"/>
                <a:cs typeface="Arial"/>
              </a:rPr>
              <a:t> </a:t>
            </a:r>
            <a:endParaRPr lang="en-US"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800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latin typeface="Arial"/>
                <a:cs typeface="Arial"/>
              </a:rPr>
              <a:t>• Vetrina fondamentale per l’azienda. </a:t>
            </a:r>
            <a:endParaRPr lang="en-US"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800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latin typeface="Arial"/>
                <a:cs typeface="Arial"/>
              </a:rPr>
              <a:t>• Punto di riferimento nel processo d’acquisto, soprattutto quando la decisione è complessa. </a:t>
            </a:r>
            <a:endParaRPr lang="en-US"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800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latin typeface="Arial"/>
                <a:cs typeface="Arial"/>
              </a:rPr>
              <a:t>• Funzioni principali: </a:t>
            </a:r>
            <a:endParaRPr lang="it-IT"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800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latin typeface="Arial"/>
                <a:cs typeface="Arial"/>
              </a:rPr>
              <a:t>• Dare informazioni, chiarire dubbi, rispondere a curiosità. </a:t>
            </a:r>
            <a:endParaRPr lang="en-US"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t-IT" sz="1800" dirty="0">
              <a:latin typeface="Arial"/>
              <a:cs typeface="Arial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latin typeface="Arial"/>
                <a:cs typeface="Arial"/>
              </a:rPr>
              <a:t>• Essere punto di arrivo sia da ricerche spontanee che da comunicazioni </a:t>
            </a:r>
            <a:r>
              <a:rPr lang="it-IT" sz="1800" err="1">
                <a:latin typeface="Arial"/>
                <a:cs typeface="Arial"/>
              </a:rPr>
              <a:t>push</a:t>
            </a:r>
            <a:r>
              <a:rPr lang="it-IT" sz="1800" dirty="0">
                <a:latin typeface="Arial"/>
                <a:cs typeface="Arial"/>
              </a:rPr>
              <a:t> (spot, banner, social).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FDAED9C-7A47-6E9B-A7A3-D35A33743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35</a:t>
            </a:fld>
            <a:endParaRPr lang="it-IT" noProof="0"/>
          </a:p>
        </p:txBody>
      </p:sp>
      <p:pic>
        <p:nvPicPr>
          <p:cNvPr id="2" name="Immagine 1" descr="Le tipologie di siti web che puoi creare con WordPress - Creare Sito Web  Gratis">
            <a:extLst>
              <a:ext uri="{FF2B5EF4-FFF2-40B4-BE49-F238E27FC236}">
                <a16:creationId xmlns:a16="http://schemas.microsoft.com/office/drawing/2014/main" id="{3AE0FAE9-8F11-4542-B210-257DCFA58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072" y="3991126"/>
            <a:ext cx="5201856" cy="253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2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ED0BD969-08B7-9CC6-0E40-899CE04297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3DBB21-CBA0-5DC5-5FED-39B5A7EE2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6955" y="1271391"/>
            <a:ext cx="6384606" cy="4312702"/>
          </a:xfrm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it-IT"/>
              <a:t>L’advertising tradizionale a livello tabellare è in calo.</a:t>
            </a:r>
          </a:p>
          <a:p>
            <a:r>
              <a:rPr lang="it-IT"/>
              <a:t>Crescono due direttrici principali:</a:t>
            </a:r>
          </a:p>
          <a:p>
            <a:r>
              <a:rPr lang="it-IT"/>
              <a:t>Automazione: programmatic buying, addressable TV, digital radio.</a:t>
            </a:r>
          </a:p>
          <a:p>
            <a:r>
              <a:rPr lang="it-IT"/>
              <a:t>Contenuto: diventa il vero driver di successo di una campagna.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8D1A68-02B1-7FAB-A353-69507F9E594F}"/>
              </a:ext>
            </a:extLst>
          </p:cNvPr>
          <p:cNvSpPr txBox="1"/>
          <p:nvPr/>
        </p:nvSpPr>
        <p:spPr>
          <a:xfrm>
            <a:off x="3455885" y="1267508"/>
            <a:ext cx="5577184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"/>
                <a:ea typeface="+mn-lt"/>
                <a:cs typeface="+mn-lt"/>
              </a:rPr>
              <a:t>Usabilità (</a:t>
            </a:r>
            <a:r>
              <a:rPr lang="it-IT" sz="2400" b="1" dirty="0" err="1">
                <a:latin typeface="Arial"/>
                <a:ea typeface="+mn-lt"/>
                <a:cs typeface="+mn-lt"/>
              </a:rPr>
              <a:t>usability</a:t>
            </a:r>
            <a:r>
              <a:rPr lang="it-IT" sz="2400" b="1" dirty="0">
                <a:latin typeface="Arial"/>
                <a:ea typeface="+mn-lt"/>
                <a:cs typeface="+mn-lt"/>
              </a:rPr>
              <a:t>)</a:t>
            </a:r>
            <a:r>
              <a:rPr lang="it-IT" sz="2400" dirty="0">
                <a:latin typeface="Arial"/>
                <a:ea typeface="+mn-lt"/>
                <a:cs typeface="+mn-lt"/>
              </a:rPr>
              <a:t> Un sito deve garantire facilità di navigazione e informazioni immediate. </a:t>
            </a:r>
            <a:endParaRPr lang="it-IT" sz="2400" dirty="0">
              <a:latin typeface="Arial"/>
              <a:ea typeface="+mn-lt"/>
              <a:cs typeface="Arial"/>
            </a:endParaRPr>
          </a:p>
          <a:p>
            <a:pPr algn="ctr"/>
            <a:endParaRPr lang="it-IT" sz="24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400" dirty="0">
                <a:latin typeface="Arial"/>
                <a:ea typeface="+mn-lt"/>
                <a:cs typeface="+mn-lt"/>
              </a:rPr>
              <a:t>• Non conta solo il contenuto, ma </a:t>
            </a:r>
            <a:r>
              <a:rPr lang="it-IT" sz="2400" b="1" dirty="0">
                <a:latin typeface="Arial"/>
                <a:ea typeface="+mn-lt"/>
                <a:cs typeface="+mn-lt"/>
              </a:rPr>
              <a:t>anche design e tecnologia</a:t>
            </a:r>
            <a:r>
              <a:rPr lang="it-IT" sz="2400" dirty="0">
                <a:latin typeface="Arial"/>
                <a:ea typeface="+mn-lt"/>
                <a:cs typeface="+mn-lt"/>
              </a:rPr>
              <a:t> → devono lavorare insieme. </a:t>
            </a:r>
            <a:endParaRPr lang="it-IT" sz="2400">
              <a:latin typeface="Arial"/>
              <a:ea typeface="+mn-lt"/>
              <a:cs typeface="Arial"/>
            </a:endParaRPr>
          </a:p>
          <a:p>
            <a:pPr algn="ctr"/>
            <a:endParaRPr lang="it-IT" sz="24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400" dirty="0">
                <a:latin typeface="Arial"/>
                <a:ea typeface="+mn-lt"/>
                <a:cs typeface="+mn-lt"/>
              </a:rPr>
              <a:t>• Problemi di usabilità portano ad abbandoni e perdita di opportunità di business.</a:t>
            </a:r>
            <a:endParaRPr lang="it-IT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503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2709268-2961-AD7C-7522-335AE57362B8}"/>
              </a:ext>
            </a:extLst>
          </p:cNvPr>
          <p:cNvSpPr txBox="1"/>
          <p:nvPr/>
        </p:nvSpPr>
        <p:spPr>
          <a:xfrm>
            <a:off x="385309" y="1449297"/>
            <a:ext cx="5710691" cy="47357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400" b="1" dirty="0">
                <a:latin typeface="Arial"/>
                <a:ea typeface="+mn-lt"/>
                <a:cs typeface="+mn-lt"/>
              </a:rPr>
              <a:t>• Elementi fondamentali: </a:t>
            </a:r>
            <a:endParaRPr lang="it-IT" b="1">
              <a:latin typeface="Arial"/>
              <a:ea typeface="+mn-lt"/>
              <a:cs typeface="+mn-lt"/>
            </a:endParaRP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400" dirty="0">
                <a:latin typeface="Arial"/>
                <a:ea typeface="+mn-lt"/>
                <a:cs typeface="+mn-lt"/>
              </a:rPr>
              <a:t>• Struttura e alberatura pensate sulle esigenze del consumatore, non solo su ciò che l’azienda vuole comunicare. </a:t>
            </a:r>
            <a:endParaRPr lang="it-IT">
              <a:latin typeface="Arial"/>
              <a:ea typeface="+mn-lt"/>
              <a:cs typeface="+mn-lt"/>
            </a:endParaRP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400" b="1" dirty="0">
                <a:latin typeface="Arial"/>
                <a:ea typeface="+mn-lt"/>
                <a:cs typeface="+mn-lt"/>
              </a:rPr>
              <a:t>• Mobile-first design:</a:t>
            </a:r>
            <a:r>
              <a:rPr lang="it-IT" sz="2400" dirty="0">
                <a:latin typeface="Arial"/>
                <a:ea typeface="+mn-lt"/>
                <a:cs typeface="+mn-lt"/>
              </a:rPr>
              <a:t> oltre l’80% del traffico arriva da smartphone → layout dinamico e responsive. </a:t>
            </a:r>
            <a:endParaRPr lang="it-IT">
              <a:latin typeface="Arial"/>
              <a:ea typeface="+mn-lt"/>
              <a:cs typeface="+mn-lt"/>
            </a:endParaRPr>
          </a:p>
          <a:p>
            <a:pPr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400" dirty="0">
                <a:latin typeface="Arial"/>
                <a:ea typeface="+mn-lt"/>
                <a:cs typeface="+mn-lt"/>
              </a:rPr>
              <a:t>• Velocità di caricamento: un sito lento causa uscite premature.</a:t>
            </a:r>
            <a:endParaRPr lang="it-IT">
              <a:latin typeface="Arial"/>
            </a:endParaRPr>
          </a:p>
        </p:txBody>
      </p:sp>
      <p:sp>
        <p:nvSpPr>
          <p:cNvPr id="33" name="Slide Number Placeholder 6">
            <a:extLst>
              <a:ext uri="{FF2B5EF4-FFF2-40B4-BE49-F238E27FC236}">
                <a16:creationId xmlns:a16="http://schemas.microsoft.com/office/drawing/2014/main" id="{95739883-2F8E-D52F-E57C-F3EDE011C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it-IT" noProof="0" smtClean="0"/>
              <a:pPr rtl="0">
                <a:spcAft>
                  <a:spcPts val="600"/>
                </a:spcAft>
              </a:pPr>
              <a:t>37</a:t>
            </a:fld>
            <a:endParaRPr lang="it-IT" noProof="0"/>
          </a:p>
        </p:txBody>
      </p:sp>
      <p:pic>
        <p:nvPicPr>
          <p:cNvPr id="2" name="Segnaposto immagine 1" descr="Che cos'è un sito web, quanto è fondamentale oggi per un'azienda o per un  piccolo artigiano? - Osatech">
            <a:extLst>
              <a:ext uri="{FF2B5EF4-FFF2-40B4-BE49-F238E27FC236}">
                <a16:creationId xmlns:a16="http://schemas.microsoft.com/office/drawing/2014/main" id="{4EFEEE70-AE1D-A1F4-E9D6-A41846A8C34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23278" r="23278"/>
          <a:stretch/>
        </p:blipFill>
        <p:spPr>
          <a:xfrm>
            <a:off x="6803431" y="1251679"/>
            <a:ext cx="4425864" cy="43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0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F77320B-5477-FEC1-FCF6-CE7E099B3C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2BBC45C-DAE8-DF76-05B9-DBAF72D3FB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4832" y="2052078"/>
            <a:ext cx="4575307" cy="3105843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45720" tIns="45720" rIns="45720" bIns="45720" rtlCol="0" anchor="t">
            <a:normAutofit fontScale="70000" lnSpcReduction="20000"/>
          </a:bodyPr>
          <a:lstStyle/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sz="2400" b="1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1. Informare e approfondire</a:t>
            </a:r>
            <a:r>
              <a:rPr lang="it-IT" sz="2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(obiettivo primario).</a:t>
            </a:r>
            <a:endParaRPr lang="it-IT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it-IT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it-IT" sz="2400" b="1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it-IT" sz="2400" b="1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. Intrattenere e coinvolgere: </a:t>
            </a:r>
            <a:endParaRPr lang="it-IT" sz="2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it-IT" sz="2400" i="1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Blog e forum</a:t>
            </a:r>
            <a:r>
              <a:rPr lang="it-IT" sz="2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→ discussione e opinioni. </a:t>
            </a:r>
          </a:p>
          <a:p>
            <a:pPr algn="ctr"/>
            <a:r>
              <a:rPr lang="it-IT" sz="2400" i="1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Gamification </a:t>
            </a:r>
            <a:r>
              <a:rPr lang="it-IT" sz="2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→ stimolare interazione. </a:t>
            </a:r>
          </a:p>
          <a:p>
            <a:pPr algn="ctr"/>
            <a:r>
              <a:rPr lang="it-IT" dirty="0" err="1">
                <a:solidFill>
                  <a:srgbClr val="000000">
                    <a:alpha val="0"/>
                  </a:srgbClr>
                </a:solidFill>
                <a:ea typeface="+mn-lt"/>
                <a:cs typeface="+mn-lt"/>
              </a:rPr>
              <a:t>ndard</a:t>
            </a:r>
            <a:r>
              <a:rPr lang="it-IT" dirty="0"/>
              <a:t> negli anni successivi.</a:t>
            </a:r>
            <a:endParaRPr lang="it-IT" dirty="0">
              <a:solidFill>
                <a:srgbClr val="000000">
                  <a:alpha val="0"/>
                </a:srgbClr>
              </a:solidFill>
            </a:endParaRPr>
          </a:p>
          <a:p>
            <a:pPr algn="ctr"/>
            <a:r>
              <a:rPr lang="it-IT" dirty="0"/>
              <a:t>Oggi si ritorna a un approccio più integrato, dove il modello migliore dipende dal contesto storico.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0968B7-E0B7-AD4C-8C7C-240499888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06" y="314057"/>
            <a:ext cx="12024821" cy="1031310"/>
          </a:xfrm>
        </p:spPr>
        <p:txBody>
          <a:bodyPr/>
          <a:lstStyle/>
          <a:p>
            <a:r>
              <a:rPr lang="it-IT" sz="3200" b="1" dirty="0">
                <a:latin typeface="Arial"/>
                <a:ea typeface="+mj-lt"/>
                <a:cs typeface="+mj-lt"/>
              </a:rPr>
              <a:t> Obiettivi del sito internet </a:t>
            </a:r>
            <a:endParaRPr lang="it-IT" sz="3200" b="1" dirty="0">
              <a:latin typeface="Arial"/>
            </a:endParaRPr>
          </a:p>
        </p:txBody>
      </p:sp>
      <p:sp>
        <p:nvSpPr>
          <p:cNvPr id="8" name="Sottotitolo 7">
            <a:extLst>
              <a:ext uri="{FF2B5EF4-FFF2-40B4-BE49-F238E27FC236}">
                <a16:creationId xmlns:a16="http://schemas.microsoft.com/office/drawing/2014/main" id="{43B33C28-484F-53B2-EA8F-1FAC3A9BF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60" y="2319941"/>
            <a:ext cx="4876800" cy="326094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000" b="1" dirty="0">
                <a:latin typeface="Arial"/>
                <a:ea typeface="+mn-lt"/>
                <a:cs typeface="+mn-lt"/>
              </a:rPr>
              <a:t>3. Fidelizzare (loyalty):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000" i="1" dirty="0">
                <a:latin typeface="Arial"/>
                <a:ea typeface="+mn-lt"/>
                <a:cs typeface="+mn-lt"/>
              </a:rPr>
              <a:t>• Programmi </a:t>
            </a:r>
            <a:r>
              <a:rPr lang="it-IT" sz="2000" dirty="0">
                <a:latin typeface="Arial"/>
                <a:ea typeface="+mn-lt"/>
                <a:cs typeface="+mn-lt"/>
              </a:rPr>
              <a:t>fedeltà, concorsi, sezioni dedicate.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000" i="1" dirty="0">
                <a:latin typeface="Arial"/>
                <a:ea typeface="+mn-lt"/>
                <a:cs typeface="+mn-lt"/>
              </a:rPr>
              <a:t>• CSR</a:t>
            </a:r>
            <a:r>
              <a:rPr lang="it-IT" sz="2000" dirty="0">
                <a:latin typeface="Arial"/>
                <a:ea typeface="+mn-lt"/>
                <a:cs typeface="+mn-lt"/>
              </a:rPr>
              <a:t> → iniziative che coinvolgono i consumatori in obiettivi comuni </a:t>
            </a:r>
            <a:endParaRPr lang="it-IT" sz="2000">
              <a:latin typeface="Arial"/>
              <a:ea typeface="+mn-lt"/>
              <a:cs typeface="Arial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it-IT" sz="2000" dirty="0">
              <a:latin typeface="Arial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000" b="1" dirty="0">
                <a:latin typeface="Arial"/>
                <a:ea typeface="+mn-lt"/>
                <a:cs typeface="+mn-lt"/>
              </a:rPr>
              <a:t>4. Convertire (conversione): </a:t>
            </a:r>
            <a:endParaRPr lang="it-IT" sz="2000" b="1" dirty="0">
              <a:latin typeface="Arial"/>
              <a:ea typeface="+mn-lt"/>
              <a:cs typeface="Arial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000" i="1" dirty="0">
                <a:latin typeface="Arial"/>
                <a:ea typeface="+mn-lt"/>
                <a:cs typeface="+mn-lt"/>
              </a:rPr>
              <a:t>• E-commerce</a:t>
            </a:r>
            <a:r>
              <a:rPr lang="it-IT" sz="2000" dirty="0">
                <a:latin typeface="Arial"/>
                <a:ea typeface="+mn-lt"/>
                <a:cs typeface="+mn-lt"/>
              </a:rPr>
              <a:t> sempre più centrale. </a:t>
            </a:r>
            <a:endParaRPr lang="it-IT" sz="2000">
              <a:latin typeface="Arial"/>
              <a:ea typeface="+mn-lt"/>
              <a:cs typeface="Arial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000" dirty="0">
                <a:latin typeface="Arial"/>
                <a:ea typeface="+mn-lt"/>
                <a:cs typeface="+mn-lt"/>
              </a:rPr>
              <a:t>• </a:t>
            </a:r>
            <a:r>
              <a:rPr lang="it-IT" sz="2000" i="1" dirty="0">
                <a:latin typeface="Arial"/>
                <a:ea typeface="+mn-lt"/>
                <a:cs typeface="+mn-lt"/>
              </a:rPr>
              <a:t>Crescita</a:t>
            </a:r>
            <a:r>
              <a:rPr lang="it-IT" sz="2000" dirty="0">
                <a:latin typeface="Arial"/>
                <a:ea typeface="+mn-lt"/>
                <a:cs typeface="+mn-lt"/>
              </a:rPr>
              <a:t> costante dell</a:t>
            </a:r>
            <a:r>
              <a:rPr lang="it-IT" sz="2000" i="1" dirty="0">
                <a:latin typeface="Arial"/>
                <a:ea typeface="+mn-lt"/>
                <a:cs typeface="+mn-lt"/>
              </a:rPr>
              <a:t>’acquisto online,</a:t>
            </a:r>
            <a:r>
              <a:rPr lang="it-IT" sz="2000" dirty="0">
                <a:latin typeface="Arial"/>
                <a:ea typeface="+mn-lt"/>
                <a:cs typeface="+mn-lt"/>
              </a:rPr>
              <a:t> accelerata dalla pandemia (+70% nel 2020, dati </a:t>
            </a:r>
            <a:r>
              <a:rPr lang="it-IT" sz="2000" dirty="0" err="1">
                <a:latin typeface="Arial"/>
                <a:ea typeface="+mn-lt"/>
                <a:cs typeface="+mn-lt"/>
              </a:rPr>
              <a:t>Netcomm</a:t>
            </a:r>
            <a:r>
              <a:rPr lang="it-IT" sz="2000" dirty="0">
                <a:latin typeface="Arial"/>
                <a:ea typeface="+mn-lt"/>
                <a:cs typeface="+mn-lt"/>
              </a:rPr>
              <a:t>).</a:t>
            </a:r>
            <a:endParaRPr lang="it-IT">
              <a:latin typeface="Arial"/>
              <a:cs typeface="Arial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C72DA0-89FA-D02B-8BDB-7683E50337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38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24593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C6D0EB-289A-7006-6CB3-383BED898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39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C902997-2994-250F-F89D-524E570D77E3}"/>
              </a:ext>
            </a:extLst>
          </p:cNvPr>
          <p:cNvSpPr txBox="1"/>
          <p:nvPr/>
        </p:nvSpPr>
        <p:spPr>
          <a:xfrm>
            <a:off x="109405" y="357021"/>
            <a:ext cx="6843990" cy="33239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b="1" dirty="0">
                <a:latin typeface="Arial"/>
                <a:ea typeface="+mn-lt"/>
                <a:cs typeface="Arial"/>
              </a:rPr>
              <a:t>E-commerce e integrazione con i canali fisici</a:t>
            </a:r>
            <a:r>
              <a:rPr lang="it-IT" dirty="0">
                <a:latin typeface="Arial"/>
                <a:ea typeface="+mn-lt"/>
                <a:cs typeface="Arial"/>
              </a:rPr>
              <a:t> </a:t>
            </a:r>
            <a:endParaRPr lang="it-IT">
              <a:latin typeface="Tw Cen MT"/>
              <a:ea typeface="+mn-lt"/>
              <a:cs typeface="Arial"/>
            </a:endParaRPr>
          </a:p>
          <a:p>
            <a:pPr algn="ctr"/>
            <a:endParaRPr lang="it-IT" dirty="0">
              <a:latin typeface="Arial"/>
              <a:ea typeface="+mn-lt"/>
              <a:cs typeface="Arial"/>
            </a:endParaRPr>
          </a:p>
          <a:p>
            <a:pPr algn="ctr"/>
            <a:r>
              <a:rPr lang="it-IT" dirty="0">
                <a:latin typeface="Arial"/>
                <a:ea typeface="+mn-lt"/>
                <a:cs typeface="Arial"/>
              </a:rPr>
              <a:t>•</a:t>
            </a:r>
            <a:r>
              <a:rPr lang="it-IT" sz="2400" dirty="0">
                <a:latin typeface="Arial"/>
                <a:ea typeface="+mn-lt"/>
                <a:cs typeface="Arial"/>
              </a:rPr>
              <a:t> L’e-commerce non deve essere visto come alternativo ai negozi fisici. </a:t>
            </a:r>
            <a:endParaRPr lang="it-IT" sz="2400"/>
          </a:p>
          <a:p>
            <a:pPr algn="ctr"/>
            <a:r>
              <a:rPr lang="it-IT" sz="2400" dirty="0">
                <a:latin typeface="Arial"/>
                <a:ea typeface="+mn-lt"/>
                <a:cs typeface="Arial"/>
              </a:rPr>
              <a:t>• Deve essere integrato con punti vendita e rete sul territorio.</a:t>
            </a:r>
          </a:p>
          <a:p>
            <a:pPr algn="ctr"/>
            <a:endParaRPr lang="it-IT" sz="2400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400" dirty="0">
                <a:latin typeface="Arial"/>
                <a:ea typeface="+mn-lt"/>
                <a:cs typeface="Arial"/>
              </a:rPr>
              <a:t>• Obiettivo: garantire un’esperienza fluida e flessibile, senza barriere tra online e offline.</a:t>
            </a:r>
            <a:endParaRPr lang="it-IT" sz="2400">
              <a:latin typeface="Arial"/>
              <a:cs typeface="Arial"/>
            </a:endParaRPr>
          </a:p>
        </p:txBody>
      </p:sp>
      <p:pic>
        <p:nvPicPr>
          <p:cNvPr id="2" name="Segnaposto immagine 1" descr="Immagine che contiene testo, clipart, design&#10;&#10;Il contenuto generato dall&amp;#39;IA potrebbe non essere corretto.">
            <a:extLst>
              <a:ext uri="{FF2B5EF4-FFF2-40B4-BE49-F238E27FC236}">
                <a16:creationId xmlns:a16="http://schemas.microsoft.com/office/drawing/2014/main" id="{0E1CC5B9-7664-4915-32A1-6956AB4731D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12034" b="12034"/>
          <a:stretch/>
        </p:blipFill>
        <p:spPr>
          <a:xfrm>
            <a:off x="7458950" y="3093701"/>
            <a:ext cx="4326463" cy="2885217"/>
          </a:xfrm>
          <a:prstGeom prst="rect">
            <a:avLst/>
          </a:prstGeom>
          <a:solidFill>
            <a:prstClr val="white"/>
          </a:solidFill>
          <a:ln w="57150" cap="flat" cmpd="sng" algn="ctr">
            <a:solidFill>
              <a:srgbClr val="43467B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88428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1" smtClean="0"/>
              <a:pPr rtl="0"/>
              <a:t>4</a:t>
            </a:fld>
            <a:endParaRPr lang="it-IT" noProof="1"/>
          </a:p>
        </p:txBody>
      </p:sp>
      <p:sp>
        <p:nvSpPr>
          <p:cNvPr id="18" name="Segnaposto testo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1"/>
          </a:p>
        </p:txBody>
      </p:sp>
      <p:pic>
        <p:nvPicPr>
          <p:cNvPr id="10" name="Segnaposto immagine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057914-69CE-7BF4-1CC4-22EA2446AF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V="1">
            <a:off x="-1" y="968514"/>
            <a:ext cx="12192001" cy="6158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it-IT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AC489E4F-1129-2A54-0E68-FF367BCD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600" b="1" dirty="0">
                <a:latin typeface="Arial"/>
                <a:ea typeface="+mj-lt"/>
                <a:cs typeface="+mj-lt"/>
              </a:rPr>
              <a:t>7.1 Concept creativo</a:t>
            </a:r>
            <a:endParaRPr lang="it-IT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82975A86-AC3C-12C0-72F0-434DF493020E}"/>
                  </a:ext>
                </a:extLst>
              </p14:cNvPr>
              <p14:cNvContentPartPr/>
              <p14:nvPr/>
            </p14:nvContentPartPr>
            <p14:xfrm>
              <a:off x="9193060" y="8034918"/>
              <a:ext cx="9720" cy="57240"/>
            </p14:xfrm>
          </p:contentPart>
        </mc:Choice>
        <mc:Fallback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82975A86-AC3C-12C0-72F0-434DF49302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2260" y="8024118"/>
                <a:ext cx="30960" cy="784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33AECE-66ED-7728-6D9A-EF19536F35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944" y="1702408"/>
            <a:ext cx="11474904" cy="40826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it-IT" sz="2200" b="1" dirty="0">
                <a:latin typeface="Arial"/>
                <a:ea typeface="+mn-lt"/>
                <a:cs typeface="+mn-lt"/>
              </a:rPr>
              <a:t>• È la base di ogni comunicazione</a:t>
            </a:r>
            <a:r>
              <a:rPr lang="it-IT" sz="2200" dirty="0">
                <a:latin typeface="Arial"/>
                <a:ea typeface="+mn-lt"/>
                <a:cs typeface="+mn-lt"/>
              </a:rPr>
              <a:t>: social, influencer, podcast, display ecc. </a:t>
            </a:r>
            <a:endParaRPr lang="it-IT" sz="2200" u="sng" dirty="0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it-IT" sz="2200" b="1">
                <a:latin typeface="Arial"/>
                <a:ea typeface="+mn-lt"/>
                <a:cs typeface="+mn-lt"/>
              </a:rPr>
              <a:t>• È l’idea </a:t>
            </a:r>
            <a:r>
              <a:rPr lang="it-IT" sz="2200" b="1" dirty="0">
                <a:latin typeface="Arial"/>
                <a:ea typeface="+mn-lt"/>
                <a:cs typeface="+mn-lt"/>
              </a:rPr>
              <a:t>centrale </a:t>
            </a:r>
            <a:r>
              <a:rPr lang="it-IT" sz="2200" dirty="0">
                <a:latin typeface="Arial"/>
                <a:ea typeface="+mn-lt"/>
                <a:cs typeface="+mn-lt"/>
              </a:rPr>
              <a:t>e il messaggio che il target percepisce lungo il consumer </a:t>
            </a:r>
            <a:r>
              <a:rPr lang="it-IT" sz="2200" err="1">
                <a:latin typeface="Arial"/>
                <a:ea typeface="+mn-lt"/>
                <a:cs typeface="+mn-lt"/>
              </a:rPr>
              <a:t>journey</a:t>
            </a:r>
            <a:r>
              <a:rPr lang="it-IT" sz="2200" dirty="0">
                <a:latin typeface="Arial"/>
                <a:ea typeface="+mn-lt"/>
                <a:cs typeface="+mn-lt"/>
              </a:rPr>
              <a:t>. </a:t>
            </a:r>
            <a:endParaRPr lang="it-IT" sz="2200" u="sng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it-IT" sz="2200" b="1" dirty="0">
                <a:latin typeface="Arial"/>
                <a:ea typeface="+mn-lt"/>
                <a:cs typeface="+mn-lt"/>
              </a:rPr>
              <a:t>• Funzione: </a:t>
            </a:r>
            <a:r>
              <a:rPr lang="it-IT" sz="2200" dirty="0">
                <a:latin typeface="Arial"/>
                <a:ea typeface="+mn-lt"/>
                <a:cs typeface="+mn-lt"/>
              </a:rPr>
              <a:t>collega tutti i contenuti e dà identità alla marca. Caratteristiche </a:t>
            </a:r>
            <a:endParaRPr lang="it-IT" sz="2200" u="sng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it-IT" sz="2200" b="1" dirty="0">
                <a:latin typeface="Arial"/>
                <a:ea typeface="+mn-lt"/>
                <a:cs typeface="+mn-lt"/>
              </a:rPr>
              <a:t>• Non puro esercizio artistico</a:t>
            </a:r>
            <a:r>
              <a:rPr lang="it-IT" sz="2200" dirty="0">
                <a:latin typeface="Arial"/>
                <a:ea typeface="+mn-lt"/>
                <a:cs typeface="+mn-lt"/>
              </a:rPr>
              <a:t> → nasce da dati e da un insight strategico (bisogno del consumatore). </a:t>
            </a:r>
            <a:endParaRPr lang="it-IT" sz="2200" u="sng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it-IT" sz="2200" b="1">
                <a:latin typeface="Arial"/>
                <a:ea typeface="+mn-lt"/>
                <a:cs typeface="+mn-lt"/>
              </a:rPr>
              <a:t>• Senza coerenza insight</a:t>
            </a:r>
            <a:r>
              <a:rPr lang="it-IT" sz="2200">
                <a:latin typeface="Arial"/>
                <a:ea typeface="+mn-lt"/>
                <a:cs typeface="+mn-lt"/>
              </a:rPr>
              <a:t>–concept la campagna risulta debole. </a:t>
            </a:r>
            <a:endParaRPr lang="it-IT" sz="2200" u="sng">
              <a:latin typeface="Arial"/>
              <a:cs typeface="Arial"/>
            </a:endParaRPr>
          </a:p>
        </p:txBody>
      </p:sp>
      <p:pic>
        <p:nvPicPr>
          <p:cNvPr id="2" name="Immagine 1" descr="Dal Concept alla Creazione - Dream Up Studio">
            <a:extLst>
              <a:ext uri="{FF2B5EF4-FFF2-40B4-BE49-F238E27FC236}">
                <a16:creationId xmlns:a16="http://schemas.microsoft.com/office/drawing/2014/main" id="{A1E709E0-D5F1-0DA1-FBA1-C0C10E0CE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058" y="4486571"/>
            <a:ext cx="3484322" cy="203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25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Realizzazione Siti Ecommerce Como - E-Shop Como Economici">
            <a:extLst>
              <a:ext uri="{FF2B5EF4-FFF2-40B4-BE49-F238E27FC236}">
                <a16:creationId xmlns:a16="http://schemas.microsoft.com/office/drawing/2014/main" id="{BC908BF9-7627-84BD-C1C8-0DEA5FAEEF2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235" r="16235"/>
          <a:stretch/>
        </p:blipFill>
        <p:spPr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3467B">
              <a:lumMod val="60000"/>
              <a:lumOff val="40000"/>
            </a:srgbClr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6BC712-5560-4C69-BA90-D330D3A100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32737" y="2091392"/>
            <a:ext cx="4355926" cy="4038884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45720" rIns="45720" bIns="45720" rtlCol="0" anchor="t">
            <a:normAutofit lnSpcReduction="10000"/>
          </a:bodyPr>
          <a:lstStyle/>
          <a:p>
            <a:r>
              <a:rPr lang="it-IT" b="1" i="1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                    In sintesi: 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it-IT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Il sito internet è il cuore della presenza digitale di un’azienda. </a:t>
            </a:r>
            <a:endParaRPr lang="it-IT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it-IT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Deve essere progettato pensando all’utente (usabilità, mobile, velocità), non solo ai bisogni dell’impresa. </a:t>
            </a:r>
            <a:endParaRPr lang="it-IT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it-IT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Ha molte funzioni (informare, intrattenere, fidelizzare, vendere) e, con l’e-commerce, diventa sempre più un pilastro da integrare con i canali fisici per un’esperienza omnicanale senza intoppi. </a:t>
            </a:r>
            <a:endParaRPr lang="it-IT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0D2F0E93-A5D1-528C-F167-231B5A5EE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587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80D7AD-6923-C935-18F5-9F0155E4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830" y="698326"/>
            <a:ext cx="7183052" cy="570979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0000"/>
                </a:solidFill>
                <a:latin typeface="Arial"/>
                <a:cs typeface="Arial"/>
              </a:rPr>
              <a:t>L’applicazione</a:t>
            </a:r>
            <a:endParaRPr lang="it-IT" sz="2800" dirty="0">
              <a:latin typeface="Arial"/>
              <a:cs typeface="Arial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FCD32B-489C-F843-FC98-60177C9010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1708" y="1414398"/>
            <a:ext cx="10215625" cy="49341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b="1" i="1" dirty="0">
                <a:latin typeface="Arial"/>
                <a:ea typeface="+mn-lt"/>
                <a:cs typeface="+mn-lt"/>
              </a:rPr>
              <a:t>    Centralità dello smartphone </a:t>
            </a:r>
            <a:endParaRPr lang="it-IT" b="1" i="1" dirty="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it-IT" dirty="0">
                <a:latin typeface="Arial"/>
                <a:ea typeface="+mn-lt"/>
                <a:cs typeface="+mn-lt"/>
              </a:rPr>
              <a:t>• Lo smartphone è diventato una vera estensione del corpo umano. </a:t>
            </a:r>
            <a:endParaRPr lang="it-IT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it-IT" dirty="0">
                <a:latin typeface="Arial"/>
                <a:ea typeface="+mn-lt"/>
                <a:cs typeface="+mn-lt"/>
              </a:rPr>
              <a:t>• 4 navigazioni su 5 avvengono ormai da mobile (fruizione &gt; desktop). </a:t>
            </a:r>
            <a:endParaRPr lang="it-IT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it-IT" dirty="0">
                <a:latin typeface="Arial"/>
                <a:ea typeface="+mn-lt"/>
                <a:cs typeface="+mn-lt"/>
              </a:rPr>
              <a:t>• Da qui nasce il mercato delle app, scaricabili dagli store digitali. </a:t>
            </a:r>
            <a:endParaRPr lang="it-IT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endParaRPr lang="it-IT" dirty="0">
              <a:latin typeface="Arial"/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b="1" i="1" dirty="0">
                <a:latin typeface="Arial"/>
                <a:ea typeface="+mn-lt"/>
                <a:cs typeface="+mn-lt"/>
              </a:rPr>
              <a:t>• Mercato dominato da: </a:t>
            </a:r>
            <a:endParaRPr lang="it-IT" b="1" i="1" dirty="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it-IT" dirty="0">
                <a:latin typeface="Arial"/>
                <a:ea typeface="+mn-lt"/>
                <a:cs typeface="+mn-lt"/>
              </a:rPr>
              <a:t>• Gaming </a:t>
            </a:r>
            <a:endParaRPr lang="it-IT" dirty="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it-IT" dirty="0">
                <a:latin typeface="Arial"/>
                <a:ea typeface="+mn-lt"/>
                <a:cs typeface="+mn-lt"/>
              </a:rPr>
              <a:t>• Utility (meteo, editor foto/video, ecc.) </a:t>
            </a:r>
            <a:endParaRPr lang="it-IT" dirty="0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it-IT" dirty="0">
                <a:latin typeface="Arial"/>
                <a:ea typeface="+mn-lt"/>
                <a:cs typeface="+mn-lt"/>
              </a:rPr>
              <a:t>• Opportunità anche per le aziende → relazione più “intima” con il consumatore</a:t>
            </a:r>
            <a:endParaRPr lang="it-IT">
              <a:latin typeface="Arial"/>
              <a:cs typeface="Arial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E90B9F-2EDF-96A8-C80E-2092E7A9B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41</a:t>
            </a:fld>
            <a:endParaRPr lang="it-IT" noProof="0"/>
          </a:p>
        </p:txBody>
      </p:sp>
      <p:pic>
        <p:nvPicPr>
          <p:cNvPr id="4" name="Immagine 3" descr="La guida completa agli smartphone">
            <a:extLst>
              <a:ext uri="{FF2B5EF4-FFF2-40B4-BE49-F238E27FC236}">
                <a16:creationId xmlns:a16="http://schemas.microsoft.com/office/drawing/2014/main" id="{FFAD74CC-80D9-1B71-3B96-17B210AB8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154" y="246215"/>
            <a:ext cx="3223364" cy="18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93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5B81CC40-FC5E-EB26-97F6-C9BDA4F3DF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8312" y="848908"/>
            <a:ext cx="4650665" cy="982469"/>
          </a:xfrm>
        </p:spPr>
        <p:txBody>
          <a:bodyPr vert="horz" lIns="91440" tIns="45720" rIns="91440" bIns="45720" rtlCol="0" anchor="t">
            <a:normAutofit fontScale="9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err="1">
                <a:solidFill>
                  <a:schemeClr val="tx1"/>
                </a:solidFill>
                <a:latin typeface="Arial"/>
                <a:ea typeface="+mj-ea"/>
                <a:cs typeface="Arial"/>
              </a:rPr>
              <a:t>Vantaggi</a:t>
            </a:r>
            <a:r>
              <a:rPr lang="en-US" sz="3200" dirty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per le </a:t>
            </a:r>
            <a:r>
              <a:rPr lang="en-US" sz="3200" err="1">
                <a:solidFill>
                  <a:schemeClr val="tx1"/>
                </a:solidFill>
                <a:latin typeface="Arial"/>
                <a:ea typeface="+mj-ea"/>
                <a:cs typeface="Arial"/>
              </a:rPr>
              <a:t>aziende</a:t>
            </a:r>
            <a:endParaRPr lang="it-IT" sz="3200" err="1">
              <a:solidFill>
                <a:schemeClr val="tx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89F138-10B2-D9F5-1495-5558E08D32CD}"/>
              </a:ext>
            </a:extLst>
          </p:cNvPr>
          <p:cNvSpPr txBox="1"/>
          <p:nvPr/>
        </p:nvSpPr>
        <p:spPr>
          <a:xfrm>
            <a:off x="611271" y="2319774"/>
            <a:ext cx="4461771" cy="401831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 fontAlgn="base"/>
            <a:r>
              <a:rPr lang="en-US" sz="2800" b="1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1. Dati e </a:t>
            </a:r>
            <a:r>
              <a:rPr lang="en-US" sz="2800" b="1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conoscenza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del </a:t>
            </a:r>
            <a:r>
              <a:rPr lang="en-US" sz="2800" b="1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consumatore</a:t>
            </a:r>
            <a:r>
              <a:rPr lang="en-US" sz="2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Accesso</a:t>
            </a:r>
            <a:r>
              <a:rPr lang="en-US" sz="2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spesso</a:t>
            </a:r>
            <a:r>
              <a:rPr lang="en-US" sz="2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i="1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subordinato</a:t>
            </a:r>
            <a:r>
              <a:rPr lang="en-US" sz="2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registrazione</a:t>
            </a:r>
            <a:r>
              <a:rPr lang="en-US" sz="2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(email, </a:t>
            </a:r>
            <a:r>
              <a:rPr lang="en-US" sz="240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telefono</a:t>
            </a:r>
            <a:r>
              <a:rPr lang="en-US" sz="2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, Google, Apple, Facebook). </a:t>
            </a:r>
            <a:endParaRPr lang="en-US" altLang="en-US" sz="240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Consente</a:t>
            </a:r>
            <a:r>
              <a:rPr lang="en-US" sz="2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di </a:t>
            </a:r>
            <a:r>
              <a:rPr lang="en-US" sz="2400" i="1" dirty="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tracciare</a:t>
            </a:r>
            <a:r>
              <a:rPr lang="en-US" sz="2400" i="1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lo storico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delle</a:t>
            </a:r>
            <a:r>
              <a:rPr lang="en-US" sz="2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azioni</a:t>
            </a:r>
            <a:r>
              <a:rPr lang="en-US" sz="2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dell’utente</a:t>
            </a:r>
            <a:r>
              <a:rPr lang="en-US" sz="24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. </a:t>
            </a:r>
            <a:endParaRPr lang="en-US" altLang="en-US" sz="240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algn="ctr"/>
            <a:endParaRPr lang="en-US" sz="2400" dirty="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C441CF9-280C-1127-1FA8-E8A205CE6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it-IT" smtClean="0"/>
              <a:pPr>
                <a:spcAft>
                  <a:spcPts val="600"/>
                </a:spcAft>
              </a:pPr>
              <a:t>42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9537DC-D587-48C9-6ECF-0165D2E2B2DC}"/>
              </a:ext>
            </a:extLst>
          </p:cNvPr>
          <p:cNvSpPr txBox="1"/>
          <p:nvPr/>
        </p:nvSpPr>
        <p:spPr>
          <a:xfrm>
            <a:off x="5423769" y="2751551"/>
            <a:ext cx="4006241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i="1" dirty="0">
                <a:latin typeface="Arial"/>
                <a:cs typeface="Arial"/>
              </a:rPr>
              <a:t>• </a:t>
            </a:r>
            <a:r>
              <a:rPr lang="en-US" sz="2200" b="1" i="1" err="1">
                <a:latin typeface="Arial"/>
                <a:cs typeface="Arial"/>
              </a:rPr>
              <a:t>Possibilità</a:t>
            </a:r>
            <a:r>
              <a:rPr lang="en-US" sz="2200" b="1" i="1" dirty="0">
                <a:latin typeface="Arial"/>
                <a:cs typeface="Arial"/>
              </a:rPr>
              <a:t> di: </a:t>
            </a:r>
            <a:endParaRPr lang="it-IT" b="1" i="1">
              <a:latin typeface="Arial"/>
              <a:cs typeface="Arial"/>
            </a:endParaRPr>
          </a:p>
          <a:p>
            <a:r>
              <a:rPr lang="en-US" sz="2200" i="1" dirty="0">
                <a:latin typeface="Arial"/>
                <a:cs typeface="Arial"/>
              </a:rPr>
              <a:t>• </a:t>
            </a:r>
            <a:r>
              <a:rPr lang="en-US" sz="2200" i="1" err="1">
                <a:latin typeface="Arial"/>
                <a:cs typeface="Arial"/>
              </a:rPr>
              <a:t>personalizzazione</a:t>
            </a:r>
            <a:r>
              <a:rPr lang="en-US" sz="2200" i="1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del </a:t>
            </a:r>
            <a:r>
              <a:rPr lang="en-US" sz="2200" err="1">
                <a:latin typeface="Arial"/>
                <a:cs typeface="Arial"/>
              </a:rPr>
              <a:t>servizio</a:t>
            </a:r>
            <a:r>
              <a:rPr lang="en-US" sz="2200" dirty="0">
                <a:latin typeface="Arial"/>
                <a:cs typeface="Arial"/>
              </a:rPr>
              <a:t>, </a:t>
            </a:r>
            <a:endParaRPr lang="it-IT">
              <a:latin typeface="Arial"/>
              <a:cs typeface="Arial"/>
            </a:endParaRPr>
          </a:p>
          <a:p>
            <a:r>
              <a:rPr lang="en-US" sz="2200" i="1" dirty="0">
                <a:latin typeface="Arial"/>
                <a:cs typeface="Arial"/>
              </a:rPr>
              <a:t>• </a:t>
            </a:r>
            <a:r>
              <a:rPr lang="en-US" sz="2200" i="1" err="1">
                <a:latin typeface="Arial"/>
                <a:cs typeface="Arial"/>
              </a:rPr>
              <a:t>comunicazioni</a:t>
            </a:r>
            <a:r>
              <a:rPr lang="en-US" sz="2200" dirty="0">
                <a:latin typeface="Arial"/>
                <a:cs typeface="Arial"/>
              </a:rPr>
              <a:t> ad hoc, </a:t>
            </a:r>
            <a:endParaRPr lang="it-IT">
              <a:latin typeface="Arial"/>
              <a:cs typeface="Arial"/>
            </a:endParaRPr>
          </a:p>
          <a:p>
            <a:r>
              <a:rPr lang="en-US" sz="2200" i="1" dirty="0">
                <a:latin typeface="Arial"/>
                <a:cs typeface="Arial"/>
              </a:rPr>
              <a:t>• </a:t>
            </a:r>
            <a:r>
              <a:rPr lang="en-US" sz="2200" i="1" err="1">
                <a:latin typeface="Arial"/>
                <a:cs typeface="Arial"/>
              </a:rPr>
              <a:t>fidelizzazione</a:t>
            </a:r>
            <a:r>
              <a:rPr lang="en-US" sz="2200" dirty="0">
                <a:latin typeface="Arial"/>
                <a:cs typeface="Arial"/>
              </a:rPr>
              <a:t> (gamification, loyalty). </a:t>
            </a:r>
            <a:endParaRPr lang="it-IT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r>
              <a:rPr lang="en-US" sz="2200" b="1" dirty="0">
                <a:latin typeface="Arial"/>
                <a:cs typeface="Arial"/>
              </a:rPr>
              <a:t>• </a:t>
            </a:r>
            <a:r>
              <a:rPr lang="en-US" sz="2200" b="1" err="1">
                <a:latin typeface="Arial"/>
                <a:cs typeface="Arial"/>
              </a:rPr>
              <a:t>Risultato</a:t>
            </a:r>
            <a:r>
              <a:rPr lang="en-US" sz="2200" dirty="0">
                <a:latin typeface="Arial"/>
                <a:cs typeface="Arial"/>
              </a:rPr>
              <a:t>: </a:t>
            </a:r>
            <a:r>
              <a:rPr lang="en-US" sz="2200" err="1">
                <a:latin typeface="Arial"/>
                <a:cs typeface="Arial"/>
              </a:rPr>
              <a:t>aumento</a:t>
            </a:r>
            <a:r>
              <a:rPr lang="en-US" sz="2200" dirty="0">
                <a:latin typeface="Arial"/>
                <a:cs typeface="Arial"/>
              </a:rPr>
              <a:t> del retention rate e del lifetime value del </a:t>
            </a:r>
            <a:r>
              <a:rPr lang="en-US" sz="2200" err="1">
                <a:latin typeface="Arial"/>
                <a:cs typeface="Arial"/>
              </a:rPr>
              <a:t>cliente</a:t>
            </a:r>
            <a:r>
              <a:rPr lang="en-US" sz="2200" dirty="0">
                <a:latin typeface="Arial"/>
                <a:cs typeface="Arial"/>
              </a:rPr>
              <a:t>.</a:t>
            </a:r>
            <a:endParaRPr lang="it-IT">
              <a:latin typeface="Arial"/>
              <a:cs typeface="Arial"/>
            </a:endParaRPr>
          </a:p>
        </p:txBody>
      </p:sp>
      <p:pic>
        <p:nvPicPr>
          <p:cNvPr id="2" name="Immagine 1" descr="The State of the App Economy and App Markets in 2022 | 42matters">
            <a:extLst>
              <a:ext uri="{FF2B5EF4-FFF2-40B4-BE49-F238E27FC236}">
                <a16:creationId xmlns:a16="http://schemas.microsoft.com/office/drawing/2014/main" id="{90C06071-FF89-B58B-B62E-DC865B68C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575" y="911203"/>
            <a:ext cx="3396382" cy="218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36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5444252-541C-EA4A-E426-09E3904A87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242" y="1044036"/>
            <a:ext cx="6298284" cy="13702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 fontAlgn="base">
              <a:buNone/>
            </a:pPr>
            <a:r>
              <a:rPr lang="it-IT" sz="2800" b="1" dirty="0">
                <a:ea typeface="+mn-lt"/>
                <a:cs typeface="+mn-lt"/>
              </a:rPr>
              <a:t>2. Canale diretto e personale </a:t>
            </a:r>
            <a:endParaRPr lang="it-IT" altLang="en-US" sz="2800" b="1" i="1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it-IT" sz="2400" b="1" i="1" dirty="0">
                <a:ea typeface="+mn-lt"/>
                <a:cs typeface="+mn-lt"/>
              </a:rPr>
              <a:t>• </a:t>
            </a:r>
            <a:r>
              <a:rPr lang="it-IT" sz="2400" b="1" i="1" dirty="0" err="1">
                <a:ea typeface="+mn-lt"/>
                <a:cs typeface="+mn-lt"/>
              </a:rPr>
              <a:t>Push</a:t>
            </a:r>
            <a:r>
              <a:rPr lang="it-IT" sz="2400" b="1" i="1" dirty="0">
                <a:ea typeface="+mn-lt"/>
                <a:cs typeface="+mn-lt"/>
              </a:rPr>
              <a:t> </a:t>
            </a:r>
            <a:r>
              <a:rPr lang="it-IT" sz="2400" b="1" i="1" dirty="0" err="1">
                <a:ea typeface="+mn-lt"/>
                <a:cs typeface="+mn-lt"/>
              </a:rPr>
              <a:t>notification</a:t>
            </a:r>
            <a:r>
              <a:rPr lang="it-IT" sz="2400" dirty="0">
                <a:ea typeface="+mn-lt"/>
                <a:cs typeface="+mn-lt"/>
              </a:rPr>
              <a:t>: messaggi che arrivano anche quando l’app non è in uso. </a:t>
            </a:r>
            <a:endParaRPr lang="it-IT" altLang="en-US" sz="2400" i="1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it-IT" sz="2400" b="1" i="1" dirty="0">
                <a:ea typeface="+mn-lt"/>
                <a:cs typeface="+mn-lt"/>
              </a:rPr>
              <a:t>• Funzioni: </a:t>
            </a:r>
            <a:endParaRPr lang="it-IT" altLang="en-US" sz="2400" b="1" i="1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it-IT" sz="2400" dirty="0">
                <a:ea typeface="+mn-lt"/>
                <a:cs typeface="+mn-lt"/>
              </a:rPr>
              <a:t>• incentivare il riutilizzo dell’app, </a:t>
            </a:r>
            <a:endParaRPr lang="it-IT" altLang="en-US" sz="2400" i="1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it-IT" sz="2400" dirty="0">
                <a:ea typeface="+mn-lt"/>
                <a:cs typeface="+mn-lt"/>
              </a:rPr>
              <a:t>• comunicare aggiornamenti, </a:t>
            </a:r>
            <a:endParaRPr lang="it-IT" altLang="en-US" sz="2400" i="1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it-IT" sz="2400" dirty="0">
                <a:ea typeface="+mn-lt"/>
                <a:cs typeface="+mn-lt"/>
              </a:rPr>
              <a:t>• invitare in negozio per promo/eventi, </a:t>
            </a:r>
            <a:endParaRPr lang="it-IT" altLang="en-US" sz="2400" i="1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it-IT" sz="2400" dirty="0">
                <a:ea typeface="+mn-lt"/>
                <a:cs typeface="+mn-lt"/>
              </a:rPr>
              <a:t>• segnalare sconti o nuovi prodotti (se l’app integra e-commerce). </a:t>
            </a:r>
            <a:endParaRPr lang="it-IT" altLang="en-US" sz="2400" i="1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it-IT" sz="2400" dirty="0">
                <a:ea typeface="+mn-lt"/>
                <a:cs typeface="+mn-lt"/>
              </a:rPr>
              <a:t>• Quindi: strumento ideale per il pubblico più fidelizzato.</a:t>
            </a:r>
            <a:endParaRPr lang="it-IT" altLang="en-US" sz="2400" i="1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8C6267-E367-8E4E-90F1-45B0957B9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43</a:t>
            </a:fld>
            <a:endParaRPr lang="it-IT" noProof="0"/>
          </a:p>
        </p:txBody>
      </p:sp>
      <p:pic>
        <p:nvPicPr>
          <p:cNvPr id="2" name="Segnaposto contenuto 1" descr="Top 14 Push Notification Platforms to Boost Engagement [Updated]">
            <a:extLst>
              <a:ext uri="{FF2B5EF4-FFF2-40B4-BE49-F238E27FC236}">
                <a16:creationId xmlns:a16="http://schemas.microsoft.com/office/drawing/2014/main" id="{32F5C626-51B8-3F55-73DB-A1086E336E3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6907377" y="1986169"/>
            <a:ext cx="4529338" cy="25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47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B4019FDD-F89C-C991-DE7D-6E4B0CBCD0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5E49F0-FDE3-525E-7E44-0E6EA19EE9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7991" y="171187"/>
            <a:ext cx="6194033" cy="3569835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3DF10657-0B5E-873A-5291-DA6AB8454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1923" y="2697782"/>
            <a:ext cx="4721979" cy="1671713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latin typeface="Arial"/>
                <a:ea typeface="+mn-lt"/>
                <a:cs typeface="+mn-lt"/>
              </a:rPr>
              <a:t>4. Sicurezza e facilità d’uso </a:t>
            </a:r>
            <a:endParaRPr lang="it-IT" sz="2800" b="1">
              <a:latin typeface="Arial"/>
              <a:ea typeface="+mn-lt"/>
              <a:cs typeface="+mn-lt"/>
            </a:endParaRPr>
          </a:p>
          <a:p>
            <a:pPr algn="ctr"/>
            <a:endParaRPr lang="it-IT" sz="24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400" dirty="0">
                <a:latin typeface="Arial"/>
                <a:ea typeface="+mn-lt"/>
                <a:cs typeface="+mn-lt"/>
              </a:rPr>
              <a:t>• </a:t>
            </a:r>
            <a:r>
              <a:rPr lang="it-IT" sz="2400" b="1" i="1" dirty="0">
                <a:latin typeface="Arial"/>
                <a:ea typeface="+mn-lt"/>
                <a:cs typeface="+mn-lt"/>
              </a:rPr>
              <a:t>Navigazione web</a:t>
            </a:r>
            <a:r>
              <a:rPr lang="it-IT" sz="2400" dirty="0">
                <a:latin typeface="Arial"/>
                <a:ea typeface="+mn-lt"/>
                <a:cs typeface="+mn-lt"/>
              </a:rPr>
              <a:t> = rischi (phishing, siti clonati). </a:t>
            </a:r>
            <a:endParaRPr lang="it-IT">
              <a:latin typeface="Arial"/>
              <a:ea typeface="+mn-lt"/>
              <a:cs typeface="+mn-lt"/>
            </a:endParaRPr>
          </a:p>
          <a:p>
            <a:pPr algn="ctr"/>
            <a:r>
              <a:rPr lang="it-IT" sz="2400" dirty="0">
                <a:latin typeface="Arial"/>
                <a:ea typeface="+mn-lt"/>
                <a:cs typeface="+mn-lt"/>
              </a:rPr>
              <a:t>• </a:t>
            </a:r>
            <a:r>
              <a:rPr lang="it-IT" sz="2400" b="1" i="1" dirty="0">
                <a:latin typeface="Arial"/>
                <a:ea typeface="+mn-lt"/>
                <a:cs typeface="+mn-lt"/>
              </a:rPr>
              <a:t>App installata </a:t>
            </a:r>
            <a:r>
              <a:rPr lang="it-IT" sz="2400" dirty="0">
                <a:latin typeface="Arial"/>
                <a:ea typeface="+mn-lt"/>
                <a:cs typeface="+mn-lt"/>
              </a:rPr>
              <a:t>→ contatto sicuro e legittimo (soprattutto grandi marchi). </a:t>
            </a:r>
            <a:endParaRPr lang="it-IT">
              <a:latin typeface="Arial"/>
              <a:ea typeface="+mn-lt"/>
              <a:cs typeface="Arial"/>
            </a:endParaRPr>
          </a:p>
          <a:p>
            <a:pPr algn="ctr"/>
            <a:r>
              <a:rPr lang="it-IT" sz="2400" b="1" i="1" dirty="0">
                <a:latin typeface="Arial"/>
                <a:ea typeface="+mn-lt"/>
                <a:cs typeface="+mn-lt"/>
              </a:rPr>
              <a:t>• Facilità</a:t>
            </a:r>
            <a:r>
              <a:rPr lang="it-IT" sz="2400" dirty="0">
                <a:latin typeface="Arial"/>
                <a:ea typeface="+mn-lt"/>
                <a:cs typeface="+mn-lt"/>
              </a:rPr>
              <a:t>: accesso immediato con pochi click e user </a:t>
            </a:r>
            <a:r>
              <a:rPr lang="it-IT" sz="2400" dirty="0" err="1">
                <a:latin typeface="Arial"/>
                <a:ea typeface="+mn-lt"/>
                <a:cs typeface="+mn-lt"/>
              </a:rPr>
              <a:t>experience</a:t>
            </a:r>
            <a:r>
              <a:rPr lang="it-IT" sz="2400" dirty="0">
                <a:latin typeface="Arial"/>
                <a:ea typeface="+mn-lt"/>
                <a:cs typeface="+mn-lt"/>
              </a:rPr>
              <a:t> spesso migliore rispetto al sito mobile.</a:t>
            </a:r>
            <a:endParaRPr lang="it-IT">
              <a:latin typeface="Arial"/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4F8C07-292F-C865-062E-D14D49A99311}"/>
              </a:ext>
            </a:extLst>
          </p:cNvPr>
          <p:cNvSpPr txBox="1"/>
          <p:nvPr/>
        </p:nvSpPr>
        <p:spPr>
          <a:xfrm>
            <a:off x="352112" y="746888"/>
            <a:ext cx="5825790" cy="23698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800" b="1" dirty="0">
                <a:latin typeface="Arial"/>
                <a:ea typeface="+mn-lt"/>
                <a:cs typeface="+mn-lt"/>
              </a:rPr>
              <a:t>3. Customer service </a:t>
            </a:r>
            <a:endParaRPr lang="it-IT" sz="2800" b="1">
              <a:latin typeface="Arial"/>
              <a:cs typeface="Arial"/>
            </a:endParaRPr>
          </a:p>
          <a:p>
            <a:pPr algn="ctr"/>
            <a:endParaRPr lang="it-IT" sz="2400" dirty="0">
              <a:latin typeface="Arial"/>
              <a:ea typeface="+mn-lt"/>
              <a:cs typeface="+mn-lt"/>
            </a:endParaRPr>
          </a:p>
          <a:p>
            <a:pPr algn="ctr">
              <a:buFont typeface="Arial" panose="020B0604020202020204" pitchFamily="34" charset="0"/>
            </a:pPr>
            <a:r>
              <a:rPr lang="it-IT" sz="2400" dirty="0">
                <a:latin typeface="Arial"/>
                <a:ea typeface="+mn-lt"/>
                <a:cs typeface="+mn-lt"/>
              </a:rPr>
              <a:t>• Molte app permettono il </a:t>
            </a:r>
            <a:r>
              <a:rPr lang="it-IT" sz="2400" i="1" dirty="0">
                <a:latin typeface="Arial"/>
                <a:ea typeface="+mn-lt"/>
                <a:cs typeface="+mn-lt"/>
              </a:rPr>
              <a:t>contatto diretto</a:t>
            </a:r>
            <a:r>
              <a:rPr lang="it-IT" sz="2400" dirty="0">
                <a:latin typeface="Arial"/>
                <a:ea typeface="+mn-lt"/>
                <a:cs typeface="+mn-lt"/>
              </a:rPr>
              <a:t> con l’azienda. </a:t>
            </a:r>
          </a:p>
          <a:p>
            <a:pPr algn="ctr">
              <a:buFont typeface="Arial" panose="020B0604020202020204" pitchFamily="34" charset="0"/>
            </a:pPr>
            <a:r>
              <a:rPr lang="it-IT" sz="2400" dirty="0">
                <a:latin typeface="Arial"/>
                <a:ea typeface="+mn-lt"/>
                <a:cs typeface="+mn-lt"/>
              </a:rPr>
              <a:t>• Spesso integrate con chatbot/assistenti virtuali basati su </a:t>
            </a:r>
            <a:r>
              <a:rPr lang="it-IT" sz="2400" i="1" dirty="0">
                <a:latin typeface="Arial"/>
                <a:ea typeface="+mn-lt"/>
                <a:cs typeface="+mn-lt"/>
              </a:rPr>
              <a:t>AI.</a:t>
            </a:r>
            <a:endParaRPr lang="it-IT" sz="2400" i="1">
              <a:latin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E308084-EECA-37D7-F1BB-DE9E58B5EB42}"/>
              </a:ext>
            </a:extLst>
          </p:cNvPr>
          <p:cNvSpPr txBox="1"/>
          <p:nvPr/>
        </p:nvSpPr>
        <p:spPr>
          <a:xfrm>
            <a:off x="288098" y="3912209"/>
            <a:ext cx="319497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5. </a:t>
            </a:r>
            <a:r>
              <a:rPr lang="en-US" sz="2400" b="1" err="1">
                <a:latin typeface="Arial"/>
                <a:cs typeface="Arial"/>
              </a:rPr>
              <a:t>Differenziazione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err="1">
                <a:latin typeface="Arial"/>
                <a:cs typeface="Arial"/>
              </a:rPr>
              <a:t>competitiva</a:t>
            </a:r>
            <a:r>
              <a:rPr lang="en-US" sz="2400" b="1" dirty="0">
                <a:latin typeface="Arial"/>
                <a:cs typeface="Arial"/>
              </a:rPr>
              <a:t> </a:t>
            </a:r>
            <a:endParaRPr lang="it-IT" b="1"/>
          </a:p>
          <a:p>
            <a:r>
              <a:rPr lang="en-US" sz="2400" dirty="0">
                <a:latin typeface="Arial"/>
                <a:cs typeface="Arial"/>
              </a:rPr>
              <a:t>• </a:t>
            </a:r>
            <a:r>
              <a:rPr lang="en-US" sz="2400" i="1" err="1">
                <a:latin typeface="Arial"/>
                <a:cs typeface="Arial"/>
              </a:rPr>
              <a:t>Un’app</a:t>
            </a:r>
            <a:r>
              <a:rPr lang="en-US" sz="2400" dirty="0">
                <a:latin typeface="Arial"/>
                <a:cs typeface="Arial"/>
              </a:rPr>
              <a:t> utile e </a:t>
            </a:r>
            <a:r>
              <a:rPr lang="en-US" sz="2400" err="1">
                <a:latin typeface="Arial"/>
                <a:cs typeface="Arial"/>
              </a:rPr>
              <a:t>innovativa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può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distinguere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l’azienda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dai</a:t>
            </a:r>
            <a:r>
              <a:rPr lang="en-US" sz="2400" dirty="0">
                <a:latin typeface="Arial"/>
                <a:cs typeface="Arial"/>
              </a:rPr>
              <a:t> competitor.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88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866E9CB5-4467-237E-49CB-04EB94A3DC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8890" y="301477"/>
            <a:ext cx="5414600" cy="5369513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A3D446C4-6860-8A9D-9306-EE88A367059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11929" y="322354"/>
            <a:ext cx="5700302" cy="3537944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EB79A8-BE5B-6B3C-379F-CC3B8ED1079E}"/>
              </a:ext>
            </a:extLst>
          </p:cNvPr>
          <p:cNvSpPr txBox="1"/>
          <p:nvPr/>
        </p:nvSpPr>
        <p:spPr>
          <a:xfrm>
            <a:off x="505029" y="298506"/>
            <a:ext cx="5070133" cy="49552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800" b="1" i="1" dirty="0">
                <a:latin typeface="Arial"/>
                <a:ea typeface="+mn-lt"/>
                <a:cs typeface="+mn-lt"/>
              </a:rPr>
              <a:t>Criticità e limiti </a:t>
            </a:r>
          </a:p>
          <a:p>
            <a:pPr algn="ctr"/>
            <a:endParaRPr lang="it-IT" sz="24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400" dirty="0">
                <a:latin typeface="Arial"/>
                <a:ea typeface="+mn-lt"/>
                <a:cs typeface="+mn-lt"/>
              </a:rPr>
              <a:t>• </a:t>
            </a:r>
            <a:r>
              <a:rPr lang="it-IT" sz="2400" i="1" dirty="0">
                <a:latin typeface="Arial"/>
                <a:ea typeface="+mn-lt"/>
                <a:cs typeface="+mn-lt"/>
              </a:rPr>
              <a:t>Costi </a:t>
            </a:r>
            <a:r>
              <a:rPr lang="it-IT" sz="2400" dirty="0">
                <a:latin typeface="Arial"/>
                <a:ea typeface="+mn-lt"/>
                <a:cs typeface="+mn-lt"/>
              </a:rPr>
              <a:t>di sviluppo </a:t>
            </a:r>
            <a:r>
              <a:rPr lang="it-IT" sz="2400" i="1" dirty="0">
                <a:latin typeface="Arial"/>
                <a:ea typeface="+mn-lt"/>
                <a:cs typeface="+mn-lt"/>
              </a:rPr>
              <a:t>alti. </a:t>
            </a:r>
            <a:endParaRPr lang="it-IT" i="1">
              <a:latin typeface="Arial"/>
              <a:ea typeface="+mn-lt"/>
              <a:cs typeface="+mn-lt"/>
            </a:endParaRPr>
          </a:p>
          <a:p>
            <a:pPr algn="ctr"/>
            <a:endParaRPr lang="it-IT" sz="2400" i="1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400" dirty="0">
                <a:latin typeface="Arial"/>
                <a:ea typeface="+mn-lt"/>
                <a:cs typeface="+mn-lt"/>
              </a:rPr>
              <a:t>• </a:t>
            </a:r>
            <a:r>
              <a:rPr lang="it-IT" sz="2400" b="1" i="1" dirty="0">
                <a:latin typeface="Arial"/>
                <a:ea typeface="+mn-lt"/>
                <a:cs typeface="+mn-lt"/>
              </a:rPr>
              <a:t>Ostacolo principale</a:t>
            </a:r>
            <a:r>
              <a:rPr lang="it-IT" sz="2400" dirty="0">
                <a:latin typeface="Arial"/>
                <a:ea typeface="+mn-lt"/>
                <a:cs typeface="+mn-lt"/>
              </a:rPr>
              <a:t> = adozione da parte degli utenti: </a:t>
            </a:r>
            <a:endParaRPr lang="it-IT">
              <a:latin typeface="Arial"/>
              <a:ea typeface="+mn-lt"/>
              <a:cs typeface="+mn-lt"/>
            </a:endParaRPr>
          </a:p>
          <a:p>
            <a:pPr algn="ctr"/>
            <a:r>
              <a:rPr lang="it-IT" sz="2400" dirty="0">
                <a:latin typeface="Arial"/>
                <a:ea typeface="+mn-lt"/>
                <a:cs typeface="+mn-lt"/>
              </a:rPr>
              <a:t>• Le</a:t>
            </a:r>
            <a:r>
              <a:rPr lang="it-IT" sz="2400" i="1" u="sng" dirty="0">
                <a:latin typeface="Arial"/>
                <a:ea typeface="+mn-lt"/>
                <a:cs typeface="+mn-lt"/>
              </a:rPr>
              <a:t> app occupano memoria</a:t>
            </a:r>
            <a:r>
              <a:rPr lang="it-IT" sz="2400">
                <a:latin typeface="Arial"/>
                <a:ea typeface="+mn-lt"/>
                <a:cs typeface="+mn-lt"/>
              </a:rPr>
              <a:t> e ci sono download selettivi. </a:t>
            </a:r>
            <a:endParaRPr lang="it-IT">
              <a:latin typeface="Arial"/>
              <a:ea typeface="+mn-lt"/>
              <a:cs typeface="+mn-lt"/>
            </a:endParaRPr>
          </a:p>
          <a:p>
            <a:pPr algn="ctr"/>
            <a:r>
              <a:rPr lang="it-IT" sz="2400" dirty="0">
                <a:latin typeface="Arial"/>
                <a:ea typeface="+mn-lt"/>
                <a:cs typeface="+mn-lt"/>
              </a:rPr>
              <a:t>• Entrare stabilmente nella home dello smartphone è difficile. </a:t>
            </a:r>
            <a:endParaRPr lang="it-IT">
              <a:latin typeface="Arial"/>
              <a:ea typeface="+mn-lt"/>
              <a:cs typeface="+mn-lt"/>
            </a:endParaRPr>
          </a:p>
          <a:p>
            <a:pPr algn="ctr"/>
            <a:r>
              <a:rPr lang="it-IT" sz="2400" dirty="0">
                <a:latin typeface="Arial"/>
                <a:ea typeface="+mn-lt"/>
                <a:cs typeface="+mn-lt"/>
              </a:rPr>
              <a:t>• Servono forti investimenti o un </a:t>
            </a:r>
            <a:r>
              <a:rPr lang="it-IT" sz="2400" i="1" dirty="0">
                <a:latin typeface="Arial"/>
                <a:ea typeface="+mn-lt"/>
                <a:cs typeface="+mn-lt"/>
              </a:rPr>
              <a:t>servizio percepito come indispensabile </a:t>
            </a:r>
            <a:r>
              <a:rPr lang="it-IT" sz="2400" dirty="0">
                <a:latin typeface="Arial"/>
                <a:ea typeface="+mn-lt"/>
                <a:cs typeface="+mn-lt"/>
              </a:rPr>
              <a:t>(es. Amazon). </a:t>
            </a:r>
            <a:endParaRPr lang="it-IT" dirty="0">
              <a:latin typeface="Arial"/>
              <a:ea typeface="+mn-lt"/>
              <a:cs typeface="+mn-l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ACB20B6-0C82-D5C7-6670-292C77BF4EB8}"/>
              </a:ext>
            </a:extLst>
          </p:cNvPr>
          <p:cNvSpPr txBox="1"/>
          <p:nvPr/>
        </p:nvSpPr>
        <p:spPr>
          <a:xfrm>
            <a:off x="6252540" y="517711"/>
            <a:ext cx="5423992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dirty="0">
                <a:latin typeface="Arial"/>
                <a:cs typeface="Arial"/>
              </a:rPr>
              <a:t>• </a:t>
            </a:r>
            <a:r>
              <a:rPr lang="it-IT" sz="2400" b="1" i="1" dirty="0">
                <a:latin typeface="Arial"/>
                <a:cs typeface="Arial"/>
              </a:rPr>
              <a:t>Dopo il download </a:t>
            </a:r>
            <a:r>
              <a:rPr lang="it-IT" sz="2400" dirty="0">
                <a:latin typeface="Arial"/>
                <a:cs typeface="Arial"/>
              </a:rPr>
              <a:t>→ serve stimolare il riutilizzo: </a:t>
            </a:r>
            <a:endParaRPr lang="it-IT">
              <a:latin typeface="Arial"/>
              <a:cs typeface="Arial"/>
            </a:endParaRPr>
          </a:p>
          <a:p>
            <a:pPr algn="ctr"/>
            <a:endParaRPr lang="it-IT" sz="2400" dirty="0">
              <a:latin typeface="Arial"/>
              <a:cs typeface="Arial"/>
            </a:endParaRPr>
          </a:p>
          <a:p>
            <a:pPr algn="ctr"/>
            <a:r>
              <a:rPr lang="it-IT" sz="2400" dirty="0">
                <a:latin typeface="Arial"/>
                <a:cs typeface="Arial"/>
              </a:rPr>
              <a:t>• contenuti nuovi, </a:t>
            </a:r>
            <a:endParaRPr lang="it-IT">
              <a:latin typeface="Arial"/>
              <a:cs typeface="Arial"/>
            </a:endParaRPr>
          </a:p>
          <a:p>
            <a:pPr algn="ctr"/>
            <a:r>
              <a:rPr lang="it-IT" sz="2400" dirty="0">
                <a:latin typeface="Arial"/>
                <a:cs typeface="Arial"/>
              </a:rPr>
              <a:t>• servizi utili, </a:t>
            </a:r>
            <a:endParaRPr lang="it-IT">
              <a:latin typeface="Arial"/>
              <a:cs typeface="Arial"/>
            </a:endParaRPr>
          </a:p>
          <a:p>
            <a:pPr algn="ctr"/>
            <a:r>
              <a:rPr lang="it-IT" sz="2400" dirty="0">
                <a:latin typeface="Arial"/>
                <a:cs typeface="Arial"/>
              </a:rPr>
              <a:t>• aggiornamenti costanti. </a:t>
            </a:r>
            <a:endParaRPr lang="it-IT">
              <a:latin typeface="Arial"/>
              <a:cs typeface="Arial"/>
            </a:endParaRPr>
          </a:p>
          <a:p>
            <a:pPr algn="ctr"/>
            <a:r>
              <a:rPr lang="it-IT" sz="2400" dirty="0">
                <a:latin typeface="Arial"/>
                <a:cs typeface="Arial"/>
              </a:rPr>
              <a:t>•</a:t>
            </a:r>
            <a:r>
              <a:rPr lang="it-IT" sz="2400" b="1" i="1" dirty="0">
                <a:latin typeface="Arial"/>
                <a:cs typeface="Arial"/>
              </a:rPr>
              <a:t> Rischio:</a:t>
            </a:r>
            <a:r>
              <a:rPr lang="it-IT" sz="2400" dirty="0">
                <a:latin typeface="Arial"/>
                <a:cs typeface="Arial"/>
              </a:rPr>
              <a:t> app poco usata e costi elevati → scarso RO</a:t>
            </a:r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2750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36FBD9-EAF7-3C2F-2469-DF913533E3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210" y="6959"/>
            <a:ext cx="12190989" cy="6849558"/>
          </a:xfr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1AF426A-B0FE-5602-9E43-4BA2C9111AEF}"/>
              </a:ext>
            </a:extLst>
          </p:cNvPr>
          <p:cNvSpPr txBox="1"/>
          <p:nvPr/>
        </p:nvSpPr>
        <p:spPr>
          <a:xfrm>
            <a:off x="148856" y="243511"/>
            <a:ext cx="6238867" cy="63709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b="1">
                <a:latin typeface="Arial"/>
                <a:ea typeface="+mn-lt"/>
                <a:cs typeface="+mn-lt"/>
              </a:rPr>
              <a:t>App come canale pubblicitario (paid channel) </a:t>
            </a:r>
            <a:endParaRPr lang="it-IT" sz="2400" b="1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Non solo app proprietarie</a:t>
            </a:r>
            <a:r>
              <a:rPr lang="it-IT" sz="2000">
                <a:latin typeface="Arial"/>
                <a:ea typeface="+mn-lt"/>
                <a:cs typeface="+mn-lt"/>
              </a:rPr>
              <a:t> → si può investire in spazi pubblicitari dentro altre app. </a:t>
            </a:r>
          </a:p>
          <a:p>
            <a:pPr algn="ctr"/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>
                <a:latin typeface="Arial"/>
                <a:ea typeface="+mn-lt"/>
                <a:cs typeface="+mn-lt"/>
              </a:rPr>
              <a:t>• Caratteristiche: </a:t>
            </a:r>
            <a:endParaRPr lang="it-IT" sz="2000" b="1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Utente con attenzione alta e meno distrazioni. </a:t>
            </a:r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Pubblico ben profilato. </a:t>
            </a:r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endParaRPr lang="it-IT" sz="2000" b="1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>
                <a:latin typeface="Arial"/>
                <a:ea typeface="+mn-lt"/>
                <a:cs typeface="+mn-lt"/>
              </a:rPr>
              <a:t>• Formati impattanti: </a:t>
            </a:r>
            <a:endParaRPr lang="it-IT" b="1">
              <a:latin typeface="Arial"/>
              <a:cs typeface="Arial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Interstitial</a:t>
            </a:r>
            <a:r>
              <a:rPr lang="it-IT" sz="2000">
                <a:latin typeface="Arial"/>
                <a:ea typeface="+mn-lt"/>
                <a:cs typeface="+mn-lt"/>
              </a:rPr>
              <a:t> → banner a schermo intero per pochi secondi. </a:t>
            </a:r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</a:t>
            </a:r>
            <a:r>
              <a:rPr lang="it-IT" sz="2000" b="1" i="1">
                <a:latin typeface="Arial"/>
                <a:ea typeface="+mn-lt"/>
                <a:cs typeface="+mn-lt"/>
              </a:rPr>
              <a:t> Video con premio</a:t>
            </a:r>
            <a:r>
              <a:rPr lang="it-IT" sz="2000">
                <a:latin typeface="Arial"/>
                <a:ea typeface="+mn-lt"/>
                <a:cs typeface="+mn-lt"/>
              </a:rPr>
              <a:t> (rewarded video) → contenuti sponsorizzati che offrono un vantaggio all’utente se guarda fino in fondo. </a:t>
            </a:r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endParaRPr lang="it-IT" sz="2000" b="1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>
                <a:latin typeface="Arial"/>
                <a:ea typeface="+mn-lt"/>
                <a:cs typeface="+mn-lt"/>
              </a:rPr>
              <a:t>• Utili soprattutto: </a:t>
            </a:r>
            <a:endParaRPr lang="it-IT" sz="2000" b="1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nelle </a:t>
            </a:r>
            <a:r>
              <a:rPr lang="it-IT" sz="2000" i="1">
                <a:latin typeface="Arial"/>
                <a:ea typeface="+mn-lt"/>
                <a:cs typeface="+mn-lt"/>
              </a:rPr>
              <a:t>prime fasi del journey</a:t>
            </a:r>
            <a:r>
              <a:rPr lang="it-IT" sz="2000">
                <a:latin typeface="Arial"/>
                <a:ea typeface="+mn-lt"/>
                <a:cs typeface="+mn-lt"/>
              </a:rPr>
              <a:t> (awareness di marca/prodotto), </a:t>
            </a:r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nella conversione (</a:t>
            </a:r>
            <a:r>
              <a:rPr lang="it-IT" sz="2000" i="1">
                <a:latin typeface="Arial"/>
                <a:ea typeface="+mn-lt"/>
                <a:cs typeface="+mn-lt"/>
              </a:rPr>
              <a:t>stimolare acquisti e-commerce)</a:t>
            </a:r>
            <a:r>
              <a:rPr lang="it-IT" sz="2000">
                <a:latin typeface="Arial"/>
                <a:ea typeface="+mn-lt"/>
                <a:cs typeface="+mn-lt"/>
              </a:rPr>
              <a:t>.</a:t>
            </a:r>
            <a:endParaRPr lang="it-IT" sz="2000">
              <a:latin typeface="Arial"/>
            </a:endParaRPr>
          </a:p>
        </p:txBody>
      </p:sp>
      <p:pic>
        <p:nvPicPr>
          <p:cNvPr id="7" name="Immagine 6" descr="How to Define and Use Paid, Owned and Earned Media | HuffPost Small Business">
            <a:extLst>
              <a:ext uri="{FF2B5EF4-FFF2-40B4-BE49-F238E27FC236}">
                <a16:creationId xmlns:a16="http://schemas.microsoft.com/office/drawing/2014/main" id="{03061867-E50D-6E97-AA2D-993BFF625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789" y="1170293"/>
            <a:ext cx="5179564" cy="4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58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40465289-F9E3-6CB5-86D9-1ADB207D0C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B848BF-3E90-3E16-A5E2-EA2EA057DC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7778" y="836081"/>
            <a:ext cx="8813104" cy="4439680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FFC98D5-F7C5-5A66-13A6-6233614F8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>
            <a:off x="1028178" y="4474749"/>
            <a:ext cx="1219200" cy="225818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23536E7-8840-B1BA-2EE2-3F1199BF9C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9841282" y="4245106"/>
            <a:ext cx="1219200" cy="22581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783DCD-85AD-7D25-C394-21CB95C72D87}"/>
              </a:ext>
            </a:extLst>
          </p:cNvPr>
          <p:cNvSpPr txBox="1"/>
          <p:nvPr/>
        </p:nvSpPr>
        <p:spPr>
          <a:xfrm>
            <a:off x="1756516" y="924793"/>
            <a:ext cx="8562491" cy="4278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3200" b="1">
                <a:latin typeface="Arial"/>
                <a:ea typeface="+mn-lt"/>
                <a:cs typeface="+mn-lt"/>
              </a:rPr>
              <a:t>In sintesi: </a:t>
            </a:r>
            <a:endParaRPr lang="it-IT" sz="2400" b="1" dirty="0">
              <a:latin typeface="Arial"/>
              <a:ea typeface="+mn-lt"/>
              <a:cs typeface="+mn-lt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>
                <a:latin typeface="Arial"/>
                <a:ea typeface="+mn-lt"/>
                <a:cs typeface="+mn-lt"/>
              </a:rPr>
              <a:t>Le app offrono alle aziende un contatto diretto, sicuro e personalizzato con i consumatori, oltre a dati preziosi e strumenti di fidelizzazione. </a:t>
            </a:r>
            <a:endParaRPr lang="it-IT" sz="2400">
              <a:latin typeface="Arial"/>
              <a:ea typeface="+mn-lt"/>
              <a:cs typeface="Arial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>
              <a:latin typeface="Arial"/>
              <a:ea typeface="+mn-lt"/>
              <a:cs typeface="+mn-lt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>
                <a:latin typeface="Arial"/>
                <a:ea typeface="+mn-lt"/>
                <a:cs typeface="+mn-lt"/>
              </a:rPr>
              <a:t>Sono un touchpoint potente per customer service, loyalty ed e-commerce, ma il loro successo dipende dall’adozione e dal riutilizzo da parte degli utenti. </a:t>
            </a:r>
            <a:endParaRPr lang="it-IT" sz="2400">
              <a:latin typeface="Arial"/>
              <a:ea typeface="+mn-lt"/>
              <a:cs typeface="Arial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>
              <a:latin typeface="Arial"/>
              <a:ea typeface="+mn-lt"/>
              <a:cs typeface="+mn-lt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>
                <a:latin typeface="Arial"/>
                <a:ea typeface="+mn-lt"/>
                <a:cs typeface="+mn-lt"/>
              </a:rPr>
              <a:t>Possono inoltre essere sfruttate come spazio pubblicitario molto efficace per awareness e conversione.</a:t>
            </a:r>
            <a:endParaRPr lang="it-IT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78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01D997B6-93CF-0B7C-D4FB-4B83805CC4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336F34-FA7B-2D54-C065-34F0DF122F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855270"/>
            <a:ext cx="10503976" cy="5433080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17D0D63-FA2B-85FB-E9CA-0ED2A99A7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563" y="190500"/>
            <a:ext cx="11977437" cy="664703"/>
          </a:xfrm>
        </p:spPr>
        <p:txBody>
          <a:bodyPr/>
          <a:lstStyle/>
          <a:p>
            <a:r>
              <a:rPr lang="it-IT" sz="3600" b="1">
                <a:latin typeface="Arial"/>
                <a:ea typeface="+mj-lt"/>
                <a:cs typeface="Arial"/>
              </a:rPr>
              <a:t> I social media</a:t>
            </a:r>
            <a:endParaRPr lang="it-IT" sz="3600" b="1">
              <a:latin typeface="Arial"/>
              <a:cs typeface="Arial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662E81-3213-B74A-C74A-DCCE9248EAA4}"/>
              </a:ext>
            </a:extLst>
          </p:cNvPr>
          <p:cNvSpPr txBox="1"/>
          <p:nvPr/>
        </p:nvSpPr>
        <p:spPr>
          <a:xfrm>
            <a:off x="1167787" y="862226"/>
            <a:ext cx="9862219" cy="49552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b="1">
                <a:latin typeface="Arial"/>
                <a:ea typeface="+mn-lt"/>
                <a:cs typeface="+mn-lt"/>
              </a:rPr>
              <a:t>Rivoluzione dei social media </a:t>
            </a:r>
            <a:endParaRPr lang="it-IT" sz="2400" b="1" dirty="0">
              <a:latin typeface="Arial"/>
              <a:ea typeface="+mn-lt"/>
              <a:cs typeface="+mn-lt"/>
            </a:endParaRPr>
          </a:p>
          <a:p>
            <a:pPr algn="ctr"/>
            <a:endParaRPr lang="it-IT" sz="2400" b="1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Hanno trasformato radicalmente</a:t>
            </a:r>
            <a:r>
              <a:rPr lang="it-IT" sz="2000">
                <a:latin typeface="Arial"/>
                <a:ea typeface="+mn-lt"/>
                <a:cs typeface="+mn-lt"/>
              </a:rPr>
              <a:t>: </a:t>
            </a:r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il modo in cui i brand comunicano con i consumatori, </a:t>
            </a:r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la struttura della società, creando nuove abitudini, necessità, opportunità e problemi. </a:t>
            </a:r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Penetrazione globale</a:t>
            </a:r>
            <a:r>
              <a:rPr lang="it-IT" sz="2000">
                <a:latin typeface="Arial"/>
                <a:ea typeface="+mn-lt"/>
                <a:cs typeface="+mn-lt"/>
              </a:rPr>
              <a:t>: 53,6% della popolazione (~4,2 miliardi di persone). </a:t>
            </a:r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Paesi sviluppati:</a:t>
            </a:r>
            <a:r>
              <a:rPr lang="it-IT" sz="2000">
                <a:latin typeface="Arial"/>
                <a:ea typeface="+mn-lt"/>
                <a:cs typeface="+mn-lt"/>
              </a:rPr>
              <a:t> &gt;70%. </a:t>
            </a:r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Forte crescita nei Paesi poveri e aree rurali. </a:t>
            </a:r>
            <a:endParaRPr lang="it-IT">
              <a:latin typeface="Arial"/>
              <a:cs typeface="Arial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Crescita utenti: </a:t>
            </a:r>
            <a:r>
              <a:rPr lang="it-IT" sz="2000">
                <a:latin typeface="Arial"/>
                <a:ea typeface="+mn-lt"/>
                <a:cs typeface="+mn-lt"/>
              </a:rPr>
              <a:t>dal 2016 al 2021 da 2,31 miliardi a 4,2 miliardi. </a:t>
            </a:r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endParaRPr lang="it-IT" sz="2000" b="1" i="1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Tempo speso dai social: </a:t>
            </a:r>
            <a:endParaRPr lang="it-IT" sz="2000" b="1" i="1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Media mondiale 2020:</a:t>
            </a:r>
            <a:r>
              <a:rPr lang="it-IT" sz="2000">
                <a:latin typeface="Arial"/>
                <a:ea typeface="+mn-lt"/>
                <a:cs typeface="+mn-lt"/>
              </a:rPr>
              <a:t> 2h25min/giorno. </a:t>
            </a:r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Italia: </a:t>
            </a:r>
            <a:r>
              <a:rPr lang="it-IT" sz="2000">
                <a:latin typeface="Arial"/>
                <a:ea typeface="+mn-lt"/>
                <a:cs typeface="+mn-lt"/>
              </a:rPr>
              <a:t>poco sotto le 2 ore → circa 1/3 del tempo totale online. </a:t>
            </a:r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endParaRPr lang="it-IT" sz="2000" b="1" i="1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Implicazione</a:t>
            </a:r>
            <a:r>
              <a:rPr lang="it-IT" sz="2000">
                <a:latin typeface="Arial"/>
                <a:ea typeface="+mn-lt"/>
                <a:cs typeface="+mn-lt"/>
              </a:rPr>
              <a:t>: presenza sui social quasi obbligatoria per le aziende</a:t>
            </a:r>
            <a:endParaRPr lang="it-IT" sz="20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24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Le app indispensabili da avere sullo smartphone che ti renderanno la vita  più facile | GQ Italia">
            <a:extLst>
              <a:ext uri="{FF2B5EF4-FFF2-40B4-BE49-F238E27FC236}">
                <a16:creationId xmlns:a16="http://schemas.microsoft.com/office/drawing/2014/main" id="{A06086CF-BE91-0295-0805-2A2D516E45C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5840" r="15840"/>
          <a:stretch/>
        </p:blipFill>
        <p:spPr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3467B">
              <a:lumMod val="60000"/>
              <a:lumOff val="40000"/>
            </a:srgbClr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67B3A6-748D-8B94-191C-2C7E82B3DA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79093" y="630477"/>
            <a:ext cx="6520320" cy="6072535"/>
          </a:xfr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CB27FAC-F4C6-9911-5139-C090922FEEF6}"/>
              </a:ext>
            </a:extLst>
          </p:cNvPr>
          <p:cNvSpPr txBox="1"/>
          <p:nvPr/>
        </p:nvSpPr>
        <p:spPr>
          <a:xfrm>
            <a:off x="5745714" y="880675"/>
            <a:ext cx="6248035" cy="52290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800" b="1">
                <a:latin typeface="Arial"/>
                <a:ea typeface="+mn-lt"/>
                <a:cs typeface="+mn-lt"/>
              </a:rPr>
              <a:t>Origini e sviluppo</a:t>
            </a:r>
            <a:r>
              <a:rPr lang="it-IT" sz="2000">
                <a:latin typeface="Arial"/>
                <a:ea typeface="+mn-lt"/>
                <a:cs typeface="+mn-lt"/>
              </a:rPr>
              <a:t> </a:t>
            </a:r>
          </a:p>
          <a:p>
            <a:pPr algn="ctr"/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Nascita ufficiale:</a:t>
            </a:r>
            <a:r>
              <a:rPr lang="it-IT" sz="2000">
                <a:latin typeface="Arial"/>
                <a:ea typeface="+mn-lt"/>
                <a:cs typeface="+mn-lt"/>
              </a:rPr>
              <a:t> 1998, Open Diary → scrivere pensieri e commentare. </a:t>
            </a: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2003-2004:</a:t>
            </a:r>
            <a:r>
              <a:rPr lang="it-IT" sz="2000">
                <a:latin typeface="Arial"/>
                <a:ea typeface="+mn-lt"/>
                <a:cs typeface="+mn-lt"/>
              </a:rPr>
              <a:t> basi del successo moderno → LinkedIn e Facebook. </a:t>
            </a:r>
          </a:p>
          <a:p>
            <a:pPr algn="ctr"/>
            <a:endParaRPr lang="it-IT" sz="2000" i="1" u="sng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i="1" u="sng">
                <a:latin typeface="Arial"/>
                <a:ea typeface="+mn-lt"/>
                <a:cs typeface="+mn-lt"/>
              </a:rPr>
              <a:t>• Altre piattaforme importanti:</a:t>
            </a:r>
            <a:r>
              <a:rPr lang="it-IT" sz="2000" dirty="0">
                <a:latin typeface="Arial"/>
                <a:ea typeface="+mn-lt"/>
                <a:cs typeface="+mn-lt"/>
              </a:rPr>
              <a:t> </a:t>
            </a:r>
            <a:endParaRPr lang="it-IT" dirty="0"/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Twitter </a:t>
            </a:r>
            <a:r>
              <a:rPr lang="it-IT" sz="2000">
                <a:latin typeface="Arial"/>
                <a:ea typeface="+mn-lt"/>
                <a:cs typeface="+mn-lt"/>
              </a:rPr>
              <a:t>(2006) </a:t>
            </a: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Flickr </a:t>
            </a:r>
            <a:r>
              <a:rPr lang="it-IT" sz="2000">
                <a:latin typeface="Arial"/>
                <a:ea typeface="+mn-lt"/>
                <a:cs typeface="+mn-lt"/>
              </a:rPr>
              <a:t>(2007) </a:t>
            </a: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Instagram</a:t>
            </a:r>
            <a:r>
              <a:rPr lang="it-IT" sz="2000" i="1">
                <a:latin typeface="Arial"/>
                <a:ea typeface="+mn-lt"/>
                <a:cs typeface="+mn-lt"/>
              </a:rPr>
              <a:t> </a:t>
            </a:r>
            <a:r>
              <a:rPr lang="it-IT" sz="2000">
                <a:latin typeface="Arial"/>
                <a:ea typeface="+mn-lt"/>
                <a:cs typeface="+mn-lt"/>
              </a:rPr>
              <a:t>(2010) </a:t>
            </a: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Snapchat</a:t>
            </a:r>
            <a:r>
              <a:rPr lang="it-IT" sz="2000">
                <a:latin typeface="Arial"/>
                <a:ea typeface="+mn-lt"/>
                <a:cs typeface="+mn-lt"/>
              </a:rPr>
              <a:t> (2011) </a:t>
            </a: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TikTok </a:t>
            </a:r>
            <a:r>
              <a:rPr lang="it-IT" sz="2000">
                <a:latin typeface="Arial"/>
                <a:ea typeface="+mn-lt"/>
                <a:cs typeface="+mn-lt"/>
              </a:rPr>
              <a:t>(2016) </a:t>
            </a: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Social</a:t>
            </a:r>
            <a:r>
              <a:rPr lang="it-IT" sz="2000">
                <a:latin typeface="Arial"/>
                <a:ea typeface="+mn-lt"/>
                <a:cs typeface="+mn-lt"/>
              </a:rPr>
              <a:t> = ambiente dove gli utenti generano contenuti e relazioni, motore principale dell’ecosistema. </a:t>
            </a:r>
            <a:endParaRPr lang="it-IT" sz="20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1613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A761BC-C625-3A38-5806-1818F448B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</a:t>
            </a:fld>
            <a:endParaRPr lang="it-IT" noProof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F38418-1E3B-BF0C-65FD-AB250E5DCE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11" y="939814"/>
            <a:ext cx="10750176" cy="24842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it-IT" sz="2200" dirty="0">
                <a:ea typeface="+mn-lt"/>
                <a:cs typeface="+mn-lt"/>
              </a:rPr>
              <a:t>• Punto di partenza della comunicazione. </a:t>
            </a:r>
          </a:p>
          <a:p>
            <a:pPr marL="0" indent="0" algn="ctr">
              <a:buNone/>
            </a:pPr>
            <a:r>
              <a:rPr lang="it-IT" sz="2200" b="1" dirty="0">
                <a:ea typeface="+mn-lt"/>
                <a:cs typeface="+mn-lt"/>
              </a:rPr>
              <a:t>• È una traduzione emozionale</a:t>
            </a:r>
            <a:r>
              <a:rPr lang="it-IT" sz="2200" dirty="0">
                <a:ea typeface="+mn-lt"/>
                <a:cs typeface="+mn-lt"/>
              </a:rPr>
              <a:t> di bisogni, paure, desideri, sogni, ambizioni. </a:t>
            </a:r>
          </a:p>
          <a:p>
            <a:pPr marL="0" indent="0" algn="ctr">
              <a:buNone/>
            </a:pPr>
            <a:r>
              <a:rPr lang="it-IT" sz="2200" b="1" dirty="0">
                <a:ea typeface="+mn-lt"/>
                <a:cs typeface="+mn-lt"/>
              </a:rPr>
              <a:t>• Si sviluppa con brainstorming</a:t>
            </a:r>
            <a:r>
              <a:rPr lang="it-IT" sz="2200" dirty="0">
                <a:ea typeface="+mn-lt"/>
                <a:cs typeface="+mn-lt"/>
              </a:rPr>
              <a:t> di copywriter e art director + confronto con figure strategiche. </a:t>
            </a:r>
          </a:p>
          <a:p>
            <a:pPr marL="0" indent="0" algn="ctr">
              <a:buNone/>
            </a:pPr>
            <a:r>
              <a:rPr lang="it-IT" sz="2200" b="1" dirty="0">
                <a:ea typeface="+mn-lt"/>
                <a:cs typeface="+mn-lt"/>
              </a:rPr>
              <a:t>• Obiettivo</a:t>
            </a:r>
            <a:r>
              <a:rPr lang="it-IT" sz="2200" dirty="0">
                <a:ea typeface="+mn-lt"/>
                <a:cs typeface="+mn-lt"/>
              </a:rPr>
              <a:t>: rispondere alle esigenze della marca e del target, raggiungere obiettivi di comunicazione e business.</a:t>
            </a:r>
            <a:endParaRPr lang="it-IT" sz="220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8CDB8BA-3BE5-53E0-D1CD-1961BA0671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6137" y="329168"/>
            <a:ext cx="11132845" cy="480131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640080" tIns="45720" rIns="91440" bIns="45720" rtlCol="0" anchor="t">
            <a:spAutoFit/>
          </a:bodyPr>
          <a:lstStyle/>
          <a:p>
            <a:pPr algn="ctr"/>
            <a:r>
              <a:rPr lang="it-IT" sz="2800" b="1">
                <a:latin typeface="Arial"/>
                <a:ea typeface="+mn-lt"/>
                <a:cs typeface="+mn-lt"/>
              </a:rPr>
              <a:t>Come nasce</a:t>
            </a:r>
            <a:endParaRPr lang="it-IT" sz="3200">
              <a:latin typeface="Arial"/>
              <a:cs typeface="Arial"/>
            </a:endParaRP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3F1BB92C-FAB1-68A3-E0A4-6A37004EFC1F}"/>
              </a:ext>
            </a:extLst>
          </p:cNvPr>
          <p:cNvSpPr txBox="1">
            <a:spLocks/>
          </p:cNvSpPr>
          <p:nvPr/>
        </p:nvSpPr>
        <p:spPr>
          <a:xfrm>
            <a:off x="485769" y="3424338"/>
            <a:ext cx="11132845" cy="4801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64008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b="1">
                <a:latin typeface="Arial"/>
                <a:ea typeface="+mn-lt"/>
                <a:cs typeface="+mn-lt"/>
              </a:rPr>
              <a:t>Chi lo sviluppa</a:t>
            </a:r>
            <a:endParaRPr lang="it-IT">
              <a:latin typeface="Arial"/>
              <a:cs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49EBFAA-9F10-9771-BDEE-5F3711AD8864}"/>
              </a:ext>
            </a:extLst>
          </p:cNvPr>
          <p:cNvSpPr txBox="1"/>
          <p:nvPr/>
        </p:nvSpPr>
        <p:spPr>
          <a:xfrm>
            <a:off x="404191" y="3904149"/>
            <a:ext cx="11323284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dirty="0">
                <a:ea typeface="+mn-lt"/>
                <a:cs typeface="+mn-lt"/>
              </a:rPr>
              <a:t>• Spesso agenzie creative esterne  </a:t>
            </a:r>
            <a:endParaRPr lang="it-IT" dirty="0">
              <a:ea typeface="+mn-lt"/>
              <a:cs typeface="+mn-lt"/>
            </a:endParaRPr>
          </a:p>
          <a:p>
            <a:pPr marL="342900" indent="-342900" algn="ctr">
              <a:buFont typeface="Calibri"/>
              <a:buChar char="-"/>
            </a:pPr>
            <a:r>
              <a:rPr lang="it-IT" sz="2400" b="1" dirty="0">
                <a:ea typeface="+mn-lt"/>
                <a:cs typeface="+mn-lt"/>
              </a:rPr>
              <a:t>Strumenti usati </a:t>
            </a:r>
            <a:endParaRPr lang="it-IT" b="1" dirty="0">
              <a:ea typeface="+mn-lt"/>
              <a:cs typeface="+mn-lt"/>
            </a:endParaRPr>
          </a:p>
          <a:p>
            <a:pPr algn="ctr"/>
            <a:r>
              <a:rPr lang="it-IT" sz="2400" dirty="0">
                <a:ea typeface="+mn-lt"/>
                <a:cs typeface="+mn-lt"/>
              </a:rPr>
              <a:t>• Individuazione di keyword rappresentative. </a:t>
            </a:r>
            <a:endParaRPr lang="it-IT">
              <a:ea typeface="+mn-lt"/>
              <a:cs typeface="+mn-lt"/>
            </a:endParaRPr>
          </a:p>
          <a:p>
            <a:pPr algn="ctr"/>
            <a:r>
              <a:rPr lang="it-IT" sz="2400" dirty="0">
                <a:ea typeface="+mn-lt"/>
                <a:cs typeface="+mn-lt"/>
              </a:rPr>
              <a:t>• Creazione di mappe mentali (mind mapping).</a:t>
            </a:r>
          </a:p>
          <a:p>
            <a:pPr marL="342900" indent="-342900" algn="ctr">
              <a:buFont typeface="Calibri"/>
              <a:buChar char="-"/>
            </a:pPr>
            <a:r>
              <a:rPr lang="it-IT" sz="2400" b="1" dirty="0">
                <a:ea typeface="+mn-lt"/>
                <a:cs typeface="+mn-lt"/>
              </a:rPr>
              <a:t>Output </a:t>
            </a:r>
            <a:endParaRPr lang="it-IT" b="1" dirty="0">
              <a:ea typeface="+mn-lt"/>
              <a:cs typeface="+mn-lt"/>
            </a:endParaRPr>
          </a:p>
          <a:p>
            <a:pPr algn="ctr"/>
            <a:r>
              <a:rPr lang="it-IT" sz="2400" dirty="0">
                <a:ea typeface="+mn-lt"/>
                <a:cs typeface="+mn-lt"/>
              </a:rPr>
              <a:t>• Dopo approvazione → sviluppo di payoff/slogan. </a:t>
            </a:r>
            <a:endParaRPr lang="it-IT">
              <a:ea typeface="+mn-lt"/>
              <a:cs typeface="+mn-lt"/>
            </a:endParaRPr>
          </a:p>
          <a:p>
            <a:pPr algn="ctr"/>
            <a:r>
              <a:rPr lang="it-IT" sz="2400" b="1" dirty="0">
                <a:ea typeface="+mn-lt"/>
                <a:cs typeface="+mn-lt"/>
              </a:rPr>
              <a:t>• Es.</a:t>
            </a:r>
            <a:r>
              <a:rPr lang="it-IT" sz="2400" dirty="0">
                <a:ea typeface="+mn-lt"/>
                <a:cs typeface="+mn-lt"/>
              </a:rPr>
              <a:t>: Just do </a:t>
            </a:r>
            <a:r>
              <a:rPr lang="it-IT" sz="2400" dirty="0" err="1">
                <a:ea typeface="+mn-lt"/>
                <a:cs typeface="+mn-lt"/>
              </a:rPr>
              <a:t>it</a:t>
            </a:r>
            <a:r>
              <a:rPr lang="it-IT" sz="2400" dirty="0">
                <a:ea typeface="+mn-lt"/>
                <a:cs typeface="+mn-lt"/>
              </a:rPr>
              <a:t> (Nike).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376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5B81CC40-FC5E-EB26-97F6-C9BDA4F3DF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2436" y="247673"/>
            <a:ext cx="10899105" cy="47824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sz="2400">
                <a:solidFill>
                  <a:srgbClr val="000000"/>
                </a:solidFill>
                <a:latin typeface="Arial"/>
                <a:ea typeface="+mj-ea"/>
                <a:cs typeface="Arial"/>
              </a:rPr>
              <a:t>Tre elementi della rivoluzione dei social</a:t>
            </a:r>
            <a:endParaRPr lang="it-IT" sz="2400">
              <a:latin typeface="Arial"/>
              <a:ea typeface="+mj-ea"/>
              <a:cs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89F138-10B2-D9F5-1495-5558E08D32CD}"/>
              </a:ext>
            </a:extLst>
          </p:cNvPr>
          <p:cNvSpPr txBox="1"/>
          <p:nvPr/>
        </p:nvSpPr>
        <p:spPr>
          <a:xfrm>
            <a:off x="254584" y="952408"/>
            <a:ext cx="11413223" cy="338157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 fontAlgn="base"/>
            <a:r>
              <a:rPr lang="it-IT" sz="2000" b="1" dirty="0"/>
              <a:t> </a:t>
            </a:r>
            <a:endParaRPr lang="it-IT" altLang="en-US" sz="2400" b="1">
              <a:latin typeface="Arial"/>
              <a:cs typeface="Arial"/>
            </a:endParaRPr>
          </a:p>
          <a:p>
            <a:pPr algn="ctr"/>
            <a:r>
              <a:rPr lang="it-IT" sz="2400" b="1">
                <a:latin typeface="Arial"/>
                <a:cs typeface="Arial"/>
              </a:rPr>
              <a:t>1. Contenuti multimediali </a:t>
            </a:r>
            <a:endParaRPr lang="it-IT" altLang="en-US" sz="2400" b="1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Passaggio da testi a foto/video. </a:t>
            </a:r>
            <a:endParaRPr lang="it-IT" altLang="en-US" sz="2000">
              <a:latin typeface="Arial"/>
              <a:cs typeface="Arial"/>
            </a:endParaRPr>
          </a:p>
          <a:p>
            <a:pPr algn="ctr"/>
            <a:r>
              <a:rPr lang="it-IT" sz="2000" b="1" i="1">
                <a:latin typeface="Arial"/>
                <a:cs typeface="Arial"/>
              </a:rPr>
              <a:t>• Instagram</a:t>
            </a:r>
            <a:r>
              <a:rPr lang="it-IT" sz="2000">
                <a:latin typeface="Arial"/>
                <a:cs typeface="Arial"/>
              </a:rPr>
              <a:t> → amplifica creatività utenti, facilita messaggi dei brand. </a:t>
            </a:r>
            <a:endParaRPr lang="it-IT" altLang="en-US" sz="2000">
              <a:latin typeface="Arial"/>
              <a:cs typeface="Arial"/>
            </a:endParaRPr>
          </a:p>
          <a:p>
            <a:pPr algn="ctr"/>
            <a:endParaRPr lang="it-IT" sz="2000" dirty="0">
              <a:latin typeface="Arial"/>
              <a:cs typeface="Arial"/>
            </a:endParaRPr>
          </a:p>
          <a:p>
            <a:pPr algn="ctr"/>
            <a:r>
              <a:rPr lang="it-IT" sz="2400" b="1">
                <a:latin typeface="Arial"/>
                <a:cs typeface="Arial"/>
              </a:rPr>
              <a:t>2. Monetizzazione pubblicitaria </a:t>
            </a:r>
            <a:endParaRPr lang="it-IT" altLang="en-US" sz="2400" b="1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Piattaforme raccolgono milioni di utenti → </a:t>
            </a:r>
            <a:r>
              <a:rPr lang="it-IT" sz="2000" b="1" i="1">
                <a:latin typeface="Arial"/>
                <a:cs typeface="Arial"/>
              </a:rPr>
              <a:t>necessità di profitto. </a:t>
            </a:r>
            <a:endParaRPr lang="it-IT" altLang="en-US" sz="2000" b="1">
              <a:latin typeface="Arial"/>
              <a:cs typeface="Arial"/>
            </a:endParaRPr>
          </a:p>
          <a:p>
            <a:pPr algn="ctr"/>
            <a:r>
              <a:rPr lang="it-IT" sz="2000" b="1" i="1">
                <a:latin typeface="Arial"/>
                <a:cs typeface="Arial"/>
              </a:rPr>
              <a:t>• Facebook e Instagram </a:t>
            </a:r>
            <a:r>
              <a:rPr lang="it-IT" sz="2000" dirty="0">
                <a:latin typeface="Arial"/>
                <a:cs typeface="Arial"/>
              </a:rPr>
              <a:t>→ Business Manager → gestione funnel di comunicazione. </a:t>
            </a:r>
            <a:endParaRPr lang="it-IT" altLang="en-US" sz="2000" dirty="0">
              <a:latin typeface="Arial"/>
              <a:cs typeface="Arial"/>
            </a:endParaRPr>
          </a:p>
          <a:p>
            <a:pPr algn="ctr"/>
            <a:r>
              <a:rPr lang="it-IT" sz="2000" b="1" i="1">
                <a:latin typeface="Arial"/>
                <a:cs typeface="Arial"/>
              </a:rPr>
              <a:t>• Algoritmo avanzato </a:t>
            </a:r>
            <a:r>
              <a:rPr lang="it-IT" sz="2000">
                <a:latin typeface="Arial"/>
                <a:cs typeface="Arial"/>
              </a:rPr>
              <a:t>→ targetizzazione precisa e poco dispersiva.</a:t>
            </a:r>
            <a:endParaRPr lang="it-IT" altLang="en-US" sz="20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C441CF9-280C-1127-1FA8-E8A205CE6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it-IT" smtClean="0"/>
              <a:pPr>
                <a:spcAft>
                  <a:spcPts val="600"/>
                </a:spcAft>
              </a:pPr>
              <a:t>50</a:t>
            </a:fld>
            <a:endParaRPr lang="it-IT"/>
          </a:p>
        </p:txBody>
      </p:sp>
      <p:pic>
        <p:nvPicPr>
          <p:cNvPr id="2" name="Immagine 1" descr="Immagini di Instagram logo - Download gratuiti su Freepik">
            <a:extLst>
              <a:ext uri="{FF2B5EF4-FFF2-40B4-BE49-F238E27FC236}">
                <a16:creationId xmlns:a16="http://schemas.microsoft.com/office/drawing/2014/main" id="{19AC96AA-828F-01D5-2657-5B608A90D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824" y="4614797"/>
            <a:ext cx="2085584" cy="2085584"/>
          </a:xfrm>
          <a:prstGeom prst="rect">
            <a:avLst/>
          </a:prstGeom>
        </p:spPr>
      </p:pic>
      <p:pic>
        <p:nvPicPr>
          <p:cNvPr id="4" name="Immagine 3" descr="Facebook: accedi o iscriviti">
            <a:extLst>
              <a:ext uri="{FF2B5EF4-FFF2-40B4-BE49-F238E27FC236}">
                <a16:creationId xmlns:a16="http://schemas.microsoft.com/office/drawing/2014/main" id="{ADD5E854-4B28-4F50-2D19-179C4EBBF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4769743"/>
            <a:ext cx="2421700" cy="20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28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8D172F8-02CF-6987-640D-7C17C8FC72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6F5ACF-816A-B278-994A-DD7FFBB42B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3213" y="968644"/>
            <a:ext cx="10997634" cy="5166102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BC8E7E8-4D8A-7273-B4A4-DB103A41AF6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4224069"/>
            <a:ext cx="533400" cy="1499616"/>
          </a:xfrm>
          <a:ln w="57150">
            <a:solidFill>
              <a:schemeClr val="tx1"/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0E48CD-3AEA-C13E-76DA-A00E385768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51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7D1DEDC-EFC0-46F9-F7B1-8978A7C41614}"/>
              </a:ext>
            </a:extLst>
          </p:cNvPr>
          <p:cNvSpPr txBox="1"/>
          <p:nvPr/>
        </p:nvSpPr>
        <p:spPr>
          <a:xfrm>
            <a:off x="1067369" y="1189447"/>
            <a:ext cx="9464926" cy="32932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800" b="1">
                <a:latin typeface="Arial"/>
                <a:ea typeface="+mn-lt"/>
                <a:cs typeface="+mn-lt"/>
              </a:rPr>
              <a:t>3. Traffico da desktop a mobile </a:t>
            </a:r>
            <a:endParaRPr lang="it-IT" sz="2800" b="1" dirty="0">
              <a:latin typeface="Arial"/>
              <a:ea typeface="+mn-lt"/>
              <a:cs typeface="+mn-lt"/>
            </a:endParaRPr>
          </a:p>
          <a:p>
            <a:pPr algn="ctr"/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Oggi </a:t>
            </a:r>
            <a:r>
              <a:rPr lang="it-IT" sz="2000">
                <a:latin typeface="Arial"/>
                <a:ea typeface="+mn-lt"/>
                <a:cs typeface="+mn-lt"/>
              </a:rPr>
              <a:t>&gt;80% del traffico dati da smartphone. </a:t>
            </a:r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Contenuti devono essere brevi, diretti, adattati a schermi piccoli. </a:t>
            </a:r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Strutturazione contenuti:</a:t>
            </a:r>
            <a:r>
              <a:rPr lang="it-IT" sz="2000">
                <a:latin typeface="Arial"/>
                <a:ea typeface="+mn-lt"/>
                <a:cs typeface="+mn-lt"/>
              </a:rPr>
              <a:t> attrattivi nei primi secondi, messaggio e brand chiari. </a:t>
            </a:r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Considerare anche modalità </a:t>
            </a:r>
            <a:r>
              <a:rPr lang="it-IT" sz="2000" b="1" i="1">
                <a:latin typeface="Arial"/>
                <a:ea typeface="+mn-lt"/>
                <a:cs typeface="+mn-lt"/>
              </a:rPr>
              <a:t>sound off</a:t>
            </a:r>
            <a:r>
              <a:rPr lang="it-IT" sz="2000">
                <a:latin typeface="Arial"/>
                <a:ea typeface="+mn-lt"/>
                <a:cs typeface="+mn-lt"/>
              </a:rPr>
              <a:t>  = valore aggiunto.</a:t>
            </a:r>
            <a:endParaRPr lang="it-IT" sz="2000">
              <a:latin typeface="Arial"/>
              <a:cs typeface="Arial"/>
            </a:endParaRPr>
          </a:p>
          <a:p>
            <a:pPr algn="ctr" fontAlgn="base"/>
            <a:endParaRPr lang="it-IT" alt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6565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C3469B54-ED75-4402-8F5E-1D3404D53A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C8D02E-48DD-FDCA-1999-AB3568C7A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4269" y="986983"/>
            <a:ext cx="11487261" cy="5387677"/>
          </a:xfr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2F7B0DB-14AB-E622-64BA-441EC9CC7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269" y="212420"/>
            <a:ext cx="11487261" cy="906050"/>
          </a:xfrm>
        </p:spPr>
        <p:txBody>
          <a:bodyPr/>
          <a:lstStyle/>
          <a:p>
            <a:r>
              <a:rPr lang="it-IT" sz="2800" b="1">
                <a:solidFill>
                  <a:srgbClr val="000000"/>
                </a:solidFill>
                <a:latin typeface="Arial"/>
                <a:cs typeface="Arial"/>
              </a:rPr>
              <a:t>Funzioni strategiche dei social media</a:t>
            </a:r>
            <a:endParaRPr lang="it-IT" sz="2800" b="1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65DC61-CB7E-5ACC-16CC-ACE5D55207DA}"/>
              </a:ext>
            </a:extLst>
          </p:cNvPr>
          <p:cNvSpPr txBox="1"/>
          <p:nvPr/>
        </p:nvSpPr>
        <p:spPr>
          <a:xfrm>
            <a:off x="313478" y="1041748"/>
            <a:ext cx="11084879" cy="58169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000" dirty="0">
                <a:latin typeface="Arial"/>
                <a:ea typeface="+mn-lt"/>
                <a:cs typeface="+mn-lt"/>
              </a:rPr>
              <a:t> </a:t>
            </a:r>
            <a:endParaRPr lang="it-IT" sz="2000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i="1">
                <a:latin typeface="Arial"/>
                <a:ea typeface="+mn-lt"/>
                <a:cs typeface="+mn-lt"/>
              </a:rPr>
              <a:t>• Dialogo con il consumatore → rafforzare rilevanza del brand. </a:t>
            </a:r>
            <a:endParaRPr lang="it-IT" sz="2000" i="1">
              <a:latin typeface="Arial"/>
              <a:ea typeface="+mn-lt"/>
              <a:cs typeface="Arial"/>
            </a:endParaRPr>
          </a:p>
          <a:p>
            <a:pPr algn="ctr"/>
            <a:r>
              <a:rPr lang="it-IT" sz="2000" i="1">
                <a:latin typeface="Arial"/>
                <a:ea typeface="+mn-lt"/>
                <a:cs typeface="+mn-lt"/>
              </a:rPr>
              <a:t>• Customer service → rispondere a domande o problemi</a:t>
            </a:r>
            <a:r>
              <a:rPr lang="it-IT" sz="2000">
                <a:latin typeface="Arial"/>
                <a:ea typeface="+mn-lt"/>
                <a:cs typeface="+mn-lt"/>
              </a:rPr>
              <a:t>.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endParaRPr lang="it-IT" sz="2000" b="1" i="1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Tipologie di approccio: </a:t>
            </a:r>
            <a:endParaRPr lang="it-IT" sz="2000" b="1" i="1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Organico</a:t>
            </a:r>
            <a:r>
              <a:rPr lang="it-IT" sz="2000">
                <a:latin typeface="Arial"/>
                <a:ea typeface="+mn-lt"/>
                <a:cs typeface="+mn-lt"/>
              </a:rPr>
              <a:t> (shared media) → simile a blog 4.0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Paid adv </a:t>
            </a:r>
            <a:r>
              <a:rPr lang="it-IT" sz="2000">
                <a:latin typeface="Arial"/>
                <a:ea typeface="+mn-lt"/>
                <a:cs typeface="+mn-lt"/>
              </a:rPr>
              <a:t>→ campagne pubblicitarie a pagamento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Misto</a:t>
            </a:r>
            <a:r>
              <a:rPr lang="it-IT" sz="2000">
                <a:latin typeface="Arial"/>
                <a:ea typeface="+mn-lt"/>
                <a:cs typeface="+mn-lt"/>
              </a:rPr>
              <a:t> → combinazione dei due approcci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+mn-lt"/>
              </a:rPr>
              <a:t> </a:t>
            </a:r>
            <a:r>
              <a:rPr lang="it-IT" sz="2000" b="1" i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Scelta strategica dipende da: business, personalità del brand, caratteristiche e bisogni del </a:t>
            </a:r>
            <a:r>
              <a:rPr lang="it-IT" sz="2000" b="1" i="1" dirty="0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pubblico, scenario competitivo.</a:t>
            </a:r>
            <a:r>
              <a:rPr lang="it-IT" sz="2000" dirty="0">
                <a:latin typeface="Arial"/>
                <a:ea typeface="+mn-lt"/>
                <a:cs typeface="+mn-lt"/>
              </a:rPr>
              <a:t>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Tendenza recente </a:t>
            </a:r>
            <a:r>
              <a:rPr lang="it-IT" sz="2000">
                <a:latin typeface="Arial"/>
                <a:ea typeface="+mn-lt"/>
                <a:cs typeface="+mn-lt"/>
              </a:rPr>
              <a:t>→ maggiore uso di paid a causa della riduzione della reach organica: 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/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i="1" u="sng">
                <a:latin typeface="Arial"/>
                <a:ea typeface="+mn-lt"/>
                <a:cs typeface="+mn-lt"/>
              </a:rPr>
              <a:t>• Esempio Facebook: </a:t>
            </a:r>
            <a:r>
              <a:rPr lang="it-IT" sz="2000">
                <a:latin typeface="Arial"/>
                <a:ea typeface="+mn-lt"/>
                <a:cs typeface="+mn-lt"/>
              </a:rPr>
              <a:t>dal 16% di reach nel 2012 al 4% oggi.</a:t>
            </a:r>
            <a:endParaRPr lang="it-IT" sz="2000">
              <a:latin typeface="Arial"/>
              <a:ea typeface="+mn-lt"/>
              <a:cs typeface="Arial"/>
            </a:endParaRPr>
          </a:p>
          <a:p>
            <a:pPr algn="ctr">
              <a:buNone/>
            </a:pPr>
            <a:br>
              <a:rPr lang="it-IT" sz="2400" dirty="0"/>
            </a:br>
            <a:endParaRPr lang="it-IT" sz="2400" b="1" dirty="0"/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92723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7816AE-EF65-B200-8158-88F469E4FA8B}"/>
              </a:ext>
            </a:extLst>
          </p:cNvPr>
          <p:cNvSpPr txBox="1"/>
          <p:nvPr/>
        </p:nvSpPr>
        <p:spPr>
          <a:xfrm>
            <a:off x="219562" y="797510"/>
            <a:ext cx="11825610" cy="4278094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b="1">
                <a:latin typeface="Arial"/>
                <a:ea typeface="+mn-lt"/>
                <a:cs typeface="+mn-lt"/>
              </a:rPr>
              <a:t>Principali piattaforme in Italia </a:t>
            </a: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Facebook:</a:t>
            </a:r>
            <a:r>
              <a:rPr lang="it-IT" sz="2000">
                <a:latin typeface="Arial"/>
                <a:ea typeface="+mn-lt"/>
                <a:cs typeface="+mn-lt"/>
              </a:rPr>
              <a:t> 36,7 milioni utenti attivi/mese </a:t>
            </a: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Instagram</a:t>
            </a:r>
            <a:r>
              <a:rPr lang="it-IT" sz="2000">
                <a:latin typeface="Arial"/>
                <a:ea typeface="+mn-lt"/>
                <a:cs typeface="+mn-lt"/>
              </a:rPr>
              <a:t>: 28 milioni </a:t>
            </a:r>
          </a:p>
          <a:p>
            <a:pPr algn="ctr"/>
            <a:r>
              <a:rPr lang="it-IT" sz="2000" dirty="0">
                <a:latin typeface="Arial"/>
                <a:ea typeface="+mn-lt"/>
                <a:cs typeface="+mn-lt"/>
              </a:rPr>
              <a:t>• Altri:</a:t>
            </a:r>
            <a:r>
              <a:rPr lang="it-IT" sz="2000" b="1" i="1">
                <a:latin typeface="Arial"/>
                <a:ea typeface="+mn-lt"/>
                <a:cs typeface="+mn-lt"/>
              </a:rPr>
              <a:t> LinkedIn, Pinterest, Twitter, TikTok.</a:t>
            </a:r>
            <a:endParaRPr lang="it-IT" sz="2000">
              <a:latin typeface="Arial"/>
              <a:ea typeface="+mn-lt"/>
              <a:cs typeface="+mn-lt"/>
            </a:endParaRPr>
          </a:p>
          <a:p>
            <a:pPr algn="ctr"/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endParaRPr lang="it-IT" sz="2400" b="1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400" b="1">
                <a:latin typeface="Arial"/>
                <a:ea typeface="+mn-lt"/>
                <a:cs typeface="+mn-lt"/>
              </a:rPr>
              <a:t>Differenze tra piattaforme </a:t>
            </a: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TikTok vs Instagram: </a:t>
            </a: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TikTok </a:t>
            </a:r>
            <a:r>
              <a:rPr lang="it-IT" sz="2000">
                <a:latin typeface="Arial"/>
                <a:ea typeface="+mn-lt"/>
                <a:cs typeface="+mn-lt"/>
              </a:rPr>
              <a:t>→ intrattenimento, visite sporadiche ma più lunghe. </a:t>
            </a: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Instagram</a:t>
            </a:r>
            <a:r>
              <a:rPr lang="it-IT" sz="2000">
                <a:latin typeface="Arial"/>
                <a:ea typeface="+mn-lt"/>
                <a:cs typeface="+mn-lt"/>
              </a:rPr>
              <a:t> → visite frequenti ma più brevi. </a:t>
            </a: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Tutte possono </a:t>
            </a:r>
            <a:r>
              <a:rPr lang="it-IT" sz="2000" b="1" i="1">
                <a:latin typeface="Arial"/>
                <a:ea typeface="+mn-lt"/>
                <a:cs typeface="+mn-lt"/>
              </a:rPr>
              <a:t>coprire tutte le fasi del funne</a:t>
            </a:r>
            <a:r>
              <a:rPr lang="it-IT" sz="2000">
                <a:latin typeface="Arial"/>
                <a:ea typeface="+mn-lt"/>
                <a:cs typeface="+mn-lt"/>
              </a:rPr>
              <a:t>l, specialmente</a:t>
            </a:r>
            <a:r>
              <a:rPr lang="it-IT" sz="2000" i="1" u="sng" dirty="0">
                <a:latin typeface="Arial"/>
                <a:ea typeface="+mn-lt"/>
                <a:cs typeface="+mn-lt"/>
              </a:rPr>
              <a:t> tramite strumenti paid. </a:t>
            </a:r>
            <a:endParaRPr lang="it-IT"/>
          </a:p>
          <a:p>
            <a:pPr algn="ctr"/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Obiettivi:</a:t>
            </a:r>
            <a:r>
              <a:rPr lang="it-IT" sz="2000">
                <a:latin typeface="Arial"/>
                <a:ea typeface="+mn-lt"/>
                <a:cs typeface="+mn-lt"/>
              </a:rPr>
              <a:t> impression, performance </a:t>
            </a:r>
            <a:r>
              <a:rPr lang="it-IT" sz="2000" i="1" u="sng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(acquisto e-commerce)</a:t>
            </a:r>
            <a:r>
              <a:rPr lang="it-IT" sz="2000">
                <a:latin typeface="Arial"/>
                <a:ea typeface="+mn-lt"/>
                <a:cs typeface="+mn-lt"/>
              </a:rPr>
              <a:t>, interazioni </a:t>
            </a:r>
            <a:r>
              <a:rPr lang="it-IT" sz="2000" i="1" u="sng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(video view, click, lead)</a:t>
            </a:r>
            <a:r>
              <a:rPr lang="it-IT" sz="2000">
                <a:latin typeface="Arial"/>
                <a:ea typeface="+mn-lt"/>
                <a:cs typeface="+mn-lt"/>
              </a:rPr>
              <a:t>.</a:t>
            </a:r>
            <a:endParaRPr lang="it-IT" sz="2000">
              <a:latin typeface="Arial"/>
              <a:cs typeface="Arial"/>
            </a:endParaRPr>
          </a:p>
        </p:txBody>
      </p:sp>
      <p:pic>
        <p:nvPicPr>
          <p:cNvPr id="2" name="Immagine 1" descr="Introducing TikTok For Business - Newsroom | TikTok">
            <a:extLst>
              <a:ext uri="{FF2B5EF4-FFF2-40B4-BE49-F238E27FC236}">
                <a16:creationId xmlns:a16="http://schemas.microsoft.com/office/drawing/2014/main" id="{37734708-90B7-AFBE-F2F5-3E0A1FD15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095" y="5173648"/>
            <a:ext cx="1584543" cy="158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99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874F074B-166E-9C19-C49C-7A6E08A534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AAA305-CFDE-3D4F-1764-02324C0029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81" y="1459882"/>
            <a:ext cx="10988548" cy="4734153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6EA5EB-6810-81E3-FF47-848CBB1D7656}"/>
              </a:ext>
            </a:extLst>
          </p:cNvPr>
          <p:cNvSpPr txBox="1"/>
          <p:nvPr/>
        </p:nvSpPr>
        <p:spPr>
          <a:xfrm>
            <a:off x="1324797" y="2064611"/>
            <a:ext cx="9683513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>
                <a:latin typeface="Arial"/>
                <a:ea typeface="+mn-lt"/>
                <a:cs typeface="Arial"/>
              </a:rPr>
              <a:t>Comunicazione con il pubblico e consumo di video online </a:t>
            </a: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Le aziende devono comunicare in modo rilevante e coerente con le preferenze degli utenti. </a:t>
            </a:r>
          </a:p>
          <a:p>
            <a:pPr algn="ctr"/>
            <a:endParaRPr lang="it-IT" sz="28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400" b="1" i="1" u="sng" dirty="0">
                <a:latin typeface="Arial"/>
                <a:ea typeface="+mn-lt"/>
                <a:cs typeface="Arial"/>
              </a:rPr>
              <a:t>•</a:t>
            </a:r>
            <a:r>
              <a:rPr lang="it-IT" sz="2400" b="1" i="1" dirty="0">
                <a:latin typeface="Arial"/>
                <a:ea typeface="+mn-lt"/>
                <a:cs typeface="Arial"/>
              </a:rPr>
              <a:t> Dati </a:t>
            </a:r>
            <a:r>
              <a:rPr lang="it-IT" sz="2400" b="1" i="1" dirty="0" err="1">
                <a:latin typeface="Arial"/>
                <a:ea typeface="+mn-lt"/>
                <a:cs typeface="Arial"/>
              </a:rPr>
              <a:t>Limelight</a:t>
            </a:r>
            <a:r>
              <a:rPr lang="it-IT" sz="2400" b="1" i="1" dirty="0">
                <a:latin typeface="Arial"/>
                <a:ea typeface="+mn-lt"/>
                <a:cs typeface="Arial"/>
              </a:rPr>
              <a:t> Network (2020)</a:t>
            </a:r>
            <a:r>
              <a:rPr lang="it-IT" sz="2400" b="1" i="1" u="sng" dirty="0">
                <a:latin typeface="Arial"/>
                <a:ea typeface="+mn-lt"/>
                <a:cs typeface="Arial"/>
              </a:rPr>
              <a:t>:</a:t>
            </a:r>
            <a:r>
              <a:rPr lang="it-IT" sz="2000" i="1" u="sng" dirty="0">
                <a:latin typeface="Arial"/>
                <a:ea typeface="+mn-lt"/>
                <a:cs typeface="Arial"/>
              </a:rPr>
              <a:t> </a:t>
            </a:r>
          </a:p>
          <a:p>
            <a:pPr algn="ctr"/>
            <a:r>
              <a:rPr lang="it-IT" sz="2000" i="1" u="sng" dirty="0">
                <a:latin typeface="Arial"/>
                <a:ea typeface="+mn-lt"/>
                <a:cs typeface="Arial"/>
              </a:rPr>
              <a:t>• Utente medio </a:t>
            </a:r>
            <a:r>
              <a:rPr lang="it-IT" sz="2000" dirty="0">
                <a:latin typeface="Arial"/>
                <a:ea typeface="+mn-lt"/>
                <a:cs typeface="Arial"/>
              </a:rPr>
              <a:t>→ quasi 8 ore a settimana su video online. </a:t>
            </a: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Trend in crescita costante. </a:t>
            </a:r>
          </a:p>
          <a:p>
            <a:pPr algn="ctr"/>
            <a:r>
              <a:rPr lang="it-IT" sz="2000" i="1" u="sng" dirty="0">
                <a:latin typeface="Arial"/>
                <a:ea typeface="+mn-lt"/>
                <a:cs typeface="Arial"/>
              </a:rPr>
              <a:t>• Giovani </a:t>
            </a:r>
            <a:r>
              <a:rPr lang="it-IT" sz="2000" dirty="0">
                <a:latin typeface="Arial"/>
                <a:ea typeface="+mn-lt"/>
                <a:cs typeface="Arial"/>
              </a:rPr>
              <a:t>→ oltre 9 ore settimanali. </a:t>
            </a:r>
          </a:p>
          <a:p>
            <a:pPr algn="ctr"/>
            <a:r>
              <a:rPr lang="it-IT" sz="2000" b="1" i="1" dirty="0">
                <a:latin typeface="Arial"/>
                <a:ea typeface="+mn-lt"/>
                <a:cs typeface="Arial"/>
              </a:rPr>
              <a:t>• Dati Zenith</a:t>
            </a:r>
            <a:r>
              <a:rPr lang="it-IT" sz="2000" dirty="0">
                <a:latin typeface="Arial"/>
                <a:ea typeface="+mn-lt"/>
                <a:cs typeface="Arial"/>
              </a:rPr>
              <a:t>: previsione per fine 2021 = 100 min al giorno (~11 ore a settimana).</a:t>
            </a:r>
          </a:p>
        </p:txBody>
      </p:sp>
    </p:spTree>
    <p:extLst>
      <p:ext uri="{BB962C8B-B14F-4D97-AF65-F5344CB8AC3E}">
        <p14:creationId xmlns:p14="http://schemas.microsoft.com/office/powerpoint/2010/main" val="465225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5C43FF-E01B-2976-55CA-B7EFD6EAED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9563" y="483747"/>
            <a:ext cx="6777623" cy="5890505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45720" tIns="45720" rIns="45720" bIns="45720" rtlCol="0" anchor="t">
            <a:normAutofit/>
          </a:bodyPr>
          <a:lstStyle/>
          <a:p>
            <a:pPr algn="ctr"/>
            <a:r>
              <a:rPr lang="it-IT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               YouTube: il leader del video online </a:t>
            </a:r>
          </a:p>
          <a:p>
            <a:pPr algn="ctr"/>
            <a:r>
              <a:rPr lang="it-IT" sz="18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</a:t>
            </a:r>
            <a:r>
              <a:rPr lang="it-IT" sz="1800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Fondato nel 2005,</a:t>
            </a:r>
            <a:r>
              <a:rPr lang="it-IT" sz="1800">
                <a:solidFill>
                  <a:schemeClr val="tx1"/>
                </a:solidFill>
                <a:latin typeface="Arial"/>
                <a:ea typeface="+mn-lt"/>
                <a:cs typeface="+mn-lt"/>
              </a:rPr>
              <a:t> venduto a Google dopo 1 anno e mezzo. </a:t>
            </a:r>
          </a:p>
          <a:p>
            <a:pPr algn="ctr"/>
            <a:r>
              <a:rPr lang="it-IT" sz="18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Seconda piattaforma per utenti mensili (dietro a Facebook). </a:t>
            </a:r>
          </a:p>
          <a:p>
            <a:pPr algn="ctr"/>
            <a:endParaRPr lang="it-IT" sz="1800" b="1" i="1" dirty="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it-IT" sz="1800" b="1" i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Permette agli utenti di: </a:t>
            </a:r>
            <a:endParaRPr lang="it-IT" b="1">
              <a:solidFill>
                <a:schemeClr val="tx1"/>
              </a:solidFill>
            </a:endParaRPr>
          </a:p>
          <a:p>
            <a:pPr algn="ctr"/>
            <a:r>
              <a:rPr lang="it-IT" sz="18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Caricare video. </a:t>
            </a:r>
          </a:p>
          <a:p>
            <a:pPr algn="ctr"/>
            <a:r>
              <a:rPr lang="it-IT" sz="18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Guardare video di vari formati/durate. </a:t>
            </a:r>
          </a:p>
          <a:p>
            <a:pPr algn="ctr"/>
            <a:endParaRPr lang="it-IT" sz="1800" dirty="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it-IT" sz="1800" b="1" i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Evoluzioni: </a:t>
            </a:r>
            <a:endParaRPr lang="it-IT" b="1" i="1">
              <a:solidFill>
                <a:schemeClr val="tx1"/>
              </a:solidFill>
            </a:endParaRPr>
          </a:p>
          <a:p>
            <a:pPr algn="ctr"/>
            <a:r>
              <a:rPr lang="it-IT" sz="18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YouTube Kids (pubblico specifico). </a:t>
            </a:r>
          </a:p>
          <a:p>
            <a:pPr algn="ctr"/>
            <a:r>
              <a:rPr lang="it-IT" sz="18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Sezioni a pagamento. </a:t>
            </a:r>
          </a:p>
          <a:p>
            <a:pPr algn="ctr"/>
            <a:r>
              <a:rPr lang="it-IT" sz="18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Accesso da più dispositivi. </a:t>
            </a:r>
          </a:p>
          <a:p>
            <a:pPr algn="ctr"/>
            <a:r>
              <a:rPr lang="it-IT" sz="1800">
                <a:solidFill>
                  <a:schemeClr val="tx1"/>
                </a:solidFill>
                <a:latin typeface="Arial"/>
                <a:ea typeface="+mn-lt"/>
                <a:cs typeface="+mn-lt"/>
              </a:rPr>
              <a:t>• Funzioni di dialogo con altre piattaforme/dispositivi.</a:t>
            </a:r>
            <a:endParaRPr lang="it-IT" sz="1800">
              <a:solidFill>
                <a:schemeClr val="tx1"/>
              </a:solidFill>
              <a:latin typeface="Arial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0D9153F-0DDD-3AB5-8592-9CF539D9E9DB}"/>
              </a:ext>
            </a:extLst>
          </p:cNvPr>
          <p:cNvSpPr txBox="1"/>
          <p:nvPr/>
        </p:nvSpPr>
        <p:spPr>
          <a:xfrm>
            <a:off x="7295113" y="175964"/>
            <a:ext cx="4627324" cy="4278094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000" b="1" i="1">
                <a:latin typeface="Arial"/>
                <a:cs typeface="Arial"/>
              </a:rPr>
              <a:t>YouTube come motore di ricerca </a:t>
            </a:r>
          </a:p>
          <a:p>
            <a:pPr algn="ctr"/>
            <a:r>
              <a:rPr lang="it-IT">
                <a:latin typeface="Arial"/>
                <a:cs typeface="Arial"/>
              </a:rPr>
              <a:t>• Usato anche per informarsi su prodotti/servizi. </a:t>
            </a:r>
            <a:endParaRPr lang="it-IT" sz="2400">
              <a:latin typeface="Arial"/>
              <a:cs typeface="Arial"/>
            </a:endParaRPr>
          </a:p>
          <a:p>
            <a:pPr algn="ctr"/>
            <a:endParaRPr lang="it-IT" dirty="0">
              <a:latin typeface="Arial"/>
              <a:cs typeface="Arial"/>
            </a:endParaRPr>
          </a:p>
          <a:p>
            <a:pPr algn="ctr"/>
            <a:r>
              <a:rPr lang="it-IT" b="1" i="1">
                <a:latin typeface="Arial"/>
                <a:cs typeface="Arial"/>
              </a:rPr>
              <a:t>• Utile per:</a:t>
            </a:r>
            <a:r>
              <a:rPr lang="it-IT">
                <a:latin typeface="Arial"/>
                <a:cs typeface="Arial"/>
              </a:rPr>
              <a:t> </a:t>
            </a:r>
            <a:endParaRPr lang="it-IT" sz="2400">
              <a:latin typeface="Arial"/>
              <a:cs typeface="Arial"/>
            </a:endParaRPr>
          </a:p>
          <a:p>
            <a:pPr algn="ctr"/>
            <a:r>
              <a:rPr lang="it-IT">
                <a:latin typeface="Arial"/>
                <a:cs typeface="Arial"/>
              </a:rPr>
              <a:t>• Decisioni d’acquisto future. </a:t>
            </a:r>
            <a:endParaRPr lang="it-IT" sz="2400">
              <a:latin typeface="Arial"/>
              <a:cs typeface="Arial"/>
            </a:endParaRPr>
          </a:p>
          <a:p>
            <a:pPr algn="ctr"/>
            <a:r>
              <a:rPr lang="it-IT">
                <a:latin typeface="Arial"/>
                <a:cs typeface="Arial"/>
              </a:rPr>
              <a:t>• Scoprire come usare prodotti già acquistati. </a:t>
            </a:r>
            <a:endParaRPr lang="it-IT" sz="2400">
              <a:latin typeface="Arial"/>
              <a:cs typeface="Arial"/>
            </a:endParaRPr>
          </a:p>
          <a:p>
            <a:pPr algn="ctr"/>
            <a:endParaRPr lang="it-IT" dirty="0">
              <a:latin typeface="Arial"/>
              <a:cs typeface="Arial"/>
            </a:endParaRPr>
          </a:p>
          <a:p>
            <a:pPr algn="ctr"/>
            <a:endParaRPr lang="it-IT" dirty="0">
              <a:latin typeface="Arial"/>
              <a:cs typeface="Arial"/>
            </a:endParaRPr>
          </a:p>
          <a:p>
            <a:pPr algn="ctr"/>
            <a:r>
              <a:rPr lang="it-IT">
                <a:latin typeface="Arial"/>
                <a:cs typeface="Arial"/>
              </a:rPr>
              <a:t>• Per questo è </a:t>
            </a:r>
            <a:r>
              <a:rPr lang="it-IT" b="1" i="1">
                <a:latin typeface="Arial"/>
                <a:cs typeface="Arial"/>
              </a:rPr>
              <a:t>molto usato</a:t>
            </a:r>
            <a:r>
              <a:rPr lang="it-IT">
                <a:latin typeface="Arial"/>
                <a:cs typeface="Arial"/>
              </a:rPr>
              <a:t> dalle imprese per: </a:t>
            </a:r>
            <a:endParaRPr lang="it-IT" sz="2400">
              <a:latin typeface="Arial"/>
              <a:cs typeface="Arial"/>
            </a:endParaRPr>
          </a:p>
          <a:p>
            <a:pPr algn="ctr"/>
            <a:r>
              <a:rPr lang="it-IT" u="sng">
                <a:solidFill>
                  <a:schemeClr val="tx2"/>
                </a:solidFill>
                <a:latin typeface="Arial"/>
                <a:cs typeface="Arial"/>
              </a:rPr>
              <a:t>• Aumentare awareness</a:t>
            </a:r>
            <a:r>
              <a:rPr lang="it-IT">
                <a:latin typeface="Arial"/>
                <a:cs typeface="Arial"/>
              </a:rPr>
              <a:t>. </a:t>
            </a:r>
            <a:endParaRPr lang="it-IT" sz="2400">
              <a:latin typeface="Arial"/>
              <a:cs typeface="Arial"/>
            </a:endParaRPr>
          </a:p>
          <a:p>
            <a:pPr algn="ctr"/>
            <a:r>
              <a:rPr lang="it-IT">
                <a:latin typeface="Arial"/>
                <a:cs typeface="Arial"/>
              </a:rPr>
              <a:t>• Lavorare su consideration e propensione all’acquisto.</a:t>
            </a:r>
            <a:endParaRPr lang="it-IT" sz="2400">
              <a:latin typeface="Arial"/>
              <a:cs typeface="Arial"/>
            </a:endParaRPr>
          </a:p>
        </p:txBody>
      </p:sp>
      <p:pic>
        <p:nvPicPr>
          <p:cNvPr id="7" name="Immagine 6" descr="Adesivo YouTube | StickersMurali.com">
            <a:extLst>
              <a:ext uri="{FF2B5EF4-FFF2-40B4-BE49-F238E27FC236}">
                <a16:creationId xmlns:a16="http://schemas.microsoft.com/office/drawing/2014/main" id="{566E5FD3-DE79-690A-0B89-1EBDDB679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126" y="4593920"/>
            <a:ext cx="2805830" cy="20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74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4AB3F004-5DDA-9BC4-0B7A-22A80422B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it-IT" noProof="0" smtClean="0"/>
              <a:pPr rtl="0">
                <a:spcAft>
                  <a:spcPts val="600"/>
                </a:spcAft>
              </a:pPr>
              <a:t>56</a:t>
            </a:fld>
            <a:endParaRPr lang="it-IT" noProof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3BCCED-FCC0-62FE-ACE3-CA98E5D931C5}"/>
              </a:ext>
            </a:extLst>
          </p:cNvPr>
          <p:cNvSpPr txBox="1"/>
          <p:nvPr/>
        </p:nvSpPr>
        <p:spPr>
          <a:xfrm>
            <a:off x="1827756" y="1782395"/>
            <a:ext cx="8536487" cy="3293209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>
                <a:latin typeface="Arial"/>
                <a:cs typeface="Arial"/>
              </a:rPr>
              <a:t>Modalità</a:t>
            </a:r>
            <a:r>
              <a:rPr lang="en-US" sz="2400" b="1" dirty="0">
                <a:latin typeface="Arial"/>
                <a:cs typeface="Arial"/>
              </a:rPr>
              <a:t> di </a:t>
            </a:r>
            <a:r>
              <a:rPr lang="en-US" sz="2400" b="1" err="1">
                <a:latin typeface="Arial"/>
                <a:cs typeface="Arial"/>
              </a:rPr>
              <a:t>utilizzo</a:t>
            </a:r>
            <a:r>
              <a:rPr lang="en-US" sz="2400" b="1" dirty="0">
                <a:latin typeface="Arial"/>
                <a:cs typeface="Arial"/>
              </a:rPr>
              <a:t> da </a:t>
            </a:r>
            <a:r>
              <a:rPr lang="en-US" sz="2400" b="1" err="1">
                <a:latin typeface="Arial"/>
                <a:cs typeface="Arial"/>
              </a:rPr>
              <a:t>parte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err="1">
                <a:latin typeface="Arial"/>
                <a:cs typeface="Arial"/>
              </a:rPr>
              <a:t>dei</a:t>
            </a:r>
            <a:r>
              <a:rPr lang="en-US" sz="2400" b="1" dirty="0">
                <a:latin typeface="Arial"/>
                <a:cs typeface="Arial"/>
              </a:rPr>
              <a:t> brand</a:t>
            </a:r>
            <a:r>
              <a:rPr lang="en-US" sz="2400" b="1" i="1" dirty="0">
                <a:latin typeface="Arial"/>
                <a:cs typeface="Arial"/>
              </a:rPr>
              <a:t> </a:t>
            </a:r>
            <a:endParaRPr lang="it-IT" sz="2400">
              <a:latin typeface="Arial"/>
              <a:cs typeface="Arial"/>
            </a:endParaRPr>
          </a:p>
          <a:p>
            <a:pPr algn="ctr"/>
            <a:endParaRPr lang="en-US" sz="2000" dirty="0">
              <a:latin typeface="Arial"/>
              <a:cs typeface="Arial"/>
            </a:endParaRPr>
          </a:p>
          <a:p>
            <a:pPr algn="ctr"/>
            <a:r>
              <a:rPr lang="en-US" sz="2000" b="1" i="1" dirty="0">
                <a:latin typeface="Arial"/>
                <a:cs typeface="Arial"/>
              </a:rPr>
              <a:t>1. Paid advertising</a:t>
            </a:r>
            <a:r>
              <a:rPr lang="en-US" sz="2000" dirty="0">
                <a:latin typeface="Arial"/>
                <a:cs typeface="Arial"/>
              </a:rPr>
              <a:t> → </a:t>
            </a:r>
            <a:r>
              <a:rPr lang="en-US" sz="2000" err="1">
                <a:latin typeface="Arial"/>
                <a:cs typeface="Arial"/>
              </a:rPr>
              <a:t>campagne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pubblicitarie</a:t>
            </a:r>
            <a:r>
              <a:rPr lang="en-US" sz="2000" dirty="0">
                <a:latin typeface="Arial"/>
                <a:cs typeface="Arial"/>
              </a:rPr>
              <a:t> (interruption marketing). </a:t>
            </a:r>
          </a:p>
          <a:p>
            <a:pPr algn="ctr"/>
            <a:endParaRPr lang="en-US" sz="2000" dirty="0">
              <a:latin typeface="Arial"/>
              <a:cs typeface="Arial"/>
            </a:endParaRPr>
          </a:p>
          <a:p>
            <a:pPr algn="ctr"/>
            <a:r>
              <a:rPr lang="en-US" sz="2000" b="1" i="1" dirty="0">
                <a:latin typeface="Arial"/>
                <a:cs typeface="Arial"/>
              </a:rPr>
              <a:t>2. Influencer/creator marketing </a:t>
            </a:r>
            <a:r>
              <a:rPr lang="en-US" sz="2000" dirty="0">
                <a:latin typeface="Arial"/>
                <a:cs typeface="Arial"/>
              </a:rPr>
              <a:t>→ </a:t>
            </a:r>
            <a:r>
              <a:rPr lang="en-US" sz="2000" err="1">
                <a:latin typeface="Arial"/>
                <a:cs typeface="Arial"/>
              </a:rPr>
              <a:t>usare</a:t>
            </a:r>
            <a:r>
              <a:rPr lang="en-US" sz="2000" dirty="0">
                <a:latin typeface="Arial"/>
                <a:cs typeface="Arial"/>
              </a:rPr>
              <a:t> creator per </a:t>
            </a:r>
            <a:r>
              <a:rPr lang="en-US" sz="2000" err="1">
                <a:latin typeface="Arial"/>
                <a:cs typeface="Arial"/>
              </a:rPr>
              <a:t>parlare</a:t>
            </a:r>
            <a:r>
              <a:rPr lang="en-US" sz="2000" dirty="0">
                <a:latin typeface="Arial"/>
                <a:cs typeface="Arial"/>
              </a:rPr>
              <a:t> del brand. </a:t>
            </a:r>
          </a:p>
          <a:p>
            <a:pPr algn="ctr"/>
            <a:endParaRPr lang="en-US" sz="2000" dirty="0">
              <a:latin typeface="Arial"/>
              <a:cs typeface="Arial"/>
            </a:endParaRPr>
          </a:p>
          <a:p>
            <a:pPr algn="ctr"/>
            <a:r>
              <a:rPr lang="en-US" sz="2000" b="1" i="1" dirty="0">
                <a:latin typeface="Arial"/>
                <a:cs typeface="Arial"/>
              </a:rPr>
              <a:t>3. Canale </a:t>
            </a:r>
            <a:r>
              <a:rPr lang="en-US" sz="2000" b="1" i="1" err="1">
                <a:latin typeface="Arial"/>
                <a:cs typeface="Arial"/>
              </a:rPr>
              <a:t>editoriale</a:t>
            </a:r>
            <a:r>
              <a:rPr lang="en-US" sz="2000" b="1" i="1" dirty="0">
                <a:latin typeface="Arial"/>
                <a:cs typeface="Arial"/>
              </a:rPr>
              <a:t> del brand </a:t>
            </a:r>
            <a:r>
              <a:rPr lang="en-US" sz="2000" dirty="0">
                <a:latin typeface="Arial"/>
                <a:cs typeface="Arial"/>
              </a:rPr>
              <a:t>→ </a:t>
            </a:r>
            <a:r>
              <a:rPr lang="en-US" sz="2000" err="1">
                <a:latin typeface="Arial"/>
                <a:cs typeface="Arial"/>
              </a:rPr>
              <a:t>profilo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aziendale</a:t>
            </a:r>
            <a:r>
              <a:rPr lang="en-US" sz="2000" dirty="0">
                <a:latin typeface="Arial"/>
                <a:cs typeface="Arial"/>
              </a:rPr>
              <a:t> con: 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• Video </a:t>
            </a:r>
            <a:r>
              <a:rPr lang="en-US" sz="2000" err="1">
                <a:latin typeface="Arial"/>
                <a:cs typeface="Arial"/>
              </a:rPr>
              <a:t>organizzati</a:t>
            </a:r>
            <a:r>
              <a:rPr lang="en-US" sz="2000" dirty="0">
                <a:latin typeface="Arial"/>
                <a:cs typeface="Arial"/>
              </a:rPr>
              <a:t> in playlist </a:t>
            </a:r>
            <a:r>
              <a:rPr lang="en-US" sz="2000" err="1">
                <a:latin typeface="Arial"/>
                <a:cs typeface="Arial"/>
              </a:rPr>
              <a:t>tematiche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• Branded content </a:t>
            </a:r>
            <a:r>
              <a:rPr lang="en-US" sz="2000" err="1">
                <a:latin typeface="Arial"/>
                <a:cs typeface="Arial"/>
              </a:rPr>
              <a:t>commissionati</a:t>
            </a:r>
            <a:r>
              <a:rPr lang="en-US" sz="2000" dirty="0">
                <a:latin typeface="Arial"/>
                <a:cs typeface="Arial"/>
              </a:rPr>
              <a:t> a </a:t>
            </a:r>
            <a:r>
              <a:rPr lang="en-US" sz="2000" err="1">
                <a:latin typeface="Arial"/>
                <a:cs typeface="Arial"/>
              </a:rPr>
              <a:t>terzi</a:t>
            </a:r>
            <a:r>
              <a:rPr lang="en-US" sz="2000" dirty="0">
                <a:latin typeface="Arial"/>
                <a:cs typeface="Arial"/>
              </a:rPr>
              <a:t>. 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• </a:t>
            </a:r>
            <a:r>
              <a:rPr lang="en-US" sz="2000" err="1">
                <a:latin typeface="Arial"/>
                <a:cs typeface="Arial"/>
              </a:rPr>
              <a:t>Produzioni</a:t>
            </a:r>
            <a:r>
              <a:rPr lang="en-US" sz="2000" dirty="0">
                <a:latin typeface="Arial"/>
                <a:cs typeface="Arial"/>
              </a:rPr>
              <a:t> interne (sempre </a:t>
            </a:r>
            <a:r>
              <a:rPr lang="en-US" sz="2000" err="1">
                <a:latin typeface="Arial"/>
                <a:cs typeface="Arial"/>
              </a:rPr>
              <a:t>più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comuni</a:t>
            </a:r>
            <a:r>
              <a:rPr lang="en-US" sz="2000" dirty="0">
                <a:latin typeface="Arial"/>
                <a:cs typeface="Arial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6575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A1A25DF0-18EF-CF42-0FF3-01E8A42BE7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484" y="1898713"/>
            <a:ext cx="4179516" cy="3508218"/>
          </a:xfrm>
          <a:ln w="76200">
            <a:solidFill>
              <a:schemeClr val="accent2">
                <a:lumMod val="50000"/>
              </a:schemeClr>
            </a:solidFill>
          </a:ln>
        </p:spPr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B91D8EAA-EBA9-30E0-9B8C-206F5275DF6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67200" y="2414257"/>
            <a:ext cx="3657599" cy="2992674"/>
          </a:xfrm>
          <a:ln w="76200">
            <a:solidFill>
              <a:schemeClr val="accent6">
                <a:lumMod val="75000"/>
              </a:schemeClr>
            </a:solidFill>
          </a:ln>
        </p:spPr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196FD03-19CB-351B-FC75-28AEA8F6A28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01000" y="1898713"/>
            <a:ext cx="3657599" cy="3508218"/>
          </a:xfrm>
          <a:ln w="76200">
            <a:solidFill>
              <a:schemeClr val="accent3">
                <a:lumMod val="50000"/>
              </a:schemeClr>
            </a:solidFill>
          </a:ln>
        </p:spPr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423BB60-2EBC-6EF2-489B-32615FB0B980}"/>
              </a:ext>
            </a:extLst>
          </p:cNvPr>
          <p:cNvSpPr txBox="1"/>
          <p:nvPr/>
        </p:nvSpPr>
        <p:spPr>
          <a:xfrm>
            <a:off x="225528" y="2236832"/>
            <a:ext cx="3751428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000" b="1" i="1" u="sng" dirty="0">
                <a:latin typeface="Arial"/>
                <a:ea typeface="+mn-lt"/>
                <a:cs typeface="Arial"/>
              </a:rPr>
              <a:t>Produzione di contenuti su YouTube </a:t>
            </a:r>
            <a:endParaRPr lang="it-IT" sz="2000" b="1" i="1" u="sng">
              <a:latin typeface="Arial"/>
              <a:ea typeface="Open Sans"/>
              <a:cs typeface="Arial"/>
            </a:endParaRPr>
          </a:p>
          <a:p>
            <a:pPr algn="ctr"/>
            <a:endParaRPr lang="it-IT" sz="2000" b="1" i="1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000" b="1" i="1" dirty="0">
                <a:latin typeface="Arial"/>
                <a:ea typeface="+mn-lt"/>
                <a:cs typeface="Arial"/>
              </a:rPr>
              <a:t>• Creare format non banale  richiede: </a:t>
            </a:r>
            <a:endParaRPr lang="it-IT" sz="2000" b="1" i="1" dirty="0">
              <a:latin typeface="Arial"/>
              <a:ea typeface="Open Sans"/>
              <a:cs typeface="Arial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Adattarsi a logiche diverse dalla pubblicità classica. </a:t>
            </a:r>
            <a:endParaRPr lang="it-IT" sz="2000">
              <a:latin typeface="Arial"/>
              <a:ea typeface="Open Sans"/>
              <a:cs typeface="Arial"/>
            </a:endParaRPr>
          </a:p>
          <a:p>
            <a:pPr algn="ctr"/>
            <a:r>
              <a:rPr lang="it-IT" sz="2000" dirty="0">
                <a:latin typeface="Arial"/>
                <a:ea typeface="+mn-lt"/>
                <a:cs typeface="Arial"/>
              </a:rPr>
              <a:t>• Acquisire competenze specifiche.</a:t>
            </a:r>
            <a:r>
              <a:rPr lang="it-IT" sz="2000" dirty="0">
                <a:ea typeface="+mn-lt"/>
                <a:cs typeface="+mn-lt"/>
              </a:rPr>
              <a:t> </a:t>
            </a:r>
            <a:endParaRPr lang="it-IT" sz="2000" dirty="0">
              <a:latin typeface="Tw Cen MT"/>
              <a:ea typeface="Open Sans"/>
              <a:cs typeface="Arial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6ABB4F-7A51-8BDD-9DDA-BEB6B13B7709}"/>
              </a:ext>
            </a:extLst>
          </p:cNvPr>
          <p:cNvSpPr txBox="1"/>
          <p:nvPr/>
        </p:nvSpPr>
        <p:spPr>
          <a:xfrm>
            <a:off x="4484318" y="2993114"/>
            <a:ext cx="3223364" cy="2058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1650"/>
              </a:lnSpc>
            </a:pPr>
            <a:r>
              <a:rPr lang="it-IT" sz="2000" b="1" i="1" dirty="0">
                <a:latin typeface="Arial"/>
                <a:cs typeface="Arial"/>
              </a:rPr>
              <a:t>Utenti si aspettano contenuti: ​</a:t>
            </a:r>
          </a:p>
          <a:p>
            <a:pPr algn="ctr">
              <a:lnSpc>
                <a:spcPts val="1650"/>
              </a:lnSpc>
            </a:pPr>
            <a:endParaRPr lang="it-IT" sz="2000" i="1" dirty="0">
              <a:latin typeface="Arial"/>
              <a:cs typeface="Segoe UI"/>
            </a:endParaRPr>
          </a:p>
          <a:p>
            <a:pPr algn="ctr">
              <a:lnSpc>
                <a:spcPts val="1650"/>
              </a:lnSpc>
            </a:pPr>
            <a:r>
              <a:rPr lang="it-IT" sz="2000" i="1" dirty="0">
                <a:latin typeface="Arial"/>
                <a:cs typeface="Arial"/>
              </a:rPr>
              <a:t>• Informativi o d</a:t>
            </a:r>
            <a:r>
              <a:rPr lang="it-IT" sz="2000" dirty="0">
                <a:latin typeface="Arial"/>
                <a:cs typeface="Arial"/>
              </a:rPr>
              <a:t>i intrattenimento. ​</a:t>
            </a:r>
          </a:p>
          <a:p>
            <a:pPr algn="ctr">
              <a:lnSpc>
                <a:spcPts val="1650"/>
              </a:lnSpc>
            </a:pPr>
            <a:endParaRPr lang="it-IT" sz="2000" dirty="0">
              <a:latin typeface="Arial"/>
              <a:cs typeface="Segoe UI"/>
            </a:endParaRPr>
          </a:p>
          <a:p>
            <a:pPr algn="ctr">
              <a:lnSpc>
                <a:spcPts val="1650"/>
              </a:lnSpc>
            </a:pPr>
            <a:r>
              <a:rPr lang="it-IT" sz="2000" dirty="0">
                <a:latin typeface="Arial"/>
                <a:cs typeface="Arial"/>
              </a:rPr>
              <a:t>• Con linguaggio specifico della piattaforma. ​</a:t>
            </a:r>
          </a:p>
          <a:p>
            <a:pPr algn="ctr">
              <a:lnSpc>
                <a:spcPts val="1650"/>
              </a:lnSpc>
            </a:pPr>
            <a:endParaRPr lang="it-IT" sz="2000" dirty="0">
              <a:latin typeface="Arial"/>
              <a:cs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D0E78E-B483-7395-924B-9170F155A5ED}"/>
              </a:ext>
            </a:extLst>
          </p:cNvPr>
          <p:cNvSpPr txBox="1"/>
          <p:nvPr/>
        </p:nvSpPr>
        <p:spPr>
          <a:xfrm>
            <a:off x="8141917" y="2086425"/>
            <a:ext cx="337576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dirty="0">
                <a:latin typeface="Arial"/>
                <a:cs typeface="Arial"/>
              </a:rPr>
              <a:t>• Impegno alto, ma: </a:t>
            </a:r>
          </a:p>
          <a:p>
            <a:pPr algn="ctr"/>
            <a:endParaRPr lang="it-IT" sz="2000" dirty="0">
              <a:latin typeface="Arial"/>
              <a:cs typeface="Arial"/>
            </a:endParaRPr>
          </a:p>
          <a:p>
            <a:pPr algn="ctr"/>
            <a:r>
              <a:rPr lang="it-IT" sz="2000" dirty="0">
                <a:latin typeface="Arial"/>
                <a:cs typeface="Arial"/>
              </a:rPr>
              <a:t>• Risultati concreti e misurabili grazie alle </a:t>
            </a:r>
            <a:r>
              <a:rPr lang="it-IT" sz="2000" err="1">
                <a:latin typeface="Arial"/>
                <a:cs typeface="Arial"/>
              </a:rPr>
              <a:t>analytics</a:t>
            </a:r>
            <a:r>
              <a:rPr lang="it-IT" sz="2000" dirty="0">
                <a:latin typeface="Arial"/>
                <a:cs typeface="Arial"/>
              </a:rPr>
              <a:t>. </a:t>
            </a:r>
          </a:p>
          <a:p>
            <a:pPr algn="ctr"/>
            <a:endParaRPr lang="it-IT" sz="2000" dirty="0">
              <a:latin typeface="Arial"/>
              <a:cs typeface="Arial"/>
            </a:endParaRPr>
          </a:p>
          <a:p>
            <a:pPr algn="ctr"/>
            <a:r>
              <a:rPr lang="it-IT" sz="2000" b="1" i="1" dirty="0">
                <a:latin typeface="Arial"/>
                <a:cs typeface="Arial"/>
              </a:rPr>
              <a:t>• Ruolo →</a:t>
            </a:r>
            <a:r>
              <a:rPr lang="it-IT" sz="2000" dirty="0">
                <a:latin typeface="Arial"/>
                <a:cs typeface="Arial"/>
              </a:rPr>
              <a:t> utile a presidiare prime fasi del customer </a:t>
            </a:r>
            <a:r>
              <a:rPr lang="it-IT" sz="2000" err="1">
                <a:latin typeface="Arial"/>
                <a:cs typeface="Arial"/>
              </a:rPr>
              <a:t>journey</a:t>
            </a:r>
            <a:r>
              <a:rPr lang="it-IT" sz="2000" dirty="0">
                <a:latin typeface="Arial"/>
                <a:cs typeface="Arial"/>
              </a:rPr>
              <a:t>.</a:t>
            </a:r>
            <a:endParaRPr lang="it-IT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707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5D83279-1D9E-CD39-643B-C4321EC842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2572" y="130587"/>
            <a:ext cx="7510310" cy="3939201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45720" rIns="45720" bIns="45720" rtlCol="0" anchor="t">
            <a:normAutofit/>
          </a:bodyPr>
          <a:lstStyle/>
          <a:p>
            <a:r>
              <a:rPr lang="it-IT" sz="2800" b="1" i="1">
                <a:solidFill>
                  <a:schemeClr val="tx2">
                    <a:lumMod val="76000"/>
                  </a:schemeClr>
                </a:solidFill>
                <a:latin typeface="Arial"/>
                <a:ea typeface="+mn-lt"/>
                <a:cs typeface="+mn-lt"/>
              </a:rPr>
              <a:t>Spotify: leader nell’audio digitale </a:t>
            </a:r>
            <a:endParaRPr lang="it-IT" sz="2800" b="1">
              <a:solidFill>
                <a:schemeClr val="tx2">
                  <a:lumMod val="76000"/>
                </a:schemeClr>
              </a:solidFill>
              <a:latin typeface="Arial"/>
              <a:ea typeface="+mn-lt"/>
              <a:cs typeface="Arial"/>
            </a:endParaRPr>
          </a:p>
          <a:p>
            <a:r>
              <a:rPr lang="it-IT">
                <a:solidFill>
                  <a:schemeClr val="tx2">
                    <a:lumMod val="76000"/>
                  </a:schemeClr>
                </a:solidFill>
                <a:latin typeface="Arial"/>
                <a:ea typeface="+mn-lt"/>
                <a:cs typeface="+mn-lt"/>
              </a:rPr>
              <a:t>• Fondato in Svezia nel 2008. </a:t>
            </a:r>
            <a:endParaRPr lang="it-IT">
              <a:solidFill>
                <a:schemeClr val="tx2">
                  <a:lumMod val="76000"/>
                </a:schemeClr>
              </a:solidFill>
              <a:latin typeface="Arial"/>
              <a:ea typeface="+mn-lt"/>
              <a:cs typeface="Arial"/>
            </a:endParaRPr>
          </a:p>
          <a:p>
            <a:r>
              <a:rPr lang="it-IT">
                <a:solidFill>
                  <a:schemeClr val="tx2">
                    <a:lumMod val="76000"/>
                  </a:schemeClr>
                </a:solidFill>
                <a:latin typeface="Arial"/>
                <a:ea typeface="+mn-lt"/>
                <a:cs typeface="+mn-lt"/>
              </a:rPr>
              <a:t>• Ha rivoluzionato il mercato musicale: </a:t>
            </a:r>
            <a:endParaRPr lang="it-IT">
              <a:solidFill>
                <a:schemeClr val="tx2">
                  <a:lumMod val="76000"/>
                </a:schemeClr>
              </a:solidFill>
              <a:latin typeface="Arial"/>
              <a:ea typeface="+mn-lt"/>
              <a:cs typeface="Arial"/>
            </a:endParaRPr>
          </a:p>
          <a:p>
            <a:r>
              <a:rPr lang="it-IT">
                <a:solidFill>
                  <a:schemeClr val="tx2">
                    <a:lumMod val="76000"/>
                  </a:schemeClr>
                </a:solidFill>
                <a:latin typeface="Arial"/>
                <a:ea typeface="+mn-lt"/>
                <a:cs typeface="+mn-lt"/>
              </a:rPr>
              <a:t>• Accesso a milioni di brani in abbonamento. </a:t>
            </a:r>
            <a:endParaRPr lang="it-IT">
              <a:solidFill>
                <a:schemeClr val="tx2">
                  <a:lumMod val="76000"/>
                </a:schemeClr>
              </a:solidFill>
              <a:latin typeface="Arial"/>
              <a:ea typeface="+mn-lt"/>
              <a:cs typeface="Arial"/>
            </a:endParaRPr>
          </a:p>
          <a:p>
            <a:r>
              <a:rPr lang="it-IT">
                <a:solidFill>
                  <a:schemeClr val="tx2">
                    <a:lumMod val="76000"/>
                  </a:schemeClr>
                </a:solidFill>
                <a:latin typeface="Arial"/>
                <a:ea typeface="+mn-lt"/>
                <a:cs typeface="+mn-lt"/>
              </a:rPr>
              <a:t>• Non più necessario acquistare album singoli. </a:t>
            </a:r>
            <a:endParaRPr lang="it-IT">
              <a:solidFill>
                <a:schemeClr val="tx2">
                  <a:lumMod val="76000"/>
                </a:schemeClr>
              </a:solidFill>
              <a:latin typeface="Arial"/>
              <a:ea typeface="+mn-lt"/>
              <a:cs typeface="Arial"/>
            </a:endParaRPr>
          </a:p>
          <a:p>
            <a:r>
              <a:rPr lang="it-IT">
                <a:solidFill>
                  <a:schemeClr val="tx2">
                    <a:lumMod val="76000"/>
                  </a:schemeClr>
                </a:solidFill>
                <a:latin typeface="Arial"/>
                <a:ea typeface="+mn-lt"/>
                <a:cs typeface="+mn-lt"/>
              </a:rPr>
              <a:t>• Oggi: oltre 350 milioni di utenti, circa metà premium. </a:t>
            </a:r>
            <a:endParaRPr lang="it-IT">
              <a:solidFill>
                <a:schemeClr val="tx2">
                  <a:lumMod val="76000"/>
                </a:schemeClr>
              </a:solidFill>
              <a:latin typeface="Arial"/>
              <a:ea typeface="+mn-lt"/>
              <a:cs typeface="Arial"/>
            </a:endParaRPr>
          </a:p>
          <a:p>
            <a:r>
              <a:rPr lang="it-IT">
                <a:solidFill>
                  <a:schemeClr val="tx2">
                    <a:lumMod val="76000"/>
                  </a:schemeClr>
                </a:solidFill>
                <a:latin typeface="Arial"/>
                <a:ea typeface="+mn-lt"/>
                <a:cs typeface="+mn-lt"/>
              </a:rPr>
              <a:t>• Leadership forte, ma meno netta rispetto a YouTube nei video</a:t>
            </a:r>
            <a:endParaRPr lang="it-IT">
              <a:solidFill>
                <a:schemeClr val="tx2">
                  <a:lumMod val="76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37C61C4-CDFD-362F-F0BE-0252772AAA6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58</a:t>
            </a:fld>
            <a:endParaRPr lang="it-IT" noProof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12319B0-62B5-D609-A6A7-2E1E3A017C62}"/>
              </a:ext>
            </a:extLst>
          </p:cNvPr>
          <p:cNvSpPr txBox="1"/>
          <p:nvPr/>
        </p:nvSpPr>
        <p:spPr>
          <a:xfrm>
            <a:off x="298537" y="204593"/>
            <a:ext cx="3536514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Arial"/>
                <a:cs typeface="Arial"/>
              </a:rPr>
              <a:t>Competitor di Spotify </a:t>
            </a:r>
            <a:endParaRPr lang="it-IT" sz="2400" b="1" i="1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• YouTube Music (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principale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concorrente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). 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•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Altri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: Amazon Prime Music, Tidal, Apple Music. </a:t>
            </a:r>
          </a:p>
          <a:p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• Spotify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però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offre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più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Arial"/>
                <a:cs typeface="Arial"/>
              </a:rPr>
              <a:t>possibilità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di marketing ai brand.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Immagine 1" descr="Square Black &amp; Green Spotify App Icon PNG | Citypng">
            <a:extLst>
              <a:ext uri="{FF2B5EF4-FFF2-40B4-BE49-F238E27FC236}">
                <a16:creationId xmlns:a16="http://schemas.microsoft.com/office/drawing/2014/main" id="{432306E0-1227-D599-2DAF-5D74F5E02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74" y="4061563"/>
            <a:ext cx="2148214" cy="21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40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82B52011-E3A9-3AA0-5BF8-E5C97A991C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2872" y="0"/>
            <a:ext cx="8329286" cy="6858000"/>
          </a:xfrm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FC9A12-32B4-75F1-A87F-B452AAB8A2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44464" y="1983802"/>
            <a:ext cx="5941072" cy="3329529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45720" tIns="45720" rIns="45720" bIns="45720" rtlCol="0" anchor="t">
            <a:normAutofit/>
          </a:bodyPr>
          <a:lstStyle/>
          <a:p>
            <a:r>
              <a:rPr lang="it-IT" b="1" i="1">
                <a:solidFill>
                  <a:schemeClr val="tx2">
                    <a:lumMod val="76000"/>
                  </a:schemeClr>
                </a:solidFill>
                <a:latin typeface="Arial"/>
                <a:ea typeface="+mn-lt"/>
                <a:cs typeface="+mn-lt"/>
              </a:rPr>
              <a:t>  1. Advertising: </a:t>
            </a:r>
            <a:endParaRPr lang="it-IT" b="1" i="1">
              <a:solidFill>
                <a:schemeClr val="tx2">
                  <a:lumMod val="76000"/>
                </a:schemeClr>
              </a:solidFill>
              <a:latin typeface="Arial"/>
              <a:ea typeface="+mn-lt"/>
              <a:cs typeface="Arial"/>
            </a:endParaRPr>
          </a:p>
          <a:p>
            <a:r>
              <a:rPr lang="it-IT">
                <a:solidFill>
                  <a:schemeClr val="tx2">
                    <a:lumMod val="76000"/>
                  </a:schemeClr>
                </a:solidFill>
                <a:latin typeface="Arial"/>
                <a:ea typeface="+mn-lt"/>
                <a:cs typeface="+mn-lt"/>
              </a:rPr>
              <a:t>  • Spot audio o video → utenti free. </a:t>
            </a:r>
            <a:endParaRPr lang="it-IT">
              <a:solidFill>
                <a:schemeClr val="tx2">
                  <a:lumMod val="76000"/>
                </a:schemeClr>
              </a:solidFill>
              <a:latin typeface="Arial"/>
              <a:ea typeface="+mn-lt"/>
              <a:cs typeface="Arial"/>
            </a:endParaRPr>
          </a:p>
          <a:p>
            <a:r>
              <a:rPr lang="it-IT">
                <a:solidFill>
                  <a:schemeClr val="tx2">
                    <a:lumMod val="76000"/>
                  </a:schemeClr>
                </a:solidFill>
                <a:latin typeface="Arial"/>
                <a:ea typeface="+mn-lt"/>
                <a:cs typeface="+mn-lt"/>
              </a:rPr>
              <a:t> • Si inseriscono: </a:t>
            </a:r>
            <a:endParaRPr lang="it-IT">
              <a:solidFill>
                <a:schemeClr val="tx2">
                  <a:lumMod val="76000"/>
                </a:schemeClr>
              </a:solidFill>
              <a:latin typeface="Arial"/>
              <a:ea typeface="+mn-lt"/>
              <a:cs typeface="Arial"/>
            </a:endParaRPr>
          </a:p>
          <a:p>
            <a:r>
              <a:rPr lang="it-IT">
                <a:solidFill>
                  <a:schemeClr val="tx2">
                    <a:lumMod val="76000"/>
                  </a:schemeClr>
                </a:solidFill>
                <a:latin typeface="Arial"/>
                <a:ea typeface="+mn-lt"/>
                <a:cs typeface="+mn-lt"/>
              </a:rPr>
              <a:t> • Prima dell’ascolto. </a:t>
            </a:r>
            <a:endParaRPr lang="it-IT">
              <a:solidFill>
                <a:schemeClr val="tx2">
                  <a:lumMod val="76000"/>
                </a:schemeClr>
              </a:solidFill>
              <a:latin typeface="Arial"/>
              <a:ea typeface="+mn-lt"/>
              <a:cs typeface="Arial"/>
            </a:endParaRPr>
          </a:p>
          <a:p>
            <a:r>
              <a:rPr lang="it-IT">
                <a:solidFill>
                  <a:schemeClr val="tx2">
                    <a:lumMod val="76000"/>
                  </a:schemeClr>
                </a:solidFill>
                <a:latin typeface="Arial"/>
                <a:ea typeface="+mn-lt"/>
                <a:cs typeface="+mn-lt"/>
              </a:rPr>
              <a:t>• Tra un brano e l’altro. </a:t>
            </a:r>
            <a:endParaRPr lang="it-IT">
              <a:solidFill>
                <a:schemeClr val="tx2">
                  <a:lumMod val="76000"/>
                </a:schemeClr>
              </a:solidFill>
              <a:latin typeface="Arial"/>
              <a:ea typeface="+mn-lt"/>
              <a:cs typeface="Arial"/>
            </a:endParaRPr>
          </a:p>
          <a:p>
            <a:r>
              <a:rPr lang="it-IT">
                <a:solidFill>
                  <a:schemeClr val="tx2">
                    <a:lumMod val="76000"/>
                  </a:schemeClr>
                </a:solidFill>
                <a:latin typeface="Arial"/>
                <a:ea typeface="+mn-lt"/>
                <a:cs typeface="+mn-lt"/>
              </a:rPr>
              <a:t>• Targeting basato su interessi, dati socio-demografici, tipo di ascolto.</a:t>
            </a:r>
            <a:endParaRPr lang="it-IT">
              <a:solidFill>
                <a:schemeClr val="tx2">
                  <a:lumMod val="76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F5944BE-BDE6-1AFC-DE03-694B592D1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382" y="621916"/>
            <a:ext cx="8097236" cy="922753"/>
          </a:xfrm>
        </p:spPr>
        <p:txBody>
          <a:bodyPr/>
          <a:lstStyle/>
          <a:p>
            <a:r>
              <a:rPr lang="it-IT" sz="2800" b="1" dirty="0">
                <a:solidFill>
                  <a:schemeClr val="bg1"/>
                </a:solidFill>
                <a:latin typeface="Arial"/>
                <a:cs typeface="Arial"/>
              </a:rPr>
              <a:t>Modalità di utilizzo da parte delle aziende 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19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F9000E0-55B6-2A3F-4D39-AD486CE441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78711" y="937621"/>
            <a:ext cx="4676077" cy="4982758"/>
          </a:xfrm>
          <a:ln w="5715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385D02-A8FB-1681-4648-3F31AA67595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265558" y="1280942"/>
            <a:ext cx="4102382" cy="378245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it-IT" sz="2800" b="1" dirty="0">
                <a:ea typeface="+mn-lt"/>
                <a:cs typeface="+mn-lt"/>
              </a:rPr>
              <a:t>Content </a:t>
            </a:r>
            <a:r>
              <a:rPr lang="it-IT" sz="2800" b="1" err="1">
                <a:ea typeface="+mn-lt"/>
                <a:cs typeface="+mn-lt"/>
              </a:rPr>
              <a:t>is</a:t>
            </a:r>
            <a:r>
              <a:rPr lang="it-IT" sz="2800" b="1" dirty="0">
                <a:ea typeface="+mn-lt"/>
                <a:cs typeface="+mn-lt"/>
              </a:rPr>
              <a:t> king </a:t>
            </a:r>
          </a:p>
          <a:p>
            <a:pPr algn="ctr"/>
            <a:endParaRPr lang="it-IT" sz="2400" dirty="0">
              <a:ea typeface="+mn-lt"/>
              <a:cs typeface="+mn-lt"/>
            </a:endParaRPr>
          </a:p>
          <a:p>
            <a:pPr algn="ctr"/>
            <a:r>
              <a:rPr lang="it-IT" sz="2400" dirty="0">
                <a:ea typeface="+mn-lt"/>
                <a:cs typeface="+mn-lt"/>
              </a:rPr>
              <a:t>• Un contenuto chiaro e utile è indispensabile. </a:t>
            </a:r>
            <a:endParaRPr lang="it-IT">
              <a:ea typeface="+mn-lt"/>
              <a:cs typeface="+mn-lt"/>
            </a:endParaRPr>
          </a:p>
          <a:p>
            <a:pPr algn="ctr"/>
            <a:endParaRPr lang="it-IT" sz="2400" dirty="0">
              <a:ea typeface="+mn-lt"/>
              <a:cs typeface="+mn-lt"/>
            </a:endParaRPr>
          </a:p>
          <a:p>
            <a:pPr algn="ctr"/>
            <a:r>
              <a:rPr lang="it-IT" sz="2400" dirty="0">
                <a:ea typeface="+mn-lt"/>
                <a:cs typeface="+mn-lt"/>
              </a:rPr>
              <a:t>• Ma: senza il canale giusto, anche il contenuto migliore non funziona.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BFC0A8-7CF9-2817-1CF2-0012C2A4F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</a:t>
            </a:fld>
            <a:endParaRPr lang="it-IT" noProof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A8C4D7D-7BB0-3E6C-B1F3-DF64A39E8748}"/>
              </a:ext>
            </a:extLst>
          </p:cNvPr>
          <p:cNvSpPr txBox="1"/>
          <p:nvPr/>
        </p:nvSpPr>
        <p:spPr>
          <a:xfrm>
            <a:off x="338454" y="155087"/>
            <a:ext cx="6156402" cy="57554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3200" b="1" dirty="0">
                <a:ea typeface="+mn-lt"/>
                <a:cs typeface="+mn-lt"/>
              </a:rPr>
              <a:t>Sviluppo dei contenuti </a:t>
            </a:r>
          </a:p>
          <a:p>
            <a:pPr algn="ctr"/>
            <a:endParaRPr lang="it-IT" sz="2400" dirty="0">
              <a:ea typeface="+mn-lt"/>
              <a:cs typeface="+mn-lt"/>
            </a:endParaRPr>
          </a:p>
          <a:p>
            <a:pPr algn="ctr"/>
            <a:r>
              <a:rPr lang="it-IT" sz="2400" i="1" u="sng" dirty="0">
                <a:ea typeface="+mn-lt"/>
                <a:cs typeface="+mn-lt"/>
              </a:rPr>
              <a:t>• Stabilisce attività, formati e modalità di connessione con il consumatore. </a:t>
            </a:r>
            <a:endParaRPr lang="it-IT" i="1" u="sng">
              <a:ea typeface="+mn-lt"/>
              <a:cs typeface="+mn-lt"/>
            </a:endParaRPr>
          </a:p>
          <a:p>
            <a:pPr algn="ctr"/>
            <a:endParaRPr lang="it-IT" sz="2400" b="1" dirty="0">
              <a:ea typeface="+mn-lt"/>
              <a:cs typeface="+mn-lt"/>
            </a:endParaRPr>
          </a:p>
          <a:p>
            <a:pPr algn="ctr"/>
            <a:r>
              <a:rPr lang="it-IT" sz="2400" b="1">
                <a:ea typeface="+mn-lt"/>
                <a:cs typeface="+mn-lt"/>
              </a:rPr>
              <a:t>• Prima:</a:t>
            </a:r>
            <a:r>
              <a:rPr lang="it-IT" sz="2400">
                <a:ea typeface="+mn-lt"/>
                <a:cs typeface="+mn-lt"/>
              </a:rPr>
              <a:t> adattamento di contenuti tradizionali.</a:t>
            </a:r>
            <a:endParaRPr lang="it-IT">
              <a:ea typeface="+mn-lt"/>
              <a:cs typeface="+mn-lt"/>
            </a:endParaRPr>
          </a:p>
          <a:p>
            <a:pPr algn="ctr"/>
            <a:r>
              <a:rPr lang="it-IT" sz="2400" b="1" dirty="0">
                <a:ea typeface="+mn-lt"/>
                <a:cs typeface="+mn-lt"/>
              </a:rPr>
              <a:t>• Oggi:</a:t>
            </a:r>
            <a:r>
              <a:rPr lang="it-IT" sz="2400" dirty="0">
                <a:ea typeface="+mn-lt"/>
                <a:cs typeface="+mn-lt"/>
              </a:rPr>
              <a:t> contenuti nativi digitali, creati per la piattaforma e la fruizione specifica. </a:t>
            </a:r>
            <a:endParaRPr lang="it-IT">
              <a:ea typeface="+mn-lt"/>
              <a:cs typeface="+mn-lt"/>
            </a:endParaRPr>
          </a:p>
          <a:p>
            <a:pPr algn="ctr"/>
            <a:endParaRPr lang="it-IT" sz="2400" b="1" dirty="0">
              <a:ea typeface="+mn-lt"/>
              <a:cs typeface="+mn-lt"/>
            </a:endParaRPr>
          </a:p>
          <a:p>
            <a:pPr algn="ctr"/>
            <a:r>
              <a:rPr lang="it-IT" sz="2400" b="1" dirty="0">
                <a:ea typeface="+mn-lt"/>
                <a:cs typeface="+mn-lt"/>
              </a:rPr>
              <a:t>• Necessario mappare il consumer </a:t>
            </a:r>
            <a:r>
              <a:rPr lang="it-IT" sz="2400" b="1" err="1">
                <a:ea typeface="+mn-lt"/>
                <a:cs typeface="+mn-lt"/>
              </a:rPr>
              <a:t>journey</a:t>
            </a:r>
            <a:r>
              <a:rPr lang="it-IT" sz="2400" b="1" dirty="0">
                <a:ea typeface="+mn-lt"/>
                <a:cs typeface="+mn-lt"/>
              </a:rPr>
              <a:t>: </a:t>
            </a:r>
            <a:endParaRPr lang="it-IT" b="1">
              <a:ea typeface="+mn-lt"/>
              <a:cs typeface="+mn-lt"/>
            </a:endParaRPr>
          </a:p>
          <a:p>
            <a:pPr algn="ctr"/>
            <a:r>
              <a:rPr lang="it-IT" sz="2400" dirty="0">
                <a:ea typeface="+mn-lt"/>
                <a:cs typeface="+mn-lt"/>
              </a:rPr>
              <a:t>• quali canali attivare, </a:t>
            </a:r>
            <a:endParaRPr lang="it-IT">
              <a:ea typeface="+mn-lt"/>
              <a:cs typeface="+mn-lt"/>
            </a:endParaRPr>
          </a:p>
          <a:p>
            <a:pPr algn="ctr"/>
            <a:r>
              <a:rPr lang="it-IT" sz="2400" dirty="0">
                <a:ea typeface="+mn-lt"/>
                <a:cs typeface="+mn-lt"/>
              </a:rPr>
              <a:t>• contenuti adatti a fase, target e obiettivo. </a:t>
            </a:r>
            <a:endParaRPr lang="it-IT">
              <a:ea typeface="+mn-lt"/>
              <a:cs typeface="+mn-lt"/>
            </a:endParaRPr>
          </a:p>
          <a:p>
            <a:pPr algn="ctr"/>
            <a:endParaRPr lang="it-IT" sz="2400" b="1" dirty="0">
              <a:ea typeface="+mn-lt"/>
              <a:cs typeface="+mn-lt"/>
            </a:endParaRPr>
          </a:p>
          <a:p>
            <a:pPr algn="ctr"/>
            <a:r>
              <a:rPr lang="it-IT" sz="2400" b="1" dirty="0">
                <a:ea typeface="+mn-lt"/>
                <a:cs typeface="+mn-lt"/>
              </a:rPr>
              <a:t>• Errore tipico</a:t>
            </a:r>
            <a:r>
              <a:rPr lang="it-IT" sz="2400" dirty="0">
                <a:ea typeface="+mn-lt"/>
                <a:cs typeface="+mn-lt"/>
              </a:rPr>
              <a:t>: prendere uno spot TV e diffonderlo sui social senza adattamenti.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569258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Crea un codice QR Spotify con Trueqrcode | Aumenta la condivisione della  musica">
            <a:extLst>
              <a:ext uri="{FF2B5EF4-FFF2-40B4-BE49-F238E27FC236}">
                <a16:creationId xmlns:a16="http://schemas.microsoft.com/office/drawing/2014/main" id="{914D7D66-BA09-CCD9-5C7A-B0F7C77CAE2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366" r="1366"/>
          <a:stretch/>
        </p:blipFill>
        <p:spPr>
          <a:xfrm>
            <a:off x="0" y="0"/>
            <a:ext cx="6670675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prstClr val="white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65F593-28E7-02CA-DE1C-8D13BE226A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59612" y="1769829"/>
            <a:ext cx="5762661" cy="3312400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40942E-D936-613A-8DB9-A0610998E79A}"/>
              </a:ext>
            </a:extLst>
          </p:cNvPr>
          <p:cNvSpPr txBox="1"/>
          <p:nvPr/>
        </p:nvSpPr>
        <p:spPr>
          <a:xfrm>
            <a:off x="6095311" y="1783470"/>
            <a:ext cx="5731346" cy="32932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b="1">
                <a:latin typeface="Arial"/>
                <a:ea typeface="+mn-lt"/>
                <a:cs typeface="+mn-lt"/>
              </a:rPr>
              <a:t>2. Profilo brand: </a:t>
            </a:r>
            <a:endParaRPr lang="it-IT" sz="2400" b="1">
              <a:latin typeface="Arial"/>
              <a:ea typeface="+mn-lt"/>
              <a:cs typeface="Arial"/>
            </a:endParaRPr>
          </a:p>
          <a:p>
            <a:pPr algn="ctr"/>
            <a:endParaRPr lang="it-IT" sz="2400" b="1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Come un normale utente. </a:t>
            </a:r>
            <a:endParaRPr lang="it-IT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Possibilità di creare playlist musicali, anche collaborative con i consumatori. </a:t>
            </a:r>
            <a:endParaRPr lang="it-IT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Le playlist possono essere: </a:t>
            </a:r>
            <a:endParaRPr lang="it-IT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Comunicate sui social. </a:t>
            </a:r>
            <a:endParaRPr lang="it-IT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Integrate in progetti di comunicazione.</a:t>
            </a:r>
          </a:p>
          <a:p>
            <a:pPr algn="ctr"/>
            <a:r>
              <a:rPr lang="it-IT" sz="2000">
                <a:latin typeface="Arial"/>
                <a:ea typeface="+mn-lt"/>
                <a:cs typeface="Arial"/>
              </a:rPr>
              <a:t>• Accessibili tramite Spotify Code (QR brandizzato).</a:t>
            </a:r>
            <a:endParaRPr lang="it-IT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911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89F138-10B2-D9F5-1495-5558E08D32CD}"/>
              </a:ext>
            </a:extLst>
          </p:cNvPr>
          <p:cNvSpPr txBox="1"/>
          <p:nvPr/>
        </p:nvSpPr>
        <p:spPr>
          <a:xfrm>
            <a:off x="1266383" y="232104"/>
            <a:ext cx="9850465" cy="629387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 fontAlgn="base"/>
            <a:r>
              <a:rPr lang="it-IT" sz="2400" b="1">
                <a:latin typeface="Arial"/>
                <a:cs typeface="Arial"/>
              </a:rPr>
              <a:t>3. Podcast: </a:t>
            </a:r>
            <a:endParaRPr lang="it-IT" altLang="en-US" sz="2400" b="1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Contenuti audio parlati, fruibili on demand via client. </a:t>
            </a:r>
            <a:endParaRPr lang="it-IT" altLang="en-US" sz="2000">
              <a:latin typeface="Arial"/>
              <a:cs typeface="Arial"/>
            </a:endParaRPr>
          </a:p>
          <a:p>
            <a:pPr algn="ctr"/>
            <a:endParaRPr lang="it-IT" sz="2000" dirty="0">
              <a:latin typeface="Arial"/>
              <a:cs typeface="Arial"/>
            </a:endParaRPr>
          </a:p>
          <a:p>
            <a:pPr algn="ctr"/>
            <a:r>
              <a:rPr lang="it-IT" sz="2000" b="1" i="1">
                <a:latin typeface="Arial"/>
                <a:cs typeface="Arial"/>
              </a:rPr>
              <a:t>• Trend in forte crescita: </a:t>
            </a:r>
            <a:endParaRPr lang="it-IT" altLang="en-US" sz="2000" b="1" i="1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+2 milioni di utenti tra 2019 e 2020 (dati Nielsen 2021). </a:t>
            </a:r>
            <a:endParaRPr lang="it-IT" altLang="en-US" sz="2000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Crescita soprattutto tra giovani e in aree urbane. </a:t>
            </a:r>
            <a:endParaRPr lang="it-IT" altLang="en-US" sz="2000">
              <a:latin typeface="Arial"/>
              <a:cs typeface="Arial"/>
            </a:endParaRPr>
          </a:p>
          <a:p>
            <a:pPr algn="ctr"/>
            <a:endParaRPr lang="it-IT" sz="2000" dirty="0">
              <a:latin typeface="Arial"/>
              <a:cs typeface="Arial"/>
            </a:endParaRPr>
          </a:p>
          <a:p>
            <a:pPr algn="ctr"/>
            <a:r>
              <a:rPr lang="it-IT" sz="2000" b="1" i="1">
                <a:latin typeface="Arial"/>
                <a:cs typeface="Arial"/>
              </a:rPr>
              <a:t>• Nascono i branded podcast: </a:t>
            </a:r>
            <a:endParaRPr lang="it-IT" altLang="en-US" sz="2000" b="1" i="1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Nuovo formato di comunicazione delle marche. </a:t>
            </a:r>
            <a:endParaRPr lang="it-IT" altLang="en-US" sz="2000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Coinvolgenti ed efficaci. </a:t>
            </a:r>
            <a:endParaRPr lang="it-IT" altLang="en-US" sz="2000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Mercato frammentato e quindi spesso diffusi su più piattaforme contemporaneamente. </a:t>
            </a:r>
            <a:endParaRPr lang="it-IT" altLang="en-US" sz="2000">
              <a:latin typeface="Arial"/>
              <a:cs typeface="Arial"/>
            </a:endParaRPr>
          </a:p>
          <a:p>
            <a:pPr algn="ctr"/>
            <a:endParaRPr lang="it-IT" sz="2000" b="1" i="1" dirty="0">
              <a:latin typeface="Arial"/>
              <a:cs typeface="Arial"/>
            </a:endParaRPr>
          </a:p>
          <a:p>
            <a:pPr algn="ctr"/>
            <a:r>
              <a:rPr lang="it-IT" sz="2000" b="1" i="1">
                <a:latin typeface="Arial"/>
                <a:cs typeface="Arial"/>
              </a:rPr>
              <a:t>• Vantaggi: </a:t>
            </a:r>
            <a:endParaRPr lang="it-IT" altLang="en-US" sz="2000" b="1" i="1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Promettenti per intrattenere e fidelizzare. </a:t>
            </a:r>
            <a:endParaRPr lang="it-IT" altLang="en-US" sz="2000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Si integrano bene con altri touchpoint. </a:t>
            </a:r>
            <a:endParaRPr lang="it-IT" altLang="en-US" sz="2000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Fruizione spesso on the go (es. durante l’allenamento). </a:t>
            </a:r>
            <a:endParaRPr lang="it-IT" altLang="en-US" sz="2000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Non si sovrappongono ad altri media. </a:t>
            </a:r>
            <a:endParaRPr lang="it-IT" altLang="en-US" sz="2000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Canale ancora poco presidiato quindi c'è un' opportunità di visibilità.</a:t>
            </a:r>
            <a:endParaRPr lang="it-IT" altLang="en-US" sz="2000">
              <a:latin typeface="Arial"/>
              <a:cs typeface="Arial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C441CF9-280C-1127-1FA8-E8A205CE6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it-IT" smtClean="0"/>
              <a:pPr>
                <a:spcAft>
                  <a:spcPts val="600"/>
                </a:spcAft>
              </a:pPr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546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2C27719-6284-63D4-D387-EDD422CB25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7313" y="285701"/>
            <a:ext cx="11233784" cy="37650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 fontAlgn="base">
              <a:buNone/>
            </a:pPr>
            <a:r>
              <a:rPr lang="it-IT" sz="2800" b="1">
                <a:latin typeface="Arial"/>
                <a:ea typeface="+mn-lt"/>
                <a:cs typeface="+mn-lt"/>
              </a:rPr>
              <a:t>E-mail marketing </a:t>
            </a:r>
            <a:endParaRPr lang="it-IT" altLang="en-US" sz="2400">
              <a:latin typeface="Arial"/>
              <a:ea typeface="+mn-lt"/>
              <a:cs typeface="+mn-lt"/>
            </a:endParaRPr>
          </a:p>
          <a:p>
            <a:pPr algn="ctr">
              <a:buFont typeface="Calibri" panose="020B0604020202020204" pitchFamily="34" charset="0"/>
              <a:buChar char="-"/>
            </a:pPr>
            <a:r>
              <a:rPr lang="it-IT" sz="2400">
                <a:latin typeface="Arial"/>
                <a:ea typeface="+mn-lt"/>
                <a:cs typeface="+mn-lt"/>
              </a:rPr>
              <a:t>Obiettivi principali</a:t>
            </a:r>
            <a:r>
              <a:rPr lang="it-IT" sz="2400" dirty="0">
                <a:latin typeface="Arial"/>
                <a:ea typeface="+mn-lt"/>
                <a:cs typeface="+mn-lt"/>
              </a:rPr>
              <a:t> </a:t>
            </a:r>
            <a:endParaRPr lang="it-IT" altLang="en-US" sz="2400">
              <a:latin typeface="Arial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it-IT" sz="2400">
                <a:latin typeface="Arial"/>
                <a:ea typeface="+mn-lt"/>
                <a:cs typeface="+mn-lt"/>
              </a:rPr>
              <a:t>• Uno degli obiettivi di molte aziende è quello di generare lead. </a:t>
            </a:r>
            <a:endParaRPr lang="it-IT" altLang="en-US" sz="2400">
              <a:latin typeface="Arial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it-IT" sz="2400">
                <a:latin typeface="Arial"/>
                <a:ea typeface="+mn-lt"/>
                <a:cs typeface="+mn-lt"/>
              </a:rPr>
              <a:t>• Raccogliere ed elaborare dati dei clienti/prospect e conoscere meglio il </a:t>
            </a:r>
            <a:r>
              <a:rPr lang="it-IT" sz="2400" dirty="0">
                <a:latin typeface="Arial"/>
                <a:ea typeface="+mn-lt"/>
                <a:cs typeface="+mn-lt"/>
              </a:rPr>
              <a:t>pubblico, capirne esigenze, creare azioni mirate. </a:t>
            </a:r>
            <a:endParaRPr lang="it-IT" altLang="en-US" sz="2400" dirty="0">
              <a:latin typeface="Arial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it-IT" sz="2400">
                <a:latin typeface="Arial"/>
                <a:ea typeface="+mn-lt"/>
                <a:cs typeface="+mn-lt"/>
              </a:rPr>
              <a:t>• Strumento diffuso → usare indirizzi e-mail raccolti per comunicazioni come: </a:t>
            </a:r>
            <a:endParaRPr lang="it-IT" altLang="en-US" sz="2400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it-IT" sz="2400">
                <a:latin typeface="Arial"/>
                <a:ea typeface="+mn-lt"/>
                <a:cs typeface="+mn-lt"/>
              </a:rPr>
              <a:t>• lancio nuovo prodotto, </a:t>
            </a:r>
            <a:endParaRPr lang="it-IT" altLang="en-US" sz="2400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it-IT" sz="2400">
                <a:latin typeface="Arial"/>
                <a:ea typeface="+mn-lt"/>
                <a:cs typeface="+mn-lt"/>
              </a:rPr>
              <a:t>• promozioni. </a:t>
            </a:r>
            <a:endParaRPr lang="it-IT" altLang="en-US" sz="2400">
              <a:latin typeface="Arial"/>
              <a:cs typeface="Arial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73B9B6-CCFE-DD21-4096-1FCA868B4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62</a:t>
            </a:fld>
            <a:endParaRPr lang="it-IT" noProof="0"/>
          </a:p>
        </p:txBody>
      </p:sp>
      <p:pic>
        <p:nvPicPr>
          <p:cNvPr id="2" name="Immagine 1" descr="Email marketing: strumento valido per una strategia di successo? Form-App  News">
            <a:extLst>
              <a:ext uri="{FF2B5EF4-FFF2-40B4-BE49-F238E27FC236}">
                <a16:creationId xmlns:a16="http://schemas.microsoft.com/office/drawing/2014/main" id="{FCE04D05-AA52-0745-D822-D8B02B04C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250" y="4213323"/>
            <a:ext cx="4893500" cy="231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87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3F3CAA-1FF5-271D-54F6-69711EE435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312" y="109504"/>
            <a:ext cx="11620132" cy="6418741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F704199-A423-14A3-D36C-C5C36DFE1BEF}"/>
              </a:ext>
            </a:extLst>
          </p:cNvPr>
          <p:cNvSpPr txBox="1"/>
          <p:nvPr/>
        </p:nvSpPr>
        <p:spPr>
          <a:xfrm>
            <a:off x="527175" y="105264"/>
            <a:ext cx="11320435" cy="54476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800" b="1">
                <a:latin typeface="Arial"/>
                <a:ea typeface="+mn-lt"/>
                <a:cs typeface="+mn-lt"/>
              </a:rPr>
              <a:t>Utilizzo lungo il customer journey</a:t>
            </a:r>
            <a:r>
              <a:rPr lang="it-IT" sz="2000">
                <a:latin typeface="Arial"/>
                <a:ea typeface="+mn-lt"/>
                <a:cs typeface="+mn-lt"/>
              </a:rPr>
              <a:t> </a:t>
            </a:r>
          </a:p>
          <a:p>
            <a:pPr algn="ctr"/>
            <a:endParaRPr lang="it-IT" sz="2000" b="1" i="1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Post-vendita: </a:t>
            </a: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E-mail per ringraziare dell’acquisto. </a:t>
            </a: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Introdurre funzionalità del prodotto. </a:t>
            </a: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Rimandare a sito o tutorial (es. YouTube). </a:t>
            </a:r>
          </a:p>
          <a:p>
            <a:pPr algn="ctr"/>
            <a:endParaRPr lang="it-IT" sz="2000" b="1" i="1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Funzionale:</a:t>
            </a:r>
            <a:r>
              <a:rPr lang="it-IT" sz="2000">
                <a:latin typeface="Arial"/>
                <a:ea typeface="+mn-lt"/>
                <a:cs typeface="+mn-lt"/>
              </a:rPr>
              <a:t> </a:t>
            </a: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Ricordare scadenze. </a:t>
            </a: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Comunicare variazioni contrattuali. </a:t>
            </a: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Segnalare problemi di pagamento. </a:t>
            </a:r>
          </a:p>
          <a:p>
            <a:pPr algn="ctr"/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Aggiornamenti automatici: </a:t>
            </a:r>
          </a:p>
          <a:p>
            <a:pPr algn="ctr"/>
            <a:endParaRPr lang="it-IT" sz="2000" b="1" i="1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Es</a:t>
            </a:r>
            <a:r>
              <a:rPr lang="it-IT" sz="2000">
                <a:latin typeface="Arial"/>
                <a:ea typeface="+mn-lt"/>
                <a:cs typeface="+mn-lt"/>
              </a:rPr>
              <a:t>. servizi di immobili → mail con novità in base ai parametri scelti. </a:t>
            </a:r>
          </a:p>
          <a:p>
            <a:pPr algn="ctr"/>
            <a:endParaRPr lang="it-IT" sz="2000" b="1" i="1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 b="1" i="1">
                <a:latin typeface="Arial"/>
                <a:ea typeface="+mn-lt"/>
                <a:cs typeface="+mn-lt"/>
              </a:rPr>
              <a:t>• Risultato:</a:t>
            </a:r>
            <a:r>
              <a:rPr lang="it-IT" sz="2000">
                <a:latin typeface="Arial"/>
                <a:ea typeface="+mn-lt"/>
                <a:cs typeface="+mn-lt"/>
              </a:rPr>
              <a:t> più traffico sul sito/app, meno rischio che l’utente vada da competitor.</a:t>
            </a:r>
            <a:endParaRPr lang="it-IT" sz="2000">
              <a:latin typeface="Arial"/>
            </a:endParaRPr>
          </a:p>
        </p:txBody>
      </p:sp>
      <p:pic>
        <p:nvPicPr>
          <p:cNvPr id="4" name="Immagine 3" descr="Customer Journey: cos'è e quali sono le fasi - CULT ADV SRL">
            <a:extLst>
              <a:ext uri="{FF2B5EF4-FFF2-40B4-BE49-F238E27FC236}">
                <a16:creationId xmlns:a16="http://schemas.microsoft.com/office/drawing/2014/main" id="{955E5D17-243B-48E7-F7B7-95C8D6DA7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95" y="703947"/>
            <a:ext cx="2868459" cy="212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40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2964E4-429A-A697-A7EE-150E4527C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4BDBB81-60B4-1CC9-A11F-85F382CD80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8919" y="345016"/>
            <a:ext cx="11620500" cy="6167967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45720" tIns="45720" rIns="45720" bIns="45720" rtlCol="0" anchor="t">
            <a:norm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  Efficacia </a:t>
            </a:r>
            <a:endParaRPr lang="it-IT" b="1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r>
              <a:rPr lang="it-IT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• Applicazioni possibili in più fasi del customer </a:t>
            </a:r>
            <a:r>
              <a:rPr lang="it-IT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journey</a:t>
            </a:r>
            <a:r>
              <a:rPr lang="it-IT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. </a:t>
            </a:r>
            <a:endParaRPr lang="it-IT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r>
              <a:rPr lang="it-IT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• Dimostrato efficace anche in ROI  (indagine </a:t>
            </a:r>
            <a:r>
              <a:rPr lang="it-IT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Campaign</a:t>
            </a:r>
            <a:r>
              <a:rPr lang="it-IT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 Monitor). 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65EF736-8369-873A-5837-95374FCD550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" name="Immagine 1" descr="What Is ROI? And How Can You Calculate It like a Pro? - Foundr">
            <a:extLst>
              <a:ext uri="{FF2B5EF4-FFF2-40B4-BE49-F238E27FC236}">
                <a16:creationId xmlns:a16="http://schemas.microsoft.com/office/drawing/2014/main" id="{AE160E25-3F56-3687-CC1B-E63A39FE2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860" y="3949614"/>
            <a:ext cx="4418034" cy="216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87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0E83ECB9-3FFE-0C36-9565-9F70FA9C78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-22412"/>
            <a:ext cx="9201931" cy="6858000"/>
          </a:xfrm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B07EA6F-B776-313E-403C-7058D56D7B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6207" y="2024601"/>
            <a:ext cx="6435440" cy="3478307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16BC97C-D9D0-CB99-9C34-CCD24352D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8859" y="4106"/>
            <a:ext cx="8516471" cy="1015271"/>
          </a:xfrm>
        </p:spPr>
        <p:txBody>
          <a:bodyPr/>
          <a:lstStyle/>
          <a:p>
            <a:r>
              <a:rPr lang="it-IT" sz="2800" b="1">
                <a:solidFill>
                  <a:srgbClr val="000000"/>
                </a:solidFill>
                <a:latin typeface="Arial"/>
                <a:cs typeface="Arial"/>
              </a:rPr>
              <a:t>Tre macro-tipologie </a:t>
            </a:r>
            <a:endParaRPr lang="it-IT" sz="2800" b="1">
              <a:latin typeface="Arial"/>
              <a:cs typeface="Arial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0E06202-BF3D-B9E4-E051-3F3F7F246ED2}"/>
              </a:ext>
            </a:extLst>
          </p:cNvPr>
          <p:cNvSpPr txBox="1"/>
          <p:nvPr/>
        </p:nvSpPr>
        <p:spPr>
          <a:xfrm>
            <a:off x="147918" y="2285586"/>
            <a:ext cx="6435440" cy="29854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800" b="1">
                <a:latin typeface="Arial"/>
                <a:cs typeface="Arial"/>
              </a:rPr>
              <a:t>1. DEM (Direct E-mail Marketing): </a:t>
            </a:r>
            <a:endParaRPr lang="it-IT" sz="2800" b="1" dirty="0">
              <a:latin typeface="Arial"/>
              <a:cs typeface="Arial"/>
            </a:endParaRPr>
          </a:p>
          <a:p>
            <a:pPr algn="ctr"/>
            <a:endParaRPr lang="it-IT" sz="2000" dirty="0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Messaggi commerciali → conversione utenti. </a:t>
            </a:r>
            <a:endParaRPr lang="it-IT" sz="2000" dirty="0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Target → lista di utenti profilati. </a:t>
            </a:r>
            <a:endParaRPr lang="it-IT" sz="2000" dirty="0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Database: proprio o acquistato/noleggiato (es. da media center, publisher). </a:t>
            </a:r>
            <a:endParaRPr lang="it-IT" sz="2000" dirty="0">
              <a:latin typeface="Arial"/>
              <a:cs typeface="Arial"/>
            </a:endParaRPr>
          </a:p>
          <a:p>
            <a:pPr algn="ctr"/>
            <a:r>
              <a:rPr lang="it-IT" sz="2000">
                <a:latin typeface="Arial"/>
                <a:cs typeface="Arial"/>
              </a:rPr>
              <a:t>• Molto usate negli e-commerce. </a:t>
            </a:r>
            <a:endParaRPr lang="it-IT" sz="2000" dirty="0">
              <a:latin typeface="Arial"/>
              <a:cs typeface="Arial"/>
            </a:endParaRPr>
          </a:p>
          <a:p>
            <a:pPr algn="ctr">
              <a:buNone/>
            </a:pPr>
            <a:r>
              <a:rPr lang="it-IT" sz="2000">
                <a:latin typeface="Arial"/>
                <a:cs typeface="Arial"/>
              </a:rPr>
              <a:t>• Strumento push fondamentale nel mix di comunicazione.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8B9E9AC1-F7B1-F23A-2962-A56D5C1E4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7855" y="2188329"/>
            <a:ext cx="5145741" cy="3478307"/>
          </a:xfrm>
        </p:spPr>
        <p:txBody>
          <a:bodyPr>
            <a:normAutofit/>
          </a:bodyPr>
          <a:lstStyle/>
          <a:p>
            <a:pPr algn="ctr"/>
            <a:r>
              <a:rPr lang="it-IT" sz="2800" b="1">
                <a:latin typeface="Arial"/>
                <a:ea typeface="+mn-lt"/>
                <a:cs typeface="+mn-lt"/>
              </a:rPr>
              <a:t>2. Newsletter:</a:t>
            </a:r>
            <a:endParaRPr lang="it-IT" b="1">
              <a:latin typeface="Arial"/>
              <a:ea typeface="+mn-lt"/>
              <a:cs typeface="Arial"/>
            </a:endParaRPr>
          </a:p>
          <a:p>
            <a:pPr algn="ctr"/>
            <a:endParaRPr lang="it-IT" b="1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Più editoriale e informativa. </a:t>
            </a:r>
            <a:endParaRPr lang="it-IT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Pubblico → ha richiesto volontariamente iscrizione. </a:t>
            </a:r>
            <a:endParaRPr lang="it-IT">
              <a:latin typeface="Arial"/>
              <a:ea typeface="+mn-lt"/>
              <a:cs typeface="Arial"/>
            </a:endParaRPr>
          </a:p>
          <a:p>
            <a:pPr algn="ctr"/>
            <a:endParaRPr lang="it-IT" sz="20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Obiettivi: branding, traffico sito, fidelizzazione, nurturing, consideration. </a:t>
            </a:r>
            <a:endParaRPr lang="it-IT">
              <a:latin typeface="Arial"/>
              <a:ea typeface="+mn-lt"/>
              <a:cs typeface="Arial"/>
            </a:endParaRPr>
          </a:p>
          <a:p>
            <a:pPr algn="ctr"/>
            <a:r>
              <a:rPr lang="it-IT" sz="2000">
                <a:latin typeface="Arial"/>
                <a:ea typeface="+mn-lt"/>
                <a:cs typeface="+mn-lt"/>
              </a:rPr>
              <a:t>• Può anche promuovere prodotti/offerte → ma integrati in un racconto più ampio.</a:t>
            </a:r>
            <a:endParaRPr lang="it-IT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313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52B086-8AE8-9AE4-57A4-8174FC4F00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38458" y="194307"/>
            <a:ext cx="8988111" cy="3048748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D036477-8357-D237-8A1D-CB159B4CA9B3}"/>
              </a:ext>
            </a:extLst>
          </p:cNvPr>
          <p:cNvSpPr txBox="1"/>
          <p:nvPr/>
        </p:nvSpPr>
        <p:spPr>
          <a:xfrm>
            <a:off x="1535543" y="431970"/>
            <a:ext cx="9120913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800" b="1">
                <a:solidFill>
                  <a:schemeClr val="accent3">
                    <a:lumMod val="75000"/>
                  </a:schemeClr>
                </a:solidFill>
                <a:latin typeface="Arial"/>
                <a:ea typeface="+mn-lt"/>
                <a:cs typeface="+mn-lt"/>
              </a:rPr>
              <a:t>3. Automazione: </a:t>
            </a:r>
          </a:p>
          <a:p>
            <a:pPr algn="ctr"/>
            <a:endParaRPr lang="it-IT" sz="2400" dirty="0">
              <a:solidFill>
                <a:schemeClr val="accent3">
                  <a:lumMod val="75000"/>
                </a:schemeClr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it-IT" sz="2000">
                <a:solidFill>
                  <a:schemeClr val="accent3">
                    <a:lumMod val="75000"/>
                  </a:schemeClr>
                </a:solidFill>
                <a:latin typeface="Arial"/>
                <a:ea typeface="+mn-lt"/>
                <a:cs typeface="+mn-lt"/>
              </a:rPr>
              <a:t>• Gestione processi di comunicazione su pubblici segmentati. </a:t>
            </a:r>
          </a:p>
          <a:p>
            <a:pPr algn="ctr"/>
            <a:r>
              <a:rPr lang="it-IT" sz="2000">
                <a:solidFill>
                  <a:schemeClr val="accent3">
                    <a:lumMod val="75000"/>
                  </a:schemeClr>
                </a:solidFill>
                <a:latin typeface="Arial"/>
                <a:ea typeface="+mn-lt"/>
                <a:cs typeface="+mn-lt"/>
              </a:rPr>
              <a:t>• Aggiornamenti personalizzati (es. avvisi su singolo utente). </a:t>
            </a:r>
          </a:p>
          <a:p>
            <a:pPr algn="ctr"/>
            <a:r>
              <a:rPr lang="it-IT" sz="2000">
                <a:solidFill>
                  <a:schemeClr val="accent3">
                    <a:lumMod val="75000"/>
                  </a:schemeClr>
                </a:solidFill>
                <a:latin typeface="Arial"/>
                <a:ea typeface="+mn-lt"/>
                <a:cs typeface="+mn-lt"/>
              </a:rPr>
              <a:t>• Importanza di concatenazioni → flussi sequenziali di e-mail. </a:t>
            </a:r>
          </a:p>
          <a:p>
            <a:pPr algn="ctr"/>
            <a:r>
              <a:rPr lang="it-IT" sz="2000">
                <a:solidFill>
                  <a:schemeClr val="accent3">
                    <a:lumMod val="75000"/>
                  </a:schemeClr>
                </a:solidFill>
                <a:latin typeface="Arial"/>
                <a:ea typeface="+mn-lt"/>
                <a:cs typeface="+mn-lt"/>
              </a:rPr>
              <a:t>• Utile per nurturing: stimolare curiosità, far crescere conoscenza del brand.</a:t>
            </a:r>
            <a:endParaRPr lang="it-IT" sz="2000">
              <a:solidFill>
                <a:schemeClr val="accent3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4" name="Immagine 3" descr="Ecco come l'automazione potrebbe cambiare la tua azienda - Barison Industry">
            <a:extLst>
              <a:ext uri="{FF2B5EF4-FFF2-40B4-BE49-F238E27FC236}">
                <a16:creationId xmlns:a16="http://schemas.microsoft.com/office/drawing/2014/main" id="{A3155DBD-E158-05B4-08E3-27AE569F9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56" y="3751285"/>
            <a:ext cx="4298515" cy="267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00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B450B3FA-12FF-FAB8-314C-8848D621EB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" y="618032"/>
            <a:ext cx="11995842" cy="49216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 sz="2800" b="1" dirty="0">
                <a:latin typeface="Arial"/>
                <a:ea typeface="+mn-lt"/>
                <a:cs typeface="+mn-lt"/>
              </a:rPr>
              <a:t>Aree di attenzione nell’e-mail marketing </a:t>
            </a:r>
          </a:p>
          <a:p>
            <a:pPr marL="0" indent="0" algn="ctr">
              <a:buNone/>
            </a:pPr>
            <a:endParaRPr lang="it-IT" sz="2400" dirty="0">
              <a:latin typeface="Arial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it-IT" sz="2400" b="1" i="1" dirty="0">
                <a:latin typeface="Arial"/>
                <a:ea typeface="+mn-lt"/>
                <a:cs typeface="+mn-lt"/>
              </a:rPr>
              <a:t>• Qualità del database</a:t>
            </a:r>
            <a:r>
              <a:rPr lang="it-IT" sz="2400" dirty="0">
                <a:latin typeface="Arial"/>
                <a:ea typeface="+mn-lt"/>
                <a:cs typeface="+mn-lt"/>
              </a:rPr>
              <a:t>: </a:t>
            </a:r>
            <a:endParaRPr lang="it-IT" dirty="0"/>
          </a:p>
          <a:p>
            <a:pPr marL="0" indent="0" algn="ctr">
              <a:buNone/>
            </a:pPr>
            <a:r>
              <a:rPr lang="it-IT" sz="2400" dirty="0">
                <a:latin typeface="Arial"/>
                <a:ea typeface="+mn-lt"/>
                <a:cs typeface="+mn-lt"/>
              </a:rPr>
              <a:t>• Dati affidabili fondamentali. </a:t>
            </a:r>
          </a:p>
          <a:p>
            <a:pPr marL="0" indent="0" algn="ctr">
              <a:buNone/>
            </a:pPr>
            <a:r>
              <a:rPr lang="it-IT" sz="2400" dirty="0">
                <a:latin typeface="Arial"/>
                <a:ea typeface="+mn-lt"/>
                <a:cs typeface="+mn-lt"/>
              </a:rPr>
              <a:t>• Database inaffidabile → rischi decisioni sbagliate. </a:t>
            </a:r>
            <a:endParaRPr lang="it-IT" sz="2400">
              <a:latin typeface="Arial"/>
              <a:ea typeface="+mn-lt"/>
              <a:cs typeface="+mn-lt"/>
            </a:endParaRPr>
          </a:p>
          <a:p>
            <a:pPr marL="0" indent="0" algn="ctr">
              <a:buNone/>
            </a:pPr>
            <a:endParaRPr lang="it-IT" sz="2400" dirty="0">
              <a:latin typeface="Arial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it-IT" sz="2400" b="1" i="1" dirty="0">
                <a:latin typeface="Arial"/>
                <a:ea typeface="+mn-lt"/>
                <a:cs typeface="+mn-lt"/>
              </a:rPr>
              <a:t>• Segmentazione e personalizzazione: </a:t>
            </a:r>
            <a:endParaRPr lang="it-IT" b="1" i="1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it-IT" sz="2400" dirty="0">
                <a:latin typeface="Arial"/>
                <a:ea typeface="+mn-lt"/>
                <a:cs typeface="+mn-lt"/>
              </a:rPr>
              <a:t>• Comunicazioni su misura → più efficaci. </a:t>
            </a:r>
          </a:p>
          <a:p>
            <a:pPr marL="0" indent="0" algn="ctr">
              <a:buNone/>
            </a:pPr>
            <a:r>
              <a:rPr lang="it-IT" sz="2400" dirty="0">
                <a:latin typeface="Arial"/>
                <a:ea typeface="+mn-lt"/>
                <a:cs typeface="+mn-lt"/>
              </a:rPr>
              <a:t>• Segmentare per caratteristiche utenti e tipo di attività aziendale.</a:t>
            </a:r>
            <a:endParaRPr lang="it-IT" sz="2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7381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ED6B836F-FAD7-BA35-7EAF-F26085A929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14822" y="0"/>
            <a:ext cx="8329286" cy="6858000"/>
          </a:xfrm>
        </p:spPr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1E14196-B955-1D68-DF31-F290CAA8A55A}"/>
              </a:ext>
            </a:extLst>
          </p:cNvPr>
          <p:cNvSpPr txBox="1"/>
          <p:nvPr/>
        </p:nvSpPr>
        <p:spPr>
          <a:xfrm>
            <a:off x="2398156" y="1720840"/>
            <a:ext cx="7395688" cy="3416320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b="1" i="1" u="none" strike="noStrike" baseline="0" dirty="0">
                <a:solidFill>
                  <a:srgbClr val="000000"/>
                </a:solidFill>
                <a:latin typeface="Arial"/>
                <a:ea typeface="Tw Cen MT"/>
                <a:cs typeface="Tw Cen MT"/>
              </a:rPr>
              <a:t>• Mobile first: </a:t>
            </a:r>
            <a:endParaRPr lang="it-IT" sz="2400" b="1" i="1" dirty="0">
              <a:solidFill>
                <a:srgbClr val="000000"/>
              </a:solidFill>
              <a:latin typeface="Arial"/>
              <a:ea typeface="Tw Cen MT"/>
              <a:cs typeface="Tw Cen MT"/>
            </a:endParaRPr>
          </a:p>
          <a:p>
            <a:pPr algn="ctr"/>
            <a:r>
              <a:rPr lang="it-IT" sz="2400" b="0" i="0" u="none" strike="noStrike" baseline="0" dirty="0">
                <a:solidFill>
                  <a:srgbClr val="000000"/>
                </a:solidFill>
                <a:latin typeface="Arial"/>
                <a:ea typeface="Tw Cen MT"/>
                <a:cs typeface="Tw Cen MT"/>
              </a:rPr>
              <a:t>• La maggior parte apre da smartphone. </a:t>
            </a:r>
            <a:endParaRPr lang="it-IT" sz="2400" dirty="0">
              <a:solidFill>
                <a:srgbClr val="000000"/>
              </a:solidFill>
              <a:latin typeface="Arial"/>
              <a:ea typeface="Tw Cen MT"/>
              <a:cs typeface="Tw Cen MT"/>
            </a:endParaRPr>
          </a:p>
          <a:p>
            <a:pPr algn="ctr"/>
            <a:r>
              <a:rPr lang="it-IT" sz="2400" b="0" i="0" u="none" strike="noStrike" baseline="0" dirty="0">
                <a:solidFill>
                  <a:srgbClr val="000000"/>
                </a:solidFill>
                <a:latin typeface="Arial"/>
                <a:ea typeface="Tw Cen MT"/>
                <a:cs typeface="Tw Cen MT"/>
              </a:rPr>
              <a:t>• Testi e grafica ottimizzati per schermi piccoli. </a:t>
            </a:r>
            <a:endParaRPr lang="it-IT" sz="2400" dirty="0">
              <a:solidFill>
                <a:srgbClr val="000000"/>
              </a:solidFill>
              <a:latin typeface="Arial"/>
              <a:ea typeface="Tw Cen MT"/>
              <a:cs typeface="Tw Cen MT"/>
            </a:endParaRPr>
          </a:p>
          <a:p>
            <a:pPr algn="ctr"/>
            <a:endParaRPr lang="it-IT" sz="2400" dirty="0">
              <a:solidFill>
                <a:srgbClr val="000000"/>
              </a:solidFill>
              <a:latin typeface="Arial"/>
              <a:ea typeface="Tw Cen MT"/>
              <a:cs typeface="Tw Cen MT"/>
            </a:endParaRPr>
          </a:p>
          <a:p>
            <a:pPr algn="ctr"/>
            <a:r>
              <a:rPr lang="it-IT" sz="2400" b="1" i="1" u="none" strike="noStrike" baseline="0" dirty="0">
                <a:solidFill>
                  <a:srgbClr val="000000"/>
                </a:solidFill>
                <a:latin typeface="Arial"/>
                <a:ea typeface="Tw Cen MT"/>
                <a:cs typeface="Tw Cen MT"/>
              </a:rPr>
              <a:t>• CTA chiare e limitate: </a:t>
            </a:r>
            <a:endParaRPr lang="it-IT" b="1" i="1" dirty="0"/>
          </a:p>
          <a:p>
            <a:pPr algn="ctr"/>
            <a:r>
              <a:rPr lang="it-IT" sz="2400" b="0" i="0" u="none" strike="noStrike" baseline="0" dirty="0">
                <a:solidFill>
                  <a:srgbClr val="000000"/>
                </a:solidFill>
                <a:latin typeface="Arial"/>
                <a:ea typeface="Tw Cen MT"/>
                <a:cs typeface="Tw Cen MT"/>
              </a:rPr>
              <a:t>• Call to action = invito all’azione. </a:t>
            </a:r>
            <a:endParaRPr lang="it-IT" sz="2400" dirty="0">
              <a:solidFill>
                <a:srgbClr val="000000"/>
              </a:solidFill>
              <a:latin typeface="Arial"/>
              <a:ea typeface="Tw Cen MT"/>
              <a:cs typeface="Tw Cen MT"/>
            </a:endParaRPr>
          </a:p>
          <a:p>
            <a:pPr algn="ctr"/>
            <a:r>
              <a:rPr lang="it-IT" sz="2400" b="0" i="0" u="none" strike="noStrike" baseline="0" dirty="0">
                <a:solidFill>
                  <a:srgbClr val="000000"/>
                </a:solidFill>
                <a:latin typeface="Arial"/>
                <a:ea typeface="Tw Cen MT"/>
                <a:cs typeface="Tw Cen MT"/>
              </a:rPr>
              <a:t>• Fondamentali ma non da abusare. </a:t>
            </a:r>
            <a:endParaRPr lang="it-IT" sz="2400" dirty="0">
              <a:solidFill>
                <a:srgbClr val="000000"/>
              </a:solidFill>
              <a:latin typeface="Arial"/>
              <a:ea typeface="Tw Cen MT"/>
              <a:cs typeface="Tw Cen MT"/>
            </a:endParaRPr>
          </a:p>
          <a:p>
            <a:pPr algn="ctr"/>
            <a:r>
              <a:rPr lang="it-IT" sz="2400" b="0" i="0" u="none" strike="noStrike" baseline="0" dirty="0">
                <a:solidFill>
                  <a:srgbClr val="000000"/>
                </a:solidFill>
                <a:latin typeface="Arial"/>
                <a:ea typeface="Tw Cen MT"/>
                <a:cs typeface="Tw Cen MT"/>
              </a:rPr>
              <a:t>• Devono essere poche, chiare e coerenti col contenuto della mail.</a:t>
            </a:r>
            <a:endParaRPr lang="it-IT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13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CB8929D1-2BAA-BE27-65DD-6B7EBAFA92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091881" cy="6858000"/>
          </a:xfrm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203BAC-6204-8D29-622A-44F9EAA5A8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96" y="641287"/>
            <a:ext cx="10841207" cy="5328217"/>
          </a:xfr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45720" tIns="45720" rIns="45720" bIns="45720" rtlCol="0" anchor="t">
            <a:normAutofit lnSpcReduction="10000"/>
          </a:bodyPr>
          <a:lstStyle/>
          <a:p>
            <a:pPr algn="ctr"/>
            <a:endParaRPr lang="it-IT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it-IT" b="1" i="1" dirty="0">
                <a:solidFill>
                  <a:schemeClr val="tx1"/>
                </a:solidFill>
                <a:latin typeface="Arial"/>
                <a:cs typeface="Arial"/>
              </a:rPr>
              <a:t>Normative privacy: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• Rispetto leggi dei Paesi. </a:t>
            </a:r>
            <a:endParaRPr lang="it-IT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• In Europa → GDPR: obbligo di link diretto per disiscrizione. </a:t>
            </a:r>
            <a:endParaRPr lang="it-IT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it-IT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it-IT" b="1" i="1" dirty="0">
                <a:solidFill>
                  <a:schemeClr val="tx1"/>
                </a:solidFill>
                <a:latin typeface="Arial"/>
                <a:cs typeface="Arial"/>
              </a:rPr>
              <a:t>• Evitare insistenza: 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• Frequenza troppo alta → fastidio, disiscrizioni, spam, danno alla brand </a:t>
            </a:r>
            <a:r>
              <a:rPr lang="it-IT" err="1">
                <a:solidFill>
                  <a:schemeClr val="tx1"/>
                </a:solidFill>
                <a:latin typeface="Arial"/>
                <a:cs typeface="Arial"/>
              </a:rPr>
              <a:t>reputation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endParaRPr lang="it-IT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it-IT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it-IT" b="1" i="1" dirty="0">
                <a:solidFill>
                  <a:schemeClr val="tx1"/>
                </a:solidFill>
                <a:latin typeface="Arial"/>
                <a:cs typeface="Arial"/>
              </a:rPr>
              <a:t>• Oggetto dell’e-mail: 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• È il primo elemento visto. </a:t>
            </a:r>
            <a:endParaRPr lang="it-IT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• Gli utenti ricevono decine/centinaia di mail a settimana → solo poche aperte. </a:t>
            </a:r>
            <a:endParaRPr lang="it-IT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• Deve essere chiaro, accattivante e interessante</a:t>
            </a:r>
            <a:endParaRPr lang="it-IT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3192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1E837E-9E85-ADAD-FF55-C8918FD7B4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27774" y="993160"/>
            <a:ext cx="5078473" cy="5134158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980553-F050-287C-13AD-FA02AF7A179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32368" y="1136738"/>
            <a:ext cx="4690161" cy="48653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it-IT" sz="2800" b="1" dirty="0">
                <a:latin typeface="Arial"/>
                <a:ea typeface="+mn-lt"/>
                <a:cs typeface="+mn-lt"/>
              </a:rPr>
              <a:t>Conclusione </a:t>
            </a:r>
            <a:endParaRPr lang="it-IT" b="1" dirty="0">
              <a:latin typeface="Arial"/>
              <a:ea typeface="+mn-lt"/>
              <a:cs typeface="Arial"/>
            </a:endParaRPr>
          </a:p>
          <a:p>
            <a:pPr algn="ctr"/>
            <a:r>
              <a:rPr lang="it-IT" sz="2400" dirty="0">
                <a:latin typeface="Arial"/>
                <a:ea typeface="+mn-lt"/>
                <a:cs typeface="+mn-lt"/>
              </a:rPr>
              <a:t>• Una solida </a:t>
            </a:r>
            <a:r>
              <a:rPr lang="it-IT" sz="2400" b="1" err="1">
                <a:latin typeface="Arial"/>
                <a:ea typeface="+mn-lt"/>
                <a:cs typeface="+mn-lt"/>
              </a:rPr>
              <a:t>channel</a:t>
            </a:r>
            <a:r>
              <a:rPr lang="it-IT" sz="2400" b="1" dirty="0">
                <a:latin typeface="Arial"/>
                <a:ea typeface="+mn-lt"/>
                <a:cs typeface="+mn-lt"/>
              </a:rPr>
              <a:t> strategy</a:t>
            </a:r>
            <a:r>
              <a:rPr lang="it-IT" sz="2400" dirty="0">
                <a:latin typeface="Arial"/>
                <a:ea typeface="+mn-lt"/>
                <a:cs typeface="+mn-lt"/>
              </a:rPr>
              <a:t> e conoscenza dei canali è indispensabile: </a:t>
            </a:r>
            <a:endParaRPr lang="it-IT" sz="2400">
              <a:latin typeface="Arial"/>
              <a:ea typeface="+mn-lt"/>
              <a:cs typeface="Arial"/>
            </a:endParaRPr>
          </a:p>
          <a:p>
            <a:pPr algn="ctr"/>
            <a:endParaRPr lang="it-IT" sz="2800" b="1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400" b="1" dirty="0">
                <a:latin typeface="Arial"/>
                <a:ea typeface="+mn-lt"/>
                <a:cs typeface="+mn-lt"/>
              </a:rPr>
              <a:t>• orienta</a:t>
            </a:r>
            <a:r>
              <a:rPr lang="it-IT" sz="2400" dirty="0">
                <a:latin typeface="Arial"/>
                <a:ea typeface="+mn-lt"/>
                <a:cs typeface="+mn-lt"/>
              </a:rPr>
              <a:t> lo sviluppo dei contenuti, </a:t>
            </a:r>
            <a:endParaRPr lang="it-IT" sz="2400">
              <a:latin typeface="Arial"/>
              <a:ea typeface="+mn-lt"/>
              <a:cs typeface="Arial"/>
            </a:endParaRPr>
          </a:p>
          <a:p>
            <a:pPr algn="ctr"/>
            <a:endParaRPr lang="it-IT" sz="24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400" b="1" dirty="0">
                <a:latin typeface="Arial"/>
                <a:ea typeface="+mn-lt"/>
                <a:cs typeface="+mn-lt"/>
              </a:rPr>
              <a:t>• sfrutta</a:t>
            </a:r>
            <a:r>
              <a:rPr lang="it-IT" sz="2400" dirty="0">
                <a:latin typeface="Arial"/>
                <a:ea typeface="+mn-lt"/>
                <a:cs typeface="+mn-lt"/>
              </a:rPr>
              <a:t> le potenzialità dei </a:t>
            </a:r>
            <a:r>
              <a:rPr lang="it-IT" sz="2400" err="1">
                <a:latin typeface="Arial"/>
                <a:ea typeface="+mn-lt"/>
                <a:cs typeface="+mn-lt"/>
              </a:rPr>
              <a:t>touchpoint</a:t>
            </a:r>
            <a:r>
              <a:rPr lang="it-IT" sz="2400" dirty="0">
                <a:latin typeface="Arial"/>
                <a:ea typeface="+mn-lt"/>
                <a:cs typeface="+mn-lt"/>
              </a:rPr>
              <a:t>, </a:t>
            </a:r>
            <a:endParaRPr lang="it-IT" sz="2400">
              <a:latin typeface="Arial"/>
              <a:ea typeface="+mn-lt"/>
              <a:cs typeface="Arial"/>
            </a:endParaRPr>
          </a:p>
          <a:p>
            <a:pPr algn="ctr"/>
            <a:endParaRPr lang="it-IT" sz="24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400" i="1" u="sng" dirty="0">
                <a:latin typeface="Arial"/>
                <a:ea typeface="+mn-lt"/>
                <a:cs typeface="+mn-lt"/>
              </a:rPr>
              <a:t>• evita sprechi e massimizza i risultati.</a:t>
            </a:r>
            <a:endParaRPr lang="it-IT" sz="2400" i="1" u="sng">
              <a:latin typeface="Arial"/>
              <a:cs typeface="Arial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F89D60-BBE4-2C33-A549-733A37CFA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7</a:t>
            </a:fld>
            <a:endParaRPr lang="it-IT" noProof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4CBACD67-52DC-A8EE-EF9B-03A0F4C74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202" y="256366"/>
            <a:ext cx="11106150" cy="641329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latin typeface="Arial"/>
                <a:ea typeface="+mj-lt"/>
                <a:cs typeface="+mj-lt"/>
              </a:rPr>
              <a:t>Scelta dei canali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E0A23A-1983-AAD4-15C4-E58D5F42FF0D}"/>
              </a:ext>
            </a:extLst>
          </p:cNvPr>
          <p:cNvSpPr txBox="1"/>
          <p:nvPr/>
        </p:nvSpPr>
        <p:spPr>
          <a:xfrm>
            <a:off x="644231" y="894040"/>
            <a:ext cx="5992915" cy="44165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800" b="1" dirty="0">
                <a:ea typeface="+mn-lt"/>
                <a:cs typeface="+mn-lt"/>
              </a:rPr>
              <a:t>Esempi </a:t>
            </a:r>
            <a:endParaRPr lang="it-IT" b="1" dirty="0">
              <a:ea typeface="+mn-lt"/>
              <a:cs typeface="+mn-lt"/>
            </a:endParaRPr>
          </a:p>
          <a:p>
            <a:pPr algn="ctr"/>
            <a:endParaRPr lang="it-IT" sz="2300" dirty="0">
              <a:ea typeface="+mn-lt"/>
              <a:cs typeface="+mn-lt"/>
            </a:endParaRPr>
          </a:p>
          <a:p>
            <a:pPr algn="ctr"/>
            <a:r>
              <a:rPr lang="it-IT" sz="2300" b="1" dirty="0">
                <a:ea typeface="+mn-lt"/>
                <a:cs typeface="+mn-lt"/>
              </a:rPr>
              <a:t>• Mostrare design prodotto</a:t>
            </a:r>
            <a:r>
              <a:rPr lang="it-IT" sz="2300" dirty="0">
                <a:ea typeface="+mn-lt"/>
                <a:cs typeface="+mn-lt"/>
              </a:rPr>
              <a:t> → contenuti solo audio ed è inadeguato. </a:t>
            </a:r>
            <a:endParaRPr lang="it-IT" dirty="0">
              <a:ea typeface="+mn-lt"/>
              <a:cs typeface="+mn-lt"/>
            </a:endParaRPr>
          </a:p>
          <a:p>
            <a:pPr algn="ctr"/>
            <a:endParaRPr lang="it-IT" sz="2300" dirty="0">
              <a:ea typeface="+mn-lt"/>
              <a:cs typeface="+mn-lt"/>
            </a:endParaRPr>
          </a:p>
          <a:p>
            <a:pPr algn="ctr"/>
            <a:r>
              <a:rPr lang="it-IT" sz="2300" b="1" dirty="0">
                <a:ea typeface="+mn-lt"/>
                <a:cs typeface="+mn-lt"/>
              </a:rPr>
              <a:t>• Parlare ai giovan</a:t>
            </a:r>
            <a:r>
              <a:rPr lang="it-IT" sz="2300" dirty="0">
                <a:ea typeface="+mn-lt"/>
                <a:cs typeface="+mn-lt"/>
              </a:rPr>
              <a:t>i su quotidiani cartacei → inefficace. </a:t>
            </a:r>
            <a:endParaRPr lang="it-IT" dirty="0">
              <a:ea typeface="+mn-lt"/>
              <a:cs typeface="+mn-lt"/>
            </a:endParaRPr>
          </a:p>
          <a:p>
            <a:pPr algn="ctr"/>
            <a:endParaRPr lang="it-IT" sz="2300" dirty="0">
              <a:ea typeface="+mn-lt"/>
              <a:cs typeface="+mn-lt"/>
            </a:endParaRPr>
          </a:p>
          <a:p>
            <a:pPr algn="ctr"/>
            <a:r>
              <a:rPr lang="it-IT" sz="2300" dirty="0">
                <a:ea typeface="+mn-lt"/>
                <a:cs typeface="+mn-lt"/>
              </a:rPr>
              <a:t>• La scelta non è semplice:</a:t>
            </a:r>
            <a:r>
              <a:rPr lang="it-IT" sz="2300" b="1" dirty="0">
                <a:ea typeface="+mn-lt"/>
                <a:cs typeface="+mn-lt"/>
              </a:rPr>
              <a:t> molti fattori da valutare. </a:t>
            </a:r>
            <a:endParaRPr lang="it-IT" b="1">
              <a:ea typeface="+mn-lt"/>
              <a:cs typeface="+mn-lt"/>
            </a:endParaRPr>
          </a:p>
          <a:p>
            <a:pPr algn="ctr"/>
            <a:endParaRPr lang="it-IT" sz="2300" b="1" dirty="0">
              <a:ea typeface="+mn-lt"/>
              <a:cs typeface="+mn-lt"/>
            </a:endParaRPr>
          </a:p>
          <a:p>
            <a:pPr algn="ctr"/>
            <a:r>
              <a:rPr lang="it-IT" sz="2300" b="1" dirty="0">
                <a:ea typeface="+mn-lt"/>
                <a:cs typeface="+mn-lt"/>
              </a:rPr>
              <a:t>• Errori </a:t>
            </a:r>
            <a:r>
              <a:rPr lang="it-IT" sz="2300" dirty="0">
                <a:ea typeface="+mn-lt"/>
                <a:cs typeface="+mn-lt"/>
              </a:rPr>
              <a:t>→ forti impatti negativi sul business.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14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1142D59A-4C08-4C0C-5A5B-FEE21A50B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A3319E-3F70-2A95-794C-9739FAA1FA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412" y="1602914"/>
            <a:ext cx="5103781" cy="4300200"/>
          </a:xfrm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02E74D-E55E-E4B0-D2CF-4FEDECC19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6200"/>
            <a:ext cx="12192000" cy="1156810"/>
          </a:xfrm>
        </p:spPr>
        <p:txBody>
          <a:bodyPr/>
          <a:lstStyle/>
          <a:p>
            <a:r>
              <a:rPr lang="it-IT" sz="3200" b="1" dirty="0">
                <a:solidFill>
                  <a:srgbClr val="000000"/>
                </a:solidFill>
                <a:latin typeface="Arial"/>
                <a:cs typeface="Arial"/>
              </a:rPr>
              <a:t>Partnership</a:t>
            </a:r>
            <a:r>
              <a:rPr lang="it-IT" sz="2400" dirty="0">
                <a:solidFill>
                  <a:srgbClr val="000000"/>
                </a:solidFill>
                <a:latin typeface="TW Cen MT"/>
              </a:rPr>
              <a:t> </a:t>
            </a: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88C9EB4-7506-4393-FCFB-46A6E25060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70</a:t>
            </a:fld>
            <a:endParaRPr lang="it-IT" noProof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19B2708-6A7D-BA7B-07B0-C12893052C0D}"/>
              </a:ext>
            </a:extLst>
          </p:cNvPr>
          <p:cNvSpPr txBox="1"/>
          <p:nvPr/>
        </p:nvSpPr>
        <p:spPr>
          <a:xfrm>
            <a:off x="854902" y="1748129"/>
            <a:ext cx="4876800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b="1" i="1" dirty="0">
                <a:latin typeface="Arial"/>
                <a:ea typeface="+mn-lt"/>
                <a:cs typeface="+mn-lt"/>
              </a:rPr>
              <a:t> Funzione generale </a:t>
            </a:r>
          </a:p>
          <a:p>
            <a:pPr algn="ctr"/>
            <a:endParaRPr lang="it-IT" sz="2400" dirty="0">
              <a:latin typeface="Arial"/>
              <a:ea typeface="+mn-lt"/>
              <a:cs typeface="+mn-lt"/>
            </a:endParaRPr>
          </a:p>
          <a:p>
            <a:pPr algn="ctr"/>
            <a:r>
              <a:rPr lang="it-IT" sz="2400" dirty="0">
                <a:latin typeface="Arial"/>
                <a:ea typeface="+mn-lt"/>
                <a:cs typeface="+mn-lt"/>
              </a:rPr>
              <a:t>• Le partnership sono un microcosmo sempre più rilevante nelle strategie di canale. </a:t>
            </a:r>
          </a:p>
          <a:p>
            <a:pPr algn="ctr"/>
            <a:r>
              <a:rPr lang="it-IT" sz="2400" dirty="0">
                <a:latin typeface="Arial"/>
                <a:ea typeface="+mn-lt"/>
                <a:cs typeface="+mn-lt"/>
              </a:rPr>
              <a:t>• Servono a colmare un gap dell’azienda, laddove non eccelle o non possiede risorse. </a:t>
            </a:r>
            <a:endParaRPr lang="it-IT" sz="2400">
              <a:latin typeface="Arial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DA4C03B-4CF0-578B-6EB6-C07E7E41F931}"/>
              </a:ext>
            </a:extLst>
          </p:cNvPr>
          <p:cNvSpPr txBox="1"/>
          <p:nvPr/>
        </p:nvSpPr>
        <p:spPr>
          <a:xfrm>
            <a:off x="6093051" y="1750239"/>
            <a:ext cx="5625799" cy="390876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b="1" i="1" dirty="0">
                <a:latin typeface="Arial"/>
                <a:cs typeface="Arial"/>
              </a:rPr>
              <a:t> Possibili usi: </a:t>
            </a:r>
          </a:p>
          <a:p>
            <a:pPr algn="ctr"/>
            <a:endParaRPr lang="it-IT" sz="2000" dirty="0">
              <a:latin typeface="Arial"/>
              <a:cs typeface="Arial"/>
            </a:endParaRPr>
          </a:p>
          <a:p>
            <a:pPr algn="ctr"/>
            <a:r>
              <a:rPr lang="it-IT" sz="2000" dirty="0">
                <a:latin typeface="Arial"/>
                <a:cs typeface="Arial"/>
              </a:rPr>
              <a:t>• Accesso a reti distributive altrimenti irraggiungibili. </a:t>
            </a:r>
          </a:p>
          <a:p>
            <a:pPr algn="ctr"/>
            <a:r>
              <a:rPr lang="it-IT" sz="2000" dirty="0">
                <a:latin typeface="Arial"/>
                <a:cs typeface="Arial"/>
              </a:rPr>
              <a:t>• Integrazione capacità produttive mancanti. </a:t>
            </a:r>
          </a:p>
          <a:p>
            <a:pPr algn="ctr"/>
            <a:r>
              <a:rPr lang="it-IT" sz="2000" dirty="0">
                <a:latin typeface="Arial"/>
                <a:cs typeface="Arial"/>
              </a:rPr>
              <a:t>• Aumentare autorevolezza su un tema. </a:t>
            </a:r>
            <a:endParaRPr lang="it-IT"/>
          </a:p>
          <a:p>
            <a:pPr algn="ctr"/>
            <a:r>
              <a:rPr lang="it-IT" sz="2000" dirty="0">
                <a:latin typeface="Arial"/>
                <a:cs typeface="Arial"/>
              </a:rPr>
              <a:t>• Appropriarsi di linguaggi innovativi (soprattutto digitali). </a:t>
            </a:r>
          </a:p>
          <a:p>
            <a:pPr algn="ctr"/>
            <a:r>
              <a:rPr lang="it-IT" sz="2000" dirty="0">
                <a:latin typeface="Arial"/>
                <a:cs typeface="Arial"/>
              </a:rPr>
              <a:t>• Non solo upper </a:t>
            </a:r>
            <a:r>
              <a:rPr lang="it-IT" sz="2000" err="1">
                <a:latin typeface="Arial"/>
                <a:cs typeface="Arial"/>
              </a:rPr>
              <a:t>funnel</a:t>
            </a:r>
            <a:r>
              <a:rPr lang="it-IT" sz="2000" dirty="0">
                <a:latin typeface="Arial"/>
                <a:cs typeface="Arial"/>
              </a:rPr>
              <a:t> → possono agire su varie fasi del customer </a:t>
            </a:r>
            <a:r>
              <a:rPr lang="it-IT" sz="2000" err="1">
                <a:latin typeface="Arial"/>
                <a:cs typeface="Arial"/>
              </a:rPr>
              <a:t>journey</a:t>
            </a:r>
            <a:r>
              <a:rPr lang="it-IT" sz="2000" dirty="0">
                <a:latin typeface="Arial"/>
                <a:cs typeface="Arial"/>
              </a:rPr>
              <a:t>. </a:t>
            </a:r>
          </a:p>
          <a:p>
            <a:pPr algn="ctr"/>
            <a:r>
              <a:rPr lang="it-IT" sz="2000" dirty="0">
                <a:latin typeface="Arial"/>
                <a:cs typeface="Arial"/>
              </a:rPr>
              <a:t>• Richiedono investimenti più alti (monetari e risorse umane).</a:t>
            </a:r>
            <a:endParaRPr lang="it-IT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204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231D107B-4342-A0E1-2B10-29A256A745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653A073-BABC-FDCA-93DF-E30F9C8411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339BEDD-A7FC-EE96-19E1-43E2011A9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984" y="466724"/>
            <a:ext cx="11085184" cy="5782682"/>
          </a:xfrm>
        </p:spPr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AD429D5-93EC-9522-CD25-58B014527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1207" y="728086"/>
            <a:ext cx="5864382" cy="991321"/>
          </a:xfrm>
        </p:spPr>
        <p:txBody>
          <a:bodyPr>
            <a:normAutofit/>
          </a:bodyPr>
          <a:lstStyle/>
          <a:p>
            <a:r>
              <a:rPr lang="it-IT" sz="2800" b="1">
                <a:latin typeface="Arial"/>
                <a:cs typeface="Arial"/>
              </a:rPr>
              <a:t>Tipologie principali di partnership</a:t>
            </a:r>
            <a:endParaRPr lang="it-IT" sz="2000">
              <a:latin typeface="Arial"/>
              <a:cs typeface="Arial"/>
            </a:endParaRPr>
          </a:p>
        </p:txBody>
      </p:sp>
      <p:sp>
        <p:nvSpPr>
          <p:cNvPr id="8" name="Sottotitolo 7">
            <a:extLst>
              <a:ext uri="{FF2B5EF4-FFF2-40B4-BE49-F238E27FC236}">
                <a16:creationId xmlns:a16="http://schemas.microsoft.com/office/drawing/2014/main" id="{5548B609-69EF-4899-CCDD-9CF3A0D26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831" y="1719407"/>
            <a:ext cx="10220777" cy="4051750"/>
          </a:xfrm>
        </p:spPr>
        <p:txBody>
          <a:bodyPr>
            <a:normAutofit/>
          </a:bodyPr>
          <a:lstStyle/>
          <a:p>
            <a:r>
              <a:rPr lang="it-IT" sz="2400" b="1" i="1">
                <a:latin typeface="Arial"/>
                <a:ea typeface="+mn-lt"/>
                <a:cs typeface="+mn-lt"/>
              </a:rPr>
              <a:t> 1. Media partnership </a:t>
            </a:r>
          </a:p>
          <a:p>
            <a:r>
              <a:rPr lang="it-IT" b="1" i="1">
                <a:latin typeface="Arial"/>
                <a:ea typeface="+mn-lt"/>
                <a:cs typeface="+mn-lt"/>
              </a:rPr>
              <a:t>• Partner </a:t>
            </a:r>
            <a:r>
              <a:rPr lang="it-IT">
                <a:latin typeface="Arial"/>
                <a:ea typeface="+mn-lt"/>
                <a:cs typeface="+mn-lt"/>
              </a:rPr>
              <a:t>= amplificatore e diffusore del messaggio. </a:t>
            </a:r>
          </a:p>
          <a:p>
            <a:r>
              <a:rPr lang="it-IT">
                <a:latin typeface="Arial"/>
                <a:ea typeface="+mn-lt"/>
                <a:cs typeface="+mn-lt"/>
              </a:rPr>
              <a:t>• Non interviene nella creazione del contenuto, ma offre i suoi canali (campagne, eventi). </a:t>
            </a:r>
          </a:p>
          <a:p>
            <a:r>
              <a:rPr lang="it-IT" b="1" i="1">
                <a:latin typeface="Arial"/>
                <a:ea typeface="+mn-lt"/>
                <a:cs typeface="+mn-lt"/>
              </a:rPr>
              <a:t>• Partner possibili:</a:t>
            </a:r>
            <a:r>
              <a:rPr lang="it-IT">
                <a:latin typeface="Arial"/>
                <a:ea typeface="+mn-lt"/>
                <a:cs typeface="+mn-lt"/>
              </a:rPr>
              <a:t> quotidiani, riviste, blog, siti, radio, community social. </a:t>
            </a:r>
          </a:p>
          <a:p>
            <a:endParaRPr lang="it-IT">
              <a:latin typeface="Arial"/>
              <a:ea typeface="+mn-lt"/>
              <a:cs typeface="+mn-lt"/>
            </a:endParaRPr>
          </a:p>
          <a:p>
            <a:r>
              <a:rPr lang="it-IT" b="1" i="1">
                <a:latin typeface="Arial"/>
                <a:ea typeface="+mn-lt"/>
                <a:cs typeface="+mn-lt"/>
              </a:rPr>
              <a:t>• Criteri di scelta: </a:t>
            </a:r>
            <a:endParaRPr lang="it-IT" b="1" i="1">
              <a:latin typeface="Arial"/>
              <a:cs typeface="Arial"/>
            </a:endParaRPr>
          </a:p>
          <a:p>
            <a:r>
              <a:rPr lang="it-IT">
                <a:latin typeface="Arial"/>
                <a:ea typeface="+mn-lt"/>
                <a:cs typeface="+mn-lt"/>
              </a:rPr>
              <a:t>• Capacità di amplificazione. </a:t>
            </a:r>
          </a:p>
          <a:p>
            <a:r>
              <a:rPr lang="it-IT">
                <a:latin typeface="Arial"/>
                <a:ea typeface="+mn-lt"/>
                <a:cs typeface="+mn-lt"/>
              </a:rPr>
              <a:t>• Allineamento target tra pubblico del partner e brand. </a:t>
            </a:r>
          </a:p>
          <a:p>
            <a:r>
              <a:rPr lang="it-IT">
                <a:latin typeface="Arial"/>
                <a:ea typeface="+mn-lt"/>
                <a:cs typeface="+mn-lt"/>
              </a:rPr>
              <a:t>• Credibilità del partner verso il pubblico. </a:t>
            </a:r>
          </a:p>
          <a:p>
            <a:r>
              <a:rPr lang="it-IT">
                <a:latin typeface="Arial"/>
                <a:ea typeface="+mn-lt"/>
                <a:cs typeface="+mn-lt"/>
              </a:rPr>
              <a:t>• Il messaggio deve integrarsi bene nei canali del partner, senza sembrare forzato. </a:t>
            </a:r>
            <a:endParaRPr lang="it-IT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716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9F15C52-0378-1B2F-2C3D-3950013F4E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5E17A8-A9C3-1400-CC9D-A8F62EDA9A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599" y="294362"/>
            <a:ext cx="11051082" cy="6258838"/>
          </a:xfrm>
        </p:spPr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DDBD1A94-C3A7-A814-405E-A5D5FC6B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765" y="603336"/>
            <a:ext cx="7232465" cy="634330"/>
          </a:xfrm>
        </p:spPr>
        <p:txBody>
          <a:bodyPr>
            <a:normAutofit/>
          </a:bodyPr>
          <a:lstStyle/>
          <a:p>
            <a:r>
              <a:rPr lang="it-IT" sz="2800" b="1">
                <a:solidFill>
                  <a:srgbClr val="000000"/>
                </a:solidFill>
                <a:latin typeface="Arial"/>
                <a:cs typeface="Arial"/>
              </a:rPr>
              <a:t>2. Co-marketing / Co-branding </a:t>
            </a:r>
            <a:endParaRPr lang="it-IT" b="1">
              <a:latin typeface="Arial"/>
              <a:cs typeface="Arial"/>
            </a:endParaRP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DDB7DF85-CB4A-A8C9-8133-E370C636C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764" y="1115026"/>
            <a:ext cx="7674008" cy="4939010"/>
          </a:xfrm>
        </p:spPr>
        <p:txBody>
          <a:bodyPr>
            <a:normAutofit/>
          </a:bodyPr>
          <a:lstStyle/>
          <a:p>
            <a:r>
              <a:rPr lang="it-IT">
                <a:latin typeface="Arial"/>
                <a:ea typeface="+mn-lt"/>
                <a:cs typeface="+mn-lt"/>
              </a:rPr>
              <a:t>• Due aziende mettono in comune risorse e capacità quindi </a:t>
            </a:r>
            <a:r>
              <a:rPr lang="it-IT" i="1" u="sng">
                <a:latin typeface="Arial"/>
                <a:ea typeface="+mn-lt"/>
                <a:cs typeface="+mn-lt"/>
              </a:rPr>
              <a:t>c'è un obiettivo comune. </a:t>
            </a:r>
          </a:p>
          <a:p>
            <a:r>
              <a:rPr lang="it-IT">
                <a:latin typeface="Arial"/>
                <a:ea typeface="+mn-lt"/>
                <a:cs typeface="+mn-lt"/>
              </a:rPr>
              <a:t>• Riguarda varie funzioni aziendali, in primis </a:t>
            </a:r>
            <a:r>
              <a:rPr lang="it-IT" i="1" u="sng">
                <a:latin typeface="Arial"/>
                <a:ea typeface="+mn-lt"/>
                <a:cs typeface="+mn-lt"/>
              </a:rPr>
              <a:t>la comunicazione. </a:t>
            </a:r>
          </a:p>
          <a:p>
            <a:endParaRPr lang="it-IT">
              <a:latin typeface="Arial"/>
              <a:ea typeface="+mn-lt"/>
              <a:cs typeface="+mn-lt"/>
            </a:endParaRPr>
          </a:p>
          <a:p>
            <a:r>
              <a:rPr lang="it-IT" b="1" i="1">
                <a:latin typeface="Arial"/>
                <a:ea typeface="+mn-lt"/>
                <a:cs typeface="+mn-lt"/>
              </a:rPr>
              <a:t>• Forme: </a:t>
            </a:r>
            <a:endParaRPr lang="it-IT" b="1" i="1">
              <a:latin typeface="Arial"/>
              <a:cs typeface="Arial"/>
            </a:endParaRPr>
          </a:p>
          <a:p>
            <a:r>
              <a:rPr lang="it-IT">
                <a:latin typeface="Arial"/>
                <a:ea typeface="+mn-lt"/>
                <a:cs typeface="+mn-lt"/>
              </a:rPr>
              <a:t>• Condivisione canali di comunicazione. </a:t>
            </a:r>
          </a:p>
          <a:p>
            <a:r>
              <a:rPr lang="it-IT">
                <a:latin typeface="Arial"/>
                <a:ea typeface="+mn-lt"/>
                <a:cs typeface="+mn-lt"/>
              </a:rPr>
              <a:t>• Condivisione immagine e vantaggi competitivi. </a:t>
            </a:r>
          </a:p>
          <a:p>
            <a:r>
              <a:rPr lang="it-IT">
                <a:latin typeface="Arial"/>
                <a:ea typeface="+mn-lt"/>
                <a:cs typeface="+mn-lt"/>
              </a:rPr>
              <a:t>• Creazione economie di scala per acquisto spazi pubblicitari. </a:t>
            </a:r>
          </a:p>
          <a:p>
            <a:r>
              <a:rPr lang="it-IT">
                <a:latin typeface="Arial"/>
                <a:ea typeface="+mn-lt"/>
                <a:cs typeface="+mn-lt"/>
              </a:rPr>
              <a:t>• Accesso reciproco alle audience. </a:t>
            </a:r>
            <a:endParaRPr lang="it-IT">
              <a:latin typeface="Arial"/>
              <a:cs typeface="Arial"/>
            </a:endParaRPr>
          </a:p>
          <a:p>
            <a:endParaRPr lang="it-IT">
              <a:latin typeface="Arial"/>
              <a:ea typeface="+mn-lt"/>
              <a:cs typeface="+mn-lt"/>
            </a:endParaRPr>
          </a:p>
          <a:p>
            <a:r>
              <a:rPr lang="it-IT" b="1" i="1">
                <a:latin typeface="Arial"/>
                <a:ea typeface="+mn-lt"/>
                <a:cs typeface="+mn-lt"/>
              </a:rPr>
              <a:t>• Esempi: </a:t>
            </a:r>
          </a:p>
          <a:p>
            <a:r>
              <a:rPr lang="it-IT">
                <a:latin typeface="Arial"/>
                <a:ea typeface="+mn-lt"/>
                <a:cs typeface="+mn-lt"/>
              </a:rPr>
              <a:t>• Campagne su prodotti creati unendo competenze di due aziende. </a:t>
            </a:r>
          </a:p>
          <a:p>
            <a:r>
              <a:rPr lang="it-IT">
                <a:latin typeface="Arial"/>
                <a:ea typeface="+mn-lt"/>
                <a:cs typeface="+mn-lt"/>
              </a:rPr>
              <a:t>• Bundle di prodotti di entrambi i brand. </a:t>
            </a:r>
            <a:endParaRPr lang="it-IT">
              <a:latin typeface="Arial"/>
            </a:endParaRPr>
          </a:p>
        </p:txBody>
      </p:sp>
      <p:pic>
        <p:nvPicPr>
          <p:cNvPr id="6" name="Immagine 5" descr="Perché i marchi fanno Co-Branding?">
            <a:extLst>
              <a:ext uri="{FF2B5EF4-FFF2-40B4-BE49-F238E27FC236}">
                <a16:creationId xmlns:a16="http://schemas.microsoft.com/office/drawing/2014/main" id="{7D51ACCC-F5E8-E5B0-D51F-BA00F4925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182" y="4054018"/>
            <a:ext cx="3651336" cy="218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19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4C89A2-0EDF-A50E-E59B-6074DFD7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35" y="155531"/>
            <a:ext cx="11139187" cy="831937"/>
          </a:xfrm>
        </p:spPr>
        <p:txBody>
          <a:bodyPr>
            <a:normAutofit fontScale="90000"/>
          </a:bodyPr>
          <a:lstStyle/>
          <a:p>
            <a:r>
              <a:rPr lang="it-IT" sz="3200" b="1" dirty="0">
                <a:latin typeface="Arial"/>
                <a:cs typeface="Arial"/>
              </a:rPr>
              <a:t>3. Collaborazioni con onlus/associazioni/enti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3AD474-1DCA-D668-E5AB-D9D738CD5F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8284" y="694152"/>
            <a:ext cx="10038172" cy="42243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latin typeface="Arial"/>
                <a:ea typeface="+mn-lt"/>
                <a:cs typeface="Arial"/>
              </a:rPr>
              <a:t>• Tipiche nei progetti di Corporate Social </a:t>
            </a:r>
            <a:r>
              <a:rPr lang="it-IT" err="1">
                <a:latin typeface="Arial"/>
                <a:ea typeface="+mn-lt"/>
                <a:cs typeface="Arial"/>
              </a:rPr>
              <a:t>Responsibility</a:t>
            </a:r>
            <a:r>
              <a:rPr lang="it-IT" dirty="0">
                <a:latin typeface="Arial"/>
                <a:ea typeface="+mn-lt"/>
                <a:cs typeface="Arial"/>
              </a:rPr>
              <a:t>. </a:t>
            </a:r>
            <a:endParaRPr lang="it-IT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it-IT" b="1" i="1" dirty="0">
                <a:latin typeface="Arial"/>
                <a:ea typeface="+mn-lt"/>
                <a:cs typeface="Arial"/>
              </a:rPr>
              <a:t>• Scambio: </a:t>
            </a:r>
          </a:p>
          <a:p>
            <a:pPr marL="0" indent="0">
              <a:buNone/>
            </a:pPr>
            <a:r>
              <a:rPr lang="it-IT" dirty="0">
                <a:latin typeface="Arial"/>
                <a:ea typeface="+mn-lt"/>
                <a:cs typeface="Arial"/>
              </a:rPr>
              <a:t>• Associazioni ottengono mezzi economici o capacità aziendali. </a:t>
            </a:r>
            <a:endParaRPr lang="it-IT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it-IT" dirty="0">
                <a:latin typeface="Arial"/>
                <a:ea typeface="+mn-lt"/>
                <a:cs typeface="Arial"/>
              </a:rPr>
              <a:t>• Azienda ottiene vantaggi di immagine. </a:t>
            </a:r>
          </a:p>
          <a:p>
            <a:pPr marL="0" indent="0">
              <a:buNone/>
            </a:pPr>
            <a:endParaRPr lang="it-IT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it-IT" b="1" i="1" dirty="0">
                <a:latin typeface="Arial"/>
                <a:ea typeface="+mn-lt"/>
                <a:cs typeface="Arial"/>
              </a:rPr>
              <a:t>• Condizioni per efficacia</a:t>
            </a:r>
            <a:r>
              <a:rPr lang="it-IT" dirty="0">
                <a:latin typeface="Arial"/>
                <a:ea typeface="+mn-lt"/>
                <a:cs typeface="Arial"/>
              </a:rPr>
              <a:t>: </a:t>
            </a:r>
          </a:p>
          <a:p>
            <a:pPr marL="0" indent="0">
              <a:buNone/>
            </a:pPr>
            <a:r>
              <a:rPr lang="it-IT" dirty="0">
                <a:latin typeface="Arial"/>
                <a:ea typeface="+mn-lt"/>
                <a:cs typeface="Arial"/>
              </a:rPr>
              <a:t>• Coerenza del brand con la causa. </a:t>
            </a:r>
          </a:p>
          <a:p>
            <a:pPr marL="0" indent="0">
              <a:buNone/>
            </a:pPr>
            <a:r>
              <a:rPr lang="it-IT" dirty="0">
                <a:latin typeface="Arial"/>
                <a:ea typeface="+mn-lt"/>
                <a:cs typeface="Arial"/>
              </a:rPr>
              <a:t>• Evitare “</a:t>
            </a:r>
            <a:r>
              <a:rPr lang="it-IT" err="1">
                <a:latin typeface="Arial"/>
                <a:ea typeface="+mn-lt"/>
                <a:cs typeface="Arial"/>
              </a:rPr>
              <a:t>reputation</a:t>
            </a:r>
            <a:r>
              <a:rPr lang="it-IT" dirty="0">
                <a:latin typeface="Arial"/>
                <a:ea typeface="+mn-lt"/>
                <a:cs typeface="Arial"/>
              </a:rPr>
              <a:t> washing” (uso strumentale per ripulire immagine). </a:t>
            </a:r>
            <a:endParaRPr lang="it-IT">
              <a:latin typeface="Arial"/>
              <a:ea typeface="+mn-lt"/>
              <a:cs typeface="Arial"/>
            </a:endParaRPr>
          </a:p>
          <a:p>
            <a:pPr marL="0" indent="0">
              <a:buNone/>
            </a:pPr>
            <a:r>
              <a:rPr lang="it-IT" dirty="0">
                <a:latin typeface="Arial"/>
                <a:ea typeface="+mn-lt"/>
                <a:cs typeface="Arial"/>
              </a:rPr>
              <a:t>• Spesso radicate nella comunicazione digitale/social, che permette un racconto dettagliato del progetto.</a:t>
            </a:r>
            <a:endParaRPr lang="it-IT">
              <a:latin typeface="Arial"/>
              <a:cs typeface="Arial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1FCE7F-A9F2-C16F-5F6F-08BE2F820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73</a:t>
            </a:fld>
            <a:endParaRPr lang="it-IT" noProof="0"/>
          </a:p>
        </p:txBody>
      </p:sp>
      <p:pic>
        <p:nvPicPr>
          <p:cNvPr id="4" name="Immagine 3" descr="Una mano all'anziano&quot;: II edizione si amplia il progetto di supporto agli  anziani soli a Padova. - Fondazione OIC Onlus">
            <a:extLst>
              <a:ext uri="{FF2B5EF4-FFF2-40B4-BE49-F238E27FC236}">
                <a16:creationId xmlns:a16="http://schemas.microsoft.com/office/drawing/2014/main" id="{BBB9030B-B1FC-0954-C234-AE74AAEE6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045" y="4619886"/>
            <a:ext cx="3390376" cy="190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30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F83CEE6-E7F8-A41B-C217-F42F7C87E7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EB3FF0-9675-74C5-587F-C62BF1D0C1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D26FC5-4FC6-F69E-AEF8-2E0B2BC112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0600" y="212943"/>
            <a:ext cx="9318842" cy="6035457"/>
          </a:xfrm>
        </p:spPr>
        <p:txBody>
          <a:bodyPr/>
          <a:lstStyle/>
          <a:p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2C53C4ED-DF9A-4A05-80E0-17C29F27A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250" y="370562"/>
            <a:ext cx="9037640" cy="667731"/>
          </a:xfrm>
        </p:spPr>
        <p:txBody>
          <a:bodyPr>
            <a:noAutofit/>
          </a:bodyPr>
          <a:lstStyle/>
          <a:p>
            <a:r>
              <a:rPr lang="it-IT" sz="2800" b="1">
                <a:solidFill>
                  <a:srgbClr val="000000"/>
                </a:solidFill>
                <a:latin typeface="Arial"/>
                <a:cs typeface="Arial"/>
              </a:rPr>
              <a:t>4. Collaborazioni per contenuti (creator)</a:t>
            </a:r>
            <a:endParaRPr lang="it-IT" sz="2800" b="1">
              <a:latin typeface="Arial"/>
              <a:cs typeface="Arial"/>
            </a:endParaRP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EAA36CF1-7740-EC43-5ACD-AB7E88B3F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948" y="1218366"/>
            <a:ext cx="8915982" cy="4803312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latin typeface="Arial"/>
                <a:ea typeface="+mn-lt"/>
                <a:cs typeface="+mn-lt"/>
              </a:rPr>
              <a:t> • Da sempre le aziende si affidano a </a:t>
            </a:r>
            <a:r>
              <a:rPr lang="it-IT" b="1" i="1" dirty="0">
                <a:latin typeface="Arial"/>
                <a:ea typeface="+mn-lt"/>
                <a:cs typeface="+mn-lt"/>
              </a:rPr>
              <a:t>fornitori esterni </a:t>
            </a:r>
            <a:r>
              <a:rPr lang="it-IT" dirty="0">
                <a:latin typeface="Arial"/>
                <a:ea typeface="+mn-lt"/>
                <a:cs typeface="+mn-lt"/>
              </a:rPr>
              <a:t>(agenzie, case di produzione, registi ecc.), che però non parlano al pubblico finale. </a:t>
            </a:r>
          </a:p>
          <a:p>
            <a:r>
              <a:rPr lang="it-IT" dirty="0">
                <a:latin typeface="Arial"/>
                <a:ea typeface="+mn-lt"/>
                <a:cs typeface="+mn-lt"/>
              </a:rPr>
              <a:t>• Con i social la</a:t>
            </a:r>
            <a:r>
              <a:rPr lang="it-IT" b="1" i="1" dirty="0">
                <a:latin typeface="Arial"/>
                <a:ea typeface="+mn-lt"/>
                <a:cs typeface="+mn-lt"/>
              </a:rPr>
              <a:t> creazione di contenuti</a:t>
            </a:r>
            <a:r>
              <a:rPr lang="it-IT" dirty="0">
                <a:latin typeface="Arial"/>
                <a:ea typeface="+mn-lt"/>
                <a:cs typeface="+mn-lt"/>
              </a:rPr>
              <a:t> diventa democratica. </a:t>
            </a:r>
          </a:p>
          <a:p>
            <a:endParaRPr lang="it-IT" b="1" i="1">
              <a:latin typeface="Arial"/>
              <a:ea typeface="+mn-lt"/>
              <a:cs typeface="+mn-lt"/>
            </a:endParaRPr>
          </a:p>
          <a:p>
            <a:r>
              <a:rPr lang="it-IT" b="1" i="1" dirty="0">
                <a:latin typeface="Arial"/>
                <a:ea typeface="+mn-lt"/>
                <a:cs typeface="+mn-lt"/>
              </a:rPr>
              <a:t>• Nascono i creator: </a:t>
            </a:r>
          </a:p>
          <a:p>
            <a:r>
              <a:rPr lang="it-IT" dirty="0">
                <a:latin typeface="Arial"/>
                <a:ea typeface="+mn-lt"/>
                <a:cs typeface="+mn-lt"/>
              </a:rPr>
              <a:t>• </a:t>
            </a:r>
            <a:r>
              <a:rPr lang="it-IT" i="1" u="sng" dirty="0">
                <a:latin typeface="Arial"/>
                <a:ea typeface="+mn-lt"/>
                <a:cs typeface="+mn-lt"/>
              </a:rPr>
              <a:t>Ex-pagine amatorial</a:t>
            </a:r>
            <a:r>
              <a:rPr lang="it-IT" dirty="0">
                <a:latin typeface="Arial"/>
                <a:ea typeface="+mn-lt"/>
                <a:cs typeface="+mn-lt"/>
              </a:rPr>
              <a:t>i diventate aziende di intrattenimento. </a:t>
            </a:r>
          </a:p>
          <a:p>
            <a:r>
              <a:rPr lang="it-IT" dirty="0">
                <a:latin typeface="Arial"/>
                <a:ea typeface="+mn-lt"/>
                <a:cs typeface="+mn-lt"/>
              </a:rPr>
              <a:t>• Sono competitor (per l’attenzione del pubblico) e fornitori (per i contenuti). </a:t>
            </a:r>
          </a:p>
          <a:p>
            <a:endParaRPr lang="it-IT">
              <a:latin typeface="Arial"/>
              <a:ea typeface="+mn-lt"/>
              <a:cs typeface="+mn-lt"/>
            </a:endParaRPr>
          </a:p>
          <a:p>
            <a:r>
              <a:rPr lang="it-IT" b="1" i="1" dirty="0">
                <a:latin typeface="Arial"/>
                <a:ea typeface="+mn-lt"/>
                <a:cs typeface="+mn-lt"/>
              </a:rPr>
              <a:t>• Motivi per rivolgersi ai creator: </a:t>
            </a:r>
          </a:p>
          <a:p>
            <a:r>
              <a:rPr lang="it-IT" dirty="0">
                <a:latin typeface="Arial"/>
                <a:ea typeface="+mn-lt"/>
                <a:cs typeface="+mn-lt"/>
              </a:rPr>
              <a:t>• Linguaggi e formati adatti ai social. </a:t>
            </a:r>
          </a:p>
          <a:p>
            <a:r>
              <a:rPr lang="it-IT" dirty="0">
                <a:latin typeface="Arial"/>
                <a:ea typeface="+mn-lt"/>
                <a:cs typeface="+mn-lt"/>
              </a:rPr>
              <a:t>• Adattamento a un panorama media in continua evoluzione.</a:t>
            </a:r>
          </a:p>
          <a:p>
            <a:r>
              <a:rPr lang="it-IT" dirty="0">
                <a:latin typeface="Arial"/>
                <a:ea typeface="+mn-lt"/>
                <a:cs typeface="+mn-lt"/>
              </a:rPr>
              <a:t>• Modalità di collaborazione </a:t>
            </a:r>
          </a:p>
          <a:p>
            <a:r>
              <a:rPr lang="it-IT" dirty="0">
                <a:latin typeface="Arial"/>
                <a:ea typeface="+mn-lt"/>
                <a:cs typeface="+mn-lt"/>
              </a:rPr>
              <a:t>• Creator produce contenuti senza comparire (simile a una casa di produzione). </a:t>
            </a:r>
          </a:p>
          <a:p>
            <a:r>
              <a:rPr lang="it-IT" dirty="0">
                <a:latin typeface="Arial"/>
                <a:ea typeface="+mn-lt"/>
                <a:cs typeface="+mn-lt"/>
              </a:rPr>
              <a:t>• Oppure sfruttare la notorietà del creator → contenuto visibile come collaborazione. </a:t>
            </a:r>
            <a:endParaRPr lang="it-IT" dirty="0">
              <a:latin typeface="Arial"/>
              <a:ea typeface="+mn-lt"/>
              <a:cs typeface="Arial"/>
            </a:endParaRPr>
          </a:p>
          <a:p>
            <a:r>
              <a:rPr lang="it-IT" dirty="0">
                <a:latin typeface="Arial"/>
                <a:ea typeface="+mn-lt"/>
                <a:cs typeface="+mn-lt"/>
              </a:rPr>
              <a:t>• Spesso previsto anche l’uso dei canali del creator → funzione da media partner.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C1488DB-F398-5E1D-FB81-85DF0F8F5E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6C5A602-E130-A411-0972-AB2D3D6FFE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95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1BFB761-4D60-88AF-4CAC-A5A9BC6431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9208" y="266700"/>
            <a:ext cx="5349592" cy="6324600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C7A41AF0-EEBE-F67F-F1CE-A6E97AB89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38" y="533401"/>
            <a:ext cx="4684212" cy="5165731"/>
          </a:xfrm>
        </p:spPr>
        <p:txBody>
          <a:bodyPr/>
          <a:lstStyle/>
          <a:p>
            <a:r>
              <a:rPr lang="it-IT" sz="2800" b="1" dirty="0">
                <a:latin typeface="Arial"/>
                <a:ea typeface="+mn-lt"/>
                <a:cs typeface="+mn-lt"/>
              </a:rPr>
              <a:t>5. Influencer marketing </a:t>
            </a:r>
          </a:p>
          <a:p>
            <a:endParaRPr lang="it-IT" sz="2000" dirty="0">
              <a:latin typeface="Arial"/>
              <a:ea typeface="+mn-lt"/>
              <a:cs typeface="+mn-lt"/>
            </a:endParaRPr>
          </a:p>
          <a:p>
            <a:r>
              <a:rPr lang="it-IT" sz="2000" dirty="0">
                <a:latin typeface="Arial"/>
                <a:ea typeface="+mn-lt"/>
                <a:cs typeface="+mn-lt"/>
              </a:rPr>
              <a:t>• Influencer = protagonisti delle piattaforme social, con forte impatto sulle decisioni d’acquisto. </a:t>
            </a:r>
            <a:endParaRPr lang="it-IT" sz="2000">
              <a:latin typeface="Arial"/>
              <a:ea typeface="+mn-lt"/>
              <a:cs typeface="+mn-lt"/>
            </a:endParaRPr>
          </a:p>
          <a:p>
            <a:r>
              <a:rPr lang="it-IT" sz="2000" dirty="0">
                <a:latin typeface="Arial"/>
                <a:ea typeface="+mn-lt"/>
                <a:cs typeface="+mn-lt"/>
              </a:rPr>
              <a:t>• Strumento ormai quasi imprescindibile, soprattutto per aziende di largo consumo. </a:t>
            </a:r>
            <a:endParaRPr lang="it-IT" sz="2000">
              <a:latin typeface="Arial"/>
              <a:ea typeface="+mn-lt"/>
              <a:cs typeface="+mn-lt"/>
            </a:endParaRPr>
          </a:p>
          <a:p>
            <a:r>
              <a:rPr lang="it-IT" sz="2000" dirty="0">
                <a:latin typeface="Arial"/>
                <a:ea typeface="+mn-lt"/>
                <a:cs typeface="+mn-lt"/>
              </a:rPr>
              <a:t>• Mercato stimato a 13,8 miliardi $ annui (Influencer Marketing Hub). </a:t>
            </a:r>
            <a:endParaRPr lang="it-IT" sz="2000">
              <a:latin typeface="Arial"/>
              <a:ea typeface="+mn-lt"/>
              <a:cs typeface="+mn-lt"/>
            </a:endParaRPr>
          </a:p>
          <a:p>
            <a:r>
              <a:rPr lang="it-IT" sz="2000" dirty="0">
                <a:latin typeface="Arial"/>
                <a:ea typeface="+mn-lt"/>
                <a:cs typeface="+mn-lt"/>
              </a:rPr>
              <a:t>• Piattaforme chiave: Instagram (fulcro) e TikTok (in forte crescita).</a:t>
            </a:r>
            <a:endParaRPr lang="it-IT" sz="2000">
              <a:latin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E21BED0-82A9-A27C-0720-B4FEED6DE133}"/>
              </a:ext>
            </a:extLst>
          </p:cNvPr>
          <p:cNvSpPr txBox="1"/>
          <p:nvPr/>
        </p:nvSpPr>
        <p:spPr>
          <a:xfrm>
            <a:off x="6571990" y="256784"/>
            <a:ext cx="5102267" cy="51398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err="1">
                <a:latin typeface="Arial"/>
                <a:cs typeface="Arial"/>
              </a:rPr>
              <a:t>Criticità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err="1">
                <a:latin typeface="Arial"/>
                <a:cs typeface="Arial"/>
              </a:rPr>
              <a:t>nella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err="1">
                <a:latin typeface="Arial"/>
                <a:cs typeface="Arial"/>
              </a:rPr>
              <a:t>gestione</a:t>
            </a:r>
            <a:r>
              <a:rPr lang="en-US" sz="2800" b="1" dirty="0">
                <a:latin typeface="Arial"/>
                <a:cs typeface="Arial"/>
              </a:rPr>
              <a:t>: 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b="1" i="1" dirty="0">
                <a:latin typeface="Arial"/>
                <a:cs typeface="Arial"/>
              </a:rPr>
              <a:t>• </a:t>
            </a:r>
            <a:r>
              <a:rPr lang="en-US" sz="2000" b="1" i="1" dirty="0" err="1">
                <a:latin typeface="Arial"/>
                <a:cs typeface="Arial"/>
              </a:rPr>
              <a:t>Scelta</a:t>
            </a:r>
            <a:r>
              <a:rPr lang="en-US" sz="2000" b="1" i="1" dirty="0">
                <a:latin typeface="Arial"/>
                <a:cs typeface="Arial"/>
              </a:rPr>
              <a:t> del </a:t>
            </a:r>
            <a:r>
              <a:rPr lang="en-US" sz="2000" b="1" i="1" dirty="0" err="1">
                <a:latin typeface="Arial"/>
                <a:cs typeface="Arial"/>
              </a:rPr>
              <a:t>profilo</a:t>
            </a:r>
            <a:r>
              <a:rPr lang="en-US" sz="2000" b="1" i="1" dirty="0">
                <a:latin typeface="Arial"/>
                <a:cs typeface="Arial"/>
              </a:rPr>
              <a:t>: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r>
              <a:rPr lang="en-US" sz="2000" dirty="0">
                <a:latin typeface="Arial"/>
                <a:cs typeface="Arial"/>
              </a:rPr>
              <a:t>• </a:t>
            </a:r>
            <a:r>
              <a:rPr lang="en-US" sz="2000" err="1">
                <a:latin typeface="Arial"/>
                <a:cs typeface="Arial"/>
              </a:rPr>
              <a:t>L’immagine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dell’influencer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deve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essere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coerente</a:t>
            </a:r>
            <a:r>
              <a:rPr lang="en-US" sz="2000" dirty="0">
                <a:latin typeface="Arial"/>
                <a:cs typeface="Arial"/>
              </a:rPr>
              <a:t> col brand. </a:t>
            </a:r>
          </a:p>
          <a:p>
            <a:r>
              <a:rPr lang="en-US" sz="2000" i="1" u="sng" dirty="0">
                <a:latin typeface="Arial"/>
                <a:cs typeface="Arial"/>
              </a:rPr>
              <a:t>• </a:t>
            </a:r>
            <a:r>
              <a:rPr lang="en-US" sz="2000" i="1" u="sng" err="1">
                <a:latin typeface="Arial"/>
                <a:cs typeface="Arial"/>
              </a:rPr>
              <a:t>Inserimento</a:t>
            </a:r>
            <a:r>
              <a:rPr lang="en-US" sz="2000" i="1" u="sng" dirty="0">
                <a:latin typeface="Arial"/>
                <a:cs typeface="Arial"/>
              </a:rPr>
              <a:t> del brand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deve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sembrare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naturale</a:t>
            </a:r>
            <a:r>
              <a:rPr lang="en-US" sz="2000" dirty="0">
                <a:latin typeface="Arial"/>
                <a:cs typeface="Arial"/>
              </a:rPr>
              <a:t> e </a:t>
            </a:r>
            <a:r>
              <a:rPr lang="en-US" sz="2000" err="1">
                <a:latin typeface="Arial"/>
                <a:cs typeface="Arial"/>
              </a:rPr>
              <a:t>credibile</a:t>
            </a:r>
            <a:r>
              <a:rPr lang="en-US" sz="2000" dirty="0">
                <a:latin typeface="Arial"/>
                <a:cs typeface="Arial"/>
              </a:rPr>
              <a:t>. </a:t>
            </a:r>
          </a:p>
          <a:p>
            <a:r>
              <a:rPr lang="en-US" sz="2000" i="1" u="sng" dirty="0">
                <a:latin typeface="Arial"/>
                <a:cs typeface="Arial"/>
              </a:rPr>
              <a:t>• </a:t>
            </a:r>
            <a:r>
              <a:rPr lang="en-US" sz="2000" i="1" u="sng" err="1">
                <a:latin typeface="Arial"/>
                <a:cs typeface="Arial"/>
              </a:rPr>
              <a:t>Evitare</a:t>
            </a:r>
            <a:r>
              <a:rPr lang="en-US" sz="2000" i="1" u="sng" dirty="0">
                <a:latin typeface="Arial"/>
                <a:cs typeface="Arial"/>
              </a:rPr>
              <a:t> </a:t>
            </a:r>
            <a:r>
              <a:rPr lang="en-US" sz="2000" i="1" u="sng" err="1">
                <a:latin typeface="Arial"/>
                <a:cs typeface="Arial"/>
              </a:rPr>
              <a:t>abbinamenti</a:t>
            </a:r>
            <a:r>
              <a:rPr lang="en-US" sz="2000" i="1" u="sng" dirty="0">
                <a:latin typeface="Arial"/>
                <a:cs typeface="Arial"/>
              </a:rPr>
              <a:t> </a:t>
            </a:r>
            <a:r>
              <a:rPr lang="en-US" sz="2000" i="1" u="sng" err="1">
                <a:latin typeface="Arial"/>
                <a:cs typeface="Arial"/>
              </a:rPr>
              <a:t>incoerenti</a:t>
            </a:r>
            <a:r>
              <a:rPr lang="en-US" sz="2000" i="1" u="sng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(es. chef </a:t>
            </a:r>
            <a:r>
              <a:rPr lang="en-US" sz="2000" err="1">
                <a:latin typeface="Arial"/>
                <a:cs typeface="Arial"/>
              </a:rPr>
              <a:t>stellato</a:t>
            </a:r>
            <a:r>
              <a:rPr lang="en-US" sz="2000" dirty="0">
                <a:latin typeface="Arial"/>
                <a:cs typeface="Arial"/>
              </a:rPr>
              <a:t> per </a:t>
            </a:r>
            <a:r>
              <a:rPr lang="en-US" sz="2000" err="1">
                <a:latin typeface="Arial"/>
                <a:cs typeface="Arial"/>
              </a:rPr>
              <a:t>prodotti</a:t>
            </a:r>
            <a:r>
              <a:rPr lang="en-US" sz="2000" dirty="0">
                <a:latin typeface="Arial"/>
                <a:cs typeface="Arial"/>
              </a:rPr>
              <a:t> GDO). </a:t>
            </a:r>
          </a:p>
          <a:p>
            <a:r>
              <a:rPr lang="en-US" sz="2000" i="1" u="sng" dirty="0">
                <a:latin typeface="Arial"/>
                <a:cs typeface="Arial"/>
              </a:rPr>
              <a:t>• </a:t>
            </a:r>
            <a:r>
              <a:rPr lang="en-US" sz="2000" i="1" u="sng" err="1">
                <a:latin typeface="Arial"/>
                <a:cs typeface="Arial"/>
              </a:rPr>
              <a:t>Evitare</a:t>
            </a:r>
            <a:r>
              <a:rPr lang="en-US" sz="2000" i="1" u="sng" dirty="0">
                <a:latin typeface="Arial"/>
                <a:cs typeface="Arial"/>
              </a:rPr>
              <a:t> </a:t>
            </a:r>
            <a:r>
              <a:rPr lang="en-US" sz="2000" i="1" u="sng" err="1">
                <a:latin typeface="Arial"/>
                <a:cs typeface="Arial"/>
              </a:rPr>
              <a:t>contenuti</a:t>
            </a:r>
            <a:r>
              <a:rPr lang="en-US" sz="2000" i="1" u="sng" dirty="0">
                <a:latin typeface="Arial"/>
                <a:cs typeface="Arial"/>
              </a:rPr>
              <a:t> </a:t>
            </a:r>
            <a:r>
              <a:rPr lang="en-US" sz="2000" i="1" u="sng" err="1">
                <a:latin typeface="Arial"/>
                <a:cs typeface="Arial"/>
              </a:rPr>
              <a:t>troppo</a:t>
            </a:r>
            <a:r>
              <a:rPr lang="en-US" sz="2000" i="1" u="sng" dirty="0">
                <a:latin typeface="Arial"/>
                <a:cs typeface="Arial"/>
              </a:rPr>
              <a:t> </a:t>
            </a:r>
            <a:r>
              <a:rPr lang="en-US" sz="2000" i="1" u="sng" err="1">
                <a:latin typeface="Arial"/>
                <a:cs typeface="Arial"/>
              </a:rPr>
              <a:t>forzati</a:t>
            </a:r>
            <a:r>
              <a:rPr lang="en-US" sz="2000" i="1" u="sng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→ </a:t>
            </a:r>
            <a:r>
              <a:rPr lang="en-US" sz="2000" err="1">
                <a:latin typeface="Arial"/>
                <a:cs typeface="Arial"/>
              </a:rPr>
              <a:t>rischio</a:t>
            </a:r>
            <a:r>
              <a:rPr lang="en-US" sz="2000" dirty="0">
                <a:latin typeface="Arial"/>
                <a:cs typeface="Arial"/>
              </a:rPr>
              <a:t> di </a:t>
            </a:r>
            <a:r>
              <a:rPr lang="en-US" sz="2000" err="1">
                <a:latin typeface="Arial"/>
                <a:cs typeface="Arial"/>
              </a:rPr>
              <a:t>risultare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finti</a:t>
            </a:r>
            <a:r>
              <a:rPr lang="en-US" sz="2000" dirty="0">
                <a:latin typeface="Arial"/>
                <a:cs typeface="Arial"/>
              </a:rPr>
              <a:t>. 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b="1" i="1" dirty="0">
                <a:latin typeface="Arial"/>
                <a:cs typeface="Arial"/>
              </a:rPr>
              <a:t>• </a:t>
            </a:r>
            <a:r>
              <a:rPr lang="en-US" sz="2000" b="1" i="1" dirty="0" err="1">
                <a:latin typeface="Arial"/>
                <a:cs typeface="Arial"/>
              </a:rPr>
              <a:t>Bilanciare</a:t>
            </a:r>
            <a:r>
              <a:rPr lang="en-US" sz="2000" b="1" i="1" dirty="0">
                <a:latin typeface="Arial"/>
                <a:cs typeface="Arial"/>
              </a:rPr>
              <a:t>: </a:t>
            </a:r>
          </a:p>
          <a:p>
            <a:r>
              <a:rPr lang="en-US" sz="2000" dirty="0">
                <a:latin typeface="Arial"/>
                <a:cs typeface="Arial"/>
              </a:rPr>
              <a:t>• </a:t>
            </a:r>
            <a:r>
              <a:rPr lang="en-US" sz="2000" err="1">
                <a:latin typeface="Arial"/>
                <a:cs typeface="Arial"/>
              </a:rPr>
              <a:t>Spontaneità</a:t>
            </a:r>
            <a:r>
              <a:rPr lang="en-US" sz="2000" dirty="0">
                <a:latin typeface="Arial"/>
                <a:cs typeface="Arial"/>
              </a:rPr>
              <a:t> del creator. </a:t>
            </a:r>
          </a:p>
          <a:p>
            <a:r>
              <a:rPr lang="en-US" sz="2000" dirty="0">
                <a:latin typeface="Arial"/>
                <a:cs typeface="Arial"/>
              </a:rPr>
              <a:t>• </a:t>
            </a:r>
            <a:r>
              <a:rPr lang="en-US" sz="2000" err="1">
                <a:latin typeface="Arial"/>
                <a:cs typeface="Arial"/>
              </a:rPr>
              <a:t>Controllo</a:t>
            </a:r>
            <a:r>
              <a:rPr lang="en-US" sz="2000" dirty="0">
                <a:latin typeface="Arial"/>
                <a:cs typeface="Arial"/>
              </a:rPr>
              <a:t> del brand (</a:t>
            </a:r>
            <a:r>
              <a:rPr lang="en-US" sz="2000" err="1">
                <a:latin typeface="Arial"/>
                <a:cs typeface="Arial"/>
              </a:rPr>
              <a:t>definire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obiettivi</a:t>
            </a:r>
            <a:r>
              <a:rPr lang="en-US" sz="2000" dirty="0">
                <a:latin typeface="Arial"/>
                <a:cs typeface="Arial"/>
              </a:rPr>
              <a:t> e </a:t>
            </a:r>
            <a:r>
              <a:rPr lang="en-US" sz="2000" err="1">
                <a:latin typeface="Arial"/>
                <a:cs typeface="Arial"/>
              </a:rPr>
              <a:t>requisiti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chiari</a:t>
            </a:r>
            <a:r>
              <a:rPr lang="en-US" sz="2000" dirty="0">
                <a:latin typeface="Arial"/>
                <a:cs typeface="Arial"/>
              </a:rPr>
              <a:t> fin </a:t>
            </a:r>
            <a:r>
              <a:rPr lang="en-US" sz="2000" err="1">
                <a:latin typeface="Arial"/>
                <a:cs typeface="Arial"/>
              </a:rPr>
              <a:t>dall’inizio</a:t>
            </a:r>
            <a:r>
              <a:rPr lang="en-US" sz="2000" dirty="0">
                <a:latin typeface="Arial"/>
                <a:cs typeface="Arial"/>
              </a:rPr>
              <a:t>). </a:t>
            </a:r>
            <a:endParaRPr lang="en-US" sz="2000">
              <a:latin typeface="Arial"/>
              <a:cs typeface="Arial"/>
            </a:endParaRPr>
          </a:p>
        </p:txBody>
      </p:sp>
      <p:pic>
        <p:nvPicPr>
          <p:cNvPr id="11" name="Elemento grafico 10" descr="Cos'è l'influencer marketing: come sviluppare la tua strategia | Insights  (Italiano)">
            <a:extLst>
              <a:ext uri="{FF2B5EF4-FFF2-40B4-BE49-F238E27FC236}">
                <a16:creationId xmlns:a16="http://schemas.microsoft.com/office/drawing/2014/main" id="{7FA72024-5DC5-14E6-E2F3-9D6C9BD71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4127" y="4429798"/>
            <a:ext cx="3411254" cy="192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89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4FD64254-16B3-7CAB-4E01-6CBA165971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2B34FC-149B-5809-0FCE-957B1BA81B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F19DCD-1CE2-D101-EB9C-E19250EAE3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7F74DFA-C33E-E613-A325-1981656C9D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9D479EC7-0F6B-F382-0748-ECA4F480C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297" y="769515"/>
            <a:ext cx="7034680" cy="4991204"/>
          </a:xfrm>
        </p:spPr>
        <p:txBody>
          <a:bodyPr/>
          <a:lstStyle/>
          <a:p>
            <a:r>
              <a:rPr lang="it-IT" sz="2400" b="1" i="1">
                <a:latin typeface="Arial"/>
                <a:ea typeface="+mn-lt"/>
                <a:cs typeface="+mn-lt"/>
              </a:rPr>
              <a:t>Problema principale → audience degli influencer:</a:t>
            </a:r>
            <a:r>
              <a:rPr lang="it-IT" sz="2400" b="1">
                <a:latin typeface="Arial"/>
                <a:ea typeface="+mn-lt"/>
                <a:cs typeface="+mn-lt"/>
              </a:rPr>
              <a:t> </a:t>
            </a:r>
          </a:p>
          <a:p>
            <a:r>
              <a:rPr lang="it-IT">
                <a:latin typeface="Arial"/>
                <a:ea typeface="+mn-lt"/>
                <a:cs typeface="+mn-lt"/>
              </a:rPr>
              <a:t>• Spesso la scelta si basa solo sul numero di follower. </a:t>
            </a:r>
          </a:p>
          <a:p>
            <a:endParaRPr lang="it-IT" b="1" i="1">
              <a:latin typeface="Arial"/>
              <a:ea typeface="+mn-lt"/>
              <a:cs typeface="+mn-lt"/>
            </a:endParaRPr>
          </a:p>
          <a:p>
            <a:r>
              <a:rPr lang="it-IT" b="1" i="1">
                <a:latin typeface="Arial"/>
                <a:ea typeface="+mn-lt"/>
                <a:cs typeface="+mn-lt"/>
              </a:rPr>
              <a:t>• Necessario verificare: </a:t>
            </a:r>
            <a:endParaRPr lang="it-IT" b="1" i="1">
              <a:latin typeface="Arial"/>
              <a:cs typeface="Arial"/>
            </a:endParaRPr>
          </a:p>
          <a:p>
            <a:r>
              <a:rPr lang="it-IT" i="1" u="sng">
                <a:latin typeface="Arial"/>
                <a:ea typeface="+mn-lt"/>
                <a:cs typeface="+mn-lt"/>
              </a:rPr>
              <a:t>• Composizione socio-demografica</a:t>
            </a:r>
            <a:r>
              <a:rPr lang="it-IT">
                <a:latin typeface="Arial"/>
                <a:ea typeface="+mn-lt"/>
                <a:cs typeface="+mn-lt"/>
              </a:rPr>
              <a:t> del pubblico → deve combaciare col target aziendale. </a:t>
            </a:r>
          </a:p>
          <a:p>
            <a:r>
              <a:rPr lang="it-IT" i="1" u="sng">
                <a:latin typeface="Arial"/>
                <a:ea typeface="+mn-lt"/>
                <a:cs typeface="+mn-lt"/>
              </a:rPr>
              <a:t>• Distribuzione geografic</a:t>
            </a:r>
            <a:r>
              <a:rPr lang="it-IT">
                <a:latin typeface="Arial"/>
                <a:ea typeface="+mn-lt"/>
                <a:cs typeface="+mn-lt"/>
              </a:rPr>
              <a:t>a (es. nord vs sud Italia). </a:t>
            </a:r>
          </a:p>
          <a:p>
            <a:r>
              <a:rPr lang="it-IT">
                <a:latin typeface="Arial"/>
                <a:ea typeface="+mn-lt"/>
                <a:cs typeface="+mn-lt"/>
              </a:rPr>
              <a:t>• Pertinenza (es. prodotti professionali non a influencer con pubblico Gen Z). </a:t>
            </a:r>
          </a:p>
          <a:p>
            <a:r>
              <a:rPr lang="it-IT">
                <a:latin typeface="Arial"/>
                <a:ea typeface="+mn-lt"/>
                <a:cs typeface="+mn-lt"/>
              </a:rPr>
              <a:t>• Attenzione ai follower falsi/bot perché esistono metodi per acquistarli. </a:t>
            </a:r>
          </a:p>
          <a:p>
            <a:r>
              <a:rPr lang="it-IT" b="1" i="1">
                <a:latin typeface="Arial"/>
                <a:ea typeface="+mn-lt"/>
                <a:cs typeface="+mn-lt"/>
              </a:rPr>
              <a:t>• Soluzione</a:t>
            </a:r>
            <a:r>
              <a:rPr lang="it-IT">
                <a:latin typeface="Arial"/>
                <a:ea typeface="+mn-lt"/>
                <a:cs typeface="+mn-lt"/>
              </a:rPr>
              <a:t> → analisi delle performance dei contenuti e della follower base con tool dedicati.</a:t>
            </a:r>
            <a:endParaRPr lang="it-IT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837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9DE0F3B6-8CE6-F96A-90E4-5BBB1EC865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652969E-4C24-B723-60EA-A2163C959C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0800000" flipH="1" flipV="1">
            <a:off x="9317524" y="3426912"/>
            <a:ext cx="2338813" cy="2591881"/>
          </a:xfrm>
          <a:prstGeom prst="triangle">
            <a:avLst>
              <a:gd name="adj" fmla="val 97849"/>
            </a:avLst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4595E6-A80A-19D2-E7A1-91EF3DF316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532" y="192066"/>
            <a:ext cx="11287785" cy="5826727"/>
          </a:xfr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8DCC189C-BE8B-225B-8C37-51E646738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2165" y="839207"/>
            <a:ext cx="7983368" cy="646855"/>
          </a:xfrm>
        </p:spPr>
        <p:txBody>
          <a:bodyPr>
            <a:normAutofit/>
          </a:bodyPr>
          <a:lstStyle/>
          <a:p>
            <a:r>
              <a:rPr lang="it-IT" sz="4000" b="1">
                <a:latin typeface="Arial"/>
                <a:cs typeface="Arial"/>
              </a:rPr>
              <a:t>7.4.7 Motori di ricerca </a:t>
            </a:r>
            <a:endParaRPr lang="it-IT" sz="4000">
              <a:latin typeface="Arial"/>
              <a:cs typeface="Arial"/>
            </a:endParaRPr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4A49A372-A4B9-9348-8425-2719493DA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977" y="2086884"/>
            <a:ext cx="9604914" cy="4312710"/>
          </a:xfrm>
        </p:spPr>
        <p:txBody>
          <a:bodyPr/>
          <a:lstStyle/>
          <a:p>
            <a:r>
              <a:rPr lang="it-IT" sz="2400" b="1">
                <a:latin typeface="Arial"/>
                <a:ea typeface="+mn-lt"/>
                <a:cs typeface="+mn-lt"/>
              </a:rPr>
              <a:t> Importanza dei motori di ricerca </a:t>
            </a:r>
          </a:p>
          <a:p>
            <a:r>
              <a:rPr lang="it-IT" sz="2400">
                <a:latin typeface="Arial"/>
                <a:ea typeface="+mn-lt"/>
                <a:cs typeface="+mn-lt"/>
              </a:rPr>
              <a:t>• Secondo Global Web Index (2020) → il 46% degli italiani digitalizzati li ha usati nel proprio customer journey come fonte principale per scoprire aziende, prodotti o servizi. </a:t>
            </a:r>
          </a:p>
          <a:p>
            <a:endParaRPr lang="it-IT" sz="2400">
              <a:latin typeface="Arial"/>
              <a:ea typeface="+mn-lt"/>
              <a:cs typeface="+mn-lt"/>
            </a:endParaRPr>
          </a:p>
          <a:p>
            <a:r>
              <a:rPr lang="it-IT" sz="2400">
                <a:latin typeface="Arial"/>
                <a:ea typeface="+mn-lt"/>
                <a:cs typeface="+mn-lt"/>
              </a:rPr>
              <a:t>• Percentuale più alta tra tutti i mezzi → dimostra che i motori di ricerca sono fondamentali nel channel mix delle aziende. </a:t>
            </a:r>
            <a:endParaRPr lang="it-IT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794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FFF4DAD3-50F4-6144-9C74-A2E906BABA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06FE50-AB7D-FDE3-B31E-05099340A4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2087326"/>
            <a:ext cx="4648200" cy="2376535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3666DDA-7A25-DE7F-E7F5-B97E948A1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latin typeface="Arial"/>
                <a:cs typeface="Arial"/>
              </a:rPr>
              <a:t>Comportamento degli utenti 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4AD77C55-95FC-0396-E01B-085B869E6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4201" y="821500"/>
            <a:ext cx="5137759" cy="5098092"/>
          </a:xfrm>
        </p:spPr>
        <p:txBody>
          <a:bodyPr>
            <a:normAutofit/>
          </a:bodyPr>
          <a:lstStyle/>
          <a:p>
            <a:r>
              <a:rPr lang="it-IT" sz="2000" b="1" i="1" dirty="0">
                <a:latin typeface="Arial"/>
                <a:ea typeface="+mn-lt"/>
                <a:cs typeface="+mn-lt"/>
              </a:rPr>
              <a:t>Gli utenti usano il digitale anche quando sono in negozio fisico: </a:t>
            </a:r>
            <a:endParaRPr lang="it-IT" sz="2000" b="1" i="1" dirty="0">
              <a:latin typeface="Arial"/>
              <a:ea typeface="+mn-lt"/>
              <a:cs typeface="Arial"/>
            </a:endParaRPr>
          </a:p>
          <a:p>
            <a:endParaRPr lang="it-IT" sz="2000" b="1" i="1" dirty="0">
              <a:latin typeface="Arial"/>
              <a:ea typeface="+mn-lt"/>
              <a:cs typeface="+mn-lt"/>
            </a:endParaRPr>
          </a:p>
          <a:p>
            <a:r>
              <a:rPr lang="it-IT" sz="2000" b="1" i="1" dirty="0">
                <a:latin typeface="Arial"/>
                <a:ea typeface="+mn-lt"/>
                <a:cs typeface="+mn-lt"/>
              </a:rPr>
              <a:t>• Controllano prezzi </a:t>
            </a:r>
            <a:r>
              <a:rPr lang="it-IT" sz="2000" dirty="0">
                <a:latin typeface="Arial"/>
                <a:ea typeface="+mn-lt"/>
                <a:cs typeface="+mn-lt"/>
              </a:rPr>
              <a:t>→ verificare se online ci sono promozioni più convenienti. </a:t>
            </a:r>
            <a:endParaRPr lang="it-IT">
              <a:latin typeface="Arial"/>
              <a:ea typeface="+mn-lt"/>
              <a:cs typeface="Arial"/>
            </a:endParaRPr>
          </a:p>
          <a:p>
            <a:r>
              <a:rPr lang="it-IT" sz="2000" b="1" i="1" dirty="0">
                <a:latin typeface="Arial"/>
                <a:ea typeface="+mn-lt"/>
                <a:cs typeface="+mn-lt"/>
              </a:rPr>
              <a:t>• Consultano schede prodotto</a:t>
            </a:r>
            <a:r>
              <a:rPr lang="it-IT" sz="2000" dirty="0">
                <a:latin typeface="Arial"/>
                <a:ea typeface="+mn-lt"/>
                <a:cs typeface="+mn-lt"/>
              </a:rPr>
              <a:t> → capire se è davvero adatto alle proprie esigenze. </a:t>
            </a:r>
            <a:endParaRPr lang="it-IT">
              <a:latin typeface="Arial"/>
              <a:ea typeface="+mn-lt"/>
              <a:cs typeface="Arial"/>
            </a:endParaRPr>
          </a:p>
          <a:p>
            <a:r>
              <a:rPr lang="it-IT" sz="2000" dirty="0">
                <a:latin typeface="Arial"/>
                <a:ea typeface="+mn-lt"/>
                <a:cs typeface="+mn-lt"/>
              </a:rPr>
              <a:t>•</a:t>
            </a:r>
            <a:r>
              <a:rPr lang="it-IT" sz="2000" b="1" i="1" dirty="0">
                <a:latin typeface="Arial"/>
                <a:ea typeface="+mn-lt"/>
                <a:cs typeface="+mn-lt"/>
              </a:rPr>
              <a:t> Cercano recensioni e pareri di altri acquirenti</a:t>
            </a:r>
            <a:r>
              <a:rPr lang="it-IT" sz="2000" dirty="0">
                <a:latin typeface="Arial"/>
                <a:ea typeface="+mn-lt"/>
                <a:cs typeface="+mn-lt"/>
              </a:rPr>
              <a:t> → valutare esperienze positive o negative. </a:t>
            </a:r>
            <a:endParaRPr lang="it-IT">
              <a:latin typeface="Arial"/>
              <a:ea typeface="+mn-lt"/>
              <a:cs typeface="Arial"/>
            </a:endParaRPr>
          </a:p>
          <a:p>
            <a:r>
              <a:rPr lang="it-IT" sz="2000" dirty="0">
                <a:latin typeface="Arial"/>
                <a:ea typeface="+mn-lt"/>
                <a:cs typeface="+mn-lt"/>
              </a:rPr>
              <a:t>• In tutto questo, i motori di ricerca sono lo strumento principale.</a:t>
            </a:r>
            <a:endParaRPr lang="it-IT">
              <a:latin typeface="Arial"/>
              <a:cs typeface="Arial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A1B3EC1-E12B-2BE4-075D-156D14DF3E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5100" y="1911287"/>
            <a:ext cx="1219200" cy="38980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2050B1F-E321-5628-5D99-638F5E973B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05100" y="4224950"/>
            <a:ext cx="1219200" cy="41495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412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986B43-B63F-B81C-2A45-8666689531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38283" y="2000596"/>
            <a:ext cx="7115433" cy="2856808"/>
          </a:xfrm>
          <a:solidFill>
            <a:schemeClr val="accent2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 sz="2800" b="1" i="1" dirty="0">
                <a:latin typeface="Arial"/>
                <a:ea typeface="+mn-lt"/>
                <a:cs typeface="+mn-lt"/>
              </a:rPr>
              <a:t>Ruolo per le aziende </a:t>
            </a:r>
            <a:endParaRPr lang="it-IT" sz="2800" b="1" dirty="0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it-IT" dirty="0">
                <a:latin typeface="Arial"/>
                <a:ea typeface="+mn-lt"/>
                <a:cs typeface="+mn-lt"/>
              </a:rPr>
              <a:t>• Canale imprescindibile. </a:t>
            </a:r>
            <a:endParaRPr lang="it-IT" dirty="0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it-IT" dirty="0">
                <a:latin typeface="Arial"/>
                <a:ea typeface="+mn-lt"/>
                <a:cs typeface="+mn-lt"/>
              </a:rPr>
              <a:t>• Molto </a:t>
            </a:r>
            <a:r>
              <a:rPr lang="it-IT" i="1" u="sng" dirty="0">
                <a:latin typeface="Arial"/>
                <a:ea typeface="+mn-lt"/>
                <a:cs typeface="+mn-lt"/>
              </a:rPr>
              <a:t>efficaci nelle fasi intermedie del </a:t>
            </a:r>
            <a:r>
              <a:rPr lang="it-IT" i="1" u="sng" err="1">
                <a:latin typeface="Arial"/>
                <a:ea typeface="+mn-lt"/>
                <a:cs typeface="+mn-lt"/>
              </a:rPr>
              <a:t>funnel</a:t>
            </a:r>
            <a:r>
              <a:rPr lang="it-IT" i="1" u="sng" dirty="0">
                <a:latin typeface="Arial"/>
                <a:ea typeface="+mn-lt"/>
                <a:cs typeface="+mn-lt"/>
              </a:rPr>
              <a:t>: </a:t>
            </a:r>
            <a:endParaRPr lang="it-IT" i="1" u="sng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it-IT" dirty="0">
                <a:latin typeface="Arial"/>
                <a:ea typeface="+mn-lt"/>
                <a:cs typeface="+mn-lt"/>
              </a:rPr>
              <a:t>• intercettano utenti già predisposti all’acquisto (su un prodotto o su una categoria). </a:t>
            </a:r>
            <a:endParaRPr lang="it-IT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it-IT" dirty="0">
                <a:latin typeface="Arial"/>
                <a:ea typeface="+mn-lt"/>
                <a:cs typeface="+mn-lt"/>
              </a:rPr>
              <a:t>• li spingono a visitare il sito dell’azienda o a concludere un acquisto online.</a:t>
            </a:r>
            <a:endParaRPr lang="it-IT">
              <a:latin typeface="Arial"/>
              <a:cs typeface="Arial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D7B9D45-2DAD-0873-F39A-DF4570E5E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79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05170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43D16CE-2C03-2834-2574-A9B9EF703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8</a:t>
            </a:fld>
            <a:endParaRPr lang="it-IT" noProof="0"/>
          </a:p>
        </p:txBody>
      </p:sp>
      <p:pic>
        <p:nvPicPr>
          <p:cNvPr id="7" name="Segnaposto immagine 6" descr="Immagine che contiene cerchio&#10;&#10;Il contenuto generato dall&amp;#39;IA potrebbe non essere corretto.">
            <a:extLst>
              <a:ext uri="{FF2B5EF4-FFF2-40B4-BE49-F238E27FC236}">
                <a16:creationId xmlns:a16="http://schemas.microsoft.com/office/drawing/2014/main" id="{B84A3783-BF5F-2796-236C-1D4358FDB0D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-641" t="-3334" r="160" b="-353"/>
          <a:stretch>
            <a:fillRect/>
          </a:stretch>
        </p:blipFill>
        <p:spPr>
          <a:xfrm>
            <a:off x="626301" y="813870"/>
            <a:ext cx="9787854" cy="468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1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5ED2227-FFBB-401D-B86B-18551E426C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2CCF73-D8B1-7677-3307-F567D7010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599" y="179540"/>
            <a:ext cx="10779685" cy="637366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E898B70-84FF-04CE-5D38-093967D22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944" y="582460"/>
            <a:ext cx="10103012" cy="696960"/>
          </a:xfrm>
        </p:spPr>
        <p:txBody>
          <a:bodyPr>
            <a:noAutofit/>
          </a:bodyPr>
          <a:lstStyle/>
          <a:p>
            <a:r>
              <a:rPr lang="it-IT" sz="2800" b="1">
                <a:solidFill>
                  <a:srgbClr val="000000"/>
                </a:solidFill>
                <a:latin typeface="Arial"/>
                <a:cs typeface="Arial"/>
              </a:rPr>
              <a:t>Obiettivi delle attività sui motori di ricerca</a:t>
            </a:r>
            <a:endParaRPr lang="it-IT" sz="2800" u="sng">
              <a:latin typeface="Arial"/>
              <a:cs typeface="Arial"/>
            </a:endParaRP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B64DC944-87F3-0799-FCAD-C51EA9511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696" y="1532559"/>
            <a:ext cx="9813870" cy="4218765"/>
          </a:xfrm>
        </p:spPr>
        <p:txBody>
          <a:bodyPr/>
          <a:lstStyle/>
          <a:p>
            <a:r>
              <a:rPr lang="it-IT" dirty="0">
                <a:latin typeface="Arial"/>
                <a:ea typeface="+mn-lt"/>
                <a:cs typeface="+mn-lt"/>
              </a:rPr>
              <a:t> -  Aumentare visibilità e traffico verso i canali digitali proprietari (soprattutto sito web). </a:t>
            </a:r>
            <a:endParaRPr lang="it-IT">
              <a:latin typeface="Arial"/>
              <a:ea typeface="+mn-lt"/>
              <a:cs typeface="Arial"/>
            </a:endParaRPr>
          </a:p>
          <a:p>
            <a:r>
              <a:rPr lang="it-IT" dirty="0">
                <a:latin typeface="Arial"/>
                <a:ea typeface="+mn-lt"/>
                <a:cs typeface="+mn-lt"/>
              </a:rPr>
              <a:t>• Due tipologie principali: </a:t>
            </a:r>
            <a:endParaRPr lang="it-IT">
              <a:latin typeface="Arial"/>
              <a:ea typeface="+mn-lt"/>
              <a:cs typeface="Arial"/>
            </a:endParaRPr>
          </a:p>
          <a:p>
            <a:endParaRPr lang="it-IT" sz="2400" b="1" i="1" u="sng" dirty="0">
              <a:latin typeface="Arial"/>
              <a:ea typeface="+mn-lt"/>
              <a:cs typeface="+mn-lt"/>
            </a:endParaRPr>
          </a:p>
          <a:p>
            <a:r>
              <a:rPr lang="it-IT" sz="2400" b="1" i="1" u="sng" dirty="0">
                <a:latin typeface="Arial"/>
                <a:ea typeface="+mn-lt"/>
                <a:cs typeface="+mn-lt"/>
              </a:rPr>
              <a:t>1. </a:t>
            </a:r>
            <a:r>
              <a:rPr lang="it-IT" sz="2400" b="1" i="1" u="sng" dirty="0" err="1">
                <a:latin typeface="Arial"/>
                <a:ea typeface="+mn-lt"/>
                <a:cs typeface="+mn-lt"/>
              </a:rPr>
              <a:t>Search</a:t>
            </a:r>
            <a:r>
              <a:rPr lang="it-IT" sz="2400" b="1" i="1" u="sng" dirty="0">
                <a:latin typeface="Arial"/>
                <a:ea typeface="+mn-lt"/>
                <a:cs typeface="+mn-lt"/>
              </a:rPr>
              <a:t> Engine Advertising (SEA) </a:t>
            </a:r>
            <a:endParaRPr lang="it-IT" sz="2400" b="1" i="1" u="sng" dirty="0">
              <a:latin typeface="Arial"/>
              <a:ea typeface="+mn-lt"/>
              <a:cs typeface="Arial"/>
            </a:endParaRPr>
          </a:p>
          <a:p>
            <a:r>
              <a:rPr lang="it-IT" dirty="0">
                <a:latin typeface="Arial"/>
                <a:ea typeface="+mn-lt"/>
                <a:cs typeface="+mn-lt"/>
              </a:rPr>
              <a:t>• Campagne testuali integrate nelle pagine dei motori di ricerca. </a:t>
            </a:r>
            <a:endParaRPr lang="it-IT">
              <a:latin typeface="Arial"/>
              <a:ea typeface="+mn-lt"/>
              <a:cs typeface="Arial"/>
            </a:endParaRPr>
          </a:p>
          <a:p>
            <a:r>
              <a:rPr lang="it-IT" b="1" i="1" dirty="0">
                <a:latin typeface="Arial"/>
                <a:ea typeface="+mn-lt"/>
                <a:cs typeface="+mn-lt"/>
              </a:rPr>
              <a:t>• Basate sul keyword advertising </a:t>
            </a:r>
            <a:r>
              <a:rPr lang="it-IT" dirty="0">
                <a:latin typeface="Arial"/>
                <a:ea typeface="+mn-lt"/>
                <a:cs typeface="+mn-lt"/>
              </a:rPr>
              <a:t>→ annunci mostrati in base alle parole chiave digitate dall’utente. </a:t>
            </a:r>
            <a:endParaRPr lang="it-IT">
              <a:latin typeface="Arial"/>
              <a:ea typeface="+mn-lt"/>
              <a:cs typeface="Arial"/>
            </a:endParaRPr>
          </a:p>
          <a:p>
            <a:r>
              <a:rPr lang="it-IT" b="1" i="1" dirty="0">
                <a:latin typeface="Arial"/>
                <a:ea typeface="+mn-lt"/>
                <a:cs typeface="+mn-lt"/>
              </a:rPr>
              <a:t>• Strumento di </a:t>
            </a:r>
            <a:r>
              <a:rPr lang="it-IT" b="1" i="1" dirty="0" err="1">
                <a:latin typeface="Arial"/>
                <a:ea typeface="+mn-lt"/>
                <a:cs typeface="+mn-lt"/>
              </a:rPr>
              <a:t>digital</a:t>
            </a:r>
            <a:r>
              <a:rPr lang="it-IT" b="1" i="1" dirty="0">
                <a:latin typeface="Arial"/>
                <a:ea typeface="+mn-lt"/>
                <a:cs typeface="+mn-lt"/>
              </a:rPr>
              <a:t> advertising </a:t>
            </a:r>
            <a:r>
              <a:rPr lang="it-IT" dirty="0">
                <a:latin typeface="Arial"/>
                <a:ea typeface="+mn-lt"/>
                <a:cs typeface="+mn-lt"/>
              </a:rPr>
              <a:t>a pagamento: l’inserzionista compra spazi pubblicitari. </a:t>
            </a:r>
            <a:endParaRPr lang="it-IT">
              <a:latin typeface="Arial"/>
              <a:ea typeface="+mn-lt"/>
              <a:cs typeface="Arial"/>
            </a:endParaRPr>
          </a:p>
          <a:p>
            <a:endParaRPr lang="it-IT">
              <a:latin typeface="Arial"/>
              <a:ea typeface="+mn-lt"/>
              <a:cs typeface="+mn-lt"/>
            </a:endParaRPr>
          </a:p>
          <a:p>
            <a:r>
              <a:rPr lang="it-IT" b="1" i="1" dirty="0">
                <a:latin typeface="Arial"/>
                <a:ea typeface="+mn-lt"/>
                <a:cs typeface="+mn-lt"/>
              </a:rPr>
              <a:t>• Risultato:</a:t>
            </a:r>
            <a:r>
              <a:rPr lang="it-IT" dirty="0">
                <a:latin typeface="Arial"/>
                <a:ea typeface="+mn-lt"/>
                <a:cs typeface="+mn-lt"/>
              </a:rPr>
              <a:t> visibilità immediata. </a:t>
            </a:r>
            <a:endParaRPr lang="it-IT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1687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6AF3010-DC11-E743-503B-374E20D1BF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7887E3-A632-57ED-375D-9FE6FEBC7F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7475EF-43F0-0A86-A29D-AE0C735E35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0600" y="515655"/>
            <a:ext cx="9485856" cy="573274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3F6E618B-829C-00A8-8A50-E23AEABCC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688" y="120041"/>
            <a:ext cx="9757888" cy="500718"/>
          </a:xfrm>
        </p:spPr>
        <p:txBody>
          <a:bodyPr>
            <a:normAutofit/>
          </a:bodyPr>
          <a:lstStyle/>
          <a:p>
            <a:r>
              <a:rPr lang="it-IT" sz="2800" b="1" i="1">
                <a:solidFill>
                  <a:srgbClr val="000000"/>
                </a:solidFill>
                <a:latin typeface="Arial"/>
                <a:cs typeface="Arial"/>
              </a:rPr>
              <a:t>2. Search Engine Optimization (SEO)</a:t>
            </a:r>
            <a:endParaRPr lang="it-IT" sz="2800" b="1" i="1">
              <a:latin typeface="Arial"/>
              <a:cs typeface="Arial"/>
            </a:endParaRP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248DA6D8-AA17-6213-492D-DB160AA5C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140" y="727761"/>
            <a:ext cx="8550640" cy="53983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z="2400">
                <a:latin typeface="Arial"/>
                <a:ea typeface="+mn-lt"/>
                <a:cs typeface="+mn-lt"/>
              </a:rPr>
              <a:t>• Insieme di attività per migliorare il ranking del sito sulle </a:t>
            </a:r>
            <a:r>
              <a:rPr lang="it-IT" sz="2400" dirty="0">
                <a:latin typeface="Arial"/>
                <a:ea typeface="+mn-lt"/>
                <a:cs typeface="+mn-lt"/>
              </a:rPr>
              <a:t>parole chiave rilevanti. </a:t>
            </a:r>
            <a:endParaRPr lang="it-IT" sz="2400" b="1" i="1" dirty="0">
              <a:latin typeface="Arial"/>
              <a:ea typeface="+mn-lt"/>
              <a:cs typeface="+mn-lt"/>
            </a:endParaRPr>
          </a:p>
          <a:p>
            <a:endParaRPr lang="it-IT" sz="2400">
              <a:latin typeface="Arial"/>
              <a:ea typeface="+mn-lt"/>
              <a:cs typeface="+mn-lt"/>
            </a:endParaRPr>
          </a:p>
          <a:p>
            <a:r>
              <a:rPr lang="it-IT" sz="2400" b="1" i="1">
                <a:latin typeface="Arial"/>
                <a:ea typeface="+mn-lt"/>
                <a:cs typeface="+mn-lt"/>
              </a:rPr>
              <a:t>• Obiettivo</a:t>
            </a:r>
            <a:r>
              <a:rPr lang="it-IT" sz="2400">
                <a:latin typeface="Arial"/>
                <a:ea typeface="+mn-lt"/>
                <a:cs typeface="+mn-lt"/>
              </a:rPr>
              <a:t> → apparire tra i primi risultati → aumentare </a:t>
            </a:r>
            <a:r>
              <a:rPr lang="it-IT" sz="2400" dirty="0">
                <a:latin typeface="Arial"/>
                <a:ea typeface="+mn-lt"/>
                <a:cs typeface="+mn-lt"/>
              </a:rPr>
              <a:t>possibilità che l’utente clicchi sul sito dell’azienda. </a:t>
            </a:r>
            <a:endParaRPr lang="it-IT"/>
          </a:p>
          <a:p>
            <a:r>
              <a:rPr lang="it-IT" sz="2400" b="1" i="1">
                <a:latin typeface="Arial"/>
                <a:ea typeface="+mn-lt"/>
                <a:cs typeface="+mn-lt"/>
              </a:rPr>
              <a:t>• A differenza della SEA</a:t>
            </a:r>
            <a:r>
              <a:rPr lang="it-IT" sz="2400">
                <a:latin typeface="Arial"/>
                <a:ea typeface="+mn-lt"/>
                <a:cs typeface="+mn-lt"/>
              </a:rPr>
              <a:t> → risultati nel medio-lungo </a:t>
            </a:r>
            <a:r>
              <a:rPr lang="it-IT" sz="2400" dirty="0">
                <a:latin typeface="Arial"/>
                <a:ea typeface="+mn-lt"/>
                <a:cs typeface="+mn-lt"/>
              </a:rPr>
              <a:t>periodo. </a:t>
            </a:r>
          </a:p>
          <a:p>
            <a:endParaRPr lang="it-IT" sz="2400" i="1" u="sng">
              <a:solidFill>
                <a:srgbClr val="FF0000"/>
              </a:solidFill>
              <a:latin typeface="Arial"/>
              <a:ea typeface="+mn-lt"/>
              <a:cs typeface="+mn-lt"/>
            </a:endParaRPr>
          </a:p>
          <a:p>
            <a:r>
              <a:rPr lang="it-IT" sz="2400" i="1" u="sng">
                <a:solidFill>
                  <a:srgbClr val="FF0000"/>
                </a:solidFill>
                <a:latin typeface="Arial"/>
                <a:ea typeface="+mn-lt"/>
                <a:cs typeface="+mn-lt"/>
              </a:rPr>
              <a:t>• Due modalità:</a:t>
            </a:r>
            <a:r>
              <a:rPr lang="it-IT" sz="2400">
                <a:latin typeface="Arial"/>
                <a:ea typeface="+mn-lt"/>
                <a:cs typeface="+mn-lt"/>
              </a:rPr>
              <a:t> </a:t>
            </a:r>
          </a:p>
          <a:p>
            <a:r>
              <a:rPr lang="it-IT" sz="2400" b="1" i="1">
                <a:latin typeface="Arial"/>
                <a:ea typeface="+mn-lt"/>
                <a:cs typeface="+mn-lt"/>
              </a:rPr>
              <a:t>• SEO on-page </a:t>
            </a:r>
            <a:r>
              <a:rPr lang="it-IT" sz="2400">
                <a:latin typeface="Arial"/>
                <a:ea typeface="+mn-lt"/>
                <a:cs typeface="+mn-lt"/>
              </a:rPr>
              <a:t>→ ottimizzare il sito dall’interno (testi, immagini, </a:t>
            </a:r>
            <a:r>
              <a:rPr lang="it-IT" sz="2400" dirty="0">
                <a:latin typeface="Arial"/>
                <a:ea typeface="+mn-lt"/>
                <a:cs typeface="+mn-lt"/>
              </a:rPr>
              <a:t>codice, tecnologie). </a:t>
            </a:r>
          </a:p>
          <a:p>
            <a:r>
              <a:rPr lang="it-IT" sz="2400" b="1" i="1">
                <a:latin typeface="Arial"/>
                <a:ea typeface="+mn-lt"/>
                <a:cs typeface="+mn-lt"/>
              </a:rPr>
              <a:t>• SEO off-site</a:t>
            </a:r>
            <a:r>
              <a:rPr lang="it-IT" sz="2400">
                <a:latin typeface="Arial"/>
                <a:ea typeface="+mn-lt"/>
                <a:cs typeface="+mn-lt"/>
              </a:rPr>
              <a:t> → lavorare su siti esterni, soprattutto con link building </a:t>
            </a:r>
            <a:r>
              <a:rPr lang="it-IT" sz="2400" dirty="0">
                <a:latin typeface="Arial"/>
                <a:ea typeface="+mn-lt"/>
                <a:cs typeface="+mn-lt"/>
              </a:rPr>
              <a:t>(inserire link in siti pertinenti per aumentare traffico e migliorare ranking).</a:t>
            </a:r>
            <a:endParaRPr lang="it-IT" sz="2400">
              <a:latin typeface="Arial"/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EC6A842-B519-D60F-932E-6C7DAE38A0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39A2334-ED7E-EFE4-9C67-AD4343F9A8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221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68147A4-A096-C41D-5A05-324A9D5042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rot="19594102" flipH="1">
            <a:off x="9801200" y="-27627"/>
            <a:ext cx="1218268" cy="6177109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1BAB60-5928-2325-F225-0F5812093F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AD8FEA-40AF-99B1-452E-AEC42E78BE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9505" y="266700"/>
            <a:ext cx="4892569" cy="63246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AFD996DC-CA68-C7A2-5B7C-E0333DF29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7943" y="1009650"/>
            <a:ext cx="4423253" cy="1101246"/>
          </a:xfrm>
        </p:spPr>
        <p:txBody>
          <a:bodyPr/>
          <a:lstStyle/>
          <a:p>
            <a:r>
              <a:rPr lang="it-IT" sz="2800" b="1" dirty="0">
                <a:latin typeface="Arial"/>
                <a:cs typeface="Arial"/>
              </a:rPr>
              <a:t>7.4.8 Digital advertising</a:t>
            </a:r>
            <a:r>
              <a:rPr lang="it-IT" sz="2000" dirty="0">
                <a:latin typeface="Arial"/>
                <a:cs typeface="Arial"/>
              </a:rPr>
              <a:t> </a:t>
            </a:r>
            <a:endParaRPr lang="it-IT" dirty="0"/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3B7F0128-AEEB-774D-D57C-14AA4DD76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5724" y="2436262"/>
            <a:ext cx="4402376" cy="3412088"/>
          </a:xfrm>
        </p:spPr>
        <p:txBody>
          <a:bodyPr/>
          <a:lstStyle/>
          <a:p>
            <a:endParaRPr lang="it-IT" sz="2000" dirty="0">
              <a:latin typeface="Arial"/>
              <a:ea typeface="+mn-lt"/>
              <a:cs typeface="+mn-lt"/>
            </a:endParaRPr>
          </a:p>
          <a:p>
            <a:r>
              <a:rPr lang="it-IT" sz="2000" b="1" i="1" dirty="0">
                <a:latin typeface="Arial"/>
                <a:ea typeface="+mn-lt"/>
                <a:cs typeface="+mn-lt"/>
              </a:rPr>
              <a:t> Definizione </a:t>
            </a:r>
          </a:p>
          <a:p>
            <a:r>
              <a:rPr lang="it-IT" sz="2000" dirty="0">
                <a:latin typeface="Arial"/>
                <a:ea typeface="+mn-lt"/>
                <a:cs typeface="+mn-lt"/>
              </a:rPr>
              <a:t>• Insieme dei canali </a:t>
            </a:r>
            <a:r>
              <a:rPr lang="it-IT" sz="2000" err="1">
                <a:latin typeface="Arial"/>
                <a:ea typeface="+mn-lt"/>
                <a:cs typeface="+mn-lt"/>
              </a:rPr>
              <a:t>paid</a:t>
            </a:r>
            <a:r>
              <a:rPr lang="it-IT" sz="2000" dirty="0">
                <a:latin typeface="Arial"/>
                <a:ea typeface="+mn-lt"/>
                <a:cs typeface="+mn-lt"/>
              </a:rPr>
              <a:t> (modello PESO). </a:t>
            </a:r>
          </a:p>
          <a:p>
            <a:r>
              <a:rPr lang="it-IT" sz="2000" dirty="0">
                <a:latin typeface="Arial"/>
                <a:ea typeface="+mn-lt"/>
                <a:cs typeface="+mn-lt"/>
              </a:rPr>
              <a:t>• Prevede l’acquisto di spazi pubblicitari, </a:t>
            </a:r>
            <a:r>
              <a:rPr lang="it-IT" sz="2000" i="1" dirty="0">
                <a:solidFill>
                  <a:schemeClr val="accent2"/>
                </a:solidFill>
                <a:latin typeface="Arial"/>
                <a:ea typeface="+mn-lt"/>
                <a:cs typeface="+mn-lt"/>
              </a:rPr>
              <a:t>tramite: </a:t>
            </a:r>
          </a:p>
          <a:p>
            <a:r>
              <a:rPr lang="it-IT" sz="2000" i="1" dirty="0">
                <a:solidFill>
                  <a:schemeClr val="accent2"/>
                </a:solidFill>
                <a:latin typeface="Arial"/>
                <a:ea typeface="+mn-lt"/>
                <a:cs typeface="+mn-lt"/>
              </a:rPr>
              <a:t>• meccanismi di compravendita classica, </a:t>
            </a:r>
          </a:p>
          <a:p>
            <a:r>
              <a:rPr lang="it-IT" sz="2000" i="1" dirty="0">
                <a:solidFill>
                  <a:schemeClr val="accent2"/>
                </a:solidFill>
                <a:latin typeface="Arial"/>
                <a:ea typeface="+mn-lt"/>
                <a:cs typeface="+mn-lt"/>
              </a:rPr>
              <a:t>• o automatizzata.</a:t>
            </a:r>
            <a:endParaRPr lang="it-IT" i="1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CDFFBF-0EAE-83B6-80F9-ADBCF00C7E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15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817C53-7E5F-8446-3D06-17F34250D6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400" y="914398"/>
            <a:ext cx="5105400" cy="56769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556DC493-067E-CCBD-2C6C-901F0E66F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710" y="1712935"/>
            <a:ext cx="4256240" cy="3986197"/>
          </a:xfrm>
        </p:spPr>
        <p:txBody>
          <a:bodyPr/>
          <a:lstStyle/>
          <a:p>
            <a:r>
              <a:rPr lang="it-IT" sz="2800" b="1" dirty="0">
                <a:latin typeface="Arial"/>
                <a:ea typeface="+mn-lt"/>
                <a:cs typeface="+mn-lt"/>
              </a:rPr>
              <a:t>Caratteristiche </a:t>
            </a:r>
          </a:p>
          <a:p>
            <a:endParaRPr lang="it-IT" sz="2000" dirty="0">
              <a:latin typeface="Arial"/>
              <a:ea typeface="+mn-lt"/>
              <a:cs typeface="+mn-lt"/>
            </a:endParaRPr>
          </a:p>
          <a:p>
            <a:r>
              <a:rPr lang="it-IT" sz="2000" dirty="0">
                <a:latin typeface="Arial"/>
                <a:ea typeface="+mn-lt"/>
                <a:cs typeface="+mn-lt"/>
              </a:rPr>
              <a:t>• Permette di diffondere un messaggio a un’audience specifica. </a:t>
            </a:r>
          </a:p>
          <a:p>
            <a:r>
              <a:rPr lang="it-IT" sz="2000" b="1" i="1" dirty="0">
                <a:latin typeface="Arial"/>
                <a:ea typeface="+mn-lt"/>
                <a:cs typeface="+mn-lt"/>
              </a:rPr>
              <a:t>• L’azienda non controlla il mezz</a:t>
            </a:r>
            <a:r>
              <a:rPr lang="it-IT" sz="2000" dirty="0">
                <a:latin typeface="Arial"/>
                <a:ea typeface="+mn-lt"/>
                <a:cs typeface="+mn-lt"/>
              </a:rPr>
              <a:t>o → semplicemente “affitta” uno spazio pubblicitario. </a:t>
            </a:r>
          </a:p>
          <a:p>
            <a:r>
              <a:rPr lang="it-IT" sz="2000" dirty="0">
                <a:latin typeface="Arial"/>
                <a:ea typeface="+mn-lt"/>
                <a:cs typeface="+mn-lt"/>
              </a:rPr>
              <a:t>•</a:t>
            </a:r>
            <a:r>
              <a:rPr lang="it-IT" sz="2000" b="1" i="1" dirty="0">
                <a:latin typeface="Arial"/>
                <a:ea typeface="+mn-lt"/>
                <a:cs typeface="+mn-lt"/>
              </a:rPr>
              <a:t> Il contenuto non si integra in modo nativo</a:t>
            </a:r>
            <a:r>
              <a:rPr lang="it-IT" sz="2000" dirty="0">
                <a:latin typeface="Arial"/>
                <a:ea typeface="+mn-lt"/>
                <a:cs typeface="+mn-lt"/>
              </a:rPr>
              <a:t> → appare come elemento di interruzione per l’utente. </a:t>
            </a:r>
            <a:endParaRPr lang="it-IT">
              <a:latin typeface="Arial"/>
              <a:cs typeface="Arial"/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FD78706-276D-5ACE-235B-F2332B28C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FAC9FFC-D788-83FB-C4DA-EC538F8CF5D5}"/>
              </a:ext>
            </a:extLst>
          </p:cNvPr>
          <p:cNvSpPr txBox="1"/>
          <p:nvPr/>
        </p:nvSpPr>
        <p:spPr>
          <a:xfrm>
            <a:off x="6290154" y="914399"/>
            <a:ext cx="5279720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Canali </a:t>
            </a:r>
            <a:r>
              <a:rPr lang="en-US" sz="2800" b="1" err="1">
                <a:latin typeface="Arial"/>
                <a:cs typeface="Arial"/>
              </a:rPr>
              <a:t>principali</a:t>
            </a:r>
            <a:r>
              <a:rPr lang="en-US" sz="2800" b="1" dirty="0">
                <a:latin typeface="Arial"/>
                <a:cs typeface="Arial"/>
              </a:rPr>
              <a:t> di digital advertising </a:t>
            </a:r>
            <a:endParaRPr lang="it-IT" b="1"/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• Social media </a:t>
            </a:r>
            <a:endParaRPr lang="en-US" dirty="0">
              <a:latin typeface="Tw Cen MT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• </a:t>
            </a:r>
            <a:r>
              <a:rPr lang="en-US" sz="2000" err="1">
                <a:latin typeface="Arial"/>
                <a:cs typeface="Arial"/>
              </a:rPr>
              <a:t>Concessionarie</a:t>
            </a:r>
            <a:r>
              <a:rPr lang="en-US" sz="2000" dirty="0">
                <a:latin typeface="Arial"/>
                <a:cs typeface="Arial"/>
              </a:rPr>
              <a:t> di display advertising </a:t>
            </a:r>
            <a:endParaRPr lang="en-US">
              <a:latin typeface="Tw Cen MT"/>
              <a:cs typeface="Arial"/>
            </a:endParaRPr>
          </a:p>
          <a:p>
            <a:r>
              <a:rPr lang="en-US" sz="2000">
                <a:latin typeface="Arial"/>
                <a:cs typeface="Arial"/>
              </a:rPr>
              <a:t>• </a:t>
            </a:r>
            <a:r>
              <a:rPr lang="en-US" sz="2000" err="1">
                <a:latin typeface="Arial"/>
                <a:cs typeface="Arial"/>
              </a:rPr>
              <a:t>Circuiti</a:t>
            </a:r>
            <a:r>
              <a:rPr lang="en-US" sz="2000" dirty="0">
                <a:latin typeface="Arial"/>
                <a:cs typeface="Arial"/>
              </a:rPr>
              <a:t> di digital out of home </a:t>
            </a:r>
            <a:endParaRPr lang="en-US">
              <a:latin typeface="Tw Cen MT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• Digital radio </a:t>
            </a:r>
            <a:endParaRPr lang="en-US" dirty="0">
              <a:latin typeface="Tw Cen MT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• Servizi di streaming audio e video </a:t>
            </a:r>
            <a:endParaRPr lang="en-US">
              <a:latin typeface="Tw Cen MT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• </a:t>
            </a:r>
            <a:r>
              <a:rPr lang="en-US" sz="2000" dirty="0" err="1">
                <a:latin typeface="Arial"/>
                <a:cs typeface="Arial"/>
              </a:rPr>
              <a:t>Piattaforme</a:t>
            </a:r>
            <a:r>
              <a:rPr lang="en-US" sz="2000" dirty="0">
                <a:latin typeface="Arial"/>
                <a:cs typeface="Arial"/>
              </a:rPr>
              <a:t> di search engine advertising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08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354F63-E3F1-FB77-682B-3AFF60F0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84" y="458244"/>
            <a:ext cx="10742530" cy="4457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z="3600" b="1" dirty="0">
                <a:latin typeface="Arial"/>
                <a:cs typeface="Arial"/>
              </a:rPr>
              <a:t>Approfondimenti e letture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7F3564-F45B-1267-070C-61EA9D9B03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147" y="1435274"/>
            <a:ext cx="10288693" cy="3660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it-IT" sz="2400" dirty="0">
                <a:latin typeface="Arial"/>
                <a:ea typeface="+mn-lt"/>
                <a:cs typeface="+mn-lt"/>
              </a:rPr>
              <a:t> Gini Dietrich, Spin </a:t>
            </a:r>
            <a:r>
              <a:rPr lang="it-IT" sz="2400" err="1">
                <a:latin typeface="Arial"/>
                <a:ea typeface="+mn-lt"/>
                <a:cs typeface="+mn-lt"/>
              </a:rPr>
              <a:t>Sucks</a:t>
            </a:r>
            <a:r>
              <a:rPr lang="it-IT" sz="2400" dirty="0">
                <a:latin typeface="Arial"/>
                <a:ea typeface="+mn-lt"/>
                <a:cs typeface="+mn-lt"/>
              </a:rPr>
              <a:t>: </a:t>
            </a:r>
            <a:r>
              <a:rPr lang="it-IT" sz="2400" err="1">
                <a:latin typeface="Arial"/>
                <a:ea typeface="+mn-lt"/>
                <a:cs typeface="+mn-lt"/>
              </a:rPr>
              <a:t>Communication</a:t>
            </a:r>
            <a:r>
              <a:rPr lang="it-IT" sz="2400" dirty="0">
                <a:latin typeface="Arial"/>
                <a:ea typeface="+mn-lt"/>
                <a:cs typeface="+mn-lt"/>
              </a:rPr>
              <a:t> and </a:t>
            </a:r>
            <a:r>
              <a:rPr lang="it-IT" sz="2400" err="1">
                <a:latin typeface="Arial"/>
                <a:ea typeface="+mn-lt"/>
                <a:cs typeface="+mn-lt"/>
              </a:rPr>
              <a:t>Reputation</a:t>
            </a:r>
            <a:r>
              <a:rPr lang="it-IT" sz="2400" dirty="0">
                <a:latin typeface="Arial"/>
                <a:ea typeface="+mn-lt"/>
                <a:cs typeface="+mn-lt"/>
              </a:rPr>
              <a:t> Management in the Di- </a:t>
            </a:r>
            <a:r>
              <a:rPr lang="it-IT" sz="2400" err="1">
                <a:latin typeface="Arial"/>
                <a:ea typeface="+mn-lt"/>
                <a:cs typeface="+mn-lt"/>
              </a:rPr>
              <a:t>gital</a:t>
            </a:r>
            <a:r>
              <a:rPr lang="it-IT" sz="2400" dirty="0">
                <a:latin typeface="Arial"/>
                <a:ea typeface="+mn-lt"/>
                <a:cs typeface="+mn-lt"/>
              </a:rPr>
              <a:t> Age, Pearson, 2014. </a:t>
            </a:r>
            <a:endParaRPr lang="it-IT" sz="2400">
              <a:latin typeface="Arial"/>
              <a:cs typeface="Arial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it-IT" sz="2400" dirty="0">
                <a:latin typeface="Arial"/>
                <a:ea typeface="+mn-lt"/>
                <a:cs typeface="+mn-lt"/>
              </a:rPr>
              <a:t>Testo di riferimento per approfondire il modello PESO e per avere una panoramica completa di come le PR possono approcciare efficacemente il mercato dei media digitali. </a:t>
            </a:r>
            <a:endParaRPr lang="it-IT" sz="2400">
              <a:latin typeface="Arial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C96FA1-CD6F-F639-EF44-3F741989A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84</a:t>
            </a:fld>
            <a:endParaRPr lang="it-IT" noProof="0"/>
          </a:p>
        </p:txBody>
      </p:sp>
      <p:pic>
        <p:nvPicPr>
          <p:cNvPr id="4" name="Immagine 3" descr="Books">
            <a:extLst>
              <a:ext uri="{FF2B5EF4-FFF2-40B4-BE49-F238E27FC236}">
                <a16:creationId xmlns:a16="http://schemas.microsoft.com/office/drawing/2014/main" id="{B59F22C8-0E7B-A741-8939-64D7F9CBF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425" y="3735302"/>
            <a:ext cx="2477152" cy="24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58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CF2CB7-706D-E4A1-7C21-93EAA8C8E2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627" y="871603"/>
            <a:ext cx="10455706" cy="54769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it-IT" sz="2400" dirty="0">
                <a:latin typeface="Arial"/>
                <a:cs typeface="Arial"/>
              </a:rPr>
              <a:t>Simon </a:t>
            </a:r>
            <a:r>
              <a:rPr lang="it-IT" sz="2400" err="1">
                <a:latin typeface="Arial"/>
                <a:cs typeface="Arial"/>
              </a:rPr>
              <a:t>Kingsnorth</a:t>
            </a:r>
            <a:r>
              <a:rPr lang="it-IT" sz="2400" dirty="0">
                <a:latin typeface="Arial"/>
                <a:cs typeface="Arial"/>
              </a:rPr>
              <a:t>, Digital Marketing Strategy: An </a:t>
            </a:r>
            <a:r>
              <a:rPr lang="it-IT" sz="2400" err="1">
                <a:latin typeface="Arial"/>
                <a:cs typeface="Arial"/>
              </a:rPr>
              <a:t>Integrated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err="1">
                <a:latin typeface="Arial"/>
                <a:cs typeface="Arial"/>
              </a:rPr>
              <a:t>Approach</a:t>
            </a:r>
            <a:r>
              <a:rPr lang="it-IT" sz="2400" dirty="0">
                <a:latin typeface="Arial"/>
                <a:cs typeface="Arial"/>
              </a:rPr>
              <a:t> to Online Marketing (2nd </a:t>
            </a:r>
            <a:r>
              <a:rPr lang="it-IT" sz="2400" err="1">
                <a:latin typeface="Arial"/>
                <a:cs typeface="Arial"/>
              </a:rPr>
              <a:t>edition</a:t>
            </a:r>
            <a:r>
              <a:rPr lang="it-IT" sz="2400" dirty="0">
                <a:latin typeface="Arial"/>
                <a:cs typeface="Arial"/>
              </a:rPr>
              <a:t>), </a:t>
            </a:r>
            <a:r>
              <a:rPr lang="it-IT" sz="2400" err="1">
                <a:latin typeface="Arial"/>
                <a:cs typeface="Arial"/>
              </a:rPr>
              <a:t>Kogan</a:t>
            </a:r>
            <a:r>
              <a:rPr lang="it-IT" sz="2400" dirty="0">
                <a:latin typeface="Arial"/>
                <a:cs typeface="Arial"/>
              </a:rPr>
              <a:t> Page, 2019. 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it-IT" sz="2400" dirty="0">
                <a:latin typeface="Arial"/>
                <a:cs typeface="Arial"/>
              </a:rPr>
              <a:t>Testo di riferimento per approfondire le modalità di definizione di una strategia di </a:t>
            </a:r>
            <a:r>
              <a:rPr lang="it-IT" sz="2400" err="1">
                <a:latin typeface="Arial"/>
                <a:cs typeface="Arial"/>
              </a:rPr>
              <a:t>digital</a:t>
            </a:r>
            <a:r>
              <a:rPr lang="it-IT" sz="2400" dirty="0">
                <a:latin typeface="Arial"/>
                <a:cs typeface="Arial"/>
              </a:rPr>
              <a:t> marketing, dalla scelta, all'integrazione fino alla misurazione dei vari canali di comunicazione. Geppi De Liso, Creatività &amp; pubblicità.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F42BC6D-3649-96EC-2053-0B312013C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85</a:t>
            </a:fld>
            <a:endParaRPr lang="it-IT" noProof="0"/>
          </a:p>
        </p:txBody>
      </p:sp>
      <p:pic>
        <p:nvPicPr>
          <p:cNvPr id="2" name="Immagine 1" descr="Digital Marketing Strategy: An Integrated Approach to Online Marketing">
            <a:extLst>
              <a:ext uri="{FF2B5EF4-FFF2-40B4-BE49-F238E27FC236}">
                <a16:creationId xmlns:a16="http://schemas.microsoft.com/office/drawing/2014/main" id="{786B7DDA-3821-9056-B44B-8AE4A8DC60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26" t="1000" r="5930" b="10998"/>
          <a:stretch>
            <a:fillRect/>
          </a:stretch>
        </p:blipFill>
        <p:spPr>
          <a:xfrm>
            <a:off x="3281232" y="3419196"/>
            <a:ext cx="5201247" cy="310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49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F9910E-EC7B-A0BA-E279-AE51822641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147" y="381000"/>
            <a:ext cx="10288693" cy="3660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it-IT" sz="2400" dirty="0">
                <a:latin typeface="Arial"/>
                <a:cs typeface="Arial"/>
              </a:rPr>
              <a:t>Manuale di metodologie e tecniche creative. Con un'antologia di autori vari, FrancoAngeli, 2017. </a:t>
            </a:r>
            <a:endParaRPr lang="it-IT" sz="2400"/>
          </a:p>
          <a:p>
            <a:pPr>
              <a:buFont typeface="Calibri" panose="020B0604020202020204" pitchFamily="34" charset="0"/>
              <a:buChar char="-"/>
            </a:pPr>
            <a:r>
              <a:rPr lang="it-IT" sz="2400" dirty="0">
                <a:latin typeface="Arial"/>
                <a:cs typeface="Arial"/>
              </a:rPr>
              <a:t>Testo per approfondire le tecniche, i processi e le logiche del mestiere del creativo pubblicitario.</a:t>
            </a:r>
            <a:endParaRPr lang="it-IT" sz="240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AC8545-31DB-5B9B-44B4-3080269BA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86</a:t>
            </a:fld>
            <a:endParaRPr lang="it-IT" noProof="0"/>
          </a:p>
        </p:txBody>
      </p:sp>
      <p:pic>
        <p:nvPicPr>
          <p:cNvPr id="2" name="Immagine 1" descr="Creativita' &amp; Pubblicita' - De Liso Geppi | Libro Franco Angeli 12/2017 -  HOEPLI.it">
            <a:extLst>
              <a:ext uri="{FF2B5EF4-FFF2-40B4-BE49-F238E27FC236}">
                <a16:creationId xmlns:a16="http://schemas.microsoft.com/office/drawing/2014/main" id="{346B5285-B93E-24E2-A421-E91745A2C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430445"/>
            <a:ext cx="2743199" cy="39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43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232B2F-B51A-F8A3-99B4-6F5B6BF6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03" y="530353"/>
            <a:ext cx="11969193" cy="751978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it-IT" sz="3200" b="1" dirty="0">
                <a:latin typeface="Arial"/>
                <a:ea typeface="+mj-lt"/>
                <a:cs typeface="Arial"/>
              </a:rPr>
              <a:t>7.2 Come costruire una strategia di canali</a:t>
            </a:r>
            <a:endParaRPr lang="it-IT" sz="3200" b="1" dirty="0">
              <a:latin typeface="Arial"/>
              <a:cs typeface="Arial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9D674A-6A89-0626-E5A8-DD610B75C4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2765" y="1779094"/>
            <a:ext cx="11006467" cy="36606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it-IT" sz="2400" b="1" u="sng" dirty="0">
                <a:latin typeface="Arial"/>
                <a:ea typeface="+mn-lt"/>
                <a:cs typeface="Arial"/>
              </a:rPr>
              <a:t>Perché oggi è più complesso?</a:t>
            </a:r>
          </a:p>
          <a:p>
            <a:pPr marL="0" indent="0" algn="ctr">
              <a:buNone/>
            </a:pPr>
            <a:r>
              <a:rPr lang="it-IT" dirty="0">
                <a:latin typeface="Arial"/>
                <a:ea typeface="+mn-lt"/>
                <a:cs typeface="Arial"/>
              </a:rPr>
              <a:t>• La complessità dei progetti di comunicazione è aumentata</a:t>
            </a:r>
            <a:r>
              <a:rPr lang="it-IT" i="1" u="sng" dirty="0">
                <a:latin typeface="Arial"/>
                <a:ea typeface="+mn-lt"/>
                <a:cs typeface="Arial"/>
              </a:rPr>
              <a:t> per due motivi: </a:t>
            </a:r>
          </a:p>
          <a:p>
            <a:pPr marL="0" indent="0" algn="ctr">
              <a:buNone/>
            </a:pPr>
            <a:r>
              <a:rPr lang="it-IT" b="1" dirty="0">
                <a:latin typeface="Arial"/>
                <a:ea typeface="+mn-lt"/>
                <a:cs typeface="Arial"/>
              </a:rPr>
              <a:t>1. Digitale </a:t>
            </a:r>
            <a:r>
              <a:rPr lang="it-IT" dirty="0">
                <a:latin typeface="Arial"/>
                <a:ea typeface="+mn-lt"/>
                <a:cs typeface="Arial"/>
              </a:rPr>
              <a:t>→ ha creato decine di nuovi strumenti e cambiato le abitudini di consumo dei media. Oggi i consumatori hanno un </a:t>
            </a:r>
            <a:r>
              <a:rPr lang="it-IT" err="1">
                <a:latin typeface="Arial"/>
                <a:ea typeface="+mn-lt"/>
                <a:cs typeface="Arial"/>
              </a:rPr>
              <a:t>journey</a:t>
            </a:r>
            <a:r>
              <a:rPr lang="it-IT" dirty="0">
                <a:latin typeface="Arial"/>
                <a:ea typeface="+mn-lt"/>
                <a:cs typeface="Arial"/>
              </a:rPr>
              <a:t> più complesso e una dieta mediale frammentata. </a:t>
            </a:r>
            <a:endParaRPr lang="it-IT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it-IT" b="1" dirty="0">
                <a:latin typeface="Arial"/>
                <a:ea typeface="+mn-lt"/>
                <a:cs typeface="Arial"/>
              </a:rPr>
              <a:t>2. Proliferazione dei media</a:t>
            </a:r>
            <a:r>
              <a:rPr lang="it-IT" dirty="0">
                <a:latin typeface="Arial"/>
                <a:ea typeface="+mn-lt"/>
                <a:cs typeface="Arial"/>
              </a:rPr>
              <a:t> → non solo nel digitale, ma anche nei canali tradizionali (es. TV: negli anni ‘90 poche decine di canali, oggi centinaia + </a:t>
            </a:r>
            <a:r>
              <a:rPr lang="it-IT" err="1">
                <a:latin typeface="Arial"/>
                <a:ea typeface="+mn-lt"/>
                <a:cs typeface="Arial"/>
              </a:rPr>
              <a:t>pay</a:t>
            </a:r>
            <a:r>
              <a:rPr lang="it-IT" dirty="0">
                <a:latin typeface="Arial"/>
                <a:ea typeface="+mn-lt"/>
                <a:cs typeface="Arial"/>
              </a:rPr>
              <a:t> TV + streaming). </a:t>
            </a:r>
          </a:p>
          <a:p>
            <a:pPr marL="0" indent="0" algn="ctr">
              <a:buNone/>
            </a:pPr>
            <a:endParaRPr lang="it-IT" i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it-IT" i="1" dirty="0">
                <a:latin typeface="Arial"/>
                <a:ea typeface="+mn-lt"/>
                <a:cs typeface="Arial"/>
              </a:rPr>
              <a:t>Un tempo bastava presidiare TV, radio, stampa o affissioni: era rassicurante e spesso efficace. </a:t>
            </a:r>
            <a:r>
              <a:rPr lang="it-IT" b="1" i="1" dirty="0">
                <a:latin typeface="Arial"/>
                <a:ea typeface="+mn-lt"/>
                <a:cs typeface="Arial"/>
              </a:rPr>
              <a:t>Oggi non basta:</a:t>
            </a:r>
            <a:r>
              <a:rPr lang="it-IT" i="1" dirty="0">
                <a:latin typeface="Arial"/>
                <a:ea typeface="+mn-lt"/>
                <a:cs typeface="Arial"/>
              </a:rPr>
              <a:t> i </a:t>
            </a:r>
            <a:r>
              <a:rPr lang="it-IT" i="1" err="1">
                <a:latin typeface="Arial"/>
                <a:ea typeface="+mn-lt"/>
                <a:cs typeface="Arial"/>
              </a:rPr>
              <a:t>touchpoint</a:t>
            </a:r>
            <a:r>
              <a:rPr lang="it-IT" i="1" dirty="0">
                <a:latin typeface="Arial"/>
                <a:ea typeface="+mn-lt"/>
                <a:cs typeface="Arial"/>
              </a:rPr>
              <a:t> si sono moltiplicati.</a:t>
            </a:r>
            <a:endParaRPr lang="it-IT" i="1" dirty="0">
              <a:latin typeface="Arial"/>
              <a:cs typeface="Arial"/>
            </a:endParaRP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CBC90D1-FB34-4BED-6E2D-4030C1DA23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329286" cy="382233"/>
          </a:xfrm>
          <a:solidFill>
            <a:schemeClr val="accent2">
              <a:lumMod val="40000"/>
              <a:lumOff val="60000"/>
            </a:schemeClr>
          </a:solidFill>
        </p:spPr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A04520-4657-CAC2-CB7E-4FE8C2DFE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6725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6e0ad8bcb937777a496f4378509b82b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3afd91b9dddacb5807afd727ccca0e2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F38F8D2-BD9B-46ED-B6DA-C4D6B9B98B9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9AEB3614-7362-40D8-972D-09A1979DDD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DFBB65-1452-40E8-AE26-DB6A4D9AC261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86</Slides>
  <Notes>3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86</vt:i4>
      </vt:variant>
    </vt:vector>
  </HeadingPairs>
  <TitlesOfParts>
    <vt:vector size="87" baseType="lpstr">
      <vt:lpstr>ModernClassicBlock-3</vt:lpstr>
      <vt:lpstr>Presentazione standard di PowerPoint</vt:lpstr>
      <vt:lpstr>Digital Marketing Strategy</vt:lpstr>
      <vt:lpstr>Capitolo 7</vt:lpstr>
      <vt:lpstr>7.1 Concept creativo</vt:lpstr>
      <vt:lpstr>Presentazione standard di PowerPoint</vt:lpstr>
      <vt:lpstr>Presentazione standard di PowerPoint</vt:lpstr>
      <vt:lpstr>Scelta dei canali</vt:lpstr>
      <vt:lpstr>Presentazione standard di PowerPoint</vt:lpstr>
      <vt:lpstr>7.2 Come costruire una strategia di canali</vt:lpstr>
      <vt:lpstr>Channel Strategy</vt:lpstr>
      <vt:lpstr>Le 4 fasi della Channel Strategy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Omnicanalità e multicanalità – Ecosistema dei canali (connection plan)</vt:lpstr>
      <vt:lpstr>Importanza dell’integrazione</vt:lpstr>
      <vt:lpstr>Presentazione standard di PowerPoint</vt:lpstr>
      <vt:lpstr>Connection plan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7.3 Le classificazioni dei touchpoint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7.4 I canali principali nel mondo digitale  - I canali digitali sono oggi numerosissimi → il channel mix diventa complesso ma cruciale.  - Si parte dal più importante e imprescindibile: il sito internet.</vt:lpstr>
      <vt:lpstr>Presentazione standard di PowerPoint</vt:lpstr>
      <vt:lpstr>Presentazione standard di PowerPoint</vt:lpstr>
      <vt:lpstr>Presentazione standard di PowerPoint</vt:lpstr>
      <vt:lpstr> Obiettivi del sito internet </vt:lpstr>
      <vt:lpstr>Presentazione standard di PowerPoint</vt:lpstr>
      <vt:lpstr>Presentazione standard di PowerPoint</vt:lpstr>
      <vt:lpstr>L’applicazione</vt:lpstr>
      <vt:lpstr>Vantaggi per le aziende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I social media</vt:lpstr>
      <vt:lpstr>Presentazione standard di PowerPoint</vt:lpstr>
      <vt:lpstr>Tre elementi della rivoluzione dei social</vt:lpstr>
      <vt:lpstr>Presentazione standard di PowerPoint</vt:lpstr>
      <vt:lpstr>Funzioni strategiche dei social media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Modalità di utilizzo da parte delle aziende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Tre macro-tipologie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Partnership </vt:lpstr>
      <vt:lpstr>Tipologie principali di partnership</vt:lpstr>
      <vt:lpstr>2. Co-marketing / Co-branding </vt:lpstr>
      <vt:lpstr>3. Collaborazioni con onlus/associazioni/enti </vt:lpstr>
      <vt:lpstr>4. Collaborazioni per contenuti (creator)</vt:lpstr>
      <vt:lpstr>Presentazione standard di PowerPoint</vt:lpstr>
      <vt:lpstr>Presentazione standard di PowerPoint</vt:lpstr>
      <vt:lpstr>7.4.7 Motori di ricerca </vt:lpstr>
      <vt:lpstr>Comportamento degli utenti </vt:lpstr>
      <vt:lpstr>Presentazione standard di PowerPoint</vt:lpstr>
      <vt:lpstr>Obiettivi delle attività sui motori di ricerca</vt:lpstr>
      <vt:lpstr>2. Search Engine Optimization (SEO)</vt:lpstr>
      <vt:lpstr>7.4.8 Digital advertising </vt:lpstr>
      <vt:lpstr>Presentazione standard di PowerPoint</vt:lpstr>
      <vt:lpstr>Approfondimenti e letture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AGGIUNGERE IL TITOLO </dc:title>
  <dc:creator>Giulia Santinelli</dc:creator>
  <cp:lastModifiedBy>sarah Spadafora</cp:lastModifiedBy>
  <cp:revision>2205</cp:revision>
  <dcterms:created xsi:type="dcterms:W3CDTF">2025-08-13T16:22:50Z</dcterms:created>
  <dcterms:modified xsi:type="dcterms:W3CDTF">2025-09-17T12:20:44Z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