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3" r:id="rId1"/>
  </p:sldMasterIdLst>
  <p:notesMasterIdLst>
    <p:notesMasterId r:id="rId25"/>
  </p:notesMasterIdLst>
  <p:sldIdLst>
    <p:sldId id="256" r:id="rId2"/>
    <p:sldId id="258" r:id="rId3"/>
    <p:sldId id="259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302" r:id="rId12"/>
    <p:sldId id="303" r:id="rId13"/>
    <p:sldId id="304" r:id="rId14"/>
    <p:sldId id="305" r:id="rId15"/>
    <p:sldId id="306" r:id="rId16"/>
    <p:sldId id="307" r:id="rId17"/>
    <p:sldId id="309" r:id="rId18"/>
    <p:sldId id="310" r:id="rId19"/>
    <p:sldId id="308" r:id="rId20"/>
    <p:sldId id="265" r:id="rId21"/>
    <p:sldId id="313" r:id="rId22"/>
    <p:sldId id="312" r:id="rId23"/>
    <p:sldId id="315" r:id="rId24"/>
  </p:sldIdLst>
  <p:sldSz cx="9144000" cy="5143500" type="screen16x9"/>
  <p:notesSz cx="6858000" cy="9144000"/>
  <p:embeddedFontLst>
    <p:embeddedFont>
      <p:font typeface="Avenir Light" panose="020B0402020203020204" pitchFamily="34" charset="77"/>
      <p:regular r:id="rId26"/>
      <p:italic r:id="rId27"/>
    </p:embeddedFont>
    <p:embeddedFont>
      <p:font typeface="Avenir Next Condensed Heavy" panose="020B0506020202020204" pitchFamily="34" charset="0"/>
      <p:bold r:id="rId28"/>
      <p:italic r:id="rId29"/>
      <p:boldItalic r:id="rId30"/>
    </p:embeddedFont>
    <p:embeddedFont>
      <p:font typeface="Comfortaa" pitchFamily="2" charset="0"/>
      <p:regular r:id="rId31"/>
      <p:bold r:id="rId32"/>
    </p:embeddedFont>
    <p:embeddedFont>
      <p:font typeface="Coming Soon" panose="02000000000000000000" pitchFamily="2" charset="0"/>
      <p:regular r:id="rId33"/>
    </p:embeddedFont>
    <p:embeddedFont>
      <p:font typeface="Delius Swash Caps" panose="02000603000000000000" pitchFamily="2" charset="0"/>
      <p:regular r:id="rId34"/>
    </p:embeddedFont>
    <p:embeddedFont>
      <p:font typeface="Didact Gothic" pitchFamily="2" charset="0"/>
      <p:regular r:id="rId35"/>
    </p:embeddedFont>
    <p:embeddedFont>
      <p:font typeface="Josefin Sans Light" panose="020F0302020204030204" pitchFamily="34" charset="0"/>
      <p:regular r:id="rId36"/>
      <p:bold r:id="rId37"/>
      <p:italic r:id="rId38"/>
      <p:boldItalic r:id="rId39"/>
    </p:embeddedFont>
    <p:embeddedFont>
      <p:font typeface="Montserrat" pitchFamily="2" charset="77"/>
      <p:regular r:id="rId40"/>
      <p:bold r:id="rId41"/>
      <p:italic r:id="rId42"/>
      <p:boldItalic r:id="rId43"/>
    </p:embeddedFont>
    <p:embeddedFont>
      <p:font typeface="Staatliches" pitchFamily="2" charset="0"/>
      <p:regular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E69F"/>
    <a:srgbClr val="FEC0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C8B77C5-978C-494C-8D07-E2487D3878D6}">
  <a:tblStyle styleId="{DC8B77C5-978C-494C-8D07-E2487D3878D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D113A9D2-9D6B-4929-AA2D-F23B5EE8CBE7}" styleName="Stile con tema 2 - Color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Stile con tema 2 - Colore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887"/>
    <p:restoredTop sz="94681"/>
  </p:normalViewPr>
  <p:slideViewPr>
    <p:cSldViewPr snapToGrid="0">
      <p:cViewPr varScale="1">
        <p:scale>
          <a:sx n="140" d="100"/>
          <a:sy n="140" d="100"/>
        </p:scale>
        <p:origin x="216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a04d9405f5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a04d9405f5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a04d9405f5_0_2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a04d9405f5_0_2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>
          <a:extLst>
            <a:ext uri="{FF2B5EF4-FFF2-40B4-BE49-F238E27FC236}">
              <a16:creationId xmlns:a16="http://schemas.microsoft.com/office/drawing/2014/main" id="{6B2895B0-D67C-27E4-2F87-EF426AB01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a04d9405f5_0_2178:notes">
            <a:extLst>
              <a:ext uri="{FF2B5EF4-FFF2-40B4-BE49-F238E27FC236}">
                <a16:creationId xmlns:a16="http://schemas.microsoft.com/office/drawing/2014/main" id="{403993B5-4EE9-3257-2ADD-E01C839FCC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a04d9405f5_0_2178:notes">
            <a:extLst>
              <a:ext uri="{FF2B5EF4-FFF2-40B4-BE49-F238E27FC236}">
                <a16:creationId xmlns:a16="http://schemas.microsoft.com/office/drawing/2014/main" id="{69C85F11-23ED-D22B-B4F6-1D183CB6A42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23813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>
          <a:extLst>
            <a:ext uri="{FF2B5EF4-FFF2-40B4-BE49-F238E27FC236}">
              <a16:creationId xmlns:a16="http://schemas.microsoft.com/office/drawing/2014/main" id="{D49E9583-7305-9980-7572-C936F0870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a04d9405f5_0_2178:notes">
            <a:extLst>
              <a:ext uri="{FF2B5EF4-FFF2-40B4-BE49-F238E27FC236}">
                <a16:creationId xmlns:a16="http://schemas.microsoft.com/office/drawing/2014/main" id="{B256A0E2-9F8D-F3ED-21BA-94D230B6FA4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a04d9405f5_0_2178:notes">
            <a:extLst>
              <a:ext uri="{FF2B5EF4-FFF2-40B4-BE49-F238E27FC236}">
                <a16:creationId xmlns:a16="http://schemas.microsoft.com/office/drawing/2014/main" id="{C02534C7-023A-2302-6768-215B43BA47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35527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>
          <a:extLst>
            <a:ext uri="{FF2B5EF4-FFF2-40B4-BE49-F238E27FC236}">
              <a16:creationId xmlns:a16="http://schemas.microsoft.com/office/drawing/2014/main" id="{DD7C0C08-5898-2931-8D2D-ED8EF86DD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a04d9405f5_0_2178:notes">
            <a:extLst>
              <a:ext uri="{FF2B5EF4-FFF2-40B4-BE49-F238E27FC236}">
                <a16:creationId xmlns:a16="http://schemas.microsoft.com/office/drawing/2014/main" id="{4531E065-4311-559E-308D-C20850E7108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a04d9405f5_0_2178:notes">
            <a:extLst>
              <a:ext uri="{FF2B5EF4-FFF2-40B4-BE49-F238E27FC236}">
                <a16:creationId xmlns:a16="http://schemas.microsoft.com/office/drawing/2014/main" id="{56E4B847-F6B6-D1FE-9FD5-563C1DE73A0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66437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af111183c5_1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0" name="Google Shape;550;gaf111183c5_1_2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>
          <a:extLst>
            <a:ext uri="{FF2B5EF4-FFF2-40B4-BE49-F238E27FC236}">
              <a16:creationId xmlns:a16="http://schemas.microsoft.com/office/drawing/2014/main" id="{66E8C615-5244-D653-1CEC-B85BFFB9C6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a04d9405f5_0_2178:notes">
            <a:extLst>
              <a:ext uri="{FF2B5EF4-FFF2-40B4-BE49-F238E27FC236}">
                <a16:creationId xmlns:a16="http://schemas.microsoft.com/office/drawing/2014/main" id="{445A2B7E-A2CD-62F0-5731-113458169E4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a04d9405f5_0_2178:notes">
            <a:extLst>
              <a:ext uri="{FF2B5EF4-FFF2-40B4-BE49-F238E27FC236}">
                <a16:creationId xmlns:a16="http://schemas.microsoft.com/office/drawing/2014/main" id="{0E73548E-2F65-2535-0302-ADFF4FF7DA5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05250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accent3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0" y="951250"/>
            <a:ext cx="6205500" cy="3465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 flipH="1">
            <a:off x="6315250" y="3136200"/>
            <a:ext cx="256800" cy="2052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7920225" y="3999099"/>
            <a:ext cx="1270500" cy="1189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6572050" y="-1030300"/>
            <a:ext cx="3737700" cy="37377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ctrTitle"/>
          </p:nvPr>
        </p:nvSpPr>
        <p:spPr>
          <a:xfrm>
            <a:off x="1068151" y="1506575"/>
            <a:ext cx="44244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2pPr>
            <a:lvl3pPr lvl="2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3pPr>
            <a:lvl4pPr lvl="3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4pPr>
            <a:lvl5pPr lvl="4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5pPr>
            <a:lvl6pPr lvl="5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6pPr>
            <a:lvl7pPr lvl="6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7pPr>
            <a:lvl8pPr lvl="7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8pPr>
            <a:lvl9pPr lvl="8">
              <a:spcBef>
                <a:spcPts val="0"/>
              </a:spcBef>
              <a:spcAft>
                <a:spcPts val="0"/>
              </a:spcAft>
              <a:buSzPts val="5200"/>
              <a:buNone/>
              <a:defRPr sz="5200" b="1"/>
            </a:lvl9pPr>
          </a:lstStyle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ubTitle" idx="1"/>
          </p:nvPr>
        </p:nvSpPr>
        <p:spPr>
          <a:xfrm>
            <a:off x="1068147" y="3545300"/>
            <a:ext cx="6093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>
                <a:solidFill>
                  <a:schemeClr val="dk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>
                <a:solidFill>
                  <a:schemeClr val="dk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>
                <a:solidFill>
                  <a:schemeClr val="dk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>
                <a:solidFill>
                  <a:schemeClr val="dk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>
                <a:solidFill>
                  <a:schemeClr val="dk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>
                <a:solidFill>
                  <a:schemeClr val="dk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>
                <a:solidFill>
                  <a:schemeClr val="dk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>
                <a:solidFill>
                  <a:schemeClr val="dk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None/>
              <a:defRPr sz="2300" b="1">
                <a:solidFill>
                  <a:schemeClr val="dk1"/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/>
          </a:p>
        </p:txBody>
      </p:sp>
      <p:cxnSp>
        <p:nvCxnSpPr>
          <p:cNvPr id="15" name="Google Shape;15;p2"/>
          <p:cNvCxnSpPr/>
          <p:nvPr/>
        </p:nvCxnSpPr>
        <p:spPr>
          <a:xfrm>
            <a:off x="-72550" y="1079250"/>
            <a:ext cx="9246300" cy="1020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" name="Google Shape;16;p2"/>
          <p:cNvCxnSpPr/>
          <p:nvPr/>
        </p:nvCxnSpPr>
        <p:spPr>
          <a:xfrm>
            <a:off x="396900" y="-10575"/>
            <a:ext cx="0" cy="516540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" name="Google Shape;17;p2"/>
          <p:cNvCxnSpPr/>
          <p:nvPr/>
        </p:nvCxnSpPr>
        <p:spPr>
          <a:xfrm>
            <a:off x="5994425" y="-10819"/>
            <a:ext cx="0" cy="526740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Google Shape;18;p2"/>
          <p:cNvCxnSpPr/>
          <p:nvPr/>
        </p:nvCxnSpPr>
        <p:spPr>
          <a:xfrm>
            <a:off x="5999625" y="3992425"/>
            <a:ext cx="3191100" cy="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" name="Google Shape;19;p2"/>
          <p:cNvCxnSpPr/>
          <p:nvPr/>
        </p:nvCxnSpPr>
        <p:spPr>
          <a:xfrm>
            <a:off x="7920125" y="4031625"/>
            <a:ext cx="0" cy="113670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" name="Google Shape;20;p2"/>
          <p:cNvSpPr/>
          <p:nvPr/>
        </p:nvSpPr>
        <p:spPr>
          <a:xfrm flipH="1">
            <a:off x="6716138" y="3136200"/>
            <a:ext cx="256800" cy="2052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8070706" y="4111239"/>
            <a:ext cx="895800" cy="8958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7">
    <p:bg>
      <p:bgPr>
        <a:solidFill>
          <a:schemeClr val="accent3"/>
        </a:solidFill>
        <a:effectLst/>
      </p:bgPr>
    </p:bg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3"/>
          <p:cNvSpPr/>
          <p:nvPr/>
        </p:nvSpPr>
        <p:spPr>
          <a:xfrm>
            <a:off x="1159175" y="-144375"/>
            <a:ext cx="2916000" cy="4142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23"/>
          <p:cNvSpPr/>
          <p:nvPr/>
        </p:nvSpPr>
        <p:spPr>
          <a:xfrm>
            <a:off x="5068750" y="884175"/>
            <a:ext cx="2889300" cy="45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p23"/>
          <p:cNvSpPr/>
          <p:nvPr/>
        </p:nvSpPr>
        <p:spPr>
          <a:xfrm>
            <a:off x="1124350" y="-144375"/>
            <a:ext cx="3009900" cy="4177800"/>
          </a:xfrm>
          <a:prstGeom prst="rect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23"/>
          <p:cNvSpPr/>
          <p:nvPr/>
        </p:nvSpPr>
        <p:spPr>
          <a:xfrm>
            <a:off x="5008450" y="836475"/>
            <a:ext cx="3009900" cy="4543500"/>
          </a:xfrm>
          <a:prstGeom prst="rect">
            <a:avLst/>
          </a:prstGeom>
          <a:solidFill>
            <a:schemeClr val="accent1"/>
          </a:solidFill>
          <a:ln w="1143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23"/>
          <p:cNvSpPr txBox="1">
            <a:spLocks noGrp="1"/>
          </p:cNvSpPr>
          <p:nvPr>
            <p:ph type="title"/>
          </p:nvPr>
        </p:nvSpPr>
        <p:spPr>
          <a:xfrm>
            <a:off x="1467514" y="164209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246" name="Google Shape;246;p23"/>
          <p:cNvSpPr txBox="1">
            <a:spLocks noGrp="1"/>
          </p:cNvSpPr>
          <p:nvPr>
            <p:ph type="subTitle" idx="1"/>
          </p:nvPr>
        </p:nvSpPr>
        <p:spPr>
          <a:xfrm>
            <a:off x="1457314" y="2232373"/>
            <a:ext cx="23466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/>
          </a:p>
        </p:txBody>
      </p:sp>
      <p:sp>
        <p:nvSpPr>
          <p:cNvPr id="247" name="Google Shape;247;p23"/>
          <p:cNvSpPr txBox="1">
            <a:spLocks noGrp="1"/>
          </p:cNvSpPr>
          <p:nvPr>
            <p:ph type="title" idx="2"/>
          </p:nvPr>
        </p:nvSpPr>
        <p:spPr>
          <a:xfrm>
            <a:off x="5350290" y="164209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248" name="Google Shape;248;p23"/>
          <p:cNvSpPr txBox="1">
            <a:spLocks noGrp="1"/>
          </p:cNvSpPr>
          <p:nvPr>
            <p:ph type="subTitle" idx="3"/>
          </p:nvPr>
        </p:nvSpPr>
        <p:spPr>
          <a:xfrm>
            <a:off x="5340090" y="2232373"/>
            <a:ext cx="23466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/>
          </a:p>
        </p:txBody>
      </p:sp>
      <p:sp>
        <p:nvSpPr>
          <p:cNvPr id="249" name="Google Shape;249;p23"/>
          <p:cNvSpPr/>
          <p:nvPr/>
        </p:nvSpPr>
        <p:spPr>
          <a:xfrm rot="5400000">
            <a:off x="-633575" y="3453550"/>
            <a:ext cx="3519000" cy="3519000"/>
          </a:xfrm>
          <a:prstGeom prst="pie">
            <a:avLst>
              <a:gd name="adj1" fmla="val 5492045"/>
              <a:gd name="adj2" fmla="val 16200000"/>
            </a:avLst>
          </a:prstGeom>
          <a:solidFill>
            <a:schemeClr val="dk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5">
  <p:cSld name="CUSTOM_12">
    <p:bg>
      <p:bgPr>
        <a:solidFill>
          <a:schemeClr val="accent3"/>
        </a:solidFill>
        <a:effectLst/>
      </p:bgPr>
    </p:bg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8"/>
          <p:cNvSpPr/>
          <p:nvPr/>
        </p:nvSpPr>
        <p:spPr>
          <a:xfrm>
            <a:off x="7008750" y="369825"/>
            <a:ext cx="2192400" cy="257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2" name="Google Shape;282;p28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it-IT"/>
              <a:t>Fare clic per modificare lo stile del titolo dello schema</a:t>
            </a:r>
            <a:endParaRPr/>
          </a:p>
        </p:txBody>
      </p:sp>
      <p:cxnSp>
        <p:nvCxnSpPr>
          <p:cNvPr id="283" name="Google Shape;283;p28"/>
          <p:cNvCxnSpPr/>
          <p:nvPr/>
        </p:nvCxnSpPr>
        <p:spPr>
          <a:xfrm rot="10800000">
            <a:off x="-53550" y="4522500"/>
            <a:ext cx="9254700" cy="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4" name="Google Shape;284;p28"/>
          <p:cNvCxnSpPr/>
          <p:nvPr/>
        </p:nvCxnSpPr>
        <p:spPr>
          <a:xfrm>
            <a:off x="8671350" y="0"/>
            <a:ext cx="0" cy="521910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5" name="Google Shape;285;p28"/>
          <p:cNvSpPr/>
          <p:nvPr/>
        </p:nvSpPr>
        <p:spPr>
          <a:xfrm>
            <a:off x="7008750" y="757900"/>
            <a:ext cx="2192400" cy="2577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6" name="Google Shape;286;p28"/>
          <p:cNvSpPr/>
          <p:nvPr/>
        </p:nvSpPr>
        <p:spPr>
          <a:xfrm>
            <a:off x="322200" y="2391075"/>
            <a:ext cx="285900" cy="2878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17"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p34"/>
          <p:cNvSpPr/>
          <p:nvPr/>
        </p:nvSpPr>
        <p:spPr>
          <a:xfrm>
            <a:off x="0" y="0"/>
            <a:ext cx="3748200" cy="471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47" name="Google Shape;347;p34"/>
          <p:cNvCxnSpPr/>
          <p:nvPr/>
        </p:nvCxnSpPr>
        <p:spPr>
          <a:xfrm>
            <a:off x="-9875" y="1256675"/>
            <a:ext cx="9227400" cy="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48" name="Google Shape;348;p34"/>
          <p:cNvCxnSpPr/>
          <p:nvPr/>
        </p:nvCxnSpPr>
        <p:spPr>
          <a:xfrm rot="10800000">
            <a:off x="8518825" y="-100"/>
            <a:ext cx="0" cy="515730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49" name="Google Shape;349;p34"/>
          <p:cNvSpPr/>
          <p:nvPr/>
        </p:nvSpPr>
        <p:spPr>
          <a:xfrm>
            <a:off x="4082350" y="204613"/>
            <a:ext cx="731100" cy="731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34"/>
          <p:cNvSpPr/>
          <p:nvPr/>
        </p:nvSpPr>
        <p:spPr>
          <a:xfrm>
            <a:off x="5147600" y="204613"/>
            <a:ext cx="731100" cy="731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34"/>
          <p:cNvSpPr/>
          <p:nvPr/>
        </p:nvSpPr>
        <p:spPr>
          <a:xfrm>
            <a:off x="6212850" y="204613"/>
            <a:ext cx="731100" cy="731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34"/>
          <p:cNvSpPr/>
          <p:nvPr/>
        </p:nvSpPr>
        <p:spPr>
          <a:xfrm>
            <a:off x="7316075" y="204613"/>
            <a:ext cx="731100" cy="731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34"/>
          <p:cNvSpPr/>
          <p:nvPr/>
        </p:nvSpPr>
        <p:spPr>
          <a:xfrm>
            <a:off x="5396225" y="4198325"/>
            <a:ext cx="3875700" cy="281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34"/>
          <p:cNvSpPr txBox="1">
            <a:spLocks noGrp="1"/>
          </p:cNvSpPr>
          <p:nvPr>
            <p:ph type="body" idx="1"/>
          </p:nvPr>
        </p:nvSpPr>
        <p:spPr>
          <a:xfrm>
            <a:off x="4009900" y="1847675"/>
            <a:ext cx="4321800" cy="2567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●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Didact Gothic"/>
              <a:buChar char="○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Didact Gothic"/>
              <a:buChar char="■"/>
              <a:defRPr>
                <a:solidFill>
                  <a:schemeClr val="dk1"/>
                </a:solidFill>
                <a:latin typeface="Didact Gothic"/>
                <a:ea typeface="Didact Gothic"/>
                <a:cs typeface="Didact Gothic"/>
                <a:sym typeface="Didact Gothic"/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55" name="Google Shape;355;p34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34680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356" name="Google Shape;356;p34"/>
          <p:cNvSpPr/>
          <p:nvPr/>
        </p:nvSpPr>
        <p:spPr>
          <a:xfrm>
            <a:off x="5396225" y="4567912"/>
            <a:ext cx="3875700" cy="2817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/>
          <p:nvPr/>
        </p:nvSpPr>
        <p:spPr>
          <a:xfrm>
            <a:off x="303075" y="521950"/>
            <a:ext cx="1244100" cy="11685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/>
          </p:nvPr>
        </p:nvSpPr>
        <p:spPr>
          <a:xfrm rot="-21855">
            <a:off x="3423310" y="2256077"/>
            <a:ext cx="2076342" cy="7413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title" idx="2" hasCustomPrompt="1"/>
          </p:nvPr>
        </p:nvSpPr>
        <p:spPr>
          <a:xfrm rot="-21855">
            <a:off x="3423310" y="1529360"/>
            <a:ext cx="2076342" cy="7413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26" name="Google Shape;26;p3"/>
          <p:cNvSpPr txBox="1">
            <a:spLocks noGrp="1"/>
          </p:cNvSpPr>
          <p:nvPr>
            <p:ph type="subTitle" idx="1"/>
          </p:nvPr>
        </p:nvSpPr>
        <p:spPr>
          <a:xfrm rot="-22116">
            <a:off x="2869915" y="2893124"/>
            <a:ext cx="3404170" cy="7413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ng Soon"/>
              <a:buNone/>
              <a:defRPr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ng Soon"/>
              <a:buNone/>
              <a:defRPr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ng Soon"/>
              <a:buNone/>
              <a:defRPr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ng Soon"/>
              <a:buNone/>
              <a:defRPr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ng Soon"/>
              <a:buNone/>
              <a:defRPr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ng Soon"/>
              <a:buNone/>
              <a:defRPr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ng Soon"/>
              <a:buNone/>
              <a:defRPr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ing Soon"/>
              <a:buNone/>
              <a:defRPr>
                <a:solidFill>
                  <a:schemeClr val="dk1"/>
                </a:solidFill>
                <a:latin typeface="Coming Soon"/>
                <a:ea typeface="Coming Soon"/>
                <a:cs typeface="Coming Soon"/>
                <a:sym typeface="Coming Soon"/>
              </a:defRPr>
            </a:lvl9pPr>
          </a:lstStyle>
          <a:p>
            <a:r>
              <a:rPr lang="it-IT"/>
              <a:t>Fare clic per modificare lo stile del sottotitolo dello schema</a:t>
            </a:r>
            <a:endParaRPr/>
          </a:p>
        </p:txBody>
      </p:sp>
      <p:cxnSp>
        <p:nvCxnSpPr>
          <p:cNvPr id="27" name="Google Shape;27;p3"/>
          <p:cNvCxnSpPr/>
          <p:nvPr/>
        </p:nvCxnSpPr>
        <p:spPr>
          <a:xfrm>
            <a:off x="301104" y="-28875"/>
            <a:ext cx="0" cy="517620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" name="Google Shape;28;p3"/>
          <p:cNvCxnSpPr/>
          <p:nvPr/>
        </p:nvCxnSpPr>
        <p:spPr>
          <a:xfrm>
            <a:off x="301104" y="1655840"/>
            <a:ext cx="1244100" cy="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" name="Google Shape;29;p3"/>
          <p:cNvCxnSpPr/>
          <p:nvPr/>
        </p:nvCxnSpPr>
        <p:spPr>
          <a:xfrm>
            <a:off x="291604" y="546100"/>
            <a:ext cx="8907900" cy="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0" name="Google Shape;30;p3"/>
          <p:cNvCxnSpPr/>
          <p:nvPr/>
        </p:nvCxnSpPr>
        <p:spPr>
          <a:xfrm>
            <a:off x="1518800" y="541768"/>
            <a:ext cx="0" cy="116850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1" name="Google Shape;31;p3"/>
          <p:cNvCxnSpPr/>
          <p:nvPr/>
        </p:nvCxnSpPr>
        <p:spPr>
          <a:xfrm>
            <a:off x="8530700" y="-282575"/>
            <a:ext cx="0" cy="499560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2" name="Google Shape;32;p3"/>
          <p:cNvCxnSpPr/>
          <p:nvPr/>
        </p:nvCxnSpPr>
        <p:spPr>
          <a:xfrm>
            <a:off x="-300996" y="4713075"/>
            <a:ext cx="8889000" cy="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" name="Google Shape;33;p3"/>
          <p:cNvSpPr/>
          <p:nvPr/>
        </p:nvSpPr>
        <p:spPr>
          <a:xfrm>
            <a:off x="8189775" y="1055225"/>
            <a:ext cx="655500" cy="6555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3"/>
          <p:cNvSpPr/>
          <p:nvPr/>
        </p:nvSpPr>
        <p:spPr>
          <a:xfrm>
            <a:off x="8189775" y="1969688"/>
            <a:ext cx="655500" cy="6555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3"/>
          <p:cNvSpPr/>
          <p:nvPr/>
        </p:nvSpPr>
        <p:spPr>
          <a:xfrm>
            <a:off x="8189775" y="2884150"/>
            <a:ext cx="655500" cy="6555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3"/>
          <p:cNvSpPr/>
          <p:nvPr/>
        </p:nvSpPr>
        <p:spPr>
          <a:xfrm>
            <a:off x="8189775" y="3798613"/>
            <a:ext cx="655500" cy="6555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3"/>
          <p:cNvSpPr/>
          <p:nvPr/>
        </p:nvSpPr>
        <p:spPr>
          <a:xfrm>
            <a:off x="-301000" y="3981925"/>
            <a:ext cx="2819400" cy="2889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accent3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9"/>
          <p:cNvSpPr/>
          <p:nvPr/>
        </p:nvSpPr>
        <p:spPr>
          <a:xfrm>
            <a:off x="131375" y="0"/>
            <a:ext cx="4246500" cy="4286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9"/>
          <p:cNvSpPr txBox="1">
            <a:spLocks noGrp="1"/>
          </p:cNvSpPr>
          <p:nvPr>
            <p:ph type="title"/>
          </p:nvPr>
        </p:nvSpPr>
        <p:spPr>
          <a:xfrm>
            <a:off x="637925" y="2186550"/>
            <a:ext cx="4374600" cy="11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300"/>
              <a:buNone/>
              <a:defRPr sz="43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86" name="Google Shape;86;p9"/>
          <p:cNvSpPr txBox="1">
            <a:spLocks noGrp="1"/>
          </p:cNvSpPr>
          <p:nvPr>
            <p:ph type="subTitle" idx="1"/>
          </p:nvPr>
        </p:nvSpPr>
        <p:spPr>
          <a:xfrm>
            <a:off x="714125" y="3413200"/>
            <a:ext cx="3081000" cy="468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lvl="1" algn="ctr" rtl="0">
              <a:lnSpc>
                <a:spcPct val="8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Josefin Sans Light"/>
              <a:buNone/>
              <a:defRPr sz="1800">
                <a:solidFill>
                  <a:schemeClr val="dk1"/>
                </a:solidFill>
                <a:latin typeface="Josefin Sans Light"/>
                <a:ea typeface="Josefin Sans Light"/>
                <a:cs typeface="Josefin Sans Light"/>
                <a:sym typeface="Josefin Sans Light"/>
              </a:defRPr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Josefin Sans Light"/>
              <a:buNone/>
              <a:defRPr sz="1800">
                <a:solidFill>
                  <a:schemeClr val="dk1"/>
                </a:solidFill>
                <a:latin typeface="Josefin Sans Light"/>
                <a:ea typeface="Josefin Sans Light"/>
                <a:cs typeface="Josefin Sans Light"/>
                <a:sym typeface="Josefin Sans Light"/>
              </a:defRPr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Josefin Sans Light"/>
              <a:buNone/>
              <a:defRPr sz="1800">
                <a:solidFill>
                  <a:schemeClr val="dk1"/>
                </a:solidFill>
                <a:latin typeface="Josefin Sans Light"/>
                <a:ea typeface="Josefin Sans Light"/>
                <a:cs typeface="Josefin Sans Light"/>
                <a:sym typeface="Josefin Sans Light"/>
              </a:defRPr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Josefin Sans Light"/>
              <a:buNone/>
              <a:defRPr sz="1800">
                <a:solidFill>
                  <a:schemeClr val="dk1"/>
                </a:solidFill>
                <a:latin typeface="Josefin Sans Light"/>
                <a:ea typeface="Josefin Sans Light"/>
                <a:cs typeface="Josefin Sans Light"/>
                <a:sym typeface="Josefin Sans Light"/>
              </a:defRPr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Josefin Sans Light"/>
              <a:buNone/>
              <a:defRPr sz="1800">
                <a:solidFill>
                  <a:schemeClr val="dk1"/>
                </a:solidFill>
                <a:latin typeface="Josefin Sans Light"/>
                <a:ea typeface="Josefin Sans Light"/>
                <a:cs typeface="Josefin Sans Light"/>
                <a:sym typeface="Josefin Sans Light"/>
              </a:defRPr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Josefin Sans Light"/>
              <a:buNone/>
              <a:defRPr sz="1800">
                <a:solidFill>
                  <a:schemeClr val="dk1"/>
                </a:solidFill>
                <a:latin typeface="Josefin Sans Light"/>
                <a:ea typeface="Josefin Sans Light"/>
                <a:cs typeface="Josefin Sans Light"/>
                <a:sym typeface="Josefin Sans Light"/>
              </a:defRPr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Josefin Sans Light"/>
              <a:buNone/>
              <a:defRPr sz="1800">
                <a:solidFill>
                  <a:schemeClr val="dk1"/>
                </a:solidFill>
                <a:latin typeface="Josefin Sans Light"/>
                <a:ea typeface="Josefin Sans Light"/>
                <a:cs typeface="Josefin Sans Light"/>
                <a:sym typeface="Josefin Sans Light"/>
              </a:defRPr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Josefin Sans Light"/>
              <a:buNone/>
              <a:defRPr sz="1800">
                <a:solidFill>
                  <a:schemeClr val="dk1"/>
                </a:solidFill>
                <a:latin typeface="Josefin Sans Light"/>
                <a:ea typeface="Josefin Sans Light"/>
                <a:cs typeface="Josefin Sans Light"/>
                <a:sym typeface="Josefin Sans Light"/>
              </a:defRPr>
            </a:lvl9pPr>
          </a:lstStyle>
          <a:p>
            <a:r>
              <a:rPr lang="it-IT"/>
              <a:t>Fare clic per modificare lo stile del sottotitolo dello schema</a:t>
            </a:r>
            <a:endParaRPr/>
          </a:p>
        </p:txBody>
      </p:sp>
      <p:sp>
        <p:nvSpPr>
          <p:cNvPr id="87" name="Google Shape;87;p9"/>
          <p:cNvSpPr txBox="1">
            <a:spLocks noGrp="1"/>
          </p:cNvSpPr>
          <p:nvPr>
            <p:ph type="title" idx="2" hasCustomPrompt="1"/>
          </p:nvPr>
        </p:nvSpPr>
        <p:spPr>
          <a:xfrm>
            <a:off x="714125" y="1805225"/>
            <a:ext cx="1076700" cy="541500"/>
          </a:xfrm>
          <a:prstGeom prst="rect">
            <a:avLst/>
          </a:prstGeom>
        </p:spPr>
        <p:txBody>
          <a:bodyPr spcFirstLastPara="1" wrap="square" lIns="0" tIns="0" rIns="0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r>
              <a:t>xx%</a:t>
            </a:r>
          </a:p>
        </p:txBody>
      </p:sp>
      <p:sp>
        <p:nvSpPr>
          <p:cNvPr id="88" name="Google Shape;88;p9"/>
          <p:cNvSpPr/>
          <p:nvPr/>
        </p:nvSpPr>
        <p:spPr>
          <a:xfrm>
            <a:off x="7599300" y="560325"/>
            <a:ext cx="1752600" cy="1624200"/>
          </a:xfrm>
          <a:prstGeom prst="rect">
            <a:avLst/>
          </a:prstGeom>
          <a:solidFill>
            <a:schemeClr val="lt2"/>
          </a:solidFill>
          <a:ln w="1143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9" name="Google Shape;89;p9"/>
          <p:cNvCxnSpPr/>
          <p:nvPr/>
        </p:nvCxnSpPr>
        <p:spPr>
          <a:xfrm>
            <a:off x="7599300" y="579375"/>
            <a:ext cx="0" cy="516240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90" name="Google Shape;90;p9"/>
          <p:cNvCxnSpPr/>
          <p:nvPr/>
        </p:nvCxnSpPr>
        <p:spPr>
          <a:xfrm rot="10800000">
            <a:off x="-20675" y="560325"/>
            <a:ext cx="7773000" cy="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1" name="Google Shape;91;p9"/>
          <p:cNvSpPr/>
          <p:nvPr/>
        </p:nvSpPr>
        <p:spPr>
          <a:xfrm flipH="1">
            <a:off x="7599300" y="522225"/>
            <a:ext cx="1752600" cy="1624200"/>
          </a:xfrm>
          <a:prstGeom prst="rtTriangle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0"/>
          <p:cNvSpPr txBox="1">
            <a:spLocks noGrp="1"/>
          </p:cNvSpPr>
          <p:nvPr>
            <p:ph type="body" idx="1"/>
          </p:nvPr>
        </p:nvSpPr>
        <p:spPr>
          <a:xfrm>
            <a:off x="5187625" y="2599600"/>
            <a:ext cx="3017100" cy="56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Staatliches"/>
              <a:buNone/>
              <a:defRPr sz="3400" b="1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23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3"/>
          <p:cNvSpPr/>
          <p:nvPr/>
        </p:nvSpPr>
        <p:spPr>
          <a:xfrm>
            <a:off x="7975275" y="1762475"/>
            <a:ext cx="1200300" cy="33924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13"/>
          <p:cNvSpPr/>
          <p:nvPr/>
        </p:nvSpPr>
        <p:spPr>
          <a:xfrm>
            <a:off x="6121925" y="-798875"/>
            <a:ext cx="2088900" cy="20889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08" name="Google Shape;108;p13"/>
          <p:cNvCxnSpPr/>
          <p:nvPr/>
        </p:nvCxnSpPr>
        <p:spPr>
          <a:xfrm>
            <a:off x="396900" y="-10575"/>
            <a:ext cx="0" cy="516540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09" name="Google Shape;109;p13"/>
          <p:cNvCxnSpPr/>
          <p:nvPr/>
        </p:nvCxnSpPr>
        <p:spPr>
          <a:xfrm>
            <a:off x="405800" y="1806675"/>
            <a:ext cx="8769900" cy="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10" name="Google Shape;110;p13"/>
          <p:cNvCxnSpPr/>
          <p:nvPr/>
        </p:nvCxnSpPr>
        <p:spPr>
          <a:xfrm>
            <a:off x="7998475" y="1799300"/>
            <a:ext cx="0" cy="335550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1" name="Google Shape;111;p13"/>
          <p:cNvSpPr/>
          <p:nvPr/>
        </p:nvSpPr>
        <p:spPr>
          <a:xfrm>
            <a:off x="658700" y="2254500"/>
            <a:ext cx="6394800" cy="214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3"/>
          <p:cNvSpPr txBox="1">
            <a:spLocks noGrp="1"/>
          </p:cNvSpPr>
          <p:nvPr>
            <p:ph type="title"/>
          </p:nvPr>
        </p:nvSpPr>
        <p:spPr>
          <a:xfrm>
            <a:off x="740227" y="2927310"/>
            <a:ext cx="244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113" name="Google Shape;113;p13"/>
          <p:cNvSpPr txBox="1">
            <a:spLocks noGrp="1"/>
          </p:cNvSpPr>
          <p:nvPr>
            <p:ph type="subTitle" idx="1"/>
          </p:nvPr>
        </p:nvSpPr>
        <p:spPr>
          <a:xfrm>
            <a:off x="740225" y="3334130"/>
            <a:ext cx="19995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/>
          </a:p>
        </p:txBody>
      </p:sp>
      <p:sp>
        <p:nvSpPr>
          <p:cNvPr id="114" name="Google Shape;114;p13"/>
          <p:cNvSpPr txBox="1">
            <a:spLocks noGrp="1"/>
          </p:cNvSpPr>
          <p:nvPr>
            <p:ph type="title" idx="2"/>
          </p:nvPr>
        </p:nvSpPr>
        <p:spPr>
          <a:xfrm>
            <a:off x="5044973" y="2927310"/>
            <a:ext cx="244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115" name="Google Shape;115;p13"/>
          <p:cNvSpPr txBox="1">
            <a:spLocks noGrp="1"/>
          </p:cNvSpPr>
          <p:nvPr>
            <p:ph type="subTitle" idx="3"/>
          </p:nvPr>
        </p:nvSpPr>
        <p:spPr>
          <a:xfrm>
            <a:off x="5044975" y="3334130"/>
            <a:ext cx="19995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/>
          </a:p>
        </p:txBody>
      </p:sp>
      <p:sp>
        <p:nvSpPr>
          <p:cNvPr id="116" name="Google Shape;116;p13"/>
          <p:cNvSpPr txBox="1">
            <a:spLocks noGrp="1"/>
          </p:cNvSpPr>
          <p:nvPr>
            <p:ph type="title" idx="4"/>
          </p:nvPr>
        </p:nvSpPr>
        <p:spPr>
          <a:xfrm>
            <a:off x="2893406" y="2927310"/>
            <a:ext cx="244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1pPr>
            <a:lvl2pPr lvl="1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2pPr>
            <a:lvl3pPr lvl="2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3pPr>
            <a:lvl4pPr lvl="3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4pPr>
            <a:lvl5pPr lvl="4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5pPr>
            <a:lvl6pPr lvl="5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6pPr>
            <a:lvl7pPr lvl="6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7pPr>
            <a:lvl8pPr lvl="7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8pPr>
            <a:lvl9pPr lvl="8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/>
            </a:lvl9pPr>
          </a:lstStyle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117" name="Google Shape;117;p13"/>
          <p:cNvSpPr txBox="1">
            <a:spLocks noGrp="1"/>
          </p:cNvSpPr>
          <p:nvPr>
            <p:ph type="subTitle" idx="5"/>
          </p:nvPr>
        </p:nvSpPr>
        <p:spPr>
          <a:xfrm>
            <a:off x="2893399" y="3334130"/>
            <a:ext cx="1999500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>
                <a:solidFill>
                  <a:schemeClr val="dk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/>
          </a:p>
        </p:txBody>
      </p:sp>
      <p:sp>
        <p:nvSpPr>
          <p:cNvPr id="118" name="Google Shape;118;p13"/>
          <p:cNvSpPr txBox="1">
            <a:spLocks noGrp="1"/>
          </p:cNvSpPr>
          <p:nvPr>
            <p:ph type="title" idx="6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119" name="Google Shape;119;p13"/>
          <p:cNvSpPr txBox="1">
            <a:spLocks noGrp="1"/>
          </p:cNvSpPr>
          <p:nvPr>
            <p:ph type="title" idx="7" hasCustomPrompt="1"/>
          </p:nvPr>
        </p:nvSpPr>
        <p:spPr>
          <a:xfrm>
            <a:off x="740227" y="2565676"/>
            <a:ext cx="13047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r>
              <a:t>xx%</a:t>
            </a:r>
          </a:p>
        </p:txBody>
      </p:sp>
      <p:sp>
        <p:nvSpPr>
          <p:cNvPr id="120" name="Google Shape;120;p13"/>
          <p:cNvSpPr txBox="1">
            <a:spLocks noGrp="1"/>
          </p:cNvSpPr>
          <p:nvPr>
            <p:ph type="title" idx="8" hasCustomPrompt="1"/>
          </p:nvPr>
        </p:nvSpPr>
        <p:spPr>
          <a:xfrm>
            <a:off x="2893406" y="2565676"/>
            <a:ext cx="13047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r>
              <a:t>xx%</a:t>
            </a:r>
          </a:p>
        </p:txBody>
      </p:sp>
      <p:sp>
        <p:nvSpPr>
          <p:cNvPr id="121" name="Google Shape;121;p13"/>
          <p:cNvSpPr txBox="1">
            <a:spLocks noGrp="1"/>
          </p:cNvSpPr>
          <p:nvPr>
            <p:ph type="title" idx="9" hasCustomPrompt="1"/>
          </p:nvPr>
        </p:nvSpPr>
        <p:spPr>
          <a:xfrm>
            <a:off x="5044973" y="2565676"/>
            <a:ext cx="13047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">
    <p:bg>
      <p:bgPr>
        <a:solidFill>
          <a:schemeClr val="accent3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4"/>
          <p:cNvSpPr txBox="1">
            <a:spLocks noGrp="1"/>
          </p:cNvSpPr>
          <p:nvPr>
            <p:ph type="title"/>
          </p:nvPr>
        </p:nvSpPr>
        <p:spPr>
          <a:xfrm>
            <a:off x="533400" y="1821840"/>
            <a:ext cx="77382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500"/>
              <a:buNone/>
              <a:defRPr sz="65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124" name="Google Shape;124;p14"/>
          <p:cNvSpPr txBox="1">
            <a:spLocks noGrp="1"/>
          </p:cNvSpPr>
          <p:nvPr>
            <p:ph type="subTitle" idx="1"/>
          </p:nvPr>
        </p:nvSpPr>
        <p:spPr>
          <a:xfrm>
            <a:off x="4749000" y="2960605"/>
            <a:ext cx="3522600" cy="128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chemeClr val="dk1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/>
          </a:p>
        </p:txBody>
      </p:sp>
      <p:sp>
        <p:nvSpPr>
          <p:cNvPr id="125" name="Google Shape;125;p14"/>
          <p:cNvSpPr/>
          <p:nvPr/>
        </p:nvSpPr>
        <p:spPr>
          <a:xfrm>
            <a:off x="551375" y="712044"/>
            <a:ext cx="3620700" cy="3719400"/>
          </a:xfrm>
          <a:prstGeom prst="rect">
            <a:avLst/>
          </a:prstGeom>
          <a:solidFill>
            <a:schemeClr val="lt2"/>
          </a:solidFill>
          <a:ln w="1143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6" name="Google Shape;126;p14"/>
          <p:cNvCxnSpPr/>
          <p:nvPr/>
        </p:nvCxnSpPr>
        <p:spPr>
          <a:xfrm>
            <a:off x="-950" y="4435100"/>
            <a:ext cx="9174600" cy="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7" name="Google Shape;127;p14"/>
          <p:cNvCxnSpPr/>
          <p:nvPr/>
        </p:nvCxnSpPr>
        <p:spPr>
          <a:xfrm>
            <a:off x="-116075" y="708400"/>
            <a:ext cx="9254700" cy="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5"/>
          <p:cNvSpPr/>
          <p:nvPr/>
        </p:nvSpPr>
        <p:spPr>
          <a:xfrm>
            <a:off x="293850" y="3704450"/>
            <a:ext cx="2106300" cy="1565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5"/>
          <p:cNvSpPr txBox="1">
            <a:spLocks noGrp="1"/>
          </p:cNvSpPr>
          <p:nvPr>
            <p:ph type="title"/>
          </p:nvPr>
        </p:nvSpPr>
        <p:spPr>
          <a:xfrm>
            <a:off x="3096900" y="3436605"/>
            <a:ext cx="2950200" cy="124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2000"/>
              <a:buNone/>
              <a:defRPr sz="2000" b="1"/>
            </a:lvl9pPr>
          </a:lstStyle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131" name="Google Shape;131;p15"/>
          <p:cNvSpPr txBox="1">
            <a:spLocks noGrp="1"/>
          </p:cNvSpPr>
          <p:nvPr>
            <p:ph type="subTitle" idx="1"/>
          </p:nvPr>
        </p:nvSpPr>
        <p:spPr>
          <a:xfrm>
            <a:off x="1538400" y="1617050"/>
            <a:ext cx="6067200" cy="216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>
                <a:solidFill>
                  <a:schemeClr val="dk1"/>
                </a:solidFill>
              </a:defRPr>
            </a:lvl1pPr>
            <a:lvl2pPr lvl="1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 b="1">
                <a:solidFill>
                  <a:schemeClr val="dk1"/>
                </a:solidFill>
              </a:defRPr>
            </a:lvl2pPr>
            <a:lvl3pPr lvl="2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 b="1">
                <a:solidFill>
                  <a:schemeClr val="dk1"/>
                </a:solidFill>
              </a:defRPr>
            </a:lvl3pPr>
            <a:lvl4pPr lvl="3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 b="1">
                <a:solidFill>
                  <a:schemeClr val="dk1"/>
                </a:solidFill>
              </a:defRPr>
            </a:lvl4pPr>
            <a:lvl5pPr lvl="4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 b="1">
                <a:solidFill>
                  <a:schemeClr val="dk1"/>
                </a:solidFill>
              </a:defRPr>
            </a:lvl5pPr>
            <a:lvl6pPr lvl="5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 b="1">
                <a:solidFill>
                  <a:schemeClr val="dk1"/>
                </a:solidFill>
              </a:defRPr>
            </a:lvl6pPr>
            <a:lvl7pPr lvl="6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 b="1">
                <a:solidFill>
                  <a:schemeClr val="dk1"/>
                </a:solidFill>
              </a:defRPr>
            </a:lvl7pPr>
            <a:lvl8pPr lvl="7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 b="1">
                <a:solidFill>
                  <a:schemeClr val="dk1"/>
                </a:solidFill>
              </a:defRPr>
            </a:lvl8pPr>
            <a:lvl9pPr lvl="8" algn="ct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2500"/>
              <a:buNone/>
              <a:defRPr sz="2500" b="1">
                <a:solidFill>
                  <a:schemeClr val="dk1"/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/>
          </a:p>
        </p:txBody>
      </p:sp>
      <p:cxnSp>
        <p:nvCxnSpPr>
          <p:cNvPr id="132" name="Google Shape;132;p15"/>
          <p:cNvCxnSpPr/>
          <p:nvPr/>
        </p:nvCxnSpPr>
        <p:spPr>
          <a:xfrm>
            <a:off x="-48250" y="821450"/>
            <a:ext cx="8313000" cy="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3" name="Google Shape;133;p15"/>
          <p:cNvCxnSpPr/>
          <p:nvPr/>
        </p:nvCxnSpPr>
        <p:spPr>
          <a:xfrm rot="10800000" flipH="1">
            <a:off x="872275" y="4302675"/>
            <a:ext cx="8351100" cy="1020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4" name="Google Shape;134;p15"/>
          <p:cNvCxnSpPr/>
          <p:nvPr/>
        </p:nvCxnSpPr>
        <p:spPr>
          <a:xfrm rot="10800000">
            <a:off x="879000" y="802500"/>
            <a:ext cx="0" cy="438180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35" name="Google Shape;135;p15"/>
          <p:cNvCxnSpPr/>
          <p:nvPr/>
        </p:nvCxnSpPr>
        <p:spPr>
          <a:xfrm rot="10800000">
            <a:off x="8292950" y="-422459"/>
            <a:ext cx="0" cy="477330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6" name="Google Shape;136;p15"/>
          <p:cNvSpPr/>
          <p:nvPr/>
        </p:nvSpPr>
        <p:spPr>
          <a:xfrm>
            <a:off x="7913625" y="410925"/>
            <a:ext cx="927300" cy="2296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5"/>
          <p:cNvSpPr/>
          <p:nvPr/>
        </p:nvSpPr>
        <p:spPr>
          <a:xfrm>
            <a:off x="-732875" y="-976100"/>
            <a:ext cx="3046200" cy="30462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3">
    <p:bg>
      <p:bgPr>
        <a:solidFill>
          <a:schemeClr val="accent3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6"/>
          <p:cNvSpPr/>
          <p:nvPr/>
        </p:nvSpPr>
        <p:spPr>
          <a:xfrm rot="10800000" flipH="1">
            <a:off x="8150900" y="227150"/>
            <a:ext cx="806400" cy="2462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16"/>
          <p:cNvSpPr/>
          <p:nvPr/>
        </p:nvSpPr>
        <p:spPr>
          <a:xfrm>
            <a:off x="525300" y="2101075"/>
            <a:ext cx="8093400" cy="2600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6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142" name="Google Shape;142;p16"/>
          <p:cNvSpPr txBox="1">
            <a:spLocks noGrp="1"/>
          </p:cNvSpPr>
          <p:nvPr>
            <p:ph type="title" idx="2"/>
          </p:nvPr>
        </p:nvSpPr>
        <p:spPr>
          <a:xfrm>
            <a:off x="759940" y="2797825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893080" y="3410737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/>
          </a:p>
        </p:txBody>
      </p:sp>
      <p:sp>
        <p:nvSpPr>
          <p:cNvPr id="144" name="Google Shape;144;p16"/>
          <p:cNvSpPr txBox="1">
            <a:spLocks noGrp="1"/>
          </p:cNvSpPr>
          <p:nvPr>
            <p:ph type="title" idx="3"/>
          </p:nvPr>
        </p:nvSpPr>
        <p:spPr>
          <a:xfrm>
            <a:off x="3408900" y="279770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145" name="Google Shape;145;p16"/>
          <p:cNvSpPr txBox="1">
            <a:spLocks noGrp="1"/>
          </p:cNvSpPr>
          <p:nvPr>
            <p:ph type="subTitle" idx="4"/>
          </p:nvPr>
        </p:nvSpPr>
        <p:spPr>
          <a:xfrm>
            <a:off x="3542039" y="3410737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/>
          </a:p>
        </p:txBody>
      </p:sp>
      <p:sp>
        <p:nvSpPr>
          <p:cNvPr id="146" name="Google Shape;146;p16"/>
          <p:cNvSpPr txBox="1">
            <a:spLocks noGrp="1"/>
          </p:cNvSpPr>
          <p:nvPr>
            <p:ph type="title" idx="5"/>
          </p:nvPr>
        </p:nvSpPr>
        <p:spPr>
          <a:xfrm>
            <a:off x="6076910" y="2797700"/>
            <a:ext cx="2326200" cy="691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r>
              <a:rPr lang="it-IT"/>
              <a:t>Fare clic per modificare lo stile del titolo dello schema</a:t>
            </a:r>
            <a:endParaRPr/>
          </a:p>
        </p:txBody>
      </p:sp>
      <p:sp>
        <p:nvSpPr>
          <p:cNvPr id="147" name="Google Shape;147;p16"/>
          <p:cNvSpPr txBox="1">
            <a:spLocks noGrp="1"/>
          </p:cNvSpPr>
          <p:nvPr>
            <p:ph type="subTitle" idx="6"/>
          </p:nvPr>
        </p:nvSpPr>
        <p:spPr>
          <a:xfrm>
            <a:off x="6210049" y="3410737"/>
            <a:ext cx="2060100" cy="97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/>
          </a:p>
        </p:txBody>
      </p:sp>
      <p:cxnSp>
        <p:nvCxnSpPr>
          <p:cNvPr id="148" name="Google Shape;148;p16"/>
          <p:cNvCxnSpPr/>
          <p:nvPr/>
        </p:nvCxnSpPr>
        <p:spPr>
          <a:xfrm>
            <a:off x="-60100" y="2405100"/>
            <a:ext cx="9252600" cy="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49" name="Google Shape;149;p16"/>
          <p:cNvCxnSpPr/>
          <p:nvPr/>
        </p:nvCxnSpPr>
        <p:spPr>
          <a:xfrm>
            <a:off x="0" y="4427025"/>
            <a:ext cx="9252600" cy="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50" name="Google Shape;150;p16"/>
          <p:cNvSpPr/>
          <p:nvPr/>
        </p:nvSpPr>
        <p:spPr>
          <a:xfrm>
            <a:off x="-124250" y="1598225"/>
            <a:ext cx="1755600" cy="616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22"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2"/>
          <p:cNvSpPr/>
          <p:nvPr/>
        </p:nvSpPr>
        <p:spPr>
          <a:xfrm flipH="1">
            <a:off x="2330450" y="4546038"/>
            <a:ext cx="6890700" cy="66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22"/>
          <p:cNvSpPr/>
          <p:nvPr/>
        </p:nvSpPr>
        <p:spPr>
          <a:xfrm flipH="1">
            <a:off x="-41725" y="4577864"/>
            <a:ext cx="2372100" cy="634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27" name="Google Shape;227;p22"/>
          <p:cNvCxnSpPr/>
          <p:nvPr/>
        </p:nvCxnSpPr>
        <p:spPr>
          <a:xfrm>
            <a:off x="2307175" y="4540950"/>
            <a:ext cx="0" cy="67110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8" name="Google Shape;228;p22"/>
          <p:cNvCxnSpPr/>
          <p:nvPr/>
        </p:nvCxnSpPr>
        <p:spPr>
          <a:xfrm>
            <a:off x="-39850" y="4546038"/>
            <a:ext cx="9261000" cy="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9" name="Google Shape;229;p22"/>
          <p:cNvSpPr/>
          <p:nvPr/>
        </p:nvSpPr>
        <p:spPr>
          <a:xfrm rot="10800000" flipH="1">
            <a:off x="-117925" y="26"/>
            <a:ext cx="6890700" cy="666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22"/>
          <p:cNvSpPr/>
          <p:nvPr/>
        </p:nvSpPr>
        <p:spPr>
          <a:xfrm rot="10800000" flipH="1">
            <a:off x="6772850" y="0"/>
            <a:ext cx="2372100" cy="634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31" name="Google Shape;231;p22"/>
          <p:cNvCxnSpPr/>
          <p:nvPr/>
        </p:nvCxnSpPr>
        <p:spPr>
          <a:xfrm rot="10800000">
            <a:off x="6796050" y="14"/>
            <a:ext cx="0" cy="67110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2" name="Google Shape;232;p22"/>
          <p:cNvCxnSpPr/>
          <p:nvPr/>
        </p:nvCxnSpPr>
        <p:spPr>
          <a:xfrm rot="10800000">
            <a:off x="-117925" y="666026"/>
            <a:ext cx="9261000" cy="0"/>
          </a:xfrm>
          <a:prstGeom prst="straightConnector1">
            <a:avLst/>
          </a:prstGeom>
          <a:noFill/>
          <a:ln w="11430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3" name="Google Shape;233;p22"/>
          <p:cNvSpPr/>
          <p:nvPr/>
        </p:nvSpPr>
        <p:spPr>
          <a:xfrm>
            <a:off x="8496300" y="-411225"/>
            <a:ext cx="227100" cy="36006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22"/>
          <p:cNvSpPr txBox="1">
            <a:spLocks noGrp="1"/>
          </p:cNvSpPr>
          <p:nvPr>
            <p:ph type="title" hasCustomPrompt="1"/>
          </p:nvPr>
        </p:nvSpPr>
        <p:spPr>
          <a:xfrm>
            <a:off x="1026450" y="877525"/>
            <a:ext cx="23637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Font typeface="Delius Swash Caps"/>
              <a:buNone/>
              <a:defRPr sz="5000"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Font typeface="Delius Swash Caps"/>
              <a:buNone/>
              <a:defRPr sz="5000"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Font typeface="Delius Swash Caps"/>
              <a:buNone/>
              <a:defRPr sz="5000"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Font typeface="Delius Swash Caps"/>
              <a:buNone/>
              <a:defRPr sz="5000"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Font typeface="Delius Swash Caps"/>
              <a:buNone/>
              <a:defRPr sz="5000"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Font typeface="Delius Swash Caps"/>
              <a:buNone/>
              <a:defRPr sz="5000"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Font typeface="Delius Swash Caps"/>
              <a:buNone/>
              <a:defRPr sz="5000"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Font typeface="Delius Swash Caps"/>
              <a:buNone/>
              <a:defRPr sz="5000"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r>
              <a:t>xx%</a:t>
            </a:r>
          </a:p>
        </p:txBody>
      </p:sp>
      <p:sp>
        <p:nvSpPr>
          <p:cNvPr id="235" name="Google Shape;235;p22"/>
          <p:cNvSpPr txBox="1">
            <a:spLocks noGrp="1"/>
          </p:cNvSpPr>
          <p:nvPr>
            <p:ph type="body" idx="1"/>
          </p:nvPr>
        </p:nvSpPr>
        <p:spPr>
          <a:xfrm>
            <a:off x="1026450" y="2723600"/>
            <a:ext cx="2363700" cy="8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36" name="Google Shape;236;p22"/>
          <p:cNvSpPr txBox="1">
            <a:spLocks noGrp="1"/>
          </p:cNvSpPr>
          <p:nvPr>
            <p:ph type="title" idx="2" hasCustomPrompt="1"/>
          </p:nvPr>
        </p:nvSpPr>
        <p:spPr>
          <a:xfrm>
            <a:off x="3390150" y="877525"/>
            <a:ext cx="23637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Font typeface="Delius Swash Caps"/>
              <a:buNone/>
              <a:defRPr sz="5000"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Font typeface="Delius Swash Caps"/>
              <a:buNone/>
              <a:defRPr sz="5000"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Font typeface="Delius Swash Caps"/>
              <a:buNone/>
              <a:defRPr sz="5000"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Font typeface="Delius Swash Caps"/>
              <a:buNone/>
              <a:defRPr sz="5000"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Font typeface="Delius Swash Caps"/>
              <a:buNone/>
              <a:defRPr sz="5000"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Font typeface="Delius Swash Caps"/>
              <a:buNone/>
              <a:defRPr sz="5000"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Font typeface="Delius Swash Caps"/>
              <a:buNone/>
              <a:defRPr sz="5000"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Font typeface="Delius Swash Caps"/>
              <a:buNone/>
              <a:defRPr sz="5000"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r>
              <a:t>xx%</a:t>
            </a:r>
          </a:p>
        </p:txBody>
      </p:sp>
      <p:sp>
        <p:nvSpPr>
          <p:cNvPr id="237" name="Google Shape;237;p22"/>
          <p:cNvSpPr txBox="1">
            <a:spLocks noGrp="1"/>
          </p:cNvSpPr>
          <p:nvPr>
            <p:ph type="body" idx="3"/>
          </p:nvPr>
        </p:nvSpPr>
        <p:spPr>
          <a:xfrm>
            <a:off x="3390150" y="2723600"/>
            <a:ext cx="2363700" cy="8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238" name="Google Shape;238;p22"/>
          <p:cNvSpPr txBox="1">
            <a:spLocks noGrp="1"/>
          </p:cNvSpPr>
          <p:nvPr>
            <p:ph type="title" idx="4" hasCustomPrompt="1"/>
          </p:nvPr>
        </p:nvSpPr>
        <p:spPr>
          <a:xfrm>
            <a:off x="5753850" y="877525"/>
            <a:ext cx="23637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Font typeface="Delius Swash Caps"/>
              <a:buNone/>
              <a:defRPr sz="5000">
                <a:latin typeface="Delius Swash Caps"/>
                <a:ea typeface="Delius Swash Caps"/>
                <a:cs typeface="Delius Swash Caps"/>
                <a:sym typeface="Delius Swash Cap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Font typeface="Delius Swash Caps"/>
              <a:buNone/>
              <a:defRPr sz="5000">
                <a:latin typeface="Delius Swash Caps"/>
                <a:ea typeface="Delius Swash Caps"/>
                <a:cs typeface="Delius Swash Caps"/>
                <a:sym typeface="Delius Swash Cap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Font typeface="Delius Swash Caps"/>
              <a:buNone/>
              <a:defRPr sz="5000">
                <a:latin typeface="Delius Swash Caps"/>
                <a:ea typeface="Delius Swash Caps"/>
                <a:cs typeface="Delius Swash Caps"/>
                <a:sym typeface="Delius Swash Cap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Font typeface="Delius Swash Caps"/>
              <a:buNone/>
              <a:defRPr sz="5000">
                <a:latin typeface="Delius Swash Caps"/>
                <a:ea typeface="Delius Swash Caps"/>
                <a:cs typeface="Delius Swash Caps"/>
                <a:sym typeface="Delius Swash Cap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Font typeface="Delius Swash Caps"/>
              <a:buNone/>
              <a:defRPr sz="5000">
                <a:latin typeface="Delius Swash Caps"/>
                <a:ea typeface="Delius Swash Caps"/>
                <a:cs typeface="Delius Swash Caps"/>
                <a:sym typeface="Delius Swash Cap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Font typeface="Delius Swash Caps"/>
              <a:buNone/>
              <a:defRPr sz="5000">
                <a:latin typeface="Delius Swash Caps"/>
                <a:ea typeface="Delius Swash Caps"/>
                <a:cs typeface="Delius Swash Caps"/>
                <a:sym typeface="Delius Swash Cap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Font typeface="Delius Swash Caps"/>
              <a:buNone/>
              <a:defRPr sz="5000">
                <a:latin typeface="Delius Swash Caps"/>
                <a:ea typeface="Delius Swash Caps"/>
                <a:cs typeface="Delius Swash Caps"/>
                <a:sym typeface="Delius Swash Cap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Font typeface="Delius Swash Caps"/>
              <a:buNone/>
              <a:defRPr sz="5000">
                <a:latin typeface="Delius Swash Caps"/>
                <a:ea typeface="Delius Swash Caps"/>
                <a:cs typeface="Delius Swash Caps"/>
                <a:sym typeface="Delius Swash Caps"/>
              </a:defRPr>
            </a:lvl9pPr>
          </a:lstStyle>
          <a:p>
            <a:r>
              <a:t>xx%</a:t>
            </a:r>
          </a:p>
        </p:txBody>
      </p:sp>
      <p:sp>
        <p:nvSpPr>
          <p:cNvPr id="239" name="Google Shape;239;p22"/>
          <p:cNvSpPr txBox="1">
            <a:spLocks noGrp="1"/>
          </p:cNvSpPr>
          <p:nvPr>
            <p:ph type="body" idx="5"/>
          </p:nvPr>
        </p:nvSpPr>
        <p:spPr>
          <a:xfrm>
            <a:off x="5753850" y="2723600"/>
            <a:ext cx="2363700" cy="8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taatliches"/>
              <a:buNone/>
              <a:defRPr sz="2800" b="1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taatliches"/>
              <a:buNone/>
              <a:defRPr sz="2800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taatliches"/>
              <a:buNone/>
              <a:defRPr sz="2800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taatliches"/>
              <a:buNone/>
              <a:defRPr sz="2800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taatliches"/>
              <a:buNone/>
              <a:defRPr sz="2800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taatliches"/>
              <a:buNone/>
              <a:defRPr sz="2800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taatliches"/>
              <a:buNone/>
              <a:defRPr sz="2800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taatliches"/>
              <a:buNone/>
              <a:defRPr sz="2800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Staatliches"/>
              <a:buNone/>
              <a:defRPr sz="2800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●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○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■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●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○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■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●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○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Comfortaa"/>
              <a:buChar char="■"/>
              <a:defRPr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5" r:id="rId3"/>
    <p:sldLayoutId id="2147483656" r:id="rId4"/>
    <p:sldLayoutId id="2147483659" r:id="rId5"/>
    <p:sldLayoutId id="2147483660" r:id="rId6"/>
    <p:sldLayoutId id="2147483661" r:id="rId7"/>
    <p:sldLayoutId id="2147483662" r:id="rId8"/>
    <p:sldLayoutId id="2147483668" r:id="rId9"/>
    <p:sldLayoutId id="2147483669" r:id="rId10"/>
    <p:sldLayoutId id="2147483674" r:id="rId11"/>
    <p:sldLayoutId id="214748368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1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12" Type="http://schemas.openxmlformats.org/officeDocument/2006/relationships/image" Target="../media/image30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jpeg"/><Relationship Id="rId11" Type="http://schemas.openxmlformats.org/officeDocument/2006/relationships/image" Target="../media/image29.pn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6.jpe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38"/>
          <p:cNvSpPr txBox="1">
            <a:spLocks noGrp="1"/>
          </p:cNvSpPr>
          <p:nvPr>
            <p:ph type="ctrTitle"/>
          </p:nvPr>
        </p:nvSpPr>
        <p:spPr>
          <a:xfrm>
            <a:off x="567891" y="1506575"/>
            <a:ext cx="5176204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sz="4000" dirty="0">
                <a:latin typeface="Montserrat" pitchFamily="2" charset="77"/>
              </a:rPr>
              <a:t>STORIA, CULTURA E OPINIONE PUBBLICA</a:t>
            </a:r>
          </a:p>
        </p:txBody>
      </p:sp>
      <p:sp>
        <p:nvSpPr>
          <p:cNvPr id="378" name="Google Shape;378;p38"/>
          <p:cNvSpPr txBox="1">
            <a:spLocks noGrp="1"/>
          </p:cNvSpPr>
          <p:nvPr>
            <p:ph type="subTitle" idx="1"/>
          </p:nvPr>
        </p:nvSpPr>
        <p:spPr>
          <a:xfrm>
            <a:off x="567891" y="3559175"/>
            <a:ext cx="60933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 dirty="0" err="1">
                <a:latin typeface="Montserrat" pitchFamily="2" charset="77"/>
              </a:rPr>
              <a:t>presentazione</a:t>
            </a:r>
            <a:r>
              <a:rPr lang="en" b="0" dirty="0">
                <a:latin typeface="Montserrat" pitchFamily="2" charset="77"/>
              </a:rPr>
              <a:t> del </a:t>
            </a:r>
            <a:r>
              <a:rPr lang="en" b="0" dirty="0" err="1">
                <a:latin typeface="Montserrat" pitchFamily="2" charset="77"/>
              </a:rPr>
              <a:t>corso</a:t>
            </a:r>
            <a:endParaRPr sz="2000" b="0" dirty="0">
              <a:latin typeface="Montserrat" pitchFamily="2" charset="77"/>
            </a:endParaRPr>
          </a:p>
        </p:txBody>
      </p:sp>
      <p:grpSp>
        <p:nvGrpSpPr>
          <p:cNvPr id="4" name="Gruppo 3">
            <a:extLst>
              <a:ext uri="{FF2B5EF4-FFF2-40B4-BE49-F238E27FC236}">
                <a16:creationId xmlns:a16="http://schemas.microsoft.com/office/drawing/2014/main" id="{3161C8F2-B1DC-8C4B-F732-124AB466A85D}"/>
              </a:ext>
            </a:extLst>
          </p:cNvPr>
          <p:cNvGrpSpPr/>
          <p:nvPr/>
        </p:nvGrpSpPr>
        <p:grpSpPr>
          <a:xfrm>
            <a:off x="8093488" y="4291870"/>
            <a:ext cx="844103" cy="519307"/>
            <a:chOff x="7942081" y="4074606"/>
            <a:chExt cx="844103" cy="519307"/>
          </a:xfrm>
        </p:grpSpPr>
        <p:pic>
          <p:nvPicPr>
            <p:cNvPr id="5" name="Picture 2" descr="A TUTTO DAMS 2024. DAL 5 DICEMBRE LA MOSTRA DEL DIPARTIMENTO DI SCIENZE  DELLA COMUNICAZIONE – Radio Frequenza">
              <a:extLst>
                <a:ext uri="{FF2B5EF4-FFF2-40B4-BE49-F238E27FC236}">
                  <a16:creationId xmlns:a16="http://schemas.microsoft.com/office/drawing/2014/main" id="{FAE6A74F-6CE2-AB6C-1CF5-0B94D1847C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96069" y="4074606"/>
              <a:ext cx="557493" cy="3796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6" name="Connettore dritto 5">
              <a:extLst>
                <a:ext uri="{FF2B5EF4-FFF2-40B4-BE49-F238E27FC236}">
                  <a16:creationId xmlns:a16="http://schemas.microsoft.com/office/drawing/2014/main" id="{8E3C03D3-7F71-52D5-06B8-D97AC27BCA9F}"/>
                </a:ext>
              </a:extLst>
            </p:cNvPr>
            <p:cNvCxnSpPr/>
            <p:nvPr/>
          </p:nvCxnSpPr>
          <p:spPr>
            <a:xfrm>
              <a:off x="8014368" y="4463214"/>
              <a:ext cx="699530" cy="0"/>
            </a:xfrm>
            <a:prstGeom prst="line">
              <a:avLst/>
            </a:prstGeom>
            <a:ln w="63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CC0872E6-DFF5-148D-C803-BB7D96B45AB9}"/>
                </a:ext>
              </a:extLst>
            </p:cNvPr>
            <p:cNvSpPr txBox="1"/>
            <p:nvPr/>
          </p:nvSpPr>
          <p:spPr>
            <a:xfrm>
              <a:off x="7942081" y="4434162"/>
              <a:ext cx="844103" cy="1597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500" spc="-20" dirty="0">
                  <a:solidFill>
                    <a:schemeClr val="tx1">
                      <a:lumMod val="75000"/>
                    </a:schemeClr>
                  </a:solidFill>
                  <a:latin typeface="Avenir Light" panose="020B0402020203020204" pitchFamily="34" charset="77"/>
                </a:rPr>
                <a:t>prof. Andrea Sangiovanni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B68427-5428-375D-70E4-A1DC3BB06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8842E0D2-5502-2A5E-7FFA-9DABF9A750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73" y="0"/>
            <a:ext cx="913382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0ECE1C10-F7E2-235D-AB11-5E3435FF5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4069" y="392596"/>
            <a:ext cx="2650435" cy="1303682"/>
          </a:xfrm>
          <a:solidFill>
            <a:schemeClr val="accent1"/>
          </a:solidFill>
        </p:spPr>
        <p:txBody>
          <a:bodyPr/>
          <a:lstStyle/>
          <a:p>
            <a:pPr marL="0" indent="0" algn="l"/>
            <a:r>
              <a:rPr lang="it-IT" sz="2400" dirty="0">
                <a:latin typeface="Montserrat" pitchFamily="2" charset="77"/>
              </a:rPr>
              <a:t>la formazione dell’opinione pubblica</a:t>
            </a:r>
          </a:p>
        </p:txBody>
      </p:sp>
      <p:sp>
        <p:nvSpPr>
          <p:cNvPr id="3" name="Segnaposto testo 1">
            <a:extLst>
              <a:ext uri="{FF2B5EF4-FFF2-40B4-BE49-F238E27FC236}">
                <a16:creationId xmlns:a16="http://schemas.microsoft.com/office/drawing/2014/main" id="{DF27228E-E77B-0BE2-7123-9DB5527482B5}"/>
              </a:ext>
            </a:extLst>
          </p:cNvPr>
          <p:cNvSpPr txBox="1">
            <a:spLocks/>
          </p:cNvSpPr>
          <p:nvPr/>
        </p:nvSpPr>
        <p:spPr>
          <a:xfrm>
            <a:off x="424069" y="2292626"/>
            <a:ext cx="2650435" cy="1851112"/>
          </a:xfrm>
          <a:prstGeom prst="rect">
            <a:avLst/>
          </a:prstGeom>
          <a:solidFill>
            <a:srgbClr val="FFE69F">
              <a:alpha val="8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Staatliches"/>
              <a:buNone/>
              <a:defRPr sz="3400" b="1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  <a:lvl2pPr marL="914400" marR="0" lvl="1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○"/>
              <a:defRPr sz="14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■"/>
              <a:defRPr sz="14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●"/>
              <a:defRPr sz="14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○"/>
              <a:defRPr sz="14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■"/>
              <a:defRPr sz="14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●"/>
              <a:defRPr sz="14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○"/>
              <a:defRPr sz="14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Comfortaa"/>
              <a:buChar char="■"/>
              <a:defRPr sz="14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171450" indent="-171450" algn="just">
              <a:buSzPct val="100000"/>
              <a:buFont typeface="Arial" panose="020B0604020202020204" pitchFamily="34" charset="0"/>
              <a:buChar char="•"/>
            </a:pPr>
            <a:r>
              <a:rPr lang="it-IT" sz="1200" b="0" dirty="0">
                <a:latin typeface="+mn-lt"/>
              </a:rPr>
              <a:t>nascita del giornalismo popolare (penny press, 1830 circa) e invenzione della notizia</a:t>
            </a:r>
          </a:p>
          <a:p>
            <a:pPr marL="171450" indent="-171450" algn="just">
              <a:buSzPct val="100000"/>
              <a:buFont typeface="Arial" panose="020B0604020202020204" pitchFamily="34" charset="0"/>
              <a:buChar char="•"/>
            </a:pPr>
            <a:r>
              <a:rPr lang="it-IT" sz="1200" b="0" dirty="0">
                <a:latin typeface="+mn-lt"/>
              </a:rPr>
              <a:t>cambiamenti economici e sociali (seconda rivoluzione industriale; liberalismo)</a:t>
            </a:r>
          </a:p>
          <a:p>
            <a:pPr marL="171450" indent="-171450" algn="just">
              <a:buSzPct val="100000"/>
              <a:buFont typeface="Arial" panose="020B0604020202020204" pitchFamily="34" charset="0"/>
              <a:buChar char="•"/>
            </a:pPr>
            <a:r>
              <a:rPr lang="it-IT" sz="1200" b="0" dirty="0">
                <a:latin typeface="+mn-lt"/>
              </a:rPr>
              <a:t>nascita dei media di massa (fotografia, radio, cinema, rotativa, linotype)</a:t>
            </a:r>
          </a:p>
        </p:txBody>
      </p:sp>
    </p:spTree>
    <p:extLst>
      <p:ext uri="{BB962C8B-B14F-4D97-AF65-F5344CB8AC3E}">
        <p14:creationId xmlns:p14="http://schemas.microsoft.com/office/powerpoint/2010/main" val="3714638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5F2A27F1-6374-6738-7BA0-A7E7A15A11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873773" y="1602879"/>
            <a:ext cx="4321800" cy="1937742"/>
          </a:xfrm>
        </p:spPr>
        <p:txBody>
          <a:bodyPr/>
          <a:lstStyle/>
          <a:p>
            <a:pPr marL="139700" indent="0" algn="just">
              <a:buNone/>
            </a:pPr>
            <a:r>
              <a:rPr lang="it-IT" sz="1200" dirty="0">
                <a:latin typeface="+mn-lt"/>
              </a:rPr>
              <a:t>Le immagini in base a cui agiscono gruppi di persone o individui che agiscono in nome di gruppi, costituiscono l’Opinione Pubblica con le iniziali maiuscole (...)</a:t>
            </a:r>
          </a:p>
          <a:p>
            <a:pPr marL="139700" indent="0" algn="just">
              <a:buNone/>
            </a:pPr>
            <a:r>
              <a:rPr lang="it-IT" sz="1200" dirty="0">
                <a:latin typeface="+mn-lt"/>
              </a:rPr>
              <a:t>Lo studioso dell’opinione pubblica deve quindi cominciare col riconoscere il rapporto triangolare esistente tra la scena dell’azione, la rappresentazione che l’uomo si fa di questa scena e la reazione a tale rappresentazione, rioperante a sua volta sulla scena dell’azione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4378DEEA-32F7-E9D5-DA88-E02476757F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4195" y="1347019"/>
            <a:ext cx="2289802" cy="33343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95422735-02F8-570A-667A-7D1457996685}"/>
              </a:ext>
            </a:extLst>
          </p:cNvPr>
          <p:cNvSpPr txBox="1"/>
          <p:nvPr/>
        </p:nvSpPr>
        <p:spPr>
          <a:xfrm>
            <a:off x="491613" y="846026"/>
            <a:ext cx="30123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latin typeface="Montserrat" pitchFamily="2" charset="77"/>
              </a:rPr>
              <a:t>Walter Lippmann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FDA568E-DFD6-D1FF-8348-A7029FCCA8CB}"/>
              </a:ext>
            </a:extLst>
          </p:cNvPr>
          <p:cNvSpPr txBox="1"/>
          <p:nvPr/>
        </p:nvSpPr>
        <p:spPr>
          <a:xfrm>
            <a:off x="5329083" y="3973240"/>
            <a:ext cx="28664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dirty="0"/>
              <a:t>Walter Lippmann, </a:t>
            </a:r>
            <a:r>
              <a:rPr lang="it-IT" sz="1100" i="1" dirty="0"/>
              <a:t>The public opinion</a:t>
            </a:r>
            <a:r>
              <a:rPr lang="it-IT" sz="1100" dirty="0"/>
              <a:t>, 1922</a:t>
            </a:r>
          </a:p>
        </p:txBody>
      </p:sp>
    </p:spTree>
    <p:extLst>
      <p:ext uri="{BB962C8B-B14F-4D97-AF65-F5344CB8AC3E}">
        <p14:creationId xmlns:p14="http://schemas.microsoft.com/office/powerpoint/2010/main" val="1777503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>
          <a:extLst>
            <a:ext uri="{FF2B5EF4-FFF2-40B4-BE49-F238E27FC236}">
              <a16:creationId xmlns:a16="http://schemas.microsoft.com/office/drawing/2014/main" id="{DEE16E08-4BFE-BAEA-5B75-1A5CCCAA4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1">
            <a:extLst>
              <a:ext uri="{FF2B5EF4-FFF2-40B4-BE49-F238E27FC236}">
                <a16:creationId xmlns:a16="http://schemas.microsoft.com/office/drawing/2014/main" id="{4C9658B6-DA49-271F-42F6-7D2116A6C9B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-21855">
            <a:off x="2225010" y="2418616"/>
            <a:ext cx="4693982" cy="126468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/>
              <a:t>cultura</a:t>
            </a:r>
            <a:r>
              <a:rPr lang="en" dirty="0"/>
              <a:t> e </a:t>
            </a:r>
            <a:br>
              <a:rPr lang="en" dirty="0"/>
            </a:br>
            <a:r>
              <a:rPr lang="en" dirty="0" err="1"/>
              <a:t>storia</a:t>
            </a:r>
            <a:r>
              <a:rPr lang="en" dirty="0"/>
              <a:t> </a:t>
            </a:r>
            <a:r>
              <a:rPr lang="en" dirty="0" err="1"/>
              <a:t>culturale</a:t>
            </a:r>
            <a:endParaRPr dirty="0"/>
          </a:p>
        </p:txBody>
      </p:sp>
      <p:sp>
        <p:nvSpPr>
          <p:cNvPr id="405" name="Google Shape;405;p41">
            <a:extLst>
              <a:ext uri="{FF2B5EF4-FFF2-40B4-BE49-F238E27FC236}">
                <a16:creationId xmlns:a16="http://schemas.microsoft.com/office/drawing/2014/main" id="{781C0E6D-42DC-1D30-B57D-F369B24CF86A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 rot="-21855">
            <a:off x="3423310" y="1529360"/>
            <a:ext cx="2076342" cy="7413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64303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D8283E5D-A4A3-23F3-6315-7B389F67DDF6}"/>
              </a:ext>
            </a:extLst>
          </p:cNvPr>
          <p:cNvSpPr txBox="1"/>
          <p:nvPr/>
        </p:nvSpPr>
        <p:spPr>
          <a:xfrm>
            <a:off x="481781" y="1401335"/>
            <a:ext cx="345112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la cultura è «una struttura di significato trasmessa storicamente, incarnata in simboli, un sistema di concezioni ereditate espresse in forme simboliche, per mezzo di cui gli uomini comunicano, perpetuano e sviluppano la loro conoscenza e i loro atteggiamenti verso la vita» 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CD513812-EEBD-6BC8-538C-1D4BE6A64FAA}"/>
              </a:ext>
            </a:extLst>
          </p:cNvPr>
          <p:cNvSpPr txBox="1"/>
          <p:nvPr/>
        </p:nvSpPr>
        <p:spPr>
          <a:xfrm>
            <a:off x="2615381" y="3687096"/>
            <a:ext cx="11753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dirty="0"/>
              <a:t>Clifford </a:t>
            </a:r>
            <a:r>
              <a:rPr lang="it-IT" sz="1200" dirty="0" err="1"/>
              <a:t>Geertz</a:t>
            </a:r>
            <a:endParaRPr lang="it-IT" sz="1200" dirty="0"/>
          </a:p>
        </p:txBody>
      </p:sp>
      <p:pic>
        <p:nvPicPr>
          <p:cNvPr id="6148" name="Picture 4" descr="Io Sono Cultura – Symbola">
            <a:extLst>
              <a:ext uri="{FF2B5EF4-FFF2-40B4-BE49-F238E27FC236}">
                <a16:creationId xmlns:a16="http://schemas.microsoft.com/office/drawing/2014/main" id="{E936C828-7629-53F2-E052-EC5DE89BA2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1733" y="-384149"/>
            <a:ext cx="2153531" cy="21600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Io Sono Cultura – Symbola">
            <a:extLst>
              <a:ext uri="{FF2B5EF4-FFF2-40B4-BE49-F238E27FC236}">
                <a16:creationId xmlns:a16="http://schemas.microsoft.com/office/drawing/2014/main" id="{F61DD8B9-B937-934A-7A75-6836AA5BF24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95982" y="1527096"/>
            <a:ext cx="2165032" cy="21600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Io sono Cultura 2021 L'Italia della qualità e della bellezza s˩da la Frisi  Io sono Cultura 2021 L'Italia della qualità e">
            <a:extLst>
              <a:ext uri="{FF2B5EF4-FFF2-40B4-BE49-F238E27FC236}">
                <a16:creationId xmlns:a16="http://schemas.microsoft.com/office/drawing/2014/main" id="{884071C7-4335-919C-7334-CF1355BECC9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8970" y="3463438"/>
            <a:ext cx="2079057" cy="21600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5998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53488DFC-03D7-F9BB-7589-8DA3C8D8257F}"/>
              </a:ext>
            </a:extLst>
          </p:cNvPr>
          <p:cNvSpPr txBox="1"/>
          <p:nvPr/>
        </p:nvSpPr>
        <p:spPr>
          <a:xfrm>
            <a:off x="3126658" y="965248"/>
            <a:ext cx="3408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Storia culturale come storia della cultura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EB199E4-50F0-566D-D6E4-CF63A3CDEE82}"/>
              </a:ext>
            </a:extLst>
          </p:cNvPr>
          <p:cNvSpPr txBox="1"/>
          <p:nvPr/>
        </p:nvSpPr>
        <p:spPr>
          <a:xfrm>
            <a:off x="3126658" y="1539403"/>
            <a:ext cx="454250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Fase </a:t>
            </a:r>
            <a:r>
              <a:rPr lang="it-IT" b="1" dirty="0"/>
              <a:t>classica</a:t>
            </a:r>
            <a:r>
              <a:rPr lang="it-IT" dirty="0"/>
              <a:t> della storia culturale: gli storici tracciano il «ritratto di un’epoca» mettendo in rapporto fra di loro le varie fonti culturali, in particolare artistiche: Burckhardt (XIX sec) e Huizinga (XX sec)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A200DFB-F846-3F91-A214-15A971AAC023}"/>
              </a:ext>
            </a:extLst>
          </p:cNvPr>
          <p:cNvSpPr txBox="1"/>
          <p:nvPr/>
        </p:nvSpPr>
        <p:spPr>
          <a:xfrm>
            <a:off x="3048000" y="2649991"/>
            <a:ext cx="462116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L’innovazione nell’apporto di Warburg e </a:t>
            </a:r>
            <a:r>
              <a:rPr lang="it-IT" dirty="0" err="1"/>
              <a:t>Gombrich</a:t>
            </a:r>
            <a:r>
              <a:rPr lang="it-IT" dirty="0"/>
              <a:t>, anch’essi storici dell’arte (l’analisi non formale delle immagini, il rapporto con la società, la dimensione individuale)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21FD35D-B098-F88E-E88B-0A6FEE80B312}"/>
              </a:ext>
            </a:extLst>
          </p:cNvPr>
          <p:cNvSpPr txBox="1"/>
          <p:nvPr/>
        </p:nvSpPr>
        <p:spPr>
          <a:xfrm>
            <a:off x="3048000" y="3760579"/>
            <a:ext cx="46211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Gli anni della storia sociale e della cultura popolare: la storia dal basso, la microstoria, la storia orale...</a:t>
            </a:r>
          </a:p>
        </p:txBody>
      </p:sp>
      <p:pic>
        <p:nvPicPr>
          <p:cNvPr id="7172" name="Picture 4" descr="Mano che indica | Immagini vettoriali gratuiti">
            <a:extLst>
              <a:ext uri="{FF2B5EF4-FFF2-40B4-BE49-F238E27FC236}">
                <a16:creationId xmlns:a16="http://schemas.microsoft.com/office/drawing/2014/main" id="{9C2FB066-1D8C-709B-70E3-4BEDFED22C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58385" y="1675130"/>
            <a:ext cx="789615" cy="401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doigt pointé - Potton">
            <a:extLst>
              <a:ext uri="{FF2B5EF4-FFF2-40B4-BE49-F238E27FC236}">
                <a16:creationId xmlns:a16="http://schemas.microsoft.com/office/drawing/2014/main" id="{BF1067CA-311E-1CBB-06E5-8225262E8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29354" y="1037467"/>
            <a:ext cx="818646" cy="352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Indicazione a dito Immagine gratis - Public Domain Pictures">
            <a:extLst>
              <a:ext uri="{FF2B5EF4-FFF2-40B4-BE49-F238E27FC236}">
                <a16:creationId xmlns:a16="http://schemas.microsoft.com/office/drawing/2014/main" id="{7F261198-BC51-BBF3-60A4-172C58EBB5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01905" y="2710586"/>
            <a:ext cx="917030" cy="526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Finger pointing / pointing finger (Outline 1c' Coasters | Spreadshirt">
            <a:extLst>
              <a:ext uri="{FF2B5EF4-FFF2-40B4-BE49-F238E27FC236}">
                <a16:creationId xmlns:a16="http://schemas.microsoft.com/office/drawing/2014/main" id="{FEB23FCE-DF11-53AA-59E1-02C3C52A00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0677" y="3760579"/>
            <a:ext cx="617323" cy="378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6333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René Magritte e il tradimento delle immagini">
            <a:extLst>
              <a:ext uri="{FF2B5EF4-FFF2-40B4-BE49-F238E27FC236}">
                <a16:creationId xmlns:a16="http://schemas.microsoft.com/office/drawing/2014/main" id="{7CA2D6C4-B8D0-A402-0AFB-CBA5877481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0142" y="1984354"/>
            <a:ext cx="4119716" cy="2883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8C4B587-70F1-A70E-4943-064362407F2F}"/>
              </a:ext>
            </a:extLst>
          </p:cNvPr>
          <p:cNvSpPr txBox="1"/>
          <p:nvPr/>
        </p:nvSpPr>
        <p:spPr>
          <a:xfrm>
            <a:off x="582558" y="147586"/>
            <a:ext cx="537579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b="0" i="0" dirty="0">
                <a:solidFill>
                  <a:srgbClr val="000000"/>
                </a:solidFill>
                <a:effectLst/>
                <a:latin typeface="+mn-lt"/>
              </a:rPr>
              <a:t>La </a:t>
            </a:r>
            <a:r>
              <a:rPr lang="it-IT" sz="1200" b="1" i="0" dirty="0">
                <a:solidFill>
                  <a:srgbClr val="000000"/>
                </a:solidFill>
                <a:effectLst/>
                <a:latin typeface="+mn-lt"/>
              </a:rPr>
              <a:t>nuova storia culturale </a:t>
            </a:r>
            <a:r>
              <a:rPr lang="it-IT" sz="1200" b="0" i="0" dirty="0">
                <a:solidFill>
                  <a:srgbClr val="000000"/>
                </a:solidFill>
                <a:effectLst/>
                <a:latin typeface="+mn-lt"/>
              </a:rPr>
              <a:t>non crea un nuovo oggetto di analisi, ma </a:t>
            </a:r>
            <a:r>
              <a:rPr lang="it-IT" sz="1200" b="1" i="0" dirty="0">
                <a:solidFill>
                  <a:srgbClr val="000000"/>
                </a:solidFill>
                <a:effectLst/>
                <a:latin typeface="+mn-lt"/>
              </a:rPr>
              <a:t>amplia le prospettive</a:t>
            </a:r>
            <a:r>
              <a:rPr lang="it-IT" sz="1200" b="0" i="0" dirty="0">
                <a:solidFill>
                  <a:srgbClr val="000000"/>
                </a:solidFill>
                <a:effectLst/>
                <a:latin typeface="+mn-lt"/>
              </a:rPr>
              <a:t>: estende gli interrogativi di ricerca, affina le metodologie e soprattutto rivoluziona il concetto di fonte. Essa non è una mera finestra trasparente sul passato, non ha un significato univoco: ogni documento è una stratificazione di significati multipli, di negoziazioni, di strategie spesso contrastanti. Il concetto di fonte, quindi, muta e si amplia, arrivando a comprendere ogni artefatto culturale: non solo documentazione testuale, ma anche materiale, visuale, orale, sonora, audiovisiva.</a:t>
            </a:r>
            <a:endParaRPr lang="it-IT" sz="1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826504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>
          <a:extLst>
            <a:ext uri="{FF2B5EF4-FFF2-40B4-BE49-F238E27FC236}">
              <a16:creationId xmlns:a16="http://schemas.microsoft.com/office/drawing/2014/main" id="{87D35EE7-E9B8-529A-0181-5ED67CD04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1">
            <a:extLst>
              <a:ext uri="{FF2B5EF4-FFF2-40B4-BE49-F238E27FC236}">
                <a16:creationId xmlns:a16="http://schemas.microsoft.com/office/drawing/2014/main" id="{D84F5E0D-A34C-92B4-9ECA-9FD38877EE1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-21855">
            <a:off x="3322232" y="2426299"/>
            <a:ext cx="2278497" cy="73959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/>
              <a:t>fonti</a:t>
            </a:r>
            <a:endParaRPr dirty="0"/>
          </a:p>
        </p:txBody>
      </p:sp>
      <p:sp>
        <p:nvSpPr>
          <p:cNvPr id="405" name="Google Shape;405;p41">
            <a:extLst>
              <a:ext uri="{FF2B5EF4-FFF2-40B4-BE49-F238E27FC236}">
                <a16:creationId xmlns:a16="http://schemas.microsoft.com/office/drawing/2014/main" id="{F1FEFA09-3BFC-1269-968B-7E3F2FADCCA9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 rot="-21855">
            <a:off x="3423310" y="1529360"/>
            <a:ext cx="2076342" cy="7413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04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956977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509CD5F-7142-5511-EC6E-54BFDD3B8020}"/>
              </a:ext>
            </a:extLst>
          </p:cNvPr>
          <p:cNvSpPr txBox="1"/>
          <p:nvPr/>
        </p:nvSpPr>
        <p:spPr>
          <a:xfrm>
            <a:off x="837398" y="2491309"/>
            <a:ext cx="7421078" cy="18928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300" dirty="0"/>
              <a:t>Le differenze sostanziali di strutture e di decorazione, fra i teatri di corte del XVIII secolo e gli odierni teatri e sale cinematografiche, che si cercano di rendere «funzionali» al massimo, pensando a «masse» di ascoltatori e non ad una ristretta cerchia di alti personaggi – dicono molto (…) sulle differenze sociali ed umane, fra il Settecento e i giorni nostri. Pure il mobilio, l’arredamento della casa, il vestiario ecc. consentono allo storico di conoscere sempre più a fondo il clima morale e sociale delle varie età. La radio, già solo con i suoi programmi e le sue scelte; il cinematografo (…) costituiscono una «fonte» importantissima per comprendere la psicologia delle masse dei nostri tempi e il suo variare. E lo storico del XX secolo non potrà prescindere da questi «strumenti di ricerca»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5C30D0A-DEBC-CA50-B19A-2BB5548102B1}"/>
              </a:ext>
            </a:extLst>
          </p:cNvPr>
          <p:cNvSpPr txBox="1"/>
          <p:nvPr/>
        </p:nvSpPr>
        <p:spPr>
          <a:xfrm>
            <a:off x="4112394" y="1814477"/>
            <a:ext cx="472119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1" dirty="0" err="1">
                <a:latin typeface="Montserrat" pitchFamily="2" charset="77"/>
              </a:rPr>
              <a:t>F</a:t>
            </a:r>
            <a:r>
              <a:rPr lang="it-IT" sz="1400" b="1" dirty="0">
                <a:latin typeface="Montserrat" pitchFamily="2" charset="77"/>
              </a:rPr>
              <a:t>. Chabod, </a:t>
            </a:r>
            <a:r>
              <a:rPr lang="it-IT" sz="1400" b="1" i="1" dirty="0">
                <a:latin typeface="Montserrat" pitchFamily="2" charset="77"/>
              </a:rPr>
              <a:t>Lezioni di metodo storico </a:t>
            </a:r>
            <a:r>
              <a:rPr lang="it-IT" sz="1400" b="1" dirty="0">
                <a:latin typeface="Montserrat" pitchFamily="2" charset="77"/>
              </a:rPr>
              <a:t>(1969)</a:t>
            </a:r>
          </a:p>
        </p:txBody>
      </p:sp>
    </p:spTree>
    <p:extLst>
      <p:ext uri="{BB962C8B-B14F-4D97-AF65-F5344CB8AC3E}">
        <p14:creationId xmlns:p14="http://schemas.microsoft.com/office/powerpoint/2010/main" val="8818272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036C1AD-702E-6157-F397-E9E3350BC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7888" y="1203158"/>
            <a:ext cx="2257463" cy="1198109"/>
          </a:xfrm>
        </p:spPr>
        <p:txBody>
          <a:bodyPr/>
          <a:lstStyle/>
          <a:p>
            <a:r>
              <a:rPr lang="it-IT" sz="3000" dirty="0">
                <a:latin typeface="Montserrat" pitchFamily="2" charset="77"/>
              </a:rPr>
              <a:t>TUTTO È FONTE</a:t>
            </a: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6CACB994-999E-D910-F13A-AE23892DAC66}"/>
              </a:ext>
            </a:extLst>
          </p:cNvPr>
          <p:cNvSpPr>
            <a:spLocks noGrp="1"/>
          </p:cNvSpPr>
          <p:nvPr>
            <p:ph type="title" idx="2"/>
          </p:nvPr>
        </p:nvSpPr>
        <p:spPr>
          <a:xfrm>
            <a:off x="4936402" y="2401267"/>
            <a:ext cx="3139193" cy="1583119"/>
          </a:xfrm>
        </p:spPr>
        <p:txBody>
          <a:bodyPr/>
          <a:lstStyle/>
          <a:p>
            <a:r>
              <a:rPr lang="it-IT" sz="3000" dirty="0">
                <a:latin typeface="Montserrat" pitchFamily="2" charset="77"/>
              </a:rPr>
              <a:t>NESSUNA FONTE È NEUTRA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C06AD4B-6EBE-E75E-D973-8C0F9EDA1DAA}"/>
              </a:ext>
            </a:extLst>
          </p:cNvPr>
          <p:cNvSpPr txBox="1"/>
          <p:nvPr/>
        </p:nvSpPr>
        <p:spPr>
          <a:xfrm>
            <a:off x="1457888" y="2401267"/>
            <a:ext cx="22574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000" dirty="0"/>
              <a:t>(ma ci sono fonti </a:t>
            </a:r>
            <a:r>
              <a:rPr lang="it-IT" sz="2000" b="1" dirty="0"/>
              <a:t>intenzionali</a:t>
            </a:r>
            <a:r>
              <a:rPr lang="it-IT" sz="2000" dirty="0"/>
              <a:t> e </a:t>
            </a:r>
            <a:r>
              <a:rPr lang="it-IT" sz="2000" b="1" dirty="0"/>
              <a:t>non intenzionali</a:t>
            </a:r>
            <a:r>
              <a:rPr lang="it-IT" sz="20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984867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0" descr="Schindler's List (1993) Original Movie Poster at Amazon's Entertainment  Collectibles Store">
            <a:extLst>
              <a:ext uri="{FF2B5EF4-FFF2-40B4-BE49-F238E27FC236}">
                <a16:creationId xmlns:a16="http://schemas.microsoft.com/office/drawing/2014/main" id="{1333A13C-3130-7976-CE07-FF74E95EC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54516">
            <a:off x="6729916" y="2739363"/>
            <a:ext cx="1387959" cy="20715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Scheda del Casellario politico centrale di Carlo Levi | Ephemera, Event,  Event ticket">
            <a:extLst>
              <a:ext uri="{FF2B5EF4-FFF2-40B4-BE49-F238E27FC236}">
                <a16:creationId xmlns:a16="http://schemas.microsoft.com/office/drawing/2014/main" id="{1630C487-6677-B954-59C0-801A4AAC8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59826">
            <a:off x="4549802" y="176150"/>
            <a:ext cx="2181546" cy="155326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69970FC8-D3CA-9B72-7231-28ED55B13254}"/>
              </a:ext>
            </a:extLst>
          </p:cNvPr>
          <p:cNvSpPr txBox="1"/>
          <p:nvPr/>
        </p:nvSpPr>
        <p:spPr>
          <a:xfrm>
            <a:off x="1065947" y="967932"/>
            <a:ext cx="11017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fonti primarie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DFEF846-35D4-9721-17FE-C8DD2B930F35}"/>
              </a:ext>
            </a:extLst>
          </p:cNvPr>
          <p:cNvSpPr txBox="1"/>
          <p:nvPr/>
        </p:nvSpPr>
        <p:spPr>
          <a:xfrm>
            <a:off x="1065947" y="3093802"/>
            <a:ext cx="11017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fonti secondarie</a:t>
            </a:r>
          </a:p>
        </p:txBody>
      </p:sp>
      <p:pic>
        <p:nvPicPr>
          <p:cNvPr id="10" name="Picture 2" descr="1944 – 1946: UN PROCEDIMENTO DI “EPURAZIONE” NEL SENESE NARRATO ATTRAVERSO DOCUMENTI  D'ARCHIVIO - EreticaMente">
            <a:extLst>
              <a:ext uri="{FF2B5EF4-FFF2-40B4-BE49-F238E27FC236}">
                <a16:creationId xmlns:a16="http://schemas.microsoft.com/office/drawing/2014/main" id="{B9F876D1-7CCF-1624-F2DC-9379CB2F14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96090">
            <a:off x="1953990" y="188570"/>
            <a:ext cx="2225072" cy="1415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Processi contro il brigantaggio - Archivio di Stato di Potenza">
            <a:extLst>
              <a:ext uri="{FF2B5EF4-FFF2-40B4-BE49-F238E27FC236}">
                <a16:creationId xmlns:a16="http://schemas.microsoft.com/office/drawing/2014/main" id="{FC67D6D9-1F8E-EFFF-6B4C-5ED1D639C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02084">
            <a:off x="3829032" y="526894"/>
            <a:ext cx="1371708" cy="208401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4" descr="Amazon.it: STORIA D'ITALIA DAL 1871 AL 1915. - Croce, Benedetto - Libri">
            <a:extLst>
              <a:ext uri="{FF2B5EF4-FFF2-40B4-BE49-F238E27FC236}">
                <a16:creationId xmlns:a16="http://schemas.microsoft.com/office/drawing/2014/main" id="{560ECC49-DBF4-472F-DC54-EA3EDF595D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067067" y="2740361"/>
            <a:ext cx="1305624" cy="202395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8" descr="Facebook">
            <a:extLst>
              <a:ext uri="{FF2B5EF4-FFF2-40B4-BE49-F238E27FC236}">
                <a16:creationId xmlns:a16="http://schemas.microsoft.com/office/drawing/2014/main" id="{9E8902F6-22D8-E253-5356-F1372DF2CC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21227187">
            <a:off x="5798118" y="3833890"/>
            <a:ext cx="1149146" cy="1175241"/>
          </a:xfrm>
          <a:prstGeom prst="flowChartAlternateProcess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2" descr="Manifesto Poster originale Ladri di Biciclette Vittorio de - Catawiki">
            <a:extLst>
              <a:ext uri="{FF2B5EF4-FFF2-40B4-BE49-F238E27FC236}">
                <a16:creationId xmlns:a16="http://schemas.microsoft.com/office/drawing/2014/main" id="{6039B353-EA73-0030-253E-DDDAE72BFF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736213" y="214518"/>
            <a:ext cx="1618228" cy="213071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6" descr="Rodolfo De Angelis &quot;78 giri&quot;">
            <a:extLst>
              <a:ext uri="{FF2B5EF4-FFF2-40B4-BE49-F238E27FC236}">
                <a16:creationId xmlns:a16="http://schemas.microsoft.com/office/drawing/2014/main" id="{725EE90E-A491-0140-E37C-A7EE4DB660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40574" y="1567388"/>
            <a:ext cx="1402279" cy="1416444"/>
          </a:xfrm>
          <a:prstGeom prst="ellipse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2" descr="La-banalita-del-male-Eichmann-a-Gerusalemme">
            <a:extLst>
              <a:ext uri="{FF2B5EF4-FFF2-40B4-BE49-F238E27FC236}">
                <a16:creationId xmlns:a16="http://schemas.microsoft.com/office/drawing/2014/main" id="{6B5E22FE-348B-9A97-9E3E-3BDDE7CE7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359546">
            <a:off x="3779997" y="2893902"/>
            <a:ext cx="1307360" cy="20113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doigt pointé - Potton">
            <a:extLst>
              <a:ext uri="{FF2B5EF4-FFF2-40B4-BE49-F238E27FC236}">
                <a16:creationId xmlns:a16="http://schemas.microsoft.com/office/drawing/2014/main" id="{D78031C1-F58F-0ED7-684D-1FA84EF92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2552" y="1103251"/>
            <a:ext cx="702645" cy="30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doigt pointé - Potton">
            <a:extLst>
              <a:ext uri="{FF2B5EF4-FFF2-40B4-BE49-F238E27FC236}">
                <a16:creationId xmlns:a16="http://schemas.microsoft.com/office/drawing/2014/main" id="{A1923888-ADA5-6025-E345-3228C4CFC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2552" y="3229121"/>
            <a:ext cx="702645" cy="30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E3D4A92D-D8B0-99EF-C0AF-5CBA1DCDF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382565">
            <a:off x="1909453" y="1403878"/>
            <a:ext cx="2034511" cy="1424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8" descr="Il secolo breve. 1914-1991: l'era dei grandi cataclismi - Eric J. Hobsbawm  - Libro - Rizzoli - Storica | IBS">
            <a:extLst>
              <a:ext uri="{FF2B5EF4-FFF2-40B4-BE49-F238E27FC236}">
                <a16:creationId xmlns:a16="http://schemas.microsoft.com/office/drawing/2014/main" id="{3A0A6605-D1D6-03E5-7D2E-24234BC8BF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46433" y="2645784"/>
            <a:ext cx="1546938" cy="220521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295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40"/>
          <p:cNvSpPr txBox="1">
            <a:spLocks noGrp="1"/>
          </p:cNvSpPr>
          <p:nvPr>
            <p:ph type="title" idx="8"/>
          </p:nvPr>
        </p:nvSpPr>
        <p:spPr>
          <a:xfrm>
            <a:off x="1982783" y="2584313"/>
            <a:ext cx="13047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  <p:sp>
        <p:nvSpPr>
          <p:cNvPr id="391" name="Google Shape;391;p40"/>
          <p:cNvSpPr txBox="1">
            <a:spLocks noGrp="1"/>
          </p:cNvSpPr>
          <p:nvPr>
            <p:ph type="title" idx="9"/>
          </p:nvPr>
        </p:nvSpPr>
        <p:spPr>
          <a:xfrm>
            <a:off x="3225338" y="2565676"/>
            <a:ext cx="13047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03</a:t>
            </a:r>
            <a:endParaRPr dirty="0"/>
          </a:p>
        </p:txBody>
      </p:sp>
      <p:sp>
        <p:nvSpPr>
          <p:cNvPr id="392" name="Google Shape;392;p40"/>
          <p:cNvSpPr txBox="1">
            <a:spLocks noGrp="1"/>
          </p:cNvSpPr>
          <p:nvPr>
            <p:ph type="title"/>
          </p:nvPr>
        </p:nvSpPr>
        <p:spPr>
          <a:xfrm>
            <a:off x="740225" y="2865250"/>
            <a:ext cx="244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la </a:t>
            </a:r>
            <a:r>
              <a:rPr lang="en" sz="1800" dirty="0" err="1"/>
              <a:t>storia</a:t>
            </a:r>
            <a:endParaRPr sz="1800" dirty="0"/>
          </a:p>
        </p:txBody>
      </p:sp>
      <p:sp>
        <p:nvSpPr>
          <p:cNvPr id="393" name="Google Shape;393;p40"/>
          <p:cNvSpPr txBox="1">
            <a:spLocks noGrp="1"/>
          </p:cNvSpPr>
          <p:nvPr>
            <p:ph type="subTitle" idx="1"/>
          </p:nvPr>
        </p:nvSpPr>
        <p:spPr>
          <a:xfrm>
            <a:off x="740225" y="3530961"/>
            <a:ext cx="1139695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che cos’è la storia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94" name="Google Shape;394;p40"/>
          <p:cNvSpPr txBox="1">
            <a:spLocks noGrp="1"/>
          </p:cNvSpPr>
          <p:nvPr>
            <p:ph type="title" idx="2"/>
          </p:nvPr>
        </p:nvSpPr>
        <p:spPr>
          <a:xfrm>
            <a:off x="3266048" y="2873248"/>
            <a:ext cx="2444400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/>
              <a:t>la </a:t>
            </a:r>
            <a:r>
              <a:rPr lang="en" sz="1800" dirty="0" err="1"/>
              <a:t>cultura</a:t>
            </a:r>
            <a:endParaRPr sz="1800" dirty="0"/>
          </a:p>
        </p:txBody>
      </p:sp>
      <p:sp>
        <p:nvSpPr>
          <p:cNvPr id="395" name="Google Shape;395;p40"/>
          <p:cNvSpPr txBox="1">
            <a:spLocks noGrp="1"/>
          </p:cNvSpPr>
          <p:nvPr>
            <p:ph type="subTitle" idx="3"/>
          </p:nvPr>
        </p:nvSpPr>
        <p:spPr>
          <a:xfrm>
            <a:off x="3262544" y="3588885"/>
            <a:ext cx="1502186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Cultura e storia culturale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96" name="Google Shape;396;p40"/>
          <p:cNvSpPr txBox="1">
            <a:spLocks noGrp="1"/>
          </p:cNvSpPr>
          <p:nvPr>
            <p:ph type="title" idx="4"/>
          </p:nvPr>
        </p:nvSpPr>
        <p:spPr>
          <a:xfrm>
            <a:off x="1899143" y="3127826"/>
            <a:ext cx="1706669" cy="48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dirty="0" err="1"/>
              <a:t>l’opinione</a:t>
            </a:r>
            <a:r>
              <a:rPr lang="en" sz="1800" dirty="0"/>
              <a:t> </a:t>
            </a:r>
            <a:r>
              <a:rPr lang="en" sz="1800" dirty="0" err="1"/>
              <a:t>pubblica</a:t>
            </a:r>
            <a:endParaRPr sz="1800" dirty="0"/>
          </a:p>
        </p:txBody>
      </p:sp>
      <p:sp>
        <p:nvSpPr>
          <p:cNvPr id="397" name="Google Shape;397;p40"/>
          <p:cNvSpPr txBox="1">
            <a:spLocks noGrp="1"/>
          </p:cNvSpPr>
          <p:nvPr>
            <p:ph type="subTitle" idx="5"/>
          </p:nvPr>
        </p:nvSpPr>
        <p:spPr>
          <a:xfrm>
            <a:off x="1899143" y="3569018"/>
            <a:ext cx="1541471" cy="69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/>
              <a:t>Sfera e opinione pubblica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99" name="Google Shape;399;p40"/>
          <p:cNvSpPr txBox="1">
            <a:spLocks noGrp="1"/>
          </p:cNvSpPr>
          <p:nvPr>
            <p:ph type="title" idx="7"/>
          </p:nvPr>
        </p:nvSpPr>
        <p:spPr>
          <a:xfrm>
            <a:off x="740227" y="2565676"/>
            <a:ext cx="1304700" cy="502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4" name="Google Shape;391;p40">
            <a:extLst>
              <a:ext uri="{FF2B5EF4-FFF2-40B4-BE49-F238E27FC236}">
                <a16:creationId xmlns:a16="http://schemas.microsoft.com/office/drawing/2014/main" id="{14C6CC5F-F687-897C-7280-207AFDD1FF43}"/>
              </a:ext>
            </a:extLst>
          </p:cNvPr>
          <p:cNvSpPr txBox="1">
            <a:spLocks/>
          </p:cNvSpPr>
          <p:nvPr/>
        </p:nvSpPr>
        <p:spPr>
          <a:xfrm>
            <a:off x="4551023" y="2565676"/>
            <a:ext cx="1304700" cy="5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taatliches"/>
              <a:buNone/>
              <a:defRPr sz="3500" b="1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taatliches"/>
              <a:buNone/>
              <a:defRPr sz="35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taatliches"/>
              <a:buNone/>
              <a:defRPr sz="35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taatliches"/>
              <a:buNone/>
              <a:defRPr sz="35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taatliches"/>
              <a:buNone/>
              <a:defRPr sz="35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taatliches"/>
              <a:buNone/>
              <a:defRPr sz="35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taatliches"/>
              <a:buNone/>
              <a:defRPr sz="35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taatliches"/>
              <a:buNone/>
              <a:defRPr sz="35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taatliches"/>
              <a:buNone/>
              <a:defRPr sz="35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9pPr>
          </a:lstStyle>
          <a:p>
            <a:r>
              <a:rPr lang="en" dirty="0"/>
              <a:t>04</a:t>
            </a:r>
          </a:p>
        </p:txBody>
      </p:sp>
      <p:sp>
        <p:nvSpPr>
          <p:cNvPr id="5" name="Google Shape;391;p40">
            <a:extLst>
              <a:ext uri="{FF2B5EF4-FFF2-40B4-BE49-F238E27FC236}">
                <a16:creationId xmlns:a16="http://schemas.microsoft.com/office/drawing/2014/main" id="{A4742C51-17B0-4AEF-EC11-4D6501285C21}"/>
              </a:ext>
            </a:extLst>
          </p:cNvPr>
          <p:cNvSpPr txBox="1">
            <a:spLocks/>
          </p:cNvSpPr>
          <p:nvPr/>
        </p:nvSpPr>
        <p:spPr>
          <a:xfrm>
            <a:off x="5710449" y="2574768"/>
            <a:ext cx="1304700" cy="50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taatliches"/>
              <a:buNone/>
              <a:defRPr sz="3500" b="1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taatliches"/>
              <a:buNone/>
              <a:defRPr sz="35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taatliches"/>
              <a:buNone/>
              <a:defRPr sz="35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taatliches"/>
              <a:buNone/>
              <a:defRPr sz="35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taatliches"/>
              <a:buNone/>
              <a:defRPr sz="35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taatliches"/>
              <a:buNone/>
              <a:defRPr sz="35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taatliches"/>
              <a:buNone/>
              <a:defRPr sz="35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taatliches"/>
              <a:buNone/>
              <a:defRPr sz="35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Staatliches"/>
              <a:buNone/>
              <a:defRPr sz="35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9pPr>
          </a:lstStyle>
          <a:p>
            <a:r>
              <a:rPr lang="en" dirty="0"/>
              <a:t>05</a:t>
            </a:r>
          </a:p>
        </p:txBody>
      </p:sp>
      <p:sp>
        <p:nvSpPr>
          <p:cNvPr id="6" name="Google Shape;394;p40">
            <a:extLst>
              <a:ext uri="{FF2B5EF4-FFF2-40B4-BE49-F238E27FC236}">
                <a16:creationId xmlns:a16="http://schemas.microsoft.com/office/drawing/2014/main" id="{ECBC488F-DA76-6467-253C-E380C4A1CD3B}"/>
              </a:ext>
            </a:extLst>
          </p:cNvPr>
          <p:cNvSpPr txBox="1">
            <a:spLocks/>
          </p:cNvSpPr>
          <p:nvPr/>
        </p:nvSpPr>
        <p:spPr>
          <a:xfrm>
            <a:off x="4591733" y="2882192"/>
            <a:ext cx="2444400" cy="4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taatliches"/>
              <a:buNone/>
              <a:defRPr sz="1700" b="1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taatliches"/>
              <a:buNone/>
              <a:defRPr sz="17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taatliches"/>
              <a:buNone/>
              <a:defRPr sz="17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taatliches"/>
              <a:buNone/>
              <a:defRPr sz="17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taatliches"/>
              <a:buNone/>
              <a:defRPr sz="17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taatliches"/>
              <a:buNone/>
              <a:defRPr sz="17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taatliches"/>
              <a:buNone/>
              <a:defRPr sz="17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taatliches"/>
              <a:buNone/>
              <a:defRPr sz="17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taatliches"/>
              <a:buNone/>
              <a:defRPr sz="17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9pPr>
          </a:lstStyle>
          <a:p>
            <a:r>
              <a:rPr lang="it-IT" sz="1800" dirty="0"/>
              <a:t>fonti</a:t>
            </a:r>
          </a:p>
        </p:txBody>
      </p:sp>
      <p:sp>
        <p:nvSpPr>
          <p:cNvPr id="7" name="Google Shape;395;p40">
            <a:extLst>
              <a:ext uri="{FF2B5EF4-FFF2-40B4-BE49-F238E27FC236}">
                <a16:creationId xmlns:a16="http://schemas.microsoft.com/office/drawing/2014/main" id="{5B509BD2-1809-C5A2-0BB8-DE9C68FA1EAC}"/>
              </a:ext>
            </a:extLst>
          </p:cNvPr>
          <p:cNvSpPr txBox="1">
            <a:spLocks/>
          </p:cNvSpPr>
          <p:nvPr/>
        </p:nvSpPr>
        <p:spPr>
          <a:xfrm>
            <a:off x="4591733" y="3588885"/>
            <a:ext cx="1330435" cy="69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1pPr>
            <a:lvl2pPr marL="914400" marR="0" lvl="1" indent="-3175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175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175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175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175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3175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31750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mfortaa"/>
              <a:buNone/>
              <a:defRPr sz="14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indent="0"/>
            <a:r>
              <a:rPr lang="it-IT" dirty="0"/>
              <a:t>come usare le fonti mediali</a:t>
            </a:r>
          </a:p>
          <a:p>
            <a:pPr marL="0" indent="0"/>
            <a:endParaRPr lang="it-IT" dirty="0"/>
          </a:p>
        </p:txBody>
      </p:sp>
      <p:sp>
        <p:nvSpPr>
          <p:cNvPr id="8" name="Google Shape;394;p40">
            <a:extLst>
              <a:ext uri="{FF2B5EF4-FFF2-40B4-BE49-F238E27FC236}">
                <a16:creationId xmlns:a16="http://schemas.microsoft.com/office/drawing/2014/main" id="{15E53BB1-4C67-E095-4944-1E39A4F1C30C}"/>
              </a:ext>
            </a:extLst>
          </p:cNvPr>
          <p:cNvSpPr txBox="1">
            <a:spLocks/>
          </p:cNvSpPr>
          <p:nvPr/>
        </p:nvSpPr>
        <p:spPr>
          <a:xfrm>
            <a:off x="5710449" y="2865250"/>
            <a:ext cx="2444400" cy="48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taatliches"/>
              <a:buNone/>
              <a:defRPr sz="1700" b="1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taatliches"/>
              <a:buNone/>
              <a:defRPr sz="17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taatliches"/>
              <a:buNone/>
              <a:defRPr sz="17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taatliches"/>
              <a:buNone/>
              <a:defRPr sz="17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taatliches"/>
              <a:buNone/>
              <a:defRPr sz="17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taatliches"/>
              <a:buNone/>
              <a:defRPr sz="17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taatliches"/>
              <a:buNone/>
              <a:defRPr sz="17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taatliches"/>
              <a:buNone/>
              <a:defRPr sz="17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Staatliches"/>
              <a:buNone/>
              <a:defRPr sz="1700" b="0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9pPr>
          </a:lstStyle>
          <a:p>
            <a:r>
              <a:rPr lang="it-IT" sz="1800" dirty="0"/>
              <a:t>il programma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47"/>
          <p:cNvSpPr txBox="1">
            <a:spLocks noGrp="1"/>
          </p:cNvSpPr>
          <p:nvPr>
            <p:ph type="title"/>
          </p:nvPr>
        </p:nvSpPr>
        <p:spPr>
          <a:xfrm>
            <a:off x="701600" y="627400"/>
            <a:ext cx="7729200" cy="50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it-IT" dirty="0">
                <a:solidFill>
                  <a:schemeClr val="dk1"/>
                </a:solidFill>
                <a:latin typeface="Montserrat" pitchFamily="2" charset="77"/>
              </a:rPr>
              <a:t>I MEDIA COME FONTI PER LA STORIA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39E001AE-263E-F2C3-645C-7354F64E0891}"/>
              </a:ext>
            </a:extLst>
          </p:cNvPr>
          <p:cNvSpPr txBox="1"/>
          <p:nvPr/>
        </p:nvSpPr>
        <p:spPr>
          <a:xfrm>
            <a:off x="923038" y="2663966"/>
            <a:ext cx="7286324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1400" dirty="0"/>
              <a:t>I media (…) quando vengono coniugati con la storia assumono la </a:t>
            </a:r>
            <a:r>
              <a:rPr lang="it-IT" sz="1400" b="1" dirty="0"/>
              <a:t>doppia valenza </a:t>
            </a:r>
            <a:r>
              <a:rPr lang="it-IT" sz="1400" dirty="0"/>
              <a:t>di </a:t>
            </a:r>
            <a:r>
              <a:rPr lang="it-IT" sz="1400" b="1" dirty="0"/>
              <a:t>testimoni diretti </a:t>
            </a:r>
            <a:r>
              <a:rPr lang="it-IT" sz="1400" dirty="0"/>
              <a:t>degli eventi del nostro tempo, in grado di restituirli allo storico costituendosi come fonti, e di </a:t>
            </a:r>
            <a:r>
              <a:rPr lang="it-IT" sz="1400" b="1" dirty="0"/>
              <a:t>mezzi per raccontare la storia</a:t>
            </a:r>
            <a:r>
              <a:rPr lang="it-IT" sz="1400" dirty="0"/>
              <a:t>, strumenti di divulgazione e di narrazione dotati di propri linguaggi, di formule argomentative e di modelli narrativi propri. Nel primo caso, lo storico che li utilizza come documenti si confronta con il presente che li ha prodotti; nel secondo, con il passato che essi intendono raccontare e riprodurre.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1BD58E82-2678-0F5A-BE93-C519CB406C19}"/>
              </a:ext>
            </a:extLst>
          </p:cNvPr>
          <p:cNvSpPr txBox="1"/>
          <p:nvPr/>
        </p:nvSpPr>
        <p:spPr>
          <a:xfrm>
            <a:off x="2758766" y="1853557"/>
            <a:ext cx="524855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100" dirty="0"/>
              <a:t>Giovanni De Luna, </a:t>
            </a:r>
            <a:r>
              <a:rPr lang="it-IT" sz="1100" i="1" dirty="0"/>
              <a:t>La passione e la ragione. Il mestiere dello storico contemporaneo </a:t>
            </a:r>
            <a:endParaRPr lang="it-IT" sz="11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>
          <a:extLst>
            <a:ext uri="{FF2B5EF4-FFF2-40B4-BE49-F238E27FC236}">
              <a16:creationId xmlns:a16="http://schemas.microsoft.com/office/drawing/2014/main" id="{206C8B80-19CC-8021-F6F4-10CBEB3B3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1">
            <a:extLst>
              <a:ext uri="{FF2B5EF4-FFF2-40B4-BE49-F238E27FC236}">
                <a16:creationId xmlns:a16="http://schemas.microsoft.com/office/drawing/2014/main" id="{5DBDF51E-7949-E344-12A0-5FE009521E1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-21855">
            <a:off x="2830549" y="2375046"/>
            <a:ext cx="3261864" cy="73959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il </a:t>
            </a:r>
            <a:r>
              <a:rPr lang="en" dirty="0" err="1"/>
              <a:t>programma</a:t>
            </a:r>
            <a:endParaRPr dirty="0"/>
          </a:p>
        </p:txBody>
      </p:sp>
      <p:sp>
        <p:nvSpPr>
          <p:cNvPr id="405" name="Google Shape;405;p41">
            <a:extLst>
              <a:ext uri="{FF2B5EF4-FFF2-40B4-BE49-F238E27FC236}">
                <a16:creationId xmlns:a16="http://schemas.microsoft.com/office/drawing/2014/main" id="{7ED68BF5-C1FD-19F6-8C2A-A63C63BB06D3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 rot="-21855">
            <a:off x="3423310" y="1529360"/>
            <a:ext cx="2076342" cy="7413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05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529019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doigt pointé - Potton">
            <a:extLst>
              <a:ext uri="{FF2B5EF4-FFF2-40B4-BE49-F238E27FC236}">
                <a16:creationId xmlns:a16="http://schemas.microsoft.com/office/drawing/2014/main" id="{88F69FB9-1A7D-E471-0532-D2405FB89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6673" y="1402065"/>
            <a:ext cx="702645" cy="30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0B178661-906F-9B63-D0FB-41B127043874}"/>
              </a:ext>
            </a:extLst>
          </p:cNvPr>
          <p:cNvSpPr txBox="1"/>
          <p:nvPr/>
        </p:nvSpPr>
        <p:spPr>
          <a:xfrm>
            <a:off x="1287654" y="1343961"/>
            <a:ext cx="63850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il Novecento italiano con due focus sul fascismo e sugli anni Sessanta-Ottanta</a:t>
            </a:r>
          </a:p>
        </p:txBody>
      </p:sp>
      <p:pic>
        <p:nvPicPr>
          <p:cNvPr id="10" name="Picture 6" descr="doigt pointé - Potton">
            <a:extLst>
              <a:ext uri="{FF2B5EF4-FFF2-40B4-BE49-F238E27FC236}">
                <a16:creationId xmlns:a16="http://schemas.microsoft.com/office/drawing/2014/main" id="{9752417C-061D-FFDB-B4A4-BAEB1B7E55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80" y="2579747"/>
            <a:ext cx="702645" cy="30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B7A6DBD-E99C-97EB-1A6C-47C5965FC568}"/>
              </a:ext>
            </a:extLst>
          </p:cNvPr>
          <p:cNvSpPr txBox="1"/>
          <p:nvPr/>
        </p:nvSpPr>
        <p:spPr>
          <a:xfrm>
            <a:off x="1287654" y="2556169"/>
            <a:ext cx="24144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Organizzazione delle lezioni</a:t>
            </a:r>
          </a:p>
        </p:txBody>
      </p:sp>
      <p:grpSp>
        <p:nvGrpSpPr>
          <p:cNvPr id="20" name="Gruppo 19">
            <a:extLst>
              <a:ext uri="{FF2B5EF4-FFF2-40B4-BE49-F238E27FC236}">
                <a16:creationId xmlns:a16="http://schemas.microsoft.com/office/drawing/2014/main" id="{CC9AA134-3004-2731-191F-71FB5A5E94F7}"/>
              </a:ext>
            </a:extLst>
          </p:cNvPr>
          <p:cNvGrpSpPr/>
          <p:nvPr/>
        </p:nvGrpSpPr>
        <p:grpSpPr>
          <a:xfrm>
            <a:off x="3700295" y="2266557"/>
            <a:ext cx="2621230" cy="887000"/>
            <a:chOff x="4158114" y="2156060"/>
            <a:chExt cx="2621230" cy="887000"/>
          </a:xfrm>
        </p:grpSpPr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1A10445E-2160-E481-1CC9-31416D471E79}"/>
                </a:ext>
              </a:extLst>
            </p:cNvPr>
            <p:cNvSpPr txBox="1"/>
            <p:nvPr/>
          </p:nvSpPr>
          <p:spPr>
            <a:xfrm>
              <a:off x="4158114" y="2156060"/>
              <a:ext cx="143661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/>
                <a:t>sintesi degli eventi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30A69655-D7DB-D31F-7DF0-D4D6DA4FF096}"/>
                </a:ext>
              </a:extLst>
            </p:cNvPr>
            <p:cNvSpPr txBox="1"/>
            <p:nvPr/>
          </p:nvSpPr>
          <p:spPr>
            <a:xfrm>
              <a:off x="4158114" y="2461061"/>
              <a:ext cx="262123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/>
                <a:t>focus su cultura e opinione pubblica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34D6490F-6A59-30A7-0189-C608C7A3397E}"/>
                </a:ext>
              </a:extLst>
            </p:cNvPr>
            <p:cNvSpPr txBox="1"/>
            <p:nvPr/>
          </p:nvSpPr>
          <p:spPr>
            <a:xfrm>
              <a:off x="4158114" y="2766061"/>
              <a:ext cx="14029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/>
                <a:t>domanda/risposta</a:t>
              </a:r>
            </a:p>
          </p:txBody>
        </p:sp>
      </p:grpSp>
      <p:pic>
        <p:nvPicPr>
          <p:cNvPr id="16" name="Picture 6" descr="doigt pointé - Potton">
            <a:extLst>
              <a:ext uri="{FF2B5EF4-FFF2-40B4-BE49-F238E27FC236}">
                <a16:creationId xmlns:a16="http://schemas.microsoft.com/office/drawing/2014/main" id="{CF68E6B1-BCCD-C7EF-39F2-75FBC54258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80" y="3757428"/>
            <a:ext cx="702645" cy="30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4FDC0875-3CE9-8F71-4C8B-C3F33CE546C7}"/>
              </a:ext>
            </a:extLst>
          </p:cNvPr>
          <p:cNvSpPr txBox="1"/>
          <p:nvPr/>
        </p:nvSpPr>
        <p:spPr>
          <a:xfrm>
            <a:off x="1287654" y="3719991"/>
            <a:ext cx="18453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Programma d’esame</a:t>
            </a:r>
          </a:p>
        </p:txBody>
      </p:sp>
      <p:grpSp>
        <p:nvGrpSpPr>
          <p:cNvPr id="21" name="Gruppo 20">
            <a:extLst>
              <a:ext uri="{FF2B5EF4-FFF2-40B4-BE49-F238E27FC236}">
                <a16:creationId xmlns:a16="http://schemas.microsoft.com/office/drawing/2014/main" id="{0F139EB8-056A-752D-9CBE-7D5BC95D1BA1}"/>
              </a:ext>
            </a:extLst>
          </p:cNvPr>
          <p:cNvGrpSpPr/>
          <p:nvPr/>
        </p:nvGrpSpPr>
        <p:grpSpPr>
          <a:xfrm>
            <a:off x="3700295" y="3589185"/>
            <a:ext cx="2400016" cy="569387"/>
            <a:chOff x="4032117" y="3304493"/>
            <a:chExt cx="2400016" cy="569387"/>
          </a:xfrm>
        </p:grpSpPr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B597E0B4-5B85-CD49-B7A0-5B2CF5B27547}"/>
                </a:ext>
              </a:extLst>
            </p:cNvPr>
            <p:cNvSpPr txBox="1"/>
            <p:nvPr/>
          </p:nvSpPr>
          <p:spPr>
            <a:xfrm>
              <a:off x="4032117" y="3304493"/>
              <a:ext cx="240001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/>
                <a:t>manuale di Storia del Novecento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F2E1D81F-EA57-AA2A-3064-4E368BB4F7B3}"/>
                </a:ext>
              </a:extLst>
            </p:cNvPr>
            <p:cNvSpPr txBox="1"/>
            <p:nvPr/>
          </p:nvSpPr>
          <p:spPr>
            <a:xfrm>
              <a:off x="4032117" y="3596881"/>
              <a:ext cx="195758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dirty="0"/>
                <a:t>approfondimento tematico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16209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82955-575D-D09C-3B56-8C6074B1DF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062C2E1B-5973-22AE-584D-66382B8C79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887688"/>
              </p:ext>
            </p:extLst>
          </p:nvPr>
        </p:nvGraphicFramePr>
        <p:xfrm>
          <a:off x="2782824" y="1967906"/>
          <a:ext cx="6156960" cy="2042394"/>
        </p:xfrm>
        <a:graphic>
          <a:graphicData uri="http://schemas.openxmlformats.org/drawingml/2006/table">
            <a:tbl>
              <a:tblPr firstRow="1" firstCol="1" bandRow="1">
                <a:tableStyleId>{DC8B77C5-978C-494C-8D07-E2487D3878D6}</a:tableStyleId>
              </a:tblPr>
              <a:tblGrid>
                <a:gridCol w="2577713">
                  <a:extLst>
                    <a:ext uri="{9D8B030D-6E8A-4147-A177-3AD203B41FA5}">
                      <a16:colId xmlns:a16="http://schemas.microsoft.com/office/drawing/2014/main" val="1272935604"/>
                    </a:ext>
                  </a:extLst>
                </a:gridCol>
                <a:gridCol w="3579247">
                  <a:extLst>
                    <a:ext uri="{9D8B030D-6E8A-4147-A177-3AD203B41FA5}">
                      <a16:colId xmlns:a16="http://schemas.microsoft.com/office/drawing/2014/main" val="647994923"/>
                    </a:ext>
                  </a:extLst>
                </a:gridCol>
              </a:tblGrid>
              <a:tr h="20900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50" b="1" kern="100" dirty="0">
                          <a:effectLst/>
                        </a:rPr>
                        <a:t>Antonio Scurati</a:t>
                      </a:r>
                      <a:r>
                        <a:rPr lang="it-IT" sz="1050" kern="100" dirty="0">
                          <a:effectLst/>
                        </a:rPr>
                        <a:t>, </a:t>
                      </a:r>
                      <a:r>
                        <a:rPr lang="it-IT" sz="1050" i="1" kern="100" dirty="0">
                          <a:effectLst/>
                        </a:rPr>
                        <a:t>M. Il figlio del secolo</a:t>
                      </a:r>
                      <a:endParaRPr lang="it-IT" sz="1200" i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50" b="1" kern="100" dirty="0">
                          <a:effectLst/>
                        </a:rPr>
                        <a:t>Federico Fellini</a:t>
                      </a:r>
                      <a:r>
                        <a:rPr lang="it-IT" sz="1050" kern="100" dirty="0">
                          <a:effectLst/>
                        </a:rPr>
                        <a:t>, </a:t>
                      </a:r>
                      <a:r>
                        <a:rPr lang="it-IT" sz="1050" i="1" kern="100" dirty="0">
                          <a:effectLst/>
                        </a:rPr>
                        <a:t>Amarcord</a:t>
                      </a:r>
                      <a:endParaRPr lang="it-IT" sz="1200" i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6632495"/>
                  </a:ext>
                </a:extLst>
              </a:tr>
              <a:tr h="18314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50" b="1" kern="100" dirty="0">
                          <a:effectLst/>
                        </a:rPr>
                        <a:t>Nicoletta Verna</a:t>
                      </a:r>
                      <a:r>
                        <a:rPr lang="it-IT" sz="1050" kern="100" dirty="0">
                          <a:effectLst/>
                        </a:rPr>
                        <a:t>, </a:t>
                      </a:r>
                      <a:r>
                        <a:rPr lang="it-IT" sz="1050" i="1" kern="100" dirty="0">
                          <a:effectLst/>
                        </a:rPr>
                        <a:t>Giorni di Vetro</a:t>
                      </a:r>
                      <a:endParaRPr lang="it-IT" sz="1200" i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50" b="1" kern="100" dirty="0">
                          <a:effectLst/>
                        </a:rPr>
                        <a:t>Ettore Scola</a:t>
                      </a:r>
                      <a:r>
                        <a:rPr lang="it-IT" sz="1050" kern="100" dirty="0">
                          <a:effectLst/>
                        </a:rPr>
                        <a:t>, </a:t>
                      </a:r>
                      <a:r>
                        <a:rPr lang="it-IT" sz="1050" i="1" kern="100" dirty="0">
                          <a:effectLst/>
                        </a:rPr>
                        <a:t>Una giornata particolare</a:t>
                      </a:r>
                      <a:endParaRPr lang="it-IT" sz="1200" i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31969995"/>
                  </a:ext>
                </a:extLst>
              </a:tr>
              <a:tr h="1921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50" b="1" kern="100" dirty="0">
                          <a:effectLst/>
                        </a:rPr>
                        <a:t>Beppe Fenoglio</a:t>
                      </a:r>
                      <a:r>
                        <a:rPr lang="it-IT" sz="1050" kern="100" dirty="0">
                          <a:effectLst/>
                        </a:rPr>
                        <a:t>, </a:t>
                      </a:r>
                      <a:r>
                        <a:rPr lang="it-IT" sz="1050" i="1" kern="100" dirty="0">
                          <a:effectLst/>
                        </a:rPr>
                        <a:t>Il partigiano Johnny</a:t>
                      </a:r>
                      <a:endParaRPr lang="it-IT" sz="1200" i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50" b="1" kern="100" dirty="0">
                          <a:effectLst/>
                        </a:rPr>
                        <a:t>Roberto Rossellini</a:t>
                      </a:r>
                      <a:r>
                        <a:rPr lang="it-IT" sz="1050" kern="100" dirty="0">
                          <a:effectLst/>
                        </a:rPr>
                        <a:t>, </a:t>
                      </a:r>
                      <a:r>
                        <a:rPr lang="it-IT" sz="1050" i="1" kern="100" dirty="0">
                          <a:effectLst/>
                        </a:rPr>
                        <a:t>Roma città aperta</a:t>
                      </a:r>
                      <a:endParaRPr lang="it-IT" sz="1200" i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5638118"/>
                  </a:ext>
                </a:extLst>
              </a:tr>
              <a:tr h="19239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50" b="1" kern="100" dirty="0">
                          <a:effectLst/>
                        </a:rPr>
                        <a:t>Cesare Pavese</a:t>
                      </a:r>
                      <a:r>
                        <a:rPr lang="it-IT" sz="1050" kern="100" dirty="0">
                          <a:effectLst/>
                        </a:rPr>
                        <a:t>, </a:t>
                      </a:r>
                      <a:r>
                        <a:rPr lang="it-IT" sz="1050" i="1" kern="100" dirty="0">
                          <a:effectLst/>
                        </a:rPr>
                        <a:t>La casa in collina</a:t>
                      </a:r>
                      <a:endParaRPr lang="it-IT" sz="1200" i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50" b="1" i="0" kern="100" dirty="0">
                          <a:effectLst/>
                        </a:rPr>
                        <a:t>Roberto Rossellini</a:t>
                      </a:r>
                      <a:r>
                        <a:rPr lang="it-IT" sz="1050" kern="100" dirty="0">
                          <a:effectLst/>
                        </a:rPr>
                        <a:t>, </a:t>
                      </a:r>
                      <a:r>
                        <a:rPr lang="it-IT" sz="1050" i="1" kern="100" dirty="0">
                          <a:effectLst/>
                        </a:rPr>
                        <a:t>Paisà</a:t>
                      </a:r>
                      <a:endParaRPr lang="it-IT" sz="1200" i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07542068"/>
                  </a:ext>
                </a:extLst>
              </a:tr>
              <a:tr h="18395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50" b="1" kern="100" dirty="0">
                          <a:effectLst/>
                        </a:rPr>
                        <a:t>Luciano Bianciardi</a:t>
                      </a:r>
                      <a:r>
                        <a:rPr lang="it-IT" sz="1050" kern="100" dirty="0">
                          <a:effectLst/>
                        </a:rPr>
                        <a:t>, </a:t>
                      </a:r>
                      <a:r>
                        <a:rPr lang="it-IT" sz="1050" i="1" kern="100" dirty="0">
                          <a:effectLst/>
                        </a:rPr>
                        <a:t>La vita agra</a:t>
                      </a:r>
                      <a:endParaRPr lang="it-IT" sz="1200" i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50" b="1" kern="100" dirty="0">
                          <a:effectLst/>
                        </a:rPr>
                        <a:t>Dino Risi</a:t>
                      </a:r>
                      <a:r>
                        <a:rPr lang="it-IT" sz="1050" kern="100" dirty="0">
                          <a:effectLst/>
                        </a:rPr>
                        <a:t>, </a:t>
                      </a:r>
                      <a:r>
                        <a:rPr lang="it-IT" sz="1050" i="1" kern="100" dirty="0">
                          <a:effectLst/>
                        </a:rPr>
                        <a:t>Il sorpasso</a:t>
                      </a:r>
                      <a:endParaRPr lang="it-IT" sz="1200" i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921181"/>
                  </a:ext>
                </a:extLst>
              </a:tr>
              <a:tr h="20164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50" b="1" kern="100" dirty="0">
                          <a:effectLst/>
                        </a:rPr>
                        <a:t>Nanni Balestrini</a:t>
                      </a:r>
                      <a:r>
                        <a:rPr lang="it-IT" sz="1050" kern="100" dirty="0">
                          <a:effectLst/>
                        </a:rPr>
                        <a:t>, </a:t>
                      </a:r>
                      <a:r>
                        <a:rPr lang="it-IT" sz="1050" i="1" kern="100" dirty="0">
                          <a:effectLst/>
                        </a:rPr>
                        <a:t>Vogliamo tutto!</a:t>
                      </a:r>
                      <a:endParaRPr lang="it-IT" sz="1200" i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50" b="1" kern="100" dirty="0">
                          <a:effectLst/>
                        </a:rPr>
                        <a:t>Bernardo Bertolucci</a:t>
                      </a:r>
                      <a:r>
                        <a:rPr lang="it-IT" sz="1050" kern="100" dirty="0">
                          <a:effectLst/>
                        </a:rPr>
                        <a:t>, </a:t>
                      </a:r>
                      <a:r>
                        <a:rPr lang="it-IT" sz="1050" i="1" kern="100" dirty="0">
                          <a:effectLst/>
                        </a:rPr>
                        <a:t>The </a:t>
                      </a:r>
                      <a:r>
                        <a:rPr lang="it-IT" sz="1050" i="1" kern="100" dirty="0" err="1">
                          <a:effectLst/>
                        </a:rPr>
                        <a:t>dreamers</a:t>
                      </a:r>
                      <a:endParaRPr lang="it-IT" sz="1200" i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11485718"/>
                  </a:ext>
                </a:extLst>
              </a:tr>
              <a:tr h="219331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50" b="1" kern="100" dirty="0">
                          <a:effectLst/>
                        </a:rPr>
                        <a:t>Antonio Pennacchi</a:t>
                      </a:r>
                      <a:r>
                        <a:rPr lang="it-IT" sz="1050" kern="100" dirty="0">
                          <a:effectLst/>
                        </a:rPr>
                        <a:t>, </a:t>
                      </a:r>
                      <a:r>
                        <a:rPr lang="it-IT" sz="1050" i="1" kern="100" dirty="0">
                          <a:effectLst/>
                        </a:rPr>
                        <a:t>Il fasciocomunista</a:t>
                      </a:r>
                      <a:endParaRPr lang="it-IT" sz="1200" i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50" b="1" kern="100" dirty="0">
                          <a:effectLst/>
                        </a:rPr>
                        <a:t>Marco Bellocchio</a:t>
                      </a:r>
                      <a:r>
                        <a:rPr lang="it-IT" sz="1050" kern="100" dirty="0">
                          <a:effectLst/>
                        </a:rPr>
                        <a:t>, </a:t>
                      </a:r>
                      <a:r>
                        <a:rPr lang="it-IT" sz="1050" i="1" kern="100" dirty="0">
                          <a:effectLst/>
                        </a:rPr>
                        <a:t>Sbatti il mostro in prima pagina</a:t>
                      </a:r>
                      <a:endParaRPr lang="it-IT" sz="1200" i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94989"/>
                  </a:ext>
                </a:extLst>
              </a:tr>
              <a:tr h="20927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50" b="1" kern="100" dirty="0">
                          <a:effectLst/>
                        </a:rPr>
                        <a:t>Luigi Rastello</a:t>
                      </a:r>
                      <a:r>
                        <a:rPr lang="it-IT" sz="1050" kern="100" dirty="0">
                          <a:effectLst/>
                        </a:rPr>
                        <a:t>, </a:t>
                      </a:r>
                      <a:r>
                        <a:rPr lang="it-IT" sz="1050" i="1" kern="100" dirty="0">
                          <a:effectLst/>
                        </a:rPr>
                        <a:t>Piove all’insù</a:t>
                      </a:r>
                      <a:endParaRPr lang="it-IT" sz="1200" i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50" b="1" kern="100" dirty="0">
                          <a:effectLst/>
                        </a:rPr>
                        <a:t>Guido Chiesa</a:t>
                      </a:r>
                      <a:r>
                        <a:rPr lang="it-IT" sz="1050" kern="100" dirty="0">
                          <a:effectLst/>
                        </a:rPr>
                        <a:t>, </a:t>
                      </a:r>
                      <a:r>
                        <a:rPr lang="it-IT" sz="1050" i="1" kern="100" dirty="0">
                          <a:effectLst/>
                        </a:rPr>
                        <a:t>Lavorare con lentezza</a:t>
                      </a:r>
                      <a:endParaRPr lang="it-IT" sz="1200" i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00077277"/>
                  </a:ext>
                </a:extLst>
              </a:tr>
              <a:tr h="1992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50" b="1" kern="100" dirty="0">
                          <a:effectLst/>
                        </a:rPr>
                        <a:t>Andrea Pazienza</a:t>
                      </a:r>
                      <a:r>
                        <a:rPr lang="it-IT" sz="1050" kern="100" dirty="0">
                          <a:effectLst/>
                        </a:rPr>
                        <a:t>, </a:t>
                      </a:r>
                      <a:r>
                        <a:rPr lang="it-IT" sz="1050" i="1" kern="100" dirty="0">
                          <a:effectLst/>
                        </a:rPr>
                        <a:t>Zanardi</a:t>
                      </a:r>
                      <a:endParaRPr lang="it-IT" sz="1200" i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50" b="1" kern="100" dirty="0">
                          <a:effectLst/>
                        </a:rPr>
                        <a:t>Marco Tullio Giordana</a:t>
                      </a:r>
                      <a:r>
                        <a:rPr lang="it-IT" sz="1050" kern="100" dirty="0">
                          <a:effectLst/>
                        </a:rPr>
                        <a:t>, </a:t>
                      </a:r>
                      <a:r>
                        <a:rPr lang="it-IT" sz="1050" i="1" kern="100" dirty="0">
                          <a:effectLst/>
                        </a:rPr>
                        <a:t>La meglio gioventù</a:t>
                      </a:r>
                      <a:endParaRPr lang="it-IT" sz="1200" i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14135619"/>
                  </a:ext>
                </a:extLst>
              </a:tr>
              <a:tr h="252279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50" b="1" kern="100" dirty="0">
                          <a:effectLst/>
                        </a:rPr>
                        <a:t>Pier Vittorio Tondelli</a:t>
                      </a:r>
                      <a:r>
                        <a:rPr lang="it-IT" sz="1050" kern="100" dirty="0">
                          <a:effectLst/>
                        </a:rPr>
                        <a:t>, </a:t>
                      </a:r>
                      <a:r>
                        <a:rPr lang="it-IT" sz="1050" i="1" kern="100" dirty="0">
                          <a:effectLst/>
                        </a:rPr>
                        <a:t>Altri Libertini</a:t>
                      </a:r>
                      <a:endParaRPr lang="it-IT" sz="1200" i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it-IT" sz="1050" b="1" kern="100" dirty="0">
                          <a:effectLst/>
                        </a:rPr>
                        <a:t>Federico Fellini</a:t>
                      </a:r>
                      <a:r>
                        <a:rPr lang="it-IT" sz="1050" kern="100" dirty="0">
                          <a:effectLst/>
                        </a:rPr>
                        <a:t>, </a:t>
                      </a:r>
                      <a:r>
                        <a:rPr lang="it-IT" sz="1050" i="1" kern="100" dirty="0">
                          <a:effectLst/>
                        </a:rPr>
                        <a:t>Ginger e Fred</a:t>
                      </a:r>
                      <a:endParaRPr lang="it-IT" sz="1200" i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noFill/>
                      <a:prstDash val="solid"/>
                      <a:round/>
                      <a:headEnd type="none" w="sm" len="sm"/>
                      <a:tailEnd type="none" w="sm" len="sm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97676209"/>
                  </a:ext>
                </a:extLst>
              </a:tr>
            </a:tbl>
          </a:graphicData>
        </a:graphic>
      </p:graphicFrame>
      <p:pic>
        <p:nvPicPr>
          <p:cNvPr id="4" name="Elemento grafico 3" descr="Libri con riempimento a tinta unita">
            <a:extLst>
              <a:ext uri="{FF2B5EF4-FFF2-40B4-BE49-F238E27FC236}">
                <a16:creationId xmlns:a16="http://schemas.microsoft.com/office/drawing/2014/main" id="{76A494AD-49C6-137C-7A8F-2794475F47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23586" y="1057182"/>
            <a:ext cx="914400" cy="914400"/>
          </a:xfrm>
          <a:prstGeom prst="rect">
            <a:avLst/>
          </a:prstGeom>
        </p:spPr>
      </p:pic>
      <p:pic>
        <p:nvPicPr>
          <p:cNvPr id="6" name="Elemento grafico 5" descr="Ciak con riempimento a tinta unita">
            <a:extLst>
              <a:ext uri="{FF2B5EF4-FFF2-40B4-BE49-F238E27FC236}">
                <a16:creationId xmlns:a16="http://schemas.microsoft.com/office/drawing/2014/main" id="{2A7AAD4A-E25F-806A-DF80-A8AD8B368C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775704" y="1053506"/>
            <a:ext cx="914400" cy="914400"/>
          </a:xfrm>
          <a:prstGeom prst="rect">
            <a:avLst/>
          </a:prstGeom>
        </p:spPr>
      </p:pic>
      <p:pic>
        <p:nvPicPr>
          <p:cNvPr id="1026" name="Picture 2" descr="L'età contemporanea - Salvatore Lupo,Angelo Ventrone - copertina">
            <a:extLst>
              <a:ext uri="{FF2B5EF4-FFF2-40B4-BE49-F238E27FC236}">
                <a16:creationId xmlns:a16="http://schemas.microsoft.com/office/drawing/2014/main" id="{D4E88BFC-4075-B514-6BBF-C475C87A5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5864" y="1178286"/>
            <a:ext cx="1611638" cy="2272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1070D794-A588-8B07-5C4B-82CBC9A290AA}"/>
              </a:ext>
            </a:extLst>
          </p:cNvPr>
          <p:cNvSpPr txBox="1"/>
          <p:nvPr/>
        </p:nvSpPr>
        <p:spPr>
          <a:xfrm>
            <a:off x="495864" y="3450570"/>
            <a:ext cx="1611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solo i capp. 11, 12, 13, 15, 18, 19, 20, 21, 22, 26, 27, 31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7B8E9DD-C923-C258-B35E-2209B8D5E95A}"/>
              </a:ext>
            </a:extLst>
          </p:cNvPr>
          <p:cNvSpPr txBox="1"/>
          <p:nvPr/>
        </p:nvSpPr>
        <p:spPr>
          <a:xfrm>
            <a:off x="2377441" y="4613247"/>
            <a:ext cx="6227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oltre allo studio del manuale, gli studenti dovranno elaborare un’analisi critica di una delle coppie </a:t>
            </a:r>
            <a:r>
              <a:rPr lang="it-IT" dirty="0" err="1"/>
              <a:t>libro+film</a:t>
            </a:r>
            <a:r>
              <a:rPr lang="it-IT" dirty="0"/>
              <a:t> indicate qui sopra</a:t>
            </a:r>
          </a:p>
        </p:txBody>
      </p:sp>
    </p:spTree>
    <p:extLst>
      <p:ext uri="{BB962C8B-B14F-4D97-AF65-F5344CB8AC3E}">
        <p14:creationId xmlns:p14="http://schemas.microsoft.com/office/powerpoint/2010/main" val="3598402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1"/>
          <p:cNvSpPr txBox="1">
            <a:spLocks noGrp="1"/>
          </p:cNvSpPr>
          <p:nvPr>
            <p:ph type="title"/>
          </p:nvPr>
        </p:nvSpPr>
        <p:spPr>
          <a:xfrm rot="-21855">
            <a:off x="3234427" y="2269112"/>
            <a:ext cx="2454109" cy="7413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la </a:t>
            </a:r>
            <a:r>
              <a:rPr lang="en" dirty="0" err="1"/>
              <a:t>storia</a:t>
            </a:r>
            <a:endParaRPr dirty="0"/>
          </a:p>
        </p:txBody>
      </p:sp>
      <p:sp>
        <p:nvSpPr>
          <p:cNvPr id="405" name="Google Shape;405;p41"/>
          <p:cNvSpPr txBox="1">
            <a:spLocks noGrp="1"/>
          </p:cNvSpPr>
          <p:nvPr>
            <p:ph type="title" idx="2"/>
          </p:nvPr>
        </p:nvSpPr>
        <p:spPr>
          <a:xfrm rot="-21855">
            <a:off x="3423310" y="1529360"/>
            <a:ext cx="2076342" cy="7413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406" name="Google Shape;406;p41"/>
          <p:cNvSpPr txBox="1">
            <a:spLocks noGrp="1"/>
          </p:cNvSpPr>
          <p:nvPr>
            <p:ph type="subTitle" idx="1"/>
          </p:nvPr>
        </p:nvSpPr>
        <p:spPr>
          <a:xfrm rot="-22116">
            <a:off x="2478722" y="3002709"/>
            <a:ext cx="3965517" cy="74131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dirty="0">
                <a:latin typeface="+mn-lt"/>
              </a:rPr>
              <a:t>ogni volta </a:t>
            </a:r>
            <a:r>
              <a:rPr lang="en" sz="1300" dirty="0" err="1">
                <a:latin typeface="+mn-lt"/>
              </a:rPr>
              <a:t>che</a:t>
            </a:r>
            <a:r>
              <a:rPr lang="en" sz="1300" dirty="0">
                <a:latin typeface="+mn-lt"/>
              </a:rPr>
              <a:t> le </a:t>
            </a:r>
            <a:r>
              <a:rPr lang="en" sz="1300" dirty="0" err="1">
                <a:latin typeface="+mn-lt"/>
              </a:rPr>
              <a:t>nostre</a:t>
            </a:r>
            <a:r>
              <a:rPr lang="en" sz="1300" dirty="0">
                <a:latin typeface="+mn-lt"/>
              </a:rPr>
              <a:t> </a:t>
            </a:r>
            <a:r>
              <a:rPr lang="en" sz="1300" dirty="0" err="1">
                <a:latin typeface="+mn-lt"/>
              </a:rPr>
              <a:t>anguste</a:t>
            </a:r>
            <a:r>
              <a:rPr lang="en" sz="1300" dirty="0">
                <a:latin typeface="+mn-lt"/>
              </a:rPr>
              <a:t> </a:t>
            </a:r>
            <a:r>
              <a:rPr lang="en" sz="1300" dirty="0" err="1">
                <a:latin typeface="+mn-lt"/>
              </a:rPr>
              <a:t>società</a:t>
            </a:r>
            <a:r>
              <a:rPr lang="en" sz="1300" dirty="0">
                <a:latin typeface="+mn-lt"/>
              </a:rPr>
              <a:t>, in continua </a:t>
            </a:r>
            <a:r>
              <a:rPr lang="en" sz="1300" dirty="0" err="1">
                <a:latin typeface="+mn-lt"/>
              </a:rPr>
              <a:t>crisi</a:t>
            </a:r>
            <a:r>
              <a:rPr lang="en" sz="1300" dirty="0">
                <a:latin typeface="+mn-lt"/>
              </a:rPr>
              <a:t> di </a:t>
            </a:r>
            <a:r>
              <a:rPr lang="en" sz="1300" dirty="0" err="1">
                <a:latin typeface="+mn-lt"/>
              </a:rPr>
              <a:t>crescenza</a:t>
            </a:r>
            <a:r>
              <a:rPr lang="en" sz="1300" dirty="0">
                <a:latin typeface="+mn-lt"/>
              </a:rPr>
              <a:t>, </a:t>
            </a:r>
            <a:r>
              <a:rPr lang="en" sz="1300" dirty="0" err="1">
                <a:latin typeface="+mn-lt"/>
              </a:rPr>
              <a:t>prendono</a:t>
            </a:r>
            <a:r>
              <a:rPr lang="en" sz="1300" dirty="0">
                <a:latin typeface="+mn-lt"/>
              </a:rPr>
              <a:t> a </a:t>
            </a:r>
            <a:r>
              <a:rPr lang="en" sz="1300" dirty="0" err="1">
                <a:latin typeface="+mn-lt"/>
              </a:rPr>
              <a:t>dubitare</a:t>
            </a:r>
            <a:r>
              <a:rPr lang="en" sz="1300" dirty="0">
                <a:latin typeface="+mn-lt"/>
              </a:rPr>
              <a:t> di </a:t>
            </a:r>
            <a:r>
              <a:rPr lang="en" sz="1300" dirty="0" err="1">
                <a:latin typeface="+mn-lt"/>
              </a:rPr>
              <a:t>esse</a:t>
            </a:r>
            <a:r>
              <a:rPr lang="en" sz="1300" dirty="0">
                <a:latin typeface="+mn-lt"/>
              </a:rPr>
              <a:t> </a:t>
            </a:r>
            <a:r>
              <a:rPr lang="en" sz="1300" dirty="0" err="1">
                <a:latin typeface="+mn-lt"/>
              </a:rPr>
              <a:t>stesse</a:t>
            </a:r>
            <a:r>
              <a:rPr lang="en" sz="1300" dirty="0">
                <a:latin typeface="+mn-lt"/>
              </a:rPr>
              <a:t>, </a:t>
            </a:r>
            <a:r>
              <a:rPr lang="en" sz="1300" dirty="0" err="1">
                <a:latin typeface="+mn-lt"/>
              </a:rPr>
              <a:t>esse</a:t>
            </a:r>
            <a:r>
              <a:rPr lang="en" sz="1300" dirty="0">
                <a:latin typeface="+mn-lt"/>
              </a:rPr>
              <a:t> </a:t>
            </a:r>
            <a:r>
              <a:rPr lang="en" sz="1300" dirty="0" err="1">
                <a:latin typeface="+mn-lt"/>
              </a:rPr>
              <a:t>si</a:t>
            </a:r>
            <a:r>
              <a:rPr lang="en" sz="1300" dirty="0">
                <a:latin typeface="+mn-lt"/>
              </a:rPr>
              <a:t> </a:t>
            </a:r>
            <a:r>
              <a:rPr lang="en" sz="1300" dirty="0" err="1">
                <a:latin typeface="+mn-lt"/>
              </a:rPr>
              <a:t>domandano</a:t>
            </a:r>
            <a:r>
              <a:rPr lang="en" sz="1300" dirty="0">
                <a:latin typeface="+mn-lt"/>
              </a:rPr>
              <a:t> se </a:t>
            </a:r>
            <a:r>
              <a:rPr lang="en" sz="1300" dirty="0" err="1">
                <a:latin typeface="+mn-lt"/>
              </a:rPr>
              <a:t>abbiano</a:t>
            </a:r>
            <a:r>
              <a:rPr lang="en" sz="1300" dirty="0">
                <a:latin typeface="+mn-lt"/>
              </a:rPr>
              <a:t> </a:t>
            </a:r>
            <a:r>
              <a:rPr lang="en" sz="1300" dirty="0" err="1">
                <a:latin typeface="+mn-lt"/>
              </a:rPr>
              <a:t>avuto</a:t>
            </a:r>
            <a:r>
              <a:rPr lang="en" sz="1300" dirty="0">
                <a:latin typeface="+mn-lt"/>
              </a:rPr>
              <a:t> </a:t>
            </a:r>
            <a:r>
              <a:rPr lang="en" sz="1300" dirty="0" err="1">
                <a:latin typeface="+mn-lt"/>
              </a:rPr>
              <a:t>ragione</a:t>
            </a:r>
            <a:r>
              <a:rPr lang="en" sz="1300" dirty="0">
                <a:latin typeface="+mn-lt"/>
              </a:rPr>
              <a:t> di </a:t>
            </a:r>
            <a:r>
              <a:rPr lang="en" sz="1300" dirty="0" err="1">
                <a:latin typeface="+mn-lt"/>
              </a:rPr>
              <a:t>interrogare</a:t>
            </a:r>
            <a:r>
              <a:rPr lang="en" sz="1300" dirty="0">
                <a:latin typeface="+mn-lt"/>
              </a:rPr>
              <a:t> il loro </a:t>
            </a:r>
            <a:r>
              <a:rPr lang="en" sz="1300" dirty="0" err="1">
                <a:latin typeface="+mn-lt"/>
              </a:rPr>
              <a:t>passato</a:t>
            </a:r>
            <a:r>
              <a:rPr lang="en" sz="1300" dirty="0">
                <a:latin typeface="+mn-lt"/>
              </a:rPr>
              <a:t>, </a:t>
            </a:r>
            <a:r>
              <a:rPr lang="en" sz="1300" dirty="0" err="1">
                <a:latin typeface="+mn-lt"/>
              </a:rPr>
              <a:t>oppure</a:t>
            </a:r>
            <a:r>
              <a:rPr lang="en" sz="1300" dirty="0">
                <a:latin typeface="+mn-lt"/>
              </a:rPr>
              <a:t> se </a:t>
            </a:r>
            <a:r>
              <a:rPr lang="en" sz="1300" dirty="0" err="1">
                <a:latin typeface="+mn-lt"/>
              </a:rPr>
              <a:t>l’abbiano</a:t>
            </a:r>
            <a:r>
              <a:rPr lang="en" sz="1300" dirty="0">
                <a:latin typeface="+mn-lt"/>
              </a:rPr>
              <a:t> </a:t>
            </a:r>
            <a:r>
              <a:rPr lang="en" sz="1300" dirty="0" err="1">
                <a:latin typeface="+mn-lt"/>
              </a:rPr>
              <a:t>interrogato</a:t>
            </a:r>
            <a:r>
              <a:rPr lang="en" sz="1300" dirty="0">
                <a:latin typeface="+mn-lt"/>
              </a:rPr>
              <a:t> bene</a:t>
            </a:r>
            <a:endParaRPr sz="1300" dirty="0">
              <a:latin typeface="+mn-lt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5746043-0A0C-FB13-655E-83DCBAE359CB}"/>
              </a:ext>
            </a:extLst>
          </p:cNvPr>
          <p:cNvSpPr txBox="1"/>
          <p:nvPr/>
        </p:nvSpPr>
        <p:spPr>
          <a:xfrm>
            <a:off x="5395023" y="4208417"/>
            <a:ext cx="123444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" sz="1200" dirty="0">
                <a:latin typeface="+mn-lt"/>
              </a:rPr>
              <a:t>Marc Bloch</a:t>
            </a:r>
            <a:endParaRPr lang="it-IT" sz="1200" dirty="0">
              <a:latin typeface="+mn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83C08F9D-1EA5-095B-323B-909E790B44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5142" y="770313"/>
            <a:ext cx="3499658" cy="3610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F5E9BD5D-A6DD-2CA8-6F71-8F9930998346}"/>
              </a:ext>
            </a:extLst>
          </p:cNvPr>
          <p:cNvSpPr txBox="1"/>
          <p:nvPr/>
        </p:nvSpPr>
        <p:spPr>
          <a:xfrm>
            <a:off x="4266508" y="1140589"/>
            <a:ext cx="467590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b="1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L’oggetto della storia è per sua natura l’uomo. O meglio: gli uomini. </a:t>
            </a:r>
            <a:r>
              <a:rPr lang="it-IT" sz="1200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A una scienza del diverso si addice infatti, meglio del singolare, favorevole all’astrazione, il plurale, che è il modo grammaticale della relatività. La storia vuole cogliere gli uomini al di là delle forme sensibili del paesaggio, degli arnesi o delle macchine, degli scritti in apparenza più freddi e delle istituzioni in apparenza più completamente staccate da coloro che le hanno create. Chi non vi riesce non sarà, nel migliore dei casi, che un manovale dell’erudizione. </a:t>
            </a:r>
            <a:r>
              <a:rPr lang="it-IT" sz="1200" b="1" dirty="0">
                <a:effectLst/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Il buono storico somiglia all’orco della fiaba: là dove fiuta carne umana, là sa che c’è la sua preda</a:t>
            </a:r>
            <a:r>
              <a:rPr lang="it-IT" sz="1200" b="1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it-IT" sz="1200" dirty="0">
                <a:latin typeface="+mn-lt"/>
                <a:ea typeface="Aptos" panose="020B0004020202020204" pitchFamily="34" charset="0"/>
                <a:cs typeface="Times New Roman" panose="02020603050405020304" pitchFamily="18" charset="0"/>
              </a:rPr>
              <a:t>(...)</a:t>
            </a:r>
          </a:p>
          <a:p>
            <a:r>
              <a:rPr lang="it-IT" sz="1200" dirty="0">
                <a:latin typeface="+mn-lt"/>
              </a:rPr>
              <a:t>“Scienza degli uomini”, abbiamo detto. È ancora troppo vago. </a:t>
            </a:r>
            <a:r>
              <a:rPr lang="it-IT" sz="1200" b="1" dirty="0">
                <a:latin typeface="+mn-lt"/>
              </a:rPr>
              <a:t>Bisogna aggiungere: “degli uomini nel tempo”</a:t>
            </a:r>
            <a:r>
              <a:rPr lang="it-IT" sz="1200" dirty="0">
                <a:latin typeface="+mn-lt"/>
              </a:rPr>
              <a:t>. Lo storico non pensa solo “all’umano”. L’aria in cui il suo pensiero naturalmente respira è la categoria della durata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6C97ED77-E073-6AC0-2D67-4312FA416C94}"/>
              </a:ext>
            </a:extLst>
          </p:cNvPr>
          <p:cNvSpPr txBox="1"/>
          <p:nvPr/>
        </p:nvSpPr>
        <p:spPr>
          <a:xfrm>
            <a:off x="6604462" y="4505498"/>
            <a:ext cx="2151551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50" dirty="0">
                <a:latin typeface="+mn-lt"/>
              </a:rPr>
              <a:t>Marc Bloch, Apologia della storia</a:t>
            </a:r>
          </a:p>
        </p:txBody>
      </p:sp>
    </p:spTree>
    <p:extLst>
      <p:ext uri="{BB962C8B-B14F-4D97-AF65-F5344CB8AC3E}">
        <p14:creationId xmlns:p14="http://schemas.microsoft.com/office/powerpoint/2010/main" val="21483837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8F480-F40B-3E76-A1A9-6833AF1E2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B6215171-C8E5-51C3-D15D-A4308B87F5C1}"/>
              </a:ext>
            </a:extLst>
          </p:cNvPr>
          <p:cNvSpPr txBox="1"/>
          <p:nvPr/>
        </p:nvSpPr>
        <p:spPr>
          <a:xfrm>
            <a:off x="4318952" y="2482352"/>
            <a:ext cx="467590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1" dirty="0">
                <a:effectLst/>
                <a:latin typeface="Montserrat" pitchFamily="2" charset="77"/>
                <a:ea typeface="Aptos" panose="020B0004020202020204" pitchFamily="34" charset="0"/>
                <a:cs typeface="Times New Roman" panose="02020603050405020304" pitchFamily="18" charset="0"/>
              </a:rPr>
              <a:t>Ogni storia è storia contemporanea</a:t>
            </a:r>
            <a:endParaRPr lang="it-IT" sz="1600" dirty="0">
              <a:latin typeface="Montserrat" pitchFamily="2" charset="77"/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55CC07A-6684-0ED2-E426-332A26750625}"/>
              </a:ext>
            </a:extLst>
          </p:cNvPr>
          <p:cNvSpPr txBox="1"/>
          <p:nvPr/>
        </p:nvSpPr>
        <p:spPr>
          <a:xfrm>
            <a:off x="6945283" y="2820906"/>
            <a:ext cx="133562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50" dirty="0">
                <a:latin typeface="Montserrat" pitchFamily="2" charset="77"/>
              </a:rPr>
              <a:t>Benedetto Croce</a:t>
            </a:r>
          </a:p>
        </p:txBody>
      </p:sp>
      <p:pic>
        <p:nvPicPr>
          <p:cNvPr id="6146" name="Picture 2" descr="Il fondamento tragico della libertà. Benedetto Croce, un animo inquieto -  Fondazione Luigi Einaudi">
            <a:extLst>
              <a:ext uri="{FF2B5EF4-FFF2-40B4-BE49-F238E27FC236}">
                <a16:creationId xmlns:a16="http://schemas.microsoft.com/office/drawing/2014/main" id="{41354608-4A7B-4282-A49C-77A6B4D0E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duotone>
              <a:prstClr val="black"/>
              <a:schemeClr val="tx2">
                <a:lumMod val="75000"/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993" y="1676573"/>
            <a:ext cx="3466869" cy="1950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2274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B1941E69-0295-EB7E-8709-736A5EAB693B}"/>
              </a:ext>
            </a:extLst>
          </p:cNvPr>
          <p:cNvSpPr txBox="1"/>
          <p:nvPr/>
        </p:nvSpPr>
        <p:spPr>
          <a:xfrm>
            <a:off x="2427514" y="901103"/>
            <a:ext cx="5334000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dirty="0">
                <a:latin typeface="+mn-lt"/>
              </a:rPr>
              <a:t>...</a:t>
            </a:r>
            <a:r>
              <a:rPr lang="it-IT" sz="1200" b="1" dirty="0">
                <a:latin typeface="+mn-lt"/>
              </a:rPr>
              <a:t>passato, presente e futuro si sono come allontanati tra loro</a:t>
            </a:r>
            <a:r>
              <a:rPr lang="it-IT" sz="1200" dirty="0">
                <a:latin typeface="+mn-lt"/>
              </a:rPr>
              <a:t>: il passato fa fatica a spiegare il presente e il presente non appare in grado di indicare un futuro possibile, migliore. La storia non è più capace di decifrare il tempo d’oggi perché qualcosa si è rotto nella capacità complessiva di leggere il mondo in divenire, e ciò perché se il domani è difficile da immaginare, e rimane oscuro, anche il presente risulta assai complicato e la stessa storia si è fatta difficile da capire e interpretare.</a:t>
            </a:r>
          </a:p>
          <a:p>
            <a:r>
              <a:rPr lang="it-IT" sz="1200" dirty="0">
                <a:latin typeface="+mn-lt"/>
              </a:rPr>
              <a:t>Oggi viviamo (...) in una nuova, </a:t>
            </a:r>
            <a:r>
              <a:rPr lang="it-IT" sz="1200" b="1" dirty="0">
                <a:latin typeface="+mn-lt"/>
              </a:rPr>
              <a:t>diversa storicità</a:t>
            </a:r>
            <a:r>
              <a:rPr lang="it-IT" sz="1200" dirty="0">
                <a:latin typeface="+mn-lt"/>
              </a:rPr>
              <a:t>. Con questa parola si intende quella concezione del presente che si nutre di una visione del passato a essa, per così dire, corrispondente, una visione che la ispira e la nutre, e da cui è fortemente condizionata. La storicità è perciò al contempo un modo determinato, nello spazio e nel tempo, di guardare le cose che accadono, ma anche un modo corrispondente e interrelato di vedere la storia.</a:t>
            </a:r>
          </a:p>
          <a:p>
            <a:r>
              <a:rPr lang="it-IT" sz="1200" dirty="0">
                <a:latin typeface="+mn-lt"/>
              </a:rPr>
              <a:t>(...) Si è affermato ciò che è stato chiamato «</a:t>
            </a:r>
            <a:r>
              <a:rPr lang="it-IT" sz="1200" b="1" dirty="0">
                <a:latin typeface="+mn-lt"/>
              </a:rPr>
              <a:t>presentismo</a:t>
            </a:r>
            <a:r>
              <a:rPr lang="it-IT" sz="1200" dirty="0">
                <a:latin typeface="+mn-lt"/>
              </a:rPr>
              <a:t>», vale a dire uno schiacciamento dell’attenzione su una sorta di presente perpetuo, assorbente il passato e il futuro; un presente che allenta o rende superflui quei legami causali che reggevano un tempo la spiegazione storica</a:t>
            </a:r>
          </a:p>
          <a:p>
            <a:endParaRPr lang="it-IT" dirty="0"/>
          </a:p>
        </p:txBody>
      </p:sp>
      <p:pic>
        <p:nvPicPr>
          <p:cNvPr id="8" name="Elemento grafico 7" descr="Virgoletta chiusa con riempimento a tinta unita">
            <a:extLst>
              <a:ext uri="{FF2B5EF4-FFF2-40B4-BE49-F238E27FC236}">
                <a16:creationId xmlns:a16="http://schemas.microsoft.com/office/drawing/2014/main" id="{57F200E7-BDC4-CB75-9CE3-98AE55F4A2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213753" y="95736"/>
            <a:ext cx="1571503" cy="1571503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559D7A1D-4AED-B977-B165-3257E9B1CB4C}"/>
              </a:ext>
            </a:extLst>
          </p:cNvPr>
          <p:cNvSpPr txBox="1"/>
          <p:nvPr/>
        </p:nvSpPr>
        <p:spPr>
          <a:xfrm>
            <a:off x="4919069" y="4405908"/>
            <a:ext cx="2842445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50" dirty="0"/>
              <a:t>Franco Benigno, </a:t>
            </a:r>
            <a:r>
              <a:rPr lang="it-IT" sz="1050" i="1" dirty="0"/>
              <a:t>La Storia al tempo dell’oggi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CB65AF2-6452-5B10-D142-ADFFAD6A37DF}"/>
              </a:ext>
            </a:extLst>
          </p:cNvPr>
          <p:cNvSpPr txBox="1"/>
          <p:nvPr/>
        </p:nvSpPr>
        <p:spPr>
          <a:xfrm>
            <a:off x="2427514" y="404813"/>
            <a:ext cx="3472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800" b="1" dirty="0">
                <a:latin typeface="Montserrat" pitchFamily="2" charset="77"/>
              </a:rPr>
              <a:t>La storia al tempo dell’oggi</a:t>
            </a:r>
          </a:p>
        </p:txBody>
      </p:sp>
    </p:spTree>
    <p:extLst>
      <p:ext uri="{BB962C8B-B14F-4D97-AF65-F5344CB8AC3E}">
        <p14:creationId xmlns:p14="http://schemas.microsoft.com/office/powerpoint/2010/main" val="1905185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87A8A247-FE25-0342-C1D3-202B6229F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98447" y="802178"/>
            <a:ext cx="2211965" cy="353914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68A1C12C-0A6D-952F-F2E3-646CC3723CFA}"/>
              </a:ext>
            </a:extLst>
          </p:cNvPr>
          <p:cNvSpPr txBox="1"/>
          <p:nvPr/>
        </p:nvSpPr>
        <p:spPr>
          <a:xfrm>
            <a:off x="387341" y="332200"/>
            <a:ext cx="60461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latin typeface="Avenir Next Condensed Heavy" panose="020B0506020202020204" pitchFamily="34" charset="0"/>
              </a:rPr>
              <a:t>L’ERA DEL TESTIMONE TRA STORIA E MEMORIA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AFDCAAAC-5C9A-C1BD-7729-48926933A962}"/>
              </a:ext>
            </a:extLst>
          </p:cNvPr>
          <p:cNvSpPr txBox="1"/>
          <p:nvPr/>
        </p:nvSpPr>
        <p:spPr>
          <a:xfrm>
            <a:off x="4904509" y="3132680"/>
            <a:ext cx="3734889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150" dirty="0">
                <a:latin typeface="+mn-lt"/>
              </a:rPr>
              <a:t>[La memoria] tende ad unire il presente e il passato, o meglio a rendere presente il passato, [mentre la storia] pur partendo dalle domande del presente, ne ratifica e ne persegue la irreparabile separazione.</a:t>
            </a:r>
          </a:p>
          <a:p>
            <a:pPr algn="just"/>
            <a:r>
              <a:rPr lang="it-IT" sz="1150" b="1" dirty="0">
                <a:latin typeface="+mn-lt"/>
              </a:rPr>
              <a:t>Si potrebbe dire che in un certo senso la memoria rifiuta la morte e la storia la accetta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9EAB323-4399-C9AD-58A2-95570BCC76A9}"/>
              </a:ext>
            </a:extLst>
          </p:cNvPr>
          <p:cNvSpPr txBox="1"/>
          <p:nvPr/>
        </p:nvSpPr>
        <p:spPr>
          <a:xfrm>
            <a:off x="4480561" y="978181"/>
            <a:ext cx="4158838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300" dirty="0">
                <a:latin typeface="+mn-lt"/>
              </a:rPr>
              <a:t>Il presentismo ha come risultato la progressiva sostituzione della Storia con la memoria: nel discorso pubblico infatti prevale l’espressione </a:t>
            </a:r>
            <a:r>
              <a:rPr lang="it-IT" sz="1300" b="1" dirty="0">
                <a:latin typeface="+mn-lt"/>
              </a:rPr>
              <a:t>memoria storica</a:t>
            </a:r>
            <a:r>
              <a:rPr lang="it-IT" sz="1300" dirty="0">
                <a:latin typeface="+mn-lt"/>
              </a:rPr>
              <a:t>. In parte ciò è anche effetto dell’affermarsi della cosiddetta </a:t>
            </a:r>
            <a:r>
              <a:rPr lang="it-IT" sz="1300" b="1" dirty="0">
                <a:latin typeface="+mn-lt"/>
              </a:rPr>
              <a:t>era del testimone</a:t>
            </a:r>
            <a:r>
              <a:rPr lang="it-IT" sz="1300" dirty="0">
                <a:latin typeface="+mn-lt"/>
              </a:rPr>
              <a:t>. </a:t>
            </a:r>
          </a:p>
          <a:p>
            <a:pPr algn="just"/>
            <a:r>
              <a:rPr lang="it-IT" sz="1300" dirty="0">
                <a:latin typeface="+mn-lt"/>
              </a:rPr>
              <a:t>Ma </a:t>
            </a:r>
            <a:r>
              <a:rPr lang="it-IT" sz="1300" b="1" dirty="0">
                <a:latin typeface="+mn-lt"/>
              </a:rPr>
              <a:t>storia e memoria non sono equivalenti </a:t>
            </a:r>
            <a:r>
              <a:rPr lang="it-IT" sz="1300" dirty="0">
                <a:latin typeface="+mn-lt"/>
              </a:rPr>
              <a:t>e i loro rapporti sono più complessi di quanto si è soliti credere</a:t>
            </a:r>
          </a:p>
        </p:txBody>
      </p:sp>
      <p:pic>
        <p:nvPicPr>
          <p:cNvPr id="8" name="Elemento grafico 7" descr="Virgoletta chiusa con riempimento a tinta unita">
            <a:extLst>
              <a:ext uri="{FF2B5EF4-FFF2-40B4-BE49-F238E27FC236}">
                <a16:creationId xmlns:a16="http://schemas.microsoft.com/office/drawing/2014/main" id="{D4DE7926-6FA6-7716-E104-30E07581FF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61693" y="2941339"/>
            <a:ext cx="900000" cy="900000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0B58714B-7B3A-7A3F-18B3-FD7A76A054D7}"/>
              </a:ext>
            </a:extLst>
          </p:cNvPr>
          <p:cNvSpPr txBox="1"/>
          <p:nvPr/>
        </p:nvSpPr>
        <p:spPr>
          <a:xfrm>
            <a:off x="4364856" y="3552798"/>
            <a:ext cx="834408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dirty="0"/>
              <a:t>Anna Rossi Doria</a:t>
            </a:r>
          </a:p>
        </p:txBody>
      </p:sp>
    </p:spTree>
    <p:extLst>
      <p:ext uri="{BB962C8B-B14F-4D97-AF65-F5344CB8AC3E}">
        <p14:creationId xmlns:p14="http://schemas.microsoft.com/office/powerpoint/2010/main" val="2397054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>
          <a:extLst>
            <a:ext uri="{FF2B5EF4-FFF2-40B4-BE49-F238E27FC236}">
              <a16:creationId xmlns:a16="http://schemas.microsoft.com/office/drawing/2014/main" id="{CE116F58-DEEA-BEE0-8FF8-63E7A94EB5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1">
            <a:extLst>
              <a:ext uri="{FF2B5EF4-FFF2-40B4-BE49-F238E27FC236}">
                <a16:creationId xmlns:a16="http://schemas.microsoft.com/office/drawing/2014/main" id="{919DCB90-6FFE-6F76-CB5F-944C546A1F6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 rot="-21855">
            <a:off x="2149218" y="2647234"/>
            <a:ext cx="4624527" cy="7413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err="1"/>
              <a:t>sfera</a:t>
            </a:r>
            <a:r>
              <a:rPr lang="en" dirty="0"/>
              <a:t> </a:t>
            </a:r>
            <a:r>
              <a:rPr lang="en" dirty="0" err="1"/>
              <a:t>pubblica</a:t>
            </a:r>
            <a:r>
              <a:rPr lang="en" dirty="0"/>
              <a:t> e </a:t>
            </a:r>
            <a:r>
              <a:rPr lang="en" dirty="0" err="1"/>
              <a:t>opinione</a:t>
            </a:r>
            <a:r>
              <a:rPr lang="en" dirty="0"/>
              <a:t> </a:t>
            </a:r>
            <a:r>
              <a:rPr lang="en" dirty="0" err="1"/>
              <a:t>pubblica</a:t>
            </a:r>
            <a:endParaRPr dirty="0"/>
          </a:p>
        </p:txBody>
      </p:sp>
      <p:sp>
        <p:nvSpPr>
          <p:cNvPr id="405" name="Google Shape;405;p41">
            <a:extLst>
              <a:ext uri="{FF2B5EF4-FFF2-40B4-BE49-F238E27FC236}">
                <a16:creationId xmlns:a16="http://schemas.microsoft.com/office/drawing/2014/main" id="{DB1D9652-D03B-5B50-39BF-5A5EFEDC6B1B}"/>
              </a:ext>
            </a:extLst>
          </p:cNvPr>
          <p:cNvSpPr txBox="1">
            <a:spLocks noGrp="1"/>
          </p:cNvSpPr>
          <p:nvPr>
            <p:ph type="title" idx="2"/>
          </p:nvPr>
        </p:nvSpPr>
        <p:spPr>
          <a:xfrm rot="-21855">
            <a:off x="3423310" y="1529360"/>
            <a:ext cx="2076342" cy="74131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02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5720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E14DEE08-80A1-9030-D8CE-DD9B9287DC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r="-1"/>
          <a:stretch>
            <a:fillRect/>
          </a:stretch>
        </p:blipFill>
        <p:spPr bwMode="auto">
          <a:xfrm>
            <a:off x="-58189" y="0"/>
            <a:ext cx="9202189" cy="51828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E4C2A963-5C55-72BD-462C-25229ED458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42905" y="251791"/>
            <a:ext cx="4149559" cy="940904"/>
          </a:xfrm>
          <a:solidFill>
            <a:schemeClr val="accent1"/>
          </a:solidFill>
        </p:spPr>
        <p:txBody>
          <a:bodyPr/>
          <a:lstStyle/>
          <a:p>
            <a:r>
              <a:rPr lang="it-IT" sz="2800" dirty="0">
                <a:latin typeface="Montserrat" pitchFamily="2" charset="77"/>
              </a:rPr>
              <a:t>la formazione della sfera pubblica</a:t>
            </a:r>
          </a:p>
        </p:txBody>
      </p:sp>
      <p:sp>
        <p:nvSpPr>
          <p:cNvPr id="3" name="Segnaposto testo 1">
            <a:extLst>
              <a:ext uri="{FF2B5EF4-FFF2-40B4-BE49-F238E27FC236}">
                <a16:creationId xmlns:a16="http://schemas.microsoft.com/office/drawing/2014/main" id="{065B7233-8229-F310-4E88-52F1B4A3FF29}"/>
              </a:ext>
            </a:extLst>
          </p:cNvPr>
          <p:cNvSpPr txBox="1">
            <a:spLocks/>
          </p:cNvSpPr>
          <p:nvPr/>
        </p:nvSpPr>
        <p:spPr>
          <a:xfrm>
            <a:off x="4572001" y="3008243"/>
            <a:ext cx="4120464" cy="1152939"/>
          </a:xfrm>
          <a:prstGeom prst="rect">
            <a:avLst/>
          </a:prstGeom>
          <a:solidFill>
            <a:srgbClr val="FFE69F">
              <a:alpha val="8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Staatliches"/>
              <a:buNone/>
              <a:defRPr sz="3400" b="1" i="0" u="none" strike="noStrike" cap="none">
                <a:solidFill>
                  <a:schemeClr val="dk1"/>
                </a:solidFill>
                <a:latin typeface="Staatliches"/>
                <a:ea typeface="Staatliches"/>
                <a:cs typeface="Staatliches"/>
                <a:sym typeface="Staatliches"/>
              </a:defRPr>
            </a:lvl1pPr>
            <a:lvl2pPr marL="914400" marR="0" lvl="1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○"/>
              <a:defRPr sz="14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L="1371600" marR="0" lvl="2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■"/>
              <a:defRPr sz="14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L="1828800" marR="0" lvl="3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●"/>
              <a:defRPr sz="14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L="2286000" marR="0" lvl="4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○"/>
              <a:defRPr sz="14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L="2743200" marR="0" lvl="5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■"/>
              <a:defRPr sz="14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L="3200400" marR="0" lvl="6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●"/>
              <a:defRPr sz="14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L="3657600" marR="0" lvl="7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omfortaa"/>
              <a:buChar char="○"/>
              <a:defRPr sz="14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L="4114800" marR="0" lvl="8" indent="-317500" algn="l" rtl="0" eaLnBrk="1" hangingPunct="1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Comfortaa"/>
              <a:buChar char="■"/>
              <a:defRPr sz="1400" b="0" i="0" u="none" strike="noStrike" cap="none">
                <a:solidFill>
                  <a:schemeClr val="dk2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algn="just"/>
            <a:r>
              <a:rPr lang="it-IT" sz="1200" b="0" dirty="0">
                <a:latin typeface="+mn-lt"/>
              </a:rPr>
              <a:t>la sfera pubblica è uno spazio di incontro e argomentazione tra soggetti liberi, detenenti uguali diritti di parola, che affrontano problemi di interesse collettivo e sottopongono al vaglio intersoggettivo le loro idee-opinioni espresse attraverso forme argomentative </a:t>
            </a:r>
          </a:p>
        </p:txBody>
      </p:sp>
    </p:spTree>
    <p:extLst>
      <p:ext uri="{BB962C8B-B14F-4D97-AF65-F5344CB8AC3E}">
        <p14:creationId xmlns:p14="http://schemas.microsoft.com/office/powerpoint/2010/main" val="1616796553"/>
      </p:ext>
    </p:extLst>
  </p:cSld>
  <p:clrMapOvr>
    <a:masterClrMapping/>
  </p:clrMapOvr>
</p:sld>
</file>

<file path=ppt/theme/theme1.xml><?xml version="1.0" encoding="utf-8"?>
<a:theme xmlns:a="http://schemas.openxmlformats.org/drawingml/2006/main" name="Piet Art History Lesson by Slidesgo">
  <a:themeElements>
    <a:clrScheme name="Simple Light">
      <a:dk1>
        <a:srgbClr val="000000"/>
      </a:dk1>
      <a:lt1>
        <a:srgbClr val="FFFFFF"/>
      </a:lt1>
      <a:dk2>
        <a:srgbClr val="0066B3"/>
      </a:dk2>
      <a:lt2>
        <a:srgbClr val="DB362E"/>
      </a:lt2>
      <a:accent1>
        <a:srgbClr val="FEC00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iet Art History Lesson by Slidesgo" id="{E9AAA528-86AA-2A4F-BDC9-EF1EA6B40D5B}" vid="{255C5FD0-44C2-1E4F-A85A-CCFBBE1F5D1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Piet Art History Lesson by Slidesgo</Template>
  <TotalTime>1157</TotalTime>
  <Words>1574</Words>
  <Application>Microsoft Macintosh PowerPoint</Application>
  <PresentationFormat>Presentazione su schermo (16:9)</PresentationFormat>
  <Paragraphs>102</Paragraphs>
  <Slides>23</Slides>
  <Notes>8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23</vt:i4>
      </vt:variant>
    </vt:vector>
  </HeadingPairs>
  <TitlesOfParts>
    <vt:vector size="35" baseType="lpstr">
      <vt:lpstr>Avenir Light</vt:lpstr>
      <vt:lpstr>Coming Soon</vt:lpstr>
      <vt:lpstr>Didact Gothic</vt:lpstr>
      <vt:lpstr>Avenir Next Condensed Heavy</vt:lpstr>
      <vt:lpstr>Delius Swash Caps</vt:lpstr>
      <vt:lpstr>Comfortaa</vt:lpstr>
      <vt:lpstr>Montserrat</vt:lpstr>
      <vt:lpstr>Aptos</vt:lpstr>
      <vt:lpstr>Arial</vt:lpstr>
      <vt:lpstr>Josefin Sans Light</vt:lpstr>
      <vt:lpstr>Staatliches</vt:lpstr>
      <vt:lpstr>Piet Art History Lesson by Slidesgo</vt:lpstr>
      <vt:lpstr>STORIA, CULTURA E OPINIONE PUBBLICA</vt:lpstr>
      <vt:lpstr>02</vt:lpstr>
      <vt:lpstr>la storia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sfera pubblica e opinione pubblica</vt:lpstr>
      <vt:lpstr>Presentazione standard di PowerPoint</vt:lpstr>
      <vt:lpstr>Presentazione standard di PowerPoint</vt:lpstr>
      <vt:lpstr>Presentazione standard di PowerPoint</vt:lpstr>
      <vt:lpstr>cultura e  storia culturale</vt:lpstr>
      <vt:lpstr>Presentazione standard di PowerPoint</vt:lpstr>
      <vt:lpstr>Presentazione standard di PowerPoint</vt:lpstr>
      <vt:lpstr>Presentazione standard di PowerPoint</vt:lpstr>
      <vt:lpstr>fonti</vt:lpstr>
      <vt:lpstr>Presentazione standard di PowerPoint</vt:lpstr>
      <vt:lpstr>TUTTO È FONTE</vt:lpstr>
      <vt:lpstr>Presentazione standard di PowerPoint</vt:lpstr>
      <vt:lpstr>I MEDIA COME FONTI PER LA STORIA</vt:lpstr>
      <vt:lpstr>il programma</vt:lpstr>
      <vt:lpstr>Presentazione standard di PowerPoint</vt:lpstr>
      <vt:lpstr>Presentazione standard di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Andrea Sangiovanni</dc:creator>
  <cp:keywords/>
  <dc:description/>
  <cp:lastModifiedBy>Andrea Sangiovanni</cp:lastModifiedBy>
  <cp:revision>33</cp:revision>
  <dcterms:created xsi:type="dcterms:W3CDTF">2025-09-01T15:13:32Z</dcterms:created>
  <dcterms:modified xsi:type="dcterms:W3CDTF">2025-10-06T08:15:14Z</dcterms:modified>
  <cp:category/>
</cp:coreProperties>
</file>