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5"/>
  </p:notesMasterIdLst>
  <p:sldIdLst>
    <p:sldId id="256" r:id="rId2"/>
    <p:sldId id="258" r:id="rId3"/>
    <p:sldId id="259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10" r:id="rId19"/>
    <p:sldId id="308" r:id="rId20"/>
    <p:sldId id="265" r:id="rId21"/>
    <p:sldId id="313" r:id="rId22"/>
    <p:sldId id="312" r:id="rId23"/>
    <p:sldId id="315" r:id="rId24"/>
  </p:sldIdLst>
  <p:sldSz cx="9144000" cy="5143500" type="screen16x9"/>
  <p:notesSz cx="6858000" cy="9144000"/>
  <p:embeddedFontLst>
    <p:embeddedFont>
      <p:font typeface="Avenir Light" panose="020B0402020203020204" pitchFamily="34" charset="77"/>
      <p:regular r:id="rId26"/>
      <p:italic r:id="rId27"/>
    </p:embeddedFont>
    <p:embeddedFont>
      <p:font typeface="Avenir Next Condensed Heavy" panose="020B0506020202020204" pitchFamily="34" charset="0"/>
      <p:bold r:id="rId28"/>
      <p:italic r:id="rId29"/>
      <p:boldItalic r:id="rId30"/>
    </p:embeddedFont>
    <p:embeddedFont>
      <p:font typeface="Comfortaa" pitchFamily="2" charset="0"/>
      <p:regular r:id="rId31"/>
      <p:bold r:id="rId32"/>
    </p:embeddedFont>
    <p:embeddedFont>
      <p:font typeface="Coming Soon" panose="02000000000000000000" pitchFamily="2" charset="0"/>
      <p:regular r:id="rId33"/>
    </p:embeddedFont>
    <p:embeddedFont>
      <p:font typeface="Delius Swash Caps" panose="02000603000000000000" pitchFamily="2" charset="0"/>
      <p:regular r:id="rId34"/>
    </p:embeddedFont>
    <p:embeddedFont>
      <p:font typeface="Didact Gothic" pitchFamily="2" charset="0"/>
      <p:regular r:id="rId35"/>
    </p:embeddedFont>
    <p:embeddedFont>
      <p:font typeface="Josefin Sans Light" panose="020F0302020204030204" pitchFamily="34" charset="0"/>
      <p:regular r:id="rId36"/>
      <p:bold r:id="rId37"/>
      <p:italic r:id="rId38"/>
      <p:boldItalic r:id="rId39"/>
    </p:embeddedFont>
    <p:embeddedFont>
      <p:font typeface="Montserrat" pitchFamily="2" charset="77"/>
      <p:regular r:id="rId40"/>
      <p:bold r:id="rId41"/>
      <p:italic r:id="rId42"/>
      <p:boldItalic r:id="rId43"/>
    </p:embeddedFont>
    <p:embeddedFont>
      <p:font typeface="Staatliches" pitchFamily="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F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8B77C5-978C-494C-8D07-E2487D3878D6}">
  <a:tblStyle styleId="{DC8B77C5-978C-494C-8D07-E2487D3878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7"/>
    <p:restoredTop sz="94681"/>
  </p:normalViewPr>
  <p:slideViewPr>
    <p:cSldViewPr snapToGrid="0">
      <p:cViewPr varScale="1">
        <p:scale>
          <a:sx n="140" d="100"/>
          <a:sy n="140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6B2895B0-D67C-27E4-2F87-EF426AB01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4d9405f5_0_2178:notes">
            <a:extLst>
              <a:ext uri="{FF2B5EF4-FFF2-40B4-BE49-F238E27FC236}">
                <a16:creationId xmlns:a16="http://schemas.microsoft.com/office/drawing/2014/main" id="{403993B5-4EE9-3257-2ADD-E01C839FCC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4d9405f5_0_2178:notes">
            <a:extLst>
              <a:ext uri="{FF2B5EF4-FFF2-40B4-BE49-F238E27FC236}">
                <a16:creationId xmlns:a16="http://schemas.microsoft.com/office/drawing/2014/main" id="{69C85F11-23ED-D22B-B4F6-1D183CB6A4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8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D49E9583-7305-9980-7572-C936F087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4d9405f5_0_2178:notes">
            <a:extLst>
              <a:ext uri="{FF2B5EF4-FFF2-40B4-BE49-F238E27FC236}">
                <a16:creationId xmlns:a16="http://schemas.microsoft.com/office/drawing/2014/main" id="{B256A0E2-9F8D-F3ED-21BA-94D230B6FA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4d9405f5_0_2178:notes">
            <a:extLst>
              <a:ext uri="{FF2B5EF4-FFF2-40B4-BE49-F238E27FC236}">
                <a16:creationId xmlns:a16="http://schemas.microsoft.com/office/drawing/2014/main" id="{C02534C7-023A-2302-6768-215B43BA47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55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DD7C0C08-5898-2931-8D2D-ED8EF86DD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4d9405f5_0_2178:notes">
            <a:extLst>
              <a:ext uri="{FF2B5EF4-FFF2-40B4-BE49-F238E27FC236}">
                <a16:creationId xmlns:a16="http://schemas.microsoft.com/office/drawing/2014/main" id="{4531E065-4311-559E-308D-C20850E710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4d9405f5_0_2178:notes">
            <a:extLst>
              <a:ext uri="{FF2B5EF4-FFF2-40B4-BE49-F238E27FC236}">
                <a16:creationId xmlns:a16="http://schemas.microsoft.com/office/drawing/2014/main" id="{56E4B847-F6B6-D1FE-9FD5-563C1DE73A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64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af111183c5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af111183c5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>
          <a:extLst>
            <a:ext uri="{FF2B5EF4-FFF2-40B4-BE49-F238E27FC236}">
              <a16:creationId xmlns:a16="http://schemas.microsoft.com/office/drawing/2014/main" id="{66E8C615-5244-D653-1CEC-B85BFFB9C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4d9405f5_0_2178:notes">
            <a:extLst>
              <a:ext uri="{FF2B5EF4-FFF2-40B4-BE49-F238E27FC236}">
                <a16:creationId xmlns:a16="http://schemas.microsoft.com/office/drawing/2014/main" id="{445A2B7E-A2CD-62F0-5731-113458169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4d9405f5_0_2178:notes">
            <a:extLst>
              <a:ext uri="{FF2B5EF4-FFF2-40B4-BE49-F238E27FC236}">
                <a16:creationId xmlns:a16="http://schemas.microsoft.com/office/drawing/2014/main" id="{0E73548E-2F65-2535-0302-ADFF4FF7DA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25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951250"/>
            <a:ext cx="6205500" cy="346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6315250" y="313620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7920225" y="3999099"/>
            <a:ext cx="1270500" cy="118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572050" y="-1030300"/>
            <a:ext cx="3737700" cy="373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68151" y="1506575"/>
            <a:ext cx="4424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068147" y="3545300"/>
            <a:ext cx="60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-72550" y="1079250"/>
            <a:ext cx="9246300" cy="10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6;p2"/>
          <p:cNvCxnSpPr/>
          <p:nvPr/>
        </p:nvCxnSpPr>
        <p:spPr>
          <a:xfrm>
            <a:off x="396900" y="-10575"/>
            <a:ext cx="0" cy="5165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7;p2"/>
          <p:cNvCxnSpPr/>
          <p:nvPr/>
        </p:nvCxnSpPr>
        <p:spPr>
          <a:xfrm>
            <a:off x="5994425" y="-10819"/>
            <a:ext cx="0" cy="5267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2"/>
          <p:cNvCxnSpPr/>
          <p:nvPr/>
        </p:nvCxnSpPr>
        <p:spPr>
          <a:xfrm>
            <a:off x="5999625" y="3992425"/>
            <a:ext cx="31911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2"/>
          <p:cNvCxnSpPr/>
          <p:nvPr/>
        </p:nvCxnSpPr>
        <p:spPr>
          <a:xfrm>
            <a:off x="7920125" y="4031625"/>
            <a:ext cx="0" cy="11367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2"/>
          <p:cNvSpPr/>
          <p:nvPr/>
        </p:nvSpPr>
        <p:spPr>
          <a:xfrm flipH="1">
            <a:off x="6716138" y="313620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070706" y="4111239"/>
            <a:ext cx="895800" cy="89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accent3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/>
          <p:nvPr/>
        </p:nvSpPr>
        <p:spPr>
          <a:xfrm>
            <a:off x="1159175" y="-144375"/>
            <a:ext cx="2916000" cy="414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5068750" y="884175"/>
            <a:ext cx="2889300" cy="45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1124350" y="-144375"/>
            <a:ext cx="3009900" cy="41778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5008450" y="836475"/>
            <a:ext cx="3009900" cy="4543500"/>
          </a:xfrm>
          <a:prstGeom prst="rect">
            <a:avLst/>
          </a:prstGeom>
          <a:solidFill>
            <a:schemeClr val="accent1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1467514" y="16420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1"/>
          </p:nvPr>
        </p:nvSpPr>
        <p:spPr>
          <a:xfrm>
            <a:off x="1457314" y="22323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title" idx="2"/>
          </p:nvPr>
        </p:nvSpPr>
        <p:spPr>
          <a:xfrm>
            <a:off x="5350290" y="16420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3"/>
          </p:nvPr>
        </p:nvSpPr>
        <p:spPr>
          <a:xfrm>
            <a:off x="5340090" y="22323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 rot="5400000">
            <a:off x="-633575" y="3453550"/>
            <a:ext cx="3519000" cy="3519000"/>
          </a:xfrm>
          <a:prstGeom prst="pie">
            <a:avLst>
              <a:gd name="adj1" fmla="val 5492045"/>
              <a:gd name="adj2" fmla="val 1620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bg>
      <p:bgPr>
        <a:solidFill>
          <a:schemeClr val="accent3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/>
          <p:nvPr/>
        </p:nvSpPr>
        <p:spPr>
          <a:xfrm>
            <a:off x="7008750" y="369825"/>
            <a:ext cx="21924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cxnSp>
        <p:nvCxnSpPr>
          <p:cNvPr id="283" name="Google Shape;283;p28"/>
          <p:cNvCxnSpPr/>
          <p:nvPr/>
        </p:nvCxnSpPr>
        <p:spPr>
          <a:xfrm rot="10800000">
            <a:off x="-53550" y="4522500"/>
            <a:ext cx="92547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28"/>
          <p:cNvCxnSpPr/>
          <p:nvPr/>
        </p:nvCxnSpPr>
        <p:spPr>
          <a:xfrm>
            <a:off x="8671350" y="0"/>
            <a:ext cx="0" cy="52191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28"/>
          <p:cNvSpPr/>
          <p:nvPr/>
        </p:nvSpPr>
        <p:spPr>
          <a:xfrm>
            <a:off x="7008750" y="757900"/>
            <a:ext cx="21924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"/>
          <p:cNvSpPr/>
          <p:nvPr/>
        </p:nvSpPr>
        <p:spPr>
          <a:xfrm>
            <a:off x="322200" y="2391075"/>
            <a:ext cx="285900" cy="28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/>
          <p:nvPr/>
        </p:nvSpPr>
        <p:spPr>
          <a:xfrm>
            <a:off x="0" y="0"/>
            <a:ext cx="3748200" cy="4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7" name="Google Shape;347;p34"/>
          <p:cNvCxnSpPr/>
          <p:nvPr/>
        </p:nvCxnSpPr>
        <p:spPr>
          <a:xfrm>
            <a:off x="-9875" y="1256675"/>
            <a:ext cx="92274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34"/>
          <p:cNvCxnSpPr/>
          <p:nvPr/>
        </p:nvCxnSpPr>
        <p:spPr>
          <a:xfrm rot="10800000">
            <a:off x="8518825" y="-1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34"/>
          <p:cNvSpPr/>
          <p:nvPr/>
        </p:nvSpPr>
        <p:spPr>
          <a:xfrm>
            <a:off x="408235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4"/>
          <p:cNvSpPr/>
          <p:nvPr/>
        </p:nvSpPr>
        <p:spPr>
          <a:xfrm>
            <a:off x="514760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4"/>
          <p:cNvSpPr/>
          <p:nvPr/>
        </p:nvSpPr>
        <p:spPr>
          <a:xfrm>
            <a:off x="621285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4"/>
          <p:cNvSpPr/>
          <p:nvPr/>
        </p:nvSpPr>
        <p:spPr>
          <a:xfrm>
            <a:off x="7316075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5396225" y="4198325"/>
            <a:ext cx="38757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body" idx="1"/>
          </p:nvPr>
        </p:nvSpPr>
        <p:spPr>
          <a:xfrm>
            <a:off x="4009900" y="1847675"/>
            <a:ext cx="43218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5396225" y="4567912"/>
            <a:ext cx="38757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303075" y="521950"/>
            <a:ext cx="1244100" cy="116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 rot="-21855">
            <a:off x="3423310" y="2256077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301104" y="-28875"/>
            <a:ext cx="0" cy="5176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>
            <a:off x="301104" y="1655840"/>
            <a:ext cx="12441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3"/>
          <p:cNvCxnSpPr/>
          <p:nvPr/>
        </p:nvCxnSpPr>
        <p:spPr>
          <a:xfrm>
            <a:off x="291604" y="546100"/>
            <a:ext cx="89079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1518800" y="541768"/>
            <a:ext cx="0" cy="11685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8530700" y="-282575"/>
            <a:ext cx="0" cy="49956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-300996" y="4713075"/>
            <a:ext cx="8889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3"/>
          <p:cNvSpPr/>
          <p:nvPr/>
        </p:nvSpPr>
        <p:spPr>
          <a:xfrm>
            <a:off x="8189775" y="1055225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189775" y="1969688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189775" y="2884150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89775" y="3798613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301000" y="3981925"/>
            <a:ext cx="28194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/>
          <p:nvPr/>
        </p:nvSpPr>
        <p:spPr>
          <a:xfrm>
            <a:off x="131375" y="0"/>
            <a:ext cx="4246500" cy="42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637925" y="21865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714125" y="3413200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Light"/>
              <a:buNone/>
              <a:defRPr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Light"/>
              <a:buNone/>
              <a:defRPr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Light"/>
              <a:buNone/>
              <a:defRPr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Light"/>
              <a:buNone/>
              <a:defRPr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Light"/>
              <a:buNone/>
              <a:defRPr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Light"/>
              <a:buNone/>
              <a:defRPr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Light"/>
              <a:buNone/>
              <a:defRPr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Light"/>
              <a:buNone/>
              <a:defRPr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80522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8" name="Google Shape;88;p9"/>
          <p:cNvSpPr/>
          <p:nvPr/>
        </p:nvSpPr>
        <p:spPr>
          <a:xfrm>
            <a:off x="7599300" y="560325"/>
            <a:ext cx="1752600" cy="16242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" name="Google Shape;89;p9"/>
          <p:cNvCxnSpPr/>
          <p:nvPr/>
        </p:nvCxnSpPr>
        <p:spPr>
          <a:xfrm>
            <a:off x="7599300" y="579375"/>
            <a:ext cx="0" cy="5162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9"/>
          <p:cNvCxnSpPr/>
          <p:nvPr/>
        </p:nvCxnSpPr>
        <p:spPr>
          <a:xfrm rot="10800000">
            <a:off x="-20675" y="560325"/>
            <a:ext cx="7773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9"/>
          <p:cNvSpPr/>
          <p:nvPr/>
        </p:nvSpPr>
        <p:spPr>
          <a:xfrm flipH="1">
            <a:off x="7599300" y="522225"/>
            <a:ext cx="1752600" cy="1624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5187625" y="2599600"/>
            <a:ext cx="30171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taatliches"/>
              <a:buNone/>
              <a:defRPr sz="34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7975275" y="1762475"/>
            <a:ext cx="1200300" cy="339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6121925" y="-798875"/>
            <a:ext cx="2088900" cy="208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396900" y="-10575"/>
            <a:ext cx="0" cy="5165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405800" y="1806675"/>
            <a:ext cx="87699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998475" y="1799300"/>
            <a:ext cx="0" cy="33555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3"/>
          <p:cNvSpPr/>
          <p:nvPr/>
        </p:nvSpPr>
        <p:spPr>
          <a:xfrm>
            <a:off x="658700" y="2254500"/>
            <a:ext cx="6394800" cy="21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40227" y="29273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740225" y="33341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2"/>
          </p:nvPr>
        </p:nvSpPr>
        <p:spPr>
          <a:xfrm>
            <a:off x="5044973" y="29273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3"/>
          </p:nvPr>
        </p:nvSpPr>
        <p:spPr>
          <a:xfrm>
            <a:off x="5044975" y="33341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4"/>
          </p:nvPr>
        </p:nvSpPr>
        <p:spPr>
          <a:xfrm>
            <a:off x="2893406" y="29273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893399" y="33341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7" hasCustomPrompt="1"/>
          </p:nvPr>
        </p:nvSpPr>
        <p:spPr>
          <a:xfrm>
            <a:off x="740227" y="25656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8" hasCustomPrompt="1"/>
          </p:nvPr>
        </p:nvSpPr>
        <p:spPr>
          <a:xfrm>
            <a:off x="2893406" y="25656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5044973" y="25656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accent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5334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4749000" y="2960605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551375" y="712044"/>
            <a:ext cx="3620700" cy="37194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14"/>
          <p:cNvCxnSpPr/>
          <p:nvPr/>
        </p:nvCxnSpPr>
        <p:spPr>
          <a:xfrm>
            <a:off x="-950" y="4435100"/>
            <a:ext cx="9174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4"/>
          <p:cNvCxnSpPr/>
          <p:nvPr/>
        </p:nvCxnSpPr>
        <p:spPr>
          <a:xfrm>
            <a:off x="-116075" y="708400"/>
            <a:ext cx="92547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293850" y="3704450"/>
            <a:ext cx="2106300" cy="15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3096900" y="3436605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1"/>
          </p:nvPr>
        </p:nvSpPr>
        <p:spPr>
          <a:xfrm>
            <a:off x="1538400" y="1617050"/>
            <a:ext cx="60672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cxnSp>
        <p:nvCxnSpPr>
          <p:cNvPr id="132" name="Google Shape;132;p15"/>
          <p:cNvCxnSpPr/>
          <p:nvPr/>
        </p:nvCxnSpPr>
        <p:spPr>
          <a:xfrm>
            <a:off x="-48250" y="821450"/>
            <a:ext cx="8313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5"/>
          <p:cNvCxnSpPr/>
          <p:nvPr/>
        </p:nvCxnSpPr>
        <p:spPr>
          <a:xfrm rot="10800000" flipH="1">
            <a:off x="872275" y="4302675"/>
            <a:ext cx="8351100" cy="10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5"/>
          <p:cNvCxnSpPr/>
          <p:nvPr/>
        </p:nvCxnSpPr>
        <p:spPr>
          <a:xfrm rot="10800000">
            <a:off x="879000" y="802500"/>
            <a:ext cx="0" cy="43818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5"/>
          <p:cNvCxnSpPr/>
          <p:nvPr/>
        </p:nvCxnSpPr>
        <p:spPr>
          <a:xfrm rot="10800000">
            <a:off x="8292950" y="-422459"/>
            <a:ext cx="0" cy="47733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5"/>
          <p:cNvSpPr/>
          <p:nvPr/>
        </p:nvSpPr>
        <p:spPr>
          <a:xfrm>
            <a:off x="7913625" y="410925"/>
            <a:ext cx="927300" cy="22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-732875" y="-976100"/>
            <a:ext cx="3046200" cy="30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 rot="10800000" flipH="1">
            <a:off x="8150900" y="227150"/>
            <a:ext cx="806400" cy="246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525300" y="2101075"/>
            <a:ext cx="8093400" cy="26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 idx="2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893080" y="34107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 idx="3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4"/>
          </p:nvPr>
        </p:nvSpPr>
        <p:spPr>
          <a:xfrm>
            <a:off x="3542039" y="34107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5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6"/>
          </p:nvPr>
        </p:nvSpPr>
        <p:spPr>
          <a:xfrm>
            <a:off x="6210049" y="34107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cxnSp>
        <p:nvCxnSpPr>
          <p:cNvPr id="148" name="Google Shape;148;p16"/>
          <p:cNvCxnSpPr/>
          <p:nvPr/>
        </p:nvCxnSpPr>
        <p:spPr>
          <a:xfrm>
            <a:off x="-60100" y="2405100"/>
            <a:ext cx="9252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6"/>
          <p:cNvCxnSpPr/>
          <p:nvPr/>
        </p:nvCxnSpPr>
        <p:spPr>
          <a:xfrm>
            <a:off x="0" y="4427025"/>
            <a:ext cx="9252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16"/>
          <p:cNvSpPr/>
          <p:nvPr/>
        </p:nvSpPr>
        <p:spPr>
          <a:xfrm>
            <a:off x="-124250" y="1598225"/>
            <a:ext cx="1755600" cy="61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/>
          <p:nvPr/>
        </p:nvSpPr>
        <p:spPr>
          <a:xfrm flipH="1">
            <a:off x="2330450" y="4546038"/>
            <a:ext cx="6890700" cy="6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"/>
          <p:cNvSpPr/>
          <p:nvPr/>
        </p:nvSpPr>
        <p:spPr>
          <a:xfrm flipH="1">
            <a:off x="-41725" y="4577864"/>
            <a:ext cx="2372100" cy="6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22"/>
          <p:cNvCxnSpPr/>
          <p:nvPr/>
        </p:nvCxnSpPr>
        <p:spPr>
          <a:xfrm>
            <a:off x="2307175" y="4540950"/>
            <a:ext cx="0" cy="6711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2"/>
          <p:cNvCxnSpPr/>
          <p:nvPr/>
        </p:nvCxnSpPr>
        <p:spPr>
          <a:xfrm>
            <a:off x="-39850" y="4546038"/>
            <a:ext cx="926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2"/>
          <p:cNvSpPr/>
          <p:nvPr/>
        </p:nvSpPr>
        <p:spPr>
          <a:xfrm rot="10800000" flipH="1">
            <a:off x="-117925" y="26"/>
            <a:ext cx="6890700" cy="66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"/>
          <p:cNvSpPr/>
          <p:nvPr/>
        </p:nvSpPr>
        <p:spPr>
          <a:xfrm rot="10800000" flipH="1">
            <a:off x="6772850" y="0"/>
            <a:ext cx="2372100" cy="6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1" name="Google Shape;231;p22"/>
          <p:cNvCxnSpPr/>
          <p:nvPr/>
        </p:nvCxnSpPr>
        <p:spPr>
          <a:xfrm rot="10800000">
            <a:off x="6796050" y="14"/>
            <a:ext cx="0" cy="6711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2"/>
          <p:cNvCxnSpPr/>
          <p:nvPr/>
        </p:nvCxnSpPr>
        <p:spPr>
          <a:xfrm rot="10800000">
            <a:off x="-117925" y="666026"/>
            <a:ext cx="926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22"/>
          <p:cNvSpPr/>
          <p:nvPr/>
        </p:nvSpPr>
        <p:spPr>
          <a:xfrm>
            <a:off x="8496300" y="-411225"/>
            <a:ext cx="227100" cy="360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title" hasCustomPrompt="1"/>
          </p:nvPr>
        </p:nvSpPr>
        <p:spPr>
          <a:xfrm>
            <a:off x="10264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22"/>
          <p:cNvSpPr txBox="1">
            <a:spLocks noGrp="1"/>
          </p:cNvSpPr>
          <p:nvPr>
            <p:ph type="body" idx="1"/>
          </p:nvPr>
        </p:nvSpPr>
        <p:spPr>
          <a:xfrm>
            <a:off x="1026450" y="27236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6" name="Google Shape;236;p2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22"/>
          <p:cNvSpPr txBox="1">
            <a:spLocks noGrp="1"/>
          </p:cNvSpPr>
          <p:nvPr>
            <p:ph type="body" idx="3"/>
          </p:nvPr>
        </p:nvSpPr>
        <p:spPr>
          <a:xfrm>
            <a:off x="3390150" y="27236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body" idx="5"/>
          </p:nvPr>
        </p:nvSpPr>
        <p:spPr>
          <a:xfrm>
            <a:off x="5753850" y="27236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68" r:id="rId9"/>
    <p:sldLayoutId id="2147483669" r:id="rId10"/>
    <p:sldLayoutId id="2147483674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>
            <a:spLocks noGrp="1"/>
          </p:cNvSpPr>
          <p:nvPr>
            <p:ph type="ctrTitle"/>
          </p:nvPr>
        </p:nvSpPr>
        <p:spPr>
          <a:xfrm>
            <a:off x="567891" y="1506575"/>
            <a:ext cx="517620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dirty="0">
                <a:latin typeface="Montserrat" pitchFamily="2" charset="77"/>
              </a:rPr>
              <a:t>STORIA, CULTURA E OPINIONE PUBBLICA</a:t>
            </a:r>
          </a:p>
        </p:txBody>
      </p:sp>
      <p:sp>
        <p:nvSpPr>
          <p:cNvPr id="378" name="Google Shape;378;p38"/>
          <p:cNvSpPr txBox="1">
            <a:spLocks noGrp="1"/>
          </p:cNvSpPr>
          <p:nvPr>
            <p:ph type="subTitle" idx="1"/>
          </p:nvPr>
        </p:nvSpPr>
        <p:spPr>
          <a:xfrm>
            <a:off x="567891" y="3559175"/>
            <a:ext cx="60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err="1">
                <a:latin typeface="Montserrat" pitchFamily="2" charset="77"/>
              </a:rPr>
              <a:t>presentazione</a:t>
            </a:r>
            <a:r>
              <a:rPr lang="en" b="0" dirty="0">
                <a:latin typeface="Montserrat" pitchFamily="2" charset="77"/>
              </a:rPr>
              <a:t> del </a:t>
            </a:r>
            <a:r>
              <a:rPr lang="en" b="0" dirty="0" err="1">
                <a:latin typeface="Montserrat" pitchFamily="2" charset="77"/>
              </a:rPr>
              <a:t>corso</a:t>
            </a:r>
            <a:endParaRPr sz="2000" b="0" dirty="0">
              <a:latin typeface="Montserrat" pitchFamily="2" charset="77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61C8F2-B1DC-8C4B-F732-124AB466A85D}"/>
              </a:ext>
            </a:extLst>
          </p:cNvPr>
          <p:cNvGrpSpPr/>
          <p:nvPr/>
        </p:nvGrpSpPr>
        <p:grpSpPr>
          <a:xfrm>
            <a:off x="8093488" y="4291870"/>
            <a:ext cx="844103" cy="519307"/>
            <a:chOff x="7942081" y="4074606"/>
            <a:chExt cx="844103" cy="519307"/>
          </a:xfrm>
        </p:grpSpPr>
        <p:pic>
          <p:nvPicPr>
            <p:cNvPr id="5" name="Picture 2" descr="A TUTTO DAMS 2024. DAL 5 DICEMBRE LA MOSTRA DEL DIPARTIMENTO DI SCIENZE  DELLA COMUNICAZIONE – Radio Frequenza">
              <a:extLst>
                <a:ext uri="{FF2B5EF4-FFF2-40B4-BE49-F238E27FC236}">
                  <a16:creationId xmlns:a16="http://schemas.microsoft.com/office/drawing/2014/main" id="{FAE6A74F-6CE2-AB6C-1CF5-0B94D1847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069" y="4074606"/>
              <a:ext cx="557493" cy="379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nettore dritto 5">
              <a:extLst>
                <a:ext uri="{FF2B5EF4-FFF2-40B4-BE49-F238E27FC236}">
                  <a16:creationId xmlns:a16="http://schemas.microsoft.com/office/drawing/2014/main" id="{8E3C03D3-7F71-52D5-06B8-D97AC27BCA9F}"/>
                </a:ext>
              </a:extLst>
            </p:cNvPr>
            <p:cNvCxnSpPr/>
            <p:nvPr/>
          </p:nvCxnSpPr>
          <p:spPr>
            <a:xfrm>
              <a:off x="8014368" y="4463214"/>
              <a:ext cx="699530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C0872E6-DFF5-148D-C803-BB7D96B45AB9}"/>
                </a:ext>
              </a:extLst>
            </p:cNvPr>
            <p:cNvSpPr txBox="1"/>
            <p:nvPr/>
          </p:nvSpPr>
          <p:spPr>
            <a:xfrm>
              <a:off x="7942081" y="4434162"/>
              <a:ext cx="844103" cy="15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500" spc="-20" dirty="0">
                  <a:solidFill>
                    <a:schemeClr val="tx1">
                      <a:lumMod val="75000"/>
                    </a:schemeClr>
                  </a:solidFill>
                  <a:latin typeface="Avenir Light" panose="020B0402020203020204" pitchFamily="34" charset="77"/>
                </a:rPr>
                <a:t>prof. Andrea Sangiovanni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8427-5428-375D-70E4-A1DC3BB06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842E0D2-5502-2A5E-7FFA-9DABF9A75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3" y="0"/>
            <a:ext cx="91338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ECE1C10-F7E2-235D-AB11-5E3435FF5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069" y="392596"/>
            <a:ext cx="2650435" cy="1303682"/>
          </a:xfrm>
          <a:solidFill>
            <a:schemeClr val="accent1"/>
          </a:solidFill>
        </p:spPr>
        <p:txBody>
          <a:bodyPr/>
          <a:lstStyle/>
          <a:p>
            <a:pPr marL="0" indent="0" algn="l"/>
            <a:r>
              <a:rPr lang="it-IT" sz="2400" dirty="0">
                <a:latin typeface="Montserrat" pitchFamily="2" charset="77"/>
              </a:rPr>
              <a:t>la formazione dell’opinione pubblica</a:t>
            </a: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DF27228E-E77B-0BE2-7123-9DB5527482B5}"/>
              </a:ext>
            </a:extLst>
          </p:cNvPr>
          <p:cNvSpPr txBox="1">
            <a:spLocks/>
          </p:cNvSpPr>
          <p:nvPr/>
        </p:nvSpPr>
        <p:spPr>
          <a:xfrm>
            <a:off x="424069" y="2292626"/>
            <a:ext cx="2650435" cy="1851112"/>
          </a:xfrm>
          <a:prstGeom prst="rect">
            <a:avLst/>
          </a:prstGeom>
          <a:solidFill>
            <a:srgbClr val="FFE69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taatliches"/>
              <a:buNone/>
              <a:defRPr sz="34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71450" indent="-171450" algn="just">
              <a:buSzPct val="100000"/>
              <a:buFont typeface="Arial" panose="020B0604020202020204" pitchFamily="34" charset="0"/>
              <a:buChar char="•"/>
            </a:pPr>
            <a:r>
              <a:rPr lang="it-IT" sz="1200" b="0" dirty="0">
                <a:latin typeface="+mn-lt"/>
              </a:rPr>
              <a:t>nascita del giornalismo popolare (penny press, 1830 circa) e invenzione della notizia</a:t>
            </a:r>
          </a:p>
          <a:p>
            <a:pPr marL="171450" indent="-171450" algn="just">
              <a:buSzPct val="100000"/>
              <a:buFont typeface="Arial" panose="020B0604020202020204" pitchFamily="34" charset="0"/>
              <a:buChar char="•"/>
            </a:pPr>
            <a:r>
              <a:rPr lang="it-IT" sz="1200" b="0" dirty="0">
                <a:latin typeface="+mn-lt"/>
              </a:rPr>
              <a:t>cambiamenti economici e sociali (seconda rivoluzione industriale; liberalismo)</a:t>
            </a:r>
          </a:p>
          <a:p>
            <a:pPr marL="171450" indent="-171450" algn="just">
              <a:buSzPct val="100000"/>
              <a:buFont typeface="Arial" panose="020B0604020202020204" pitchFamily="34" charset="0"/>
              <a:buChar char="•"/>
            </a:pPr>
            <a:r>
              <a:rPr lang="it-IT" sz="1200" b="0" dirty="0">
                <a:latin typeface="+mn-lt"/>
              </a:rPr>
              <a:t>nascita dei media di massa (fotografia, radio, cinema, rotativa, linotype)</a:t>
            </a:r>
          </a:p>
        </p:txBody>
      </p:sp>
    </p:spTree>
    <p:extLst>
      <p:ext uri="{BB962C8B-B14F-4D97-AF65-F5344CB8AC3E}">
        <p14:creationId xmlns:p14="http://schemas.microsoft.com/office/powerpoint/2010/main" val="371463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2A27F1-6374-6738-7BA0-A7E7A15A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773" y="1602879"/>
            <a:ext cx="4321800" cy="1937742"/>
          </a:xfrm>
        </p:spPr>
        <p:txBody>
          <a:bodyPr/>
          <a:lstStyle/>
          <a:p>
            <a:pPr marL="139700" indent="0" algn="just">
              <a:buNone/>
            </a:pPr>
            <a:r>
              <a:rPr lang="it-IT" sz="1200" dirty="0">
                <a:latin typeface="+mn-lt"/>
              </a:rPr>
              <a:t>Le immagini in base a cui agiscono gruppi di persone o individui che agiscono in nome di gruppi, costituiscono l’Opinione Pubblica con le iniziali maiuscole (...)</a:t>
            </a:r>
          </a:p>
          <a:p>
            <a:pPr marL="139700" indent="0" algn="just">
              <a:buNone/>
            </a:pPr>
            <a:r>
              <a:rPr lang="it-IT" sz="1200" dirty="0">
                <a:latin typeface="+mn-lt"/>
              </a:rPr>
              <a:t>Lo studioso dell’opinione pubblica deve quindi cominciare col riconoscere il rapporto triangolare esistente tra la scena dell’azione, la rappresentazione che l’uomo si fa di questa scena e la reazione a tale rappresentazione, rioperante a sua volta sulla scena dell’azione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78DEEA-32F7-E9D5-DA88-E0247675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95" y="1347019"/>
            <a:ext cx="2289802" cy="33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422735-02F8-570A-667A-7D1457996685}"/>
              </a:ext>
            </a:extLst>
          </p:cNvPr>
          <p:cNvSpPr txBox="1"/>
          <p:nvPr/>
        </p:nvSpPr>
        <p:spPr>
          <a:xfrm>
            <a:off x="491613" y="846026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Montserrat" pitchFamily="2" charset="77"/>
              </a:rPr>
              <a:t>Walter Lippmann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DA568E-DFD6-D1FF-8348-A7029FCCA8CB}"/>
              </a:ext>
            </a:extLst>
          </p:cNvPr>
          <p:cNvSpPr txBox="1"/>
          <p:nvPr/>
        </p:nvSpPr>
        <p:spPr>
          <a:xfrm>
            <a:off x="5329083" y="3973240"/>
            <a:ext cx="2866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Walter Lippmann, </a:t>
            </a:r>
            <a:r>
              <a:rPr lang="it-IT" sz="1100" i="1" dirty="0"/>
              <a:t>The public opinion</a:t>
            </a:r>
            <a:r>
              <a:rPr lang="it-IT" sz="1100" dirty="0"/>
              <a:t>, 1922</a:t>
            </a:r>
          </a:p>
        </p:txBody>
      </p:sp>
    </p:spTree>
    <p:extLst>
      <p:ext uri="{BB962C8B-B14F-4D97-AF65-F5344CB8AC3E}">
        <p14:creationId xmlns:p14="http://schemas.microsoft.com/office/powerpoint/2010/main" val="177750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DEE16E08-4BFE-BAEA-5B75-1A5CCCAA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>
            <a:extLst>
              <a:ext uri="{FF2B5EF4-FFF2-40B4-BE49-F238E27FC236}">
                <a16:creationId xmlns:a16="http://schemas.microsoft.com/office/drawing/2014/main" id="{4C9658B6-DA49-271F-42F6-7D2116A6C9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21855">
            <a:off x="2225010" y="2418616"/>
            <a:ext cx="4693982" cy="1264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cultura</a:t>
            </a:r>
            <a:r>
              <a:rPr lang="en" dirty="0"/>
              <a:t> e </a:t>
            </a:r>
            <a:br>
              <a:rPr lang="en" dirty="0"/>
            </a:br>
            <a:r>
              <a:rPr lang="en" dirty="0" err="1"/>
              <a:t>storia</a:t>
            </a:r>
            <a:r>
              <a:rPr lang="en" dirty="0"/>
              <a:t> </a:t>
            </a:r>
            <a:r>
              <a:rPr lang="en" dirty="0" err="1"/>
              <a:t>culturale</a:t>
            </a:r>
            <a:endParaRPr dirty="0"/>
          </a:p>
        </p:txBody>
      </p:sp>
      <p:sp>
        <p:nvSpPr>
          <p:cNvPr id="405" name="Google Shape;405;p41">
            <a:extLst>
              <a:ext uri="{FF2B5EF4-FFF2-40B4-BE49-F238E27FC236}">
                <a16:creationId xmlns:a16="http://schemas.microsoft.com/office/drawing/2014/main" id="{781C0E6D-42DC-1D30-B57D-F369B24CF86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30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283E5D-A4A3-23F3-6315-7B389F67DDF6}"/>
              </a:ext>
            </a:extLst>
          </p:cNvPr>
          <p:cNvSpPr txBox="1"/>
          <p:nvPr/>
        </p:nvSpPr>
        <p:spPr>
          <a:xfrm>
            <a:off x="481781" y="1401335"/>
            <a:ext cx="34511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cultura è «una struttura di significato trasmessa storicamente, incarnata in simboli, un sistema di concezioni ereditate espresse in forme simboliche, per mezzo di cui gli uomini comunicano, perpetuano e sviluppano la loro conoscenza e i loro atteggiamenti verso la vita»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513812-EEBD-6BC8-538C-1D4BE6A64FAA}"/>
              </a:ext>
            </a:extLst>
          </p:cNvPr>
          <p:cNvSpPr txBox="1"/>
          <p:nvPr/>
        </p:nvSpPr>
        <p:spPr>
          <a:xfrm>
            <a:off x="2615381" y="3687096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Clifford </a:t>
            </a:r>
            <a:r>
              <a:rPr lang="it-IT" sz="1200" dirty="0" err="1"/>
              <a:t>Geertz</a:t>
            </a:r>
            <a:endParaRPr lang="it-IT" sz="1200" dirty="0"/>
          </a:p>
        </p:txBody>
      </p:sp>
      <p:pic>
        <p:nvPicPr>
          <p:cNvPr id="6148" name="Picture 4" descr="Io Sono Cultura – Symbola">
            <a:extLst>
              <a:ext uri="{FF2B5EF4-FFF2-40B4-BE49-F238E27FC236}">
                <a16:creationId xmlns:a16="http://schemas.microsoft.com/office/drawing/2014/main" id="{E936C828-7629-53F2-E052-EC5DE89BA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733" y="-384149"/>
            <a:ext cx="2153531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o Sono Cultura – Symbola">
            <a:extLst>
              <a:ext uri="{FF2B5EF4-FFF2-40B4-BE49-F238E27FC236}">
                <a16:creationId xmlns:a16="http://schemas.microsoft.com/office/drawing/2014/main" id="{F61DD8B9-B937-934A-7A75-6836AA5BF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982" y="1527096"/>
            <a:ext cx="2165032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o sono Cultura 2021 L'Italia della qualità e della bellezza s˩da la Frisi  Io sono Cultura 2021 L'Italia della qualità e">
            <a:extLst>
              <a:ext uri="{FF2B5EF4-FFF2-40B4-BE49-F238E27FC236}">
                <a16:creationId xmlns:a16="http://schemas.microsoft.com/office/drawing/2014/main" id="{884071C7-4335-919C-7334-CF1355BEC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970" y="3463438"/>
            <a:ext cx="2079057" cy="21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9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488DFC-03D7-F9BB-7589-8DA3C8D8257F}"/>
              </a:ext>
            </a:extLst>
          </p:cNvPr>
          <p:cNvSpPr txBox="1"/>
          <p:nvPr/>
        </p:nvSpPr>
        <p:spPr>
          <a:xfrm>
            <a:off x="3126658" y="965248"/>
            <a:ext cx="3408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Storia culturale come storia della cultura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B199E4-50F0-566D-D6E4-CF63A3CDEE82}"/>
              </a:ext>
            </a:extLst>
          </p:cNvPr>
          <p:cNvSpPr txBox="1"/>
          <p:nvPr/>
        </p:nvSpPr>
        <p:spPr>
          <a:xfrm>
            <a:off x="3126658" y="1539403"/>
            <a:ext cx="4542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Fase </a:t>
            </a:r>
            <a:r>
              <a:rPr lang="it-IT" b="1" dirty="0"/>
              <a:t>classica</a:t>
            </a:r>
            <a:r>
              <a:rPr lang="it-IT" dirty="0"/>
              <a:t> della storia culturale: gli storici tracciano il «ritratto di un’epoca» mettendo in rapporto fra di loro le varie fonti culturali, in particolare artistiche: Burckhardt (XIX sec) e Huizinga (XX sec)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200DFB-F846-3F91-A214-15A971AAC023}"/>
              </a:ext>
            </a:extLst>
          </p:cNvPr>
          <p:cNvSpPr txBox="1"/>
          <p:nvPr/>
        </p:nvSpPr>
        <p:spPr>
          <a:xfrm>
            <a:off x="3048000" y="2649991"/>
            <a:ext cx="4621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L’innovazione nell’apporto di Warburg e </a:t>
            </a:r>
            <a:r>
              <a:rPr lang="it-IT" dirty="0" err="1"/>
              <a:t>Gombrich</a:t>
            </a:r>
            <a:r>
              <a:rPr lang="it-IT" dirty="0"/>
              <a:t>, anch’essi storici dell’arte (l’analisi non formale delle immagini, il rapporto con la società, la dimensione individuale)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1FD35D-B098-F88E-E88B-0A6FEE80B312}"/>
              </a:ext>
            </a:extLst>
          </p:cNvPr>
          <p:cNvSpPr txBox="1"/>
          <p:nvPr/>
        </p:nvSpPr>
        <p:spPr>
          <a:xfrm>
            <a:off x="3048000" y="3760579"/>
            <a:ext cx="462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anni della storia sociale e della cultura popolare: la storia dal basso, la microstoria, la storia orale...</a:t>
            </a:r>
          </a:p>
        </p:txBody>
      </p:sp>
      <p:pic>
        <p:nvPicPr>
          <p:cNvPr id="7172" name="Picture 4" descr="Mano che indica | Immagini vettoriali gratuiti">
            <a:extLst>
              <a:ext uri="{FF2B5EF4-FFF2-40B4-BE49-F238E27FC236}">
                <a16:creationId xmlns:a16="http://schemas.microsoft.com/office/drawing/2014/main" id="{9C2FB066-1D8C-709B-70E3-4BEDFED2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385" y="1675130"/>
            <a:ext cx="789615" cy="4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oigt pointé - Potton">
            <a:extLst>
              <a:ext uri="{FF2B5EF4-FFF2-40B4-BE49-F238E27FC236}">
                <a16:creationId xmlns:a16="http://schemas.microsoft.com/office/drawing/2014/main" id="{BF1067CA-311E-1CBB-06E5-8225262E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354" y="1037467"/>
            <a:ext cx="818646" cy="3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ndicazione a dito Immagine gratis - Public Domain Pictures">
            <a:extLst>
              <a:ext uri="{FF2B5EF4-FFF2-40B4-BE49-F238E27FC236}">
                <a16:creationId xmlns:a16="http://schemas.microsoft.com/office/drawing/2014/main" id="{7F261198-BC51-BBF3-60A4-172C58EB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905" y="2710586"/>
            <a:ext cx="917030" cy="5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inger pointing / pointing finger (Outline 1c' Coasters | Spreadshirt">
            <a:extLst>
              <a:ext uri="{FF2B5EF4-FFF2-40B4-BE49-F238E27FC236}">
                <a16:creationId xmlns:a16="http://schemas.microsoft.com/office/drawing/2014/main" id="{FEB23FCE-DF11-53AA-59E1-02C3C52A0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677" y="3760579"/>
            <a:ext cx="617323" cy="3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3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né Magritte e il tradimento delle immagini">
            <a:extLst>
              <a:ext uri="{FF2B5EF4-FFF2-40B4-BE49-F238E27FC236}">
                <a16:creationId xmlns:a16="http://schemas.microsoft.com/office/drawing/2014/main" id="{7CA2D6C4-B8D0-A402-0AFB-CBA58774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142" y="1984354"/>
            <a:ext cx="4119716" cy="28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C4B587-70F1-A70E-4943-064362407F2F}"/>
              </a:ext>
            </a:extLst>
          </p:cNvPr>
          <p:cNvSpPr txBox="1"/>
          <p:nvPr/>
        </p:nvSpPr>
        <p:spPr>
          <a:xfrm>
            <a:off x="582558" y="147586"/>
            <a:ext cx="53757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>
                <a:solidFill>
                  <a:srgbClr val="000000"/>
                </a:solidFill>
                <a:effectLst/>
                <a:latin typeface="+mn-lt"/>
              </a:rPr>
              <a:t>La </a:t>
            </a:r>
            <a:r>
              <a:rPr lang="it-IT" sz="1200" b="1" i="0" dirty="0">
                <a:solidFill>
                  <a:srgbClr val="000000"/>
                </a:solidFill>
                <a:effectLst/>
                <a:latin typeface="+mn-lt"/>
              </a:rPr>
              <a:t>nuova storia culturale </a:t>
            </a:r>
            <a:r>
              <a:rPr lang="it-IT" sz="1200" b="0" i="0" dirty="0">
                <a:solidFill>
                  <a:srgbClr val="000000"/>
                </a:solidFill>
                <a:effectLst/>
                <a:latin typeface="+mn-lt"/>
              </a:rPr>
              <a:t>non crea un nuovo oggetto di analisi, ma </a:t>
            </a:r>
            <a:r>
              <a:rPr lang="it-IT" sz="1200" b="1" i="0" dirty="0">
                <a:solidFill>
                  <a:srgbClr val="000000"/>
                </a:solidFill>
                <a:effectLst/>
                <a:latin typeface="+mn-lt"/>
              </a:rPr>
              <a:t>amplia le prospettive</a:t>
            </a:r>
            <a:r>
              <a:rPr lang="it-IT" sz="1200" b="0" i="0" dirty="0">
                <a:solidFill>
                  <a:srgbClr val="000000"/>
                </a:solidFill>
                <a:effectLst/>
                <a:latin typeface="+mn-lt"/>
              </a:rPr>
              <a:t>: estende gli interrogativi di ricerca, affina le metodologie e soprattutto rivoluziona il concetto di fonte. Essa non è una mera finestra trasparente sul passato, non ha un significato univoco: ogni documento è una stratificazione di significati multipli, di negoziazioni, di strategie spesso contrastanti. Il concetto di fonte, quindi, muta e si amplia, arrivando a comprendere ogni artefatto culturale: non solo documentazione testuale, ma anche materiale, visuale, orale, sonora, audiovisiva.</a:t>
            </a:r>
            <a:endParaRPr lang="it-IT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65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87D35EE7-E9B8-529A-0181-5ED67CD04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>
            <a:extLst>
              <a:ext uri="{FF2B5EF4-FFF2-40B4-BE49-F238E27FC236}">
                <a16:creationId xmlns:a16="http://schemas.microsoft.com/office/drawing/2014/main" id="{D84F5E0D-A34C-92B4-9ECA-9FD38877EE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21855">
            <a:off x="3322232" y="2426299"/>
            <a:ext cx="2278497" cy="739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fonti</a:t>
            </a:r>
            <a:endParaRPr dirty="0"/>
          </a:p>
        </p:txBody>
      </p:sp>
      <p:sp>
        <p:nvSpPr>
          <p:cNvPr id="405" name="Google Shape;405;p41">
            <a:extLst>
              <a:ext uri="{FF2B5EF4-FFF2-40B4-BE49-F238E27FC236}">
                <a16:creationId xmlns:a16="http://schemas.microsoft.com/office/drawing/2014/main" id="{F1FEFA09-3BFC-1269-968B-7E3F2FADCCA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569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09CD5F-7142-5511-EC6E-54BFDD3B8020}"/>
              </a:ext>
            </a:extLst>
          </p:cNvPr>
          <p:cNvSpPr txBox="1"/>
          <p:nvPr/>
        </p:nvSpPr>
        <p:spPr>
          <a:xfrm>
            <a:off x="837398" y="2491309"/>
            <a:ext cx="742107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300" dirty="0"/>
              <a:t>Le differenze sostanziali di strutture e di decorazione, fra i teatri di corte del XVIII secolo e gli odierni teatri e sale cinematografiche, che si cercano di rendere «funzionali» al massimo, pensando a «masse» di ascoltatori e non ad una ristretta cerchia di alti personaggi – dicono molto (…) sulle differenze sociali ed umane, fra il Settecento e i giorni nostri. Pure il mobilio, l’arredamento della casa, il vestiario ecc. consentono allo storico di conoscere sempre più a fondo il clima morale e sociale delle varie età. La radio, già solo con i suoi programmi e le sue scelte; il cinematografo (…) costituiscono una «fonte» importantissima per comprendere la psicologia delle masse dei nostri tempi e il suo variare. E lo storico del XX secolo non potrà prescindere da questi «strumenti di ricerca»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30D0A-DEBC-CA50-B19A-2BB5548102B1}"/>
              </a:ext>
            </a:extLst>
          </p:cNvPr>
          <p:cNvSpPr txBox="1"/>
          <p:nvPr/>
        </p:nvSpPr>
        <p:spPr>
          <a:xfrm>
            <a:off x="4112394" y="1814477"/>
            <a:ext cx="4721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err="1">
                <a:latin typeface="Montserrat" pitchFamily="2" charset="77"/>
              </a:rPr>
              <a:t>F</a:t>
            </a:r>
            <a:r>
              <a:rPr lang="it-IT" sz="1400" b="1" dirty="0">
                <a:latin typeface="Montserrat" pitchFamily="2" charset="77"/>
              </a:rPr>
              <a:t>. Chabod, </a:t>
            </a:r>
            <a:r>
              <a:rPr lang="it-IT" sz="1400" b="1" i="1" dirty="0">
                <a:latin typeface="Montserrat" pitchFamily="2" charset="77"/>
              </a:rPr>
              <a:t>Lezioni di metodo storico </a:t>
            </a:r>
            <a:r>
              <a:rPr lang="it-IT" sz="1400" b="1" dirty="0">
                <a:latin typeface="Montserrat" pitchFamily="2" charset="77"/>
              </a:rPr>
              <a:t>(1969)</a:t>
            </a:r>
          </a:p>
        </p:txBody>
      </p:sp>
    </p:spTree>
    <p:extLst>
      <p:ext uri="{BB962C8B-B14F-4D97-AF65-F5344CB8AC3E}">
        <p14:creationId xmlns:p14="http://schemas.microsoft.com/office/powerpoint/2010/main" val="88182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6C1AD-702E-6157-F397-E9E3350B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888" y="1203158"/>
            <a:ext cx="2257463" cy="1198109"/>
          </a:xfrm>
        </p:spPr>
        <p:txBody>
          <a:bodyPr/>
          <a:lstStyle/>
          <a:p>
            <a:r>
              <a:rPr lang="it-IT" sz="3000" dirty="0">
                <a:latin typeface="Montserrat" pitchFamily="2" charset="77"/>
              </a:rPr>
              <a:t>TUTTO È FONTE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CACB994-999E-D910-F13A-AE23892DAC6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936402" y="2401267"/>
            <a:ext cx="3139193" cy="1583119"/>
          </a:xfrm>
        </p:spPr>
        <p:txBody>
          <a:bodyPr/>
          <a:lstStyle/>
          <a:p>
            <a:r>
              <a:rPr lang="it-IT" sz="3000" dirty="0">
                <a:latin typeface="Montserrat" pitchFamily="2" charset="77"/>
              </a:rPr>
              <a:t>NESSUNA FONTE È NEUTRA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06AD4B-6EBE-E75E-D973-8C0F9EDA1DAA}"/>
              </a:ext>
            </a:extLst>
          </p:cNvPr>
          <p:cNvSpPr txBox="1"/>
          <p:nvPr/>
        </p:nvSpPr>
        <p:spPr>
          <a:xfrm>
            <a:off x="1457888" y="2401267"/>
            <a:ext cx="2257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(ma ci sono fonti </a:t>
            </a:r>
            <a:r>
              <a:rPr lang="it-IT" sz="2000" b="1" dirty="0"/>
              <a:t>intenzionali</a:t>
            </a:r>
            <a:r>
              <a:rPr lang="it-IT" sz="2000" dirty="0"/>
              <a:t> e </a:t>
            </a:r>
            <a:r>
              <a:rPr lang="it-IT" sz="2000" b="1" dirty="0"/>
              <a:t>non intenzionali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48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Schindler's List (1993) Original Movie Poster at Amazon's Entertainment  Collectibles Store">
            <a:extLst>
              <a:ext uri="{FF2B5EF4-FFF2-40B4-BE49-F238E27FC236}">
                <a16:creationId xmlns:a16="http://schemas.microsoft.com/office/drawing/2014/main" id="{1333A13C-3130-7976-CE07-FF74E95E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516">
            <a:off x="6729916" y="2739363"/>
            <a:ext cx="1387959" cy="2071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cheda del Casellario politico centrale di Carlo Levi | Ephemera, Event,  Event ticket">
            <a:extLst>
              <a:ext uri="{FF2B5EF4-FFF2-40B4-BE49-F238E27FC236}">
                <a16:creationId xmlns:a16="http://schemas.microsoft.com/office/drawing/2014/main" id="{1630C487-6677-B954-59C0-801A4AA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826">
            <a:off x="4549802" y="176150"/>
            <a:ext cx="2181546" cy="15532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970FC8-D3CA-9B72-7231-28ED55B13254}"/>
              </a:ext>
            </a:extLst>
          </p:cNvPr>
          <p:cNvSpPr txBox="1"/>
          <p:nvPr/>
        </p:nvSpPr>
        <p:spPr>
          <a:xfrm>
            <a:off x="1065947" y="967932"/>
            <a:ext cx="110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fonti primarie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EF846-35D4-9721-17FE-C8DD2B930F35}"/>
              </a:ext>
            </a:extLst>
          </p:cNvPr>
          <p:cNvSpPr txBox="1"/>
          <p:nvPr/>
        </p:nvSpPr>
        <p:spPr>
          <a:xfrm>
            <a:off x="1065947" y="3093802"/>
            <a:ext cx="110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fonti secondarie</a:t>
            </a:r>
          </a:p>
        </p:txBody>
      </p:sp>
      <p:pic>
        <p:nvPicPr>
          <p:cNvPr id="10" name="Picture 2" descr="1944 – 1946: UN PROCEDIMENTO DI “EPURAZIONE” NEL SENESE NARRATO ATTRAVERSO DOCUMENTI  D'ARCHIVIO - EreticaMente">
            <a:extLst>
              <a:ext uri="{FF2B5EF4-FFF2-40B4-BE49-F238E27FC236}">
                <a16:creationId xmlns:a16="http://schemas.microsoft.com/office/drawing/2014/main" id="{B9F876D1-7CCF-1624-F2DC-9379CB2F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090">
            <a:off x="1953990" y="188570"/>
            <a:ext cx="2225072" cy="1415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ocessi contro il brigantaggio - Archivio di Stato di Potenza">
            <a:extLst>
              <a:ext uri="{FF2B5EF4-FFF2-40B4-BE49-F238E27FC236}">
                <a16:creationId xmlns:a16="http://schemas.microsoft.com/office/drawing/2014/main" id="{FC67D6D9-1F8E-EFFF-6B4C-5ED1D639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2084">
            <a:off x="3829032" y="526894"/>
            <a:ext cx="1371708" cy="20840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Amazon.it: STORIA D'ITALIA DAL 1871 AL 1915. - Croce, Benedetto - Libri">
            <a:extLst>
              <a:ext uri="{FF2B5EF4-FFF2-40B4-BE49-F238E27FC236}">
                <a16:creationId xmlns:a16="http://schemas.microsoft.com/office/drawing/2014/main" id="{560ECC49-DBF4-472F-DC54-EA3EDF595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067" y="2740361"/>
            <a:ext cx="1305624" cy="20239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Facebook">
            <a:extLst>
              <a:ext uri="{FF2B5EF4-FFF2-40B4-BE49-F238E27FC236}">
                <a16:creationId xmlns:a16="http://schemas.microsoft.com/office/drawing/2014/main" id="{9E8902F6-22D8-E253-5356-F1372DF2C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27187">
            <a:off x="5798118" y="3833890"/>
            <a:ext cx="1149146" cy="117524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Manifesto Poster originale Ladri di Biciclette Vittorio de - Catawiki">
            <a:extLst>
              <a:ext uri="{FF2B5EF4-FFF2-40B4-BE49-F238E27FC236}">
                <a16:creationId xmlns:a16="http://schemas.microsoft.com/office/drawing/2014/main" id="{6039B353-EA73-0030-253E-DDDAE72BF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6213" y="214518"/>
            <a:ext cx="1618228" cy="21307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Rodolfo De Angelis &quot;78 giri&quot;">
            <a:extLst>
              <a:ext uri="{FF2B5EF4-FFF2-40B4-BE49-F238E27FC236}">
                <a16:creationId xmlns:a16="http://schemas.microsoft.com/office/drawing/2014/main" id="{725EE90E-A491-0140-E37C-A7EE4DB6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574" y="1567388"/>
            <a:ext cx="1402279" cy="1416444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La-banalita-del-male-Eichmann-a-Gerusalemme">
            <a:extLst>
              <a:ext uri="{FF2B5EF4-FFF2-40B4-BE49-F238E27FC236}">
                <a16:creationId xmlns:a16="http://schemas.microsoft.com/office/drawing/2014/main" id="{6B5E22FE-348B-9A97-9E3E-3BDDE7CE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9546">
            <a:off x="3779997" y="2893902"/>
            <a:ext cx="1307360" cy="2011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oigt pointé - Potton">
            <a:extLst>
              <a:ext uri="{FF2B5EF4-FFF2-40B4-BE49-F238E27FC236}">
                <a16:creationId xmlns:a16="http://schemas.microsoft.com/office/drawing/2014/main" id="{D78031C1-F58F-0ED7-684D-1FA84EF9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52" y="1103251"/>
            <a:ext cx="702645" cy="3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oigt pointé - Potton">
            <a:extLst>
              <a:ext uri="{FF2B5EF4-FFF2-40B4-BE49-F238E27FC236}">
                <a16:creationId xmlns:a16="http://schemas.microsoft.com/office/drawing/2014/main" id="{A1923888-ADA5-6025-E345-3228C4CF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52" y="3229121"/>
            <a:ext cx="702645" cy="3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D4A92D-D8B0-99EF-C0AF-5CBA1DCD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2565">
            <a:off x="1909453" y="1403878"/>
            <a:ext cx="2034511" cy="14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l secolo breve. 1914-1991: l'era dei grandi cataclismi - Eric J. Hobsbawm  - Libro - Rizzoli - Storica | IBS">
            <a:extLst>
              <a:ext uri="{FF2B5EF4-FFF2-40B4-BE49-F238E27FC236}">
                <a16:creationId xmlns:a16="http://schemas.microsoft.com/office/drawing/2014/main" id="{3A0A6605-D1D6-03E5-7D2E-24234BC8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433" y="2645784"/>
            <a:ext cx="1546938" cy="2205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 txBox="1">
            <a:spLocks noGrp="1"/>
          </p:cNvSpPr>
          <p:nvPr>
            <p:ph type="title" idx="8"/>
          </p:nvPr>
        </p:nvSpPr>
        <p:spPr>
          <a:xfrm>
            <a:off x="1982783" y="2584313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91" name="Google Shape;391;p40"/>
          <p:cNvSpPr txBox="1">
            <a:spLocks noGrp="1"/>
          </p:cNvSpPr>
          <p:nvPr>
            <p:ph type="title" idx="9"/>
          </p:nvPr>
        </p:nvSpPr>
        <p:spPr>
          <a:xfrm>
            <a:off x="3225338" y="25656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740225" y="2865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la </a:t>
            </a:r>
            <a:r>
              <a:rPr lang="en" sz="1800" dirty="0" err="1"/>
              <a:t>storia</a:t>
            </a:r>
            <a:endParaRPr sz="1800" dirty="0"/>
          </a:p>
        </p:txBody>
      </p:sp>
      <p:sp>
        <p:nvSpPr>
          <p:cNvPr id="393" name="Google Shape;393;p40"/>
          <p:cNvSpPr txBox="1">
            <a:spLocks noGrp="1"/>
          </p:cNvSpPr>
          <p:nvPr>
            <p:ph type="subTitle" idx="1"/>
          </p:nvPr>
        </p:nvSpPr>
        <p:spPr>
          <a:xfrm>
            <a:off x="740225" y="3530961"/>
            <a:ext cx="1139695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che cos’è la storia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40"/>
          <p:cNvSpPr txBox="1">
            <a:spLocks noGrp="1"/>
          </p:cNvSpPr>
          <p:nvPr>
            <p:ph type="title" idx="2"/>
          </p:nvPr>
        </p:nvSpPr>
        <p:spPr>
          <a:xfrm>
            <a:off x="3266048" y="2873248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la </a:t>
            </a:r>
            <a:r>
              <a:rPr lang="en" sz="1800" dirty="0" err="1"/>
              <a:t>cultura</a:t>
            </a:r>
            <a:endParaRPr sz="1800" dirty="0"/>
          </a:p>
        </p:txBody>
      </p:sp>
      <p:sp>
        <p:nvSpPr>
          <p:cNvPr id="395" name="Google Shape;395;p40"/>
          <p:cNvSpPr txBox="1">
            <a:spLocks noGrp="1"/>
          </p:cNvSpPr>
          <p:nvPr>
            <p:ph type="subTitle" idx="3"/>
          </p:nvPr>
        </p:nvSpPr>
        <p:spPr>
          <a:xfrm>
            <a:off x="3262544" y="3588885"/>
            <a:ext cx="1502186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Cultura e storia culturale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40"/>
          <p:cNvSpPr txBox="1">
            <a:spLocks noGrp="1"/>
          </p:cNvSpPr>
          <p:nvPr>
            <p:ph type="title" idx="4"/>
          </p:nvPr>
        </p:nvSpPr>
        <p:spPr>
          <a:xfrm>
            <a:off x="1899143" y="3127826"/>
            <a:ext cx="1706669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/>
              <a:t>l’opinione</a:t>
            </a:r>
            <a:r>
              <a:rPr lang="en" sz="1800" dirty="0"/>
              <a:t> </a:t>
            </a:r>
            <a:r>
              <a:rPr lang="en" sz="1800" dirty="0" err="1"/>
              <a:t>pubblica</a:t>
            </a:r>
            <a:endParaRPr sz="1800" dirty="0"/>
          </a:p>
        </p:txBody>
      </p:sp>
      <p:sp>
        <p:nvSpPr>
          <p:cNvPr id="397" name="Google Shape;397;p40"/>
          <p:cNvSpPr txBox="1">
            <a:spLocks noGrp="1"/>
          </p:cNvSpPr>
          <p:nvPr>
            <p:ph type="subTitle" idx="5"/>
          </p:nvPr>
        </p:nvSpPr>
        <p:spPr>
          <a:xfrm>
            <a:off x="1899143" y="3569018"/>
            <a:ext cx="1541471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Sfera e opinione pubblica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40"/>
          <p:cNvSpPr txBox="1">
            <a:spLocks noGrp="1"/>
          </p:cNvSpPr>
          <p:nvPr>
            <p:ph type="title" idx="7"/>
          </p:nvPr>
        </p:nvSpPr>
        <p:spPr>
          <a:xfrm>
            <a:off x="740227" y="25656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" name="Google Shape;391;p40">
            <a:extLst>
              <a:ext uri="{FF2B5EF4-FFF2-40B4-BE49-F238E27FC236}">
                <a16:creationId xmlns:a16="http://schemas.microsoft.com/office/drawing/2014/main" id="{14C6CC5F-F687-897C-7280-207AFDD1FF43}"/>
              </a:ext>
            </a:extLst>
          </p:cNvPr>
          <p:cNvSpPr txBox="1">
            <a:spLocks/>
          </p:cNvSpPr>
          <p:nvPr/>
        </p:nvSpPr>
        <p:spPr>
          <a:xfrm>
            <a:off x="4551023" y="2565676"/>
            <a:ext cx="1304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5" name="Google Shape;391;p40">
            <a:extLst>
              <a:ext uri="{FF2B5EF4-FFF2-40B4-BE49-F238E27FC236}">
                <a16:creationId xmlns:a16="http://schemas.microsoft.com/office/drawing/2014/main" id="{A4742C51-17B0-4AEF-EC11-4D6501285C21}"/>
              </a:ext>
            </a:extLst>
          </p:cNvPr>
          <p:cNvSpPr txBox="1">
            <a:spLocks/>
          </p:cNvSpPr>
          <p:nvPr/>
        </p:nvSpPr>
        <p:spPr>
          <a:xfrm>
            <a:off x="5710449" y="2574768"/>
            <a:ext cx="1304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6" name="Google Shape;394;p40">
            <a:extLst>
              <a:ext uri="{FF2B5EF4-FFF2-40B4-BE49-F238E27FC236}">
                <a16:creationId xmlns:a16="http://schemas.microsoft.com/office/drawing/2014/main" id="{ECBC488F-DA76-6467-253C-E380C4A1CD3B}"/>
              </a:ext>
            </a:extLst>
          </p:cNvPr>
          <p:cNvSpPr txBox="1">
            <a:spLocks/>
          </p:cNvSpPr>
          <p:nvPr/>
        </p:nvSpPr>
        <p:spPr>
          <a:xfrm>
            <a:off x="4591733" y="2882192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it-IT" sz="1800" dirty="0"/>
              <a:t>fonti</a:t>
            </a:r>
          </a:p>
        </p:txBody>
      </p:sp>
      <p:sp>
        <p:nvSpPr>
          <p:cNvPr id="7" name="Google Shape;395;p40">
            <a:extLst>
              <a:ext uri="{FF2B5EF4-FFF2-40B4-BE49-F238E27FC236}">
                <a16:creationId xmlns:a16="http://schemas.microsoft.com/office/drawing/2014/main" id="{5B509BD2-1809-C5A2-0BB8-DE9C68FA1EAC}"/>
              </a:ext>
            </a:extLst>
          </p:cNvPr>
          <p:cNvSpPr txBox="1">
            <a:spLocks/>
          </p:cNvSpPr>
          <p:nvPr/>
        </p:nvSpPr>
        <p:spPr>
          <a:xfrm>
            <a:off x="4591733" y="3588885"/>
            <a:ext cx="1330435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it-IT" dirty="0"/>
              <a:t>come usare le fonti mediali</a:t>
            </a:r>
          </a:p>
          <a:p>
            <a:pPr marL="0" indent="0"/>
            <a:endParaRPr lang="it-IT" dirty="0"/>
          </a:p>
        </p:txBody>
      </p:sp>
      <p:sp>
        <p:nvSpPr>
          <p:cNvPr id="8" name="Google Shape;394;p40">
            <a:extLst>
              <a:ext uri="{FF2B5EF4-FFF2-40B4-BE49-F238E27FC236}">
                <a16:creationId xmlns:a16="http://schemas.microsoft.com/office/drawing/2014/main" id="{15E53BB1-4C67-E095-4944-1E39A4F1C30C}"/>
              </a:ext>
            </a:extLst>
          </p:cNvPr>
          <p:cNvSpPr txBox="1">
            <a:spLocks/>
          </p:cNvSpPr>
          <p:nvPr/>
        </p:nvSpPr>
        <p:spPr>
          <a:xfrm>
            <a:off x="5710449" y="2865250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taatliches"/>
              <a:buNone/>
              <a:defRPr sz="1700" b="0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it-IT" sz="1800" dirty="0"/>
              <a:t>il programma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Montserrat" pitchFamily="2" charset="77"/>
              </a:rPr>
              <a:t>I MEDIA COME FONTI PER LA STORIA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9E001AE-263E-F2C3-645C-7354F64E0891}"/>
              </a:ext>
            </a:extLst>
          </p:cNvPr>
          <p:cNvSpPr txBox="1"/>
          <p:nvPr/>
        </p:nvSpPr>
        <p:spPr>
          <a:xfrm>
            <a:off x="923038" y="2663966"/>
            <a:ext cx="72863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I media (…) quando vengono coniugati con la storia assumono la </a:t>
            </a:r>
            <a:r>
              <a:rPr lang="it-IT" sz="1400" b="1" dirty="0"/>
              <a:t>doppia valenza </a:t>
            </a:r>
            <a:r>
              <a:rPr lang="it-IT" sz="1400" dirty="0"/>
              <a:t>di </a:t>
            </a:r>
            <a:r>
              <a:rPr lang="it-IT" sz="1400" b="1" dirty="0"/>
              <a:t>testimoni diretti </a:t>
            </a:r>
            <a:r>
              <a:rPr lang="it-IT" sz="1400" dirty="0"/>
              <a:t>degli eventi del nostro tempo, in grado di restituirli allo storico costituendosi come fonti, e di </a:t>
            </a:r>
            <a:r>
              <a:rPr lang="it-IT" sz="1400" b="1" dirty="0"/>
              <a:t>mezzi per raccontare la storia</a:t>
            </a:r>
            <a:r>
              <a:rPr lang="it-IT" sz="1400" dirty="0"/>
              <a:t>, strumenti di divulgazione e di narrazione dotati di propri linguaggi, di formule argomentative e di modelli narrativi propri. Nel primo caso, lo storico che li utilizza come documenti si confronta con il presente che li ha prodotti; nel secondo, con il passato che essi intendono raccontare e riprodurre.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D58E82-2678-0F5A-BE93-C519CB406C19}"/>
              </a:ext>
            </a:extLst>
          </p:cNvPr>
          <p:cNvSpPr txBox="1"/>
          <p:nvPr/>
        </p:nvSpPr>
        <p:spPr>
          <a:xfrm>
            <a:off x="2758766" y="1853557"/>
            <a:ext cx="52485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Giovanni De Luna, </a:t>
            </a:r>
            <a:r>
              <a:rPr lang="it-IT" sz="1100" i="1" dirty="0"/>
              <a:t>La passione e la ragione. Il mestiere dello storico contemporaneo </a:t>
            </a:r>
            <a:endParaRPr lang="it-IT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206C8B80-19CC-8021-F6F4-10CBEB3B3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>
            <a:extLst>
              <a:ext uri="{FF2B5EF4-FFF2-40B4-BE49-F238E27FC236}">
                <a16:creationId xmlns:a16="http://schemas.microsoft.com/office/drawing/2014/main" id="{5DBDF51E-7949-E344-12A0-5FE009521E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21855">
            <a:off x="2830549" y="2375046"/>
            <a:ext cx="3261864" cy="739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 </a:t>
            </a:r>
            <a:r>
              <a:rPr lang="en" dirty="0" err="1"/>
              <a:t>programma</a:t>
            </a:r>
            <a:endParaRPr dirty="0"/>
          </a:p>
        </p:txBody>
      </p:sp>
      <p:sp>
        <p:nvSpPr>
          <p:cNvPr id="405" name="Google Shape;405;p41">
            <a:extLst>
              <a:ext uri="{FF2B5EF4-FFF2-40B4-BE49-F238E27FC236}">
                <a16:creationId xmlns:a16="http://schemas.microsoft.com/office/drawing/2014/main" id="{7ED68BF5-C1FD-19F6-8C2A-A63C63BB06D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290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oigt pointé - Potton">
            <a:extLst>
              <a:ext uri="{FF2B5EF4-FFF2-40B4-BE49-F238E27FC236}">
                <a16:creationId xmlns:a16="http://schemas.microsoft.com/office/drawing/2014/main" id="{88F69FB9-1A7D-E471-0532-D2405FB8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73" y="1402065"/>
            <a:ext cx="702645" cy="3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178661-906F-9B63-D0FB-41B127043874}"/>
              </a:ext>
            </a:extLst>
          </p:cNvPr>
          <p:cNvSpPr txBox="1"/>
          <p:nvPr/>
        </p:nvSpPr>
        <p:spPr>
          <a:xfrm>
            <a:off x="1287654" y="1343961"/>
            <a:ext cx="6385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Novecento italiano con due focus sul fascismo e sugli anni Sessanta-Ottanta</a:t>
            </a:r>
          </a:p>
        </p:txBody>
      </p:sp>
      <p:pic>
        <p:nvPicPr>
          <p:cNvPr id="10" name="Picture 6" descr="doigt pointé - Potton">
            <a:extLst>
              <a:ext uri="{FF2B5EF4-FFF2-40B4-BE49-F238E27FC236}">
                <a16:creationId xmlns:a16="http://schemas.microsoft.com/office/drawing/2014/main" id="{9752417C-061D-FFDB-B4A4-BAEB1B7E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0" y="2579747"/>
            <a:ext cx="702645" cy="3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7A6DBD-E99C-97EB-1A6C-47C5965FC568}"/>
              </a:ext>
            </a:extLst>
          </p:cNvPr>
          <p:cNvSpPr txBox="1"/>
          <p:nvPr/>
        </p:nvSpPr>
        <p:spPr>
          <a:xfrm>
            <a:off x="1287654" y="2556169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Organizzazione delle lezioni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CC9AA134-3004-2731-191F-71FB5A5E94F7}"/>
              </a:ext>
            </a:extLst>
          </p:cNvPr>
          <p:cNvGrpSpPr/>
          <p:nvPr/>
        </p:nvGrpSpPr>
        <p:grpSpPr>
          <a:xfrm>
            <a:off x="3700295" y="2266557"/>
            <a:ext cx="2621230" cy="887000"/>
            <a:chOff x="4158114" y="2156060"/>
            <a:chExt cx="2621230" cy="887000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A10445E-2160-E481-1CC9-31416D471E79}"/>
                </a:ext>
              </a:extLst>
            </p:cNvPr>
            <p:cNvSpPr txBox="1"/>
            <p:nvPr/>
          </p:nvSpPr>
          <p:spPr>
            <a:xfrm>
              <a:off x="4158114" y="2156060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sintesi degli eventi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0A69655-D7DB-D31F-7DF0-D4D6DA4FF096}"/>
                </a:ext>
              </a:extLst>
            </p:cNvPr>
            <p:cNvSpPr txBox="1"/>
            <p:nvPr/>
          </p:nvSpPr>
          <p:spPr>
            <a:xfrm>
              <a:off x="4158114" y="2461061"/>
              <a:ext cx="2621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focus su cultura e opinione pubblica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34D6490F-6A59-30A7-0189-C608C7A3397E}"/>
                </a:ext>
              </a:extLst>
            </p:cNvPr>
            <p:cNvSpPr txBox="1"/>
            <p:nvPr/>
          </p:nvSpPr>
          <p:spPr>
            <a:xfrm>
              <a:off x="4158114" y="2766061"/>
              <a:ext cx="1402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domanda/risposta</a:t>
              </a:r>
            </a:p>
          </p:txBody>
        </p:sp>
      </p:grpSp>
      <p:pic>
        <p:nvPicPr>
          <p:cNvPr id="16" name="Picture 6" descr="doigt pointé - Potton">
            <a:extLst>
              <a:ext uri="{FF2B5EF4-FFF2-40B4-BE49-F238E27FC236}">
                <a16:creationId xmlns:a16="http://schemas.microsoft.com/office/drawing/2014/main" id="{CF68E6B1-BCCD-C7EF-39F2-75FBC5425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0" y="3757428"/>
            <a:ext cx="702645" cy="3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FDC0875-3CE9-8F71-4C8B-C3F33CE546C7}"/>
              </a:ext>
            </a:extLst>
          </p:cNvPr>
          <p:cNvSpPr txBox="1"/>
          <p:nvPr/>
        </p:nvSpPr>
        <p:spPr>
          <a:xfrm>
            <a:off x="1287654" y="3719991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Programma d’esame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F139EB8-056A-752D-9CBE-7D5BC95D1BA1}"/>
              </a:ext>
            </a:extLst>
          </p:cNvPr>
          <p:cNvGrpSpPr/>
          <p:nvPr/>
        </p:nvGrpSpPr>
        <p:grpSpPr>
          <a:xfrm>
            <a:off x="3700295" y="3589185"/>
            <a:ext cx="2400016" cy="569387"/>
            <a:chOff x="4032117" y="3304493"/>
            <a:chExt cx="2400016" cy="569387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597E0B4-5B85-CD49-B7A0-5B2CF5B27547}"/>
                </a:ext>
              </a:extLst>
            </p:cNvPr>
            <p:cNvSpPr txBox="1"/>
            <p:nvPr/>
          </p:nvSpPr>
          <p:spPr>
            <a:xfrm>
              <a:off x="4032117" y="3304493"/>
              <a:ext cx="2400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manuale di Storia del Novecento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F2E1D81F-EA57-AA2A-3064-4E368BB4F7B3}"/>
                </a:ext>
              </a:extLst>
            </p:cNvPr>
            <p:cNvSpPr txBox="1"/>
            <p:nvPr/>
          </p:nvSpPr>
          <p:spPr>
            <a:xfrm>
              <a:off x="4032117" y="3596881"/>
              <a:ext cx="1957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approfondimento tematico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62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82955-575D-D09C-3B56-8C6074B1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62C2E1B-5973-22AE-584D-66382B8C7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7688"/>
              </p:ext>
            </p:extLst>
          </p:nvPr>
        </p:nvGraphicFramePr>
        <p:xfrm>
          <a:off x="2782824" y="1967906"/>
          <a:ext cx="6156960" cy="2042394"/>
        </p:xfrm>
        <a:graphic>
          <a:graphicData uri="http://schemas.openxmlformats.org/drawingml/2006/table">
            <a:tbl>
              <a:tblPr firstRow="1" firstCol="1" bandRow="1">
                <a:tableStyleId>{DC8B77C5-978C-494C-8D07-E2487D3878D6}</a:tableStyleId>
              </a:tblPr>
              <a:tblGrid>
                <a:gridCol w="2577713">
                  <a:extLst>
                    <a:ext uri="{9D8B030D-6E8A-4147-A177-3AD203B41FA5}">
                      <a16:colId xmlns:a16="http://schemas.microsoft.com/office/drawing/2014/main" val="1272935604"/>
                    </a:ext>
                  </a:extLst>
                </a:gridCol>
                <a:gridCol w="3579247">
                  <a:extLst>
                    <a:ext uri="{9D8B030D-6E8A-4147-A177-3AD203B41FA5}">
                      <a16:colId xmlns:a16="http://schemas.microsoft.com/office/drawing/2014/main" val="647994923"/>
                    </a:ext>
                  </a:extLst>
                </a:gridCol>
              </a:tblGrid>
              <a:tr h="209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Antonio Scurati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M. Il figlio del secolo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Federico Fellini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Amarcord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32495"/>
                  </a:ext>
                </a:extLst>
              </a:tr>
              <a:tr h="1831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Nicoletta Verna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Giorni di Vetro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Ettore Scola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Una giornata particolare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969995"/>
                  </a:ext>
                </a:extLst>
              </a:tr>
              <a:tr h="1921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Beppe Fenoglio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Il partigiano Johnny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Roberto Rossellini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Roma città aperta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38118"/>
                  </a:ext>
                </a:extLst>
              </a:tr>
              <a:tr h="1923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Cesare Pavese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La casa in collina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i="0" kern="100" dirty="0">
                          <a:effectLst/>
                        </a:rPr>
                        <a:t>Roberto Rossellini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Paisà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542068"/>
                  </a:ext>
                </a:extLst>
              </a:tr>
              <a:tr h="1839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Luciano Bianciardi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La vita agra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Dino Risi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Il sorpasso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21181"/>
                  </a:ext>
                </a:extLst>
              </a:tr>
              <a:tr h="2016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Nanni Balestrini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Vogliamo tutto!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Bernardo Bertolucci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The </a:t>
                      </a:r>
                      <a:r>
                        <a:rPr lang="it-IT" sz="1050" i="1" kern="100" dirty="0" err="1">
                          <a:effectLst/>
                        </a:rPr>
                        <a:t>dreamers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485718"/>
                  </a:ext>
                </a:extLst>
              </a:tr>
              <a:tr h="2193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Antonio Pennacchi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Il fasciocomunista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Marco Bellocchio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Sbatti il mostro in prima pagina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4989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Luigi Rastello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Piove all’insù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Guido Chiesa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Lavorare con lentezza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077277"/>
                  </a:ext>
                </a:extLst>
              </a:tr>
              <a:tr h="1992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Andrea Pazienza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Zanardi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Marco Tullio Giordana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La meglio gioventù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35619"/>
                  </a:ext>
                </a:extLst>
              </a:tr>
              <a:tr h="2522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Pier Vittorio Tondelli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Altri Libertini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50" b="1" kern="100" dirty="0">
                          <a:effectLst/>
                        </a:rPr>
                        <a:t>Federico Fellini</a:t>
                      </a:r>
                      <a:r>
                        <a:rPr lang="it-IT" sz="1050" kern="100" dirty="0">
                          <a:effectLst/>
                        </a:rPr>
                        <a:t>, </a:t>
                      </a:r>
                      <a:r>
                        <a:rPr lang="it-IT" sz="1050" i="1" kern="100" dirty="0">
                          <a:effectLst/>
                        </a:rPr>
                        <a:t>Ginger e Fred</a:t>
                      </a:r>
                      <a:endParaRPr lang="it-IT" sz="1200" i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7676209"/>
                  </a:ext>
                </a:extLst>
              </a:tr>
            </a:tbl>
          </a:graphicData>
        </a:graphic>
      </p:graphicFrame>
      <p:pic>
        <p:nvPicPr>
          <p:cNvPr id="4" name="Elemento grafico 3" descr="Libri con riempimento a tinta unita">
            <a:extLst>
              <a:ext uri="{FF2B5EF4-FFF2-40B4-BE49-F238E27FC236}">
                <a16:creationId xmlns:a16="http://schemas.microsoft.com/office/drawing/2014/main" id="{76A494AD-49C6-137C-7A8F-2794475F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586" y="1057182"/>
            <a:ext cx="914400" cy="914400"/>
          </a:xfrm>
          <a:prstGeom prst="rect">
            <a:avLst/>
          </a:prstGeom>
        </p:spPr>
      </p:pic>
      <p:pic>
        <p:nvPicPr>
          <p:cNvPr id="6" name="Elemento grafico 5" descr="Ciak con riempimento a tinta unita">
            <a:extLst>
              <a:ext uri="{FF2B5EF4-FFF2-40B4-BE49-F238E27FC236}">
                <a16:creationId xmlns:a16="http://schemas.microsoft.com/office/drawing/2014/main" id="{2A7AAD4A-E25F-806A-DF80-A8AD8B368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5704" y="1053506"/>
            <a:ext cx="914400" cy="914400"/>
          </a:xfrm>
          <a:prstGeom prst="rect">
            <a:avLst/>
          </a:prstGeom>
        </p:spPr>
      </p:pic>
      <p:pic>
        <p:nvPicPr>
          <p:cNvPr id="1026" name="Picture 2" descr="L'età contemporanea - Salvatore Lupo,Angelo Ventrone - copertina">
            <a:extLst>
              <a:ext uri="{FF2B5EF4-FFF2-40B4-BE49-F238E27FC236}">
                <a16:creationId xmlns:a16="http://schemas.microsoft.com/office/drawing/2014/main" id="{D4E88BFC-4075-B514-6BBF-C475C87A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64" y="1178286"/>
            <a:ext cx="1611638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70D794-A588-8B07-5C4B-82CBC9A290AA}"/>
              </a:ext>
            </a:extLst>
          </p:cNvPr>
          <p:cNvSpPr txBox="1"/>
          <p:nvPr/>
        </p:nvSpPr>
        <p:spPr>
          <a:xfrm>
            <a:off x="495864" y="3450570"/>
            <a:ext cx="161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solo i capp. 11, 12, 13, 15, 18, 19, 20, 21, 22, 26, 27, 31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B8E9DD-C923-C258-B35E-2209B8D5E95A}"/>
              </a:ext>
            </a:extLst>
          </p:cNvPr>
          <p:cNvSpPr txBox="1"/>
          <p:nvPr/>
        </p:nvSpPr>
        <p:spPr>
          <a:xfrm>
            <a:off x="2377441" y="4613247"/>
            <a:ext cx="622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oltre allo studio del manuale, gli studenti dovranno elaborare un’analisi critica di una delle coppie </a:t>
            </a:r>
            <a:r>
              <a:rPr lang="it-IT" dirty="0" err="1"/>
              <a:t>libro+film</a:t>
            </a:r>
            <a:r>
              <a:rPr lang="it-IT" dirty="0"/>
              <a:t> indicate qui sopra</a:t>
            </a:r>
          </a:p>
        </p:txBody>
      </p:sp>
    </p:spTree>
    <p:extLst>
      <p:ext uri="{BB962C8B-B14F-4D97-AF65-F5344CB8AC3E}">
        <p14:creationId xmlns:p14="http://schemas.microsoft.com/office/powerpoint/2010/main" val="359840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>
            <a:spLocks noGrp="1"/>
          </p:cNvSpPr>
          <p:nvPr>
            <p:ph type="title"/>
          </p:nvPr>
        </p:nvSpPr>
        <p:spPr>
          <a:xfrm rot="-21855">
            <a:off x="3234427" y="2269112"/>
            <a:ext cx="2454109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</a:t>
            </a:r>
            <a:r>
              <a:rPr lang="en" dirty="0" err="1"/>
              <a:t>storia</a:t>
            </a:r>
            <a:endParaRPr dirty="0"/>
          </a:p>
        </p:txBody>
      </p:sp>
      <p:sp>
        <p:nvSpPr>
          <p:cNvPr id="405" name="Google Shape;405;p41"/>
          <p:cNvSpPr txBox="1">
            <a:spLocks noGrp="1"/>
          </p:cNvSpPr>
          <p:nvPr>
            <p:ph type="title" idx="2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06" name="Google Shape;406;p41"/>
          <p:cNvSpPr txBox="1">
            <a:spLocks noGrp="1"/>
          </p:cNvSpPr>
          <p:nvPr>
            <p:ph type="subTitle" idx="1"/>
          </p:nvPr>
        </p:nvSpPr>
        <p:spPr>
          <a:xfrm rot="-22116">
            <a:off x="2478722" y="3002709"/>
            <a:ext cx="3965517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+mn-lt"/>
              </a:rPr>
              <a:t>ogni volta </a:t>
            </a:r>
            <a:r>
              <a:rPr lang="en" sz="1300" dirty="0" err="1">
                <a:latin typeface="+mn-lt"/>
              </a:rPr>
              <a:t>che</a:t>
            </a:r>
            <a:r>
              <a:rPr lang="en" sz="1300" dirty="0">
                <a:latin typeface="+mn-lt"/>
              </a:rPr>
              <a:t> le </a:t>
            </a:r>
            <a:r>
              <a:rPr lang="en" sz="1300" dirty="0" err="1">
                <a:latin typeface="+mn-lt"/>
              </a:rPr>
              <a:t>nostre</a:t>
            </a:r>
            <a:r>
              <a:rPr lang="en" sz="1300" dirty="0">
                <a:latin typeface="+mn-lt"/>
              </a:rPr>
              <a:t> </a:t>
            </a:r>
            <a:r>
              <a:rPr lang="en" sz="1300" dirty="0" err="1">
                <a:latin typeface="+mn-lt"/>
              </a:rPr>
              <a:t>anguste</a:t>
            </a:r>
            <a:r>
              <a:rPr lang="en" sz="1300" dirty="0">
                <a:latin typeface="+mn-lt"/>
              </a:rPr>
              <a:t> </a:t>
            </a:r>
            <a:r>
              <a:rPr lang="en" sz="1300" dirty="0" err="1">
                <a:latin typeface="+mn-lt"/>
              </a:rPr>
              <a:t>società</a:t>
            </a:r>
            <a:r>
              <a:rPr lang="en" sz="1300" dirty="0">
                <a:latin typeface="+mn-lt"/>
              </a:rPr>
              <a:t>, in continua </a:t>
            </a:r>
            <a:r>
              <a:rPr lang="en" sz="1300" dirty="0" err="1">
                <a:latin typeface="+mn-lt"/>
              </a:rPr>
              <a:t>crisi</a:t>
            </a:r>
            <a:r>
              <a:rPr lang="en" sz="1300" dirty="0">
                <a:latin typeface="+mn-lt"/>
              </a:rPr>
              <a:t> di </a:t>
            </a:r>
            <a:r>
              <a:rPr lang="en" sz="1300" dirty="0" err="1">
                <a:latin typeface="+mn-lt"/>
              </a:rPr>
              <a:t>crescenza</a:t>
            </a:r>
            <a:r>
              <a:rPr lang="en" sz="1300" dirty="0">
                <a:latin typeface="+mn-lt"/>
              </a:rPr>
              <a:t>, </a:t>
            </a:r>
            <a:r>
              <a:rPr lang="en" sz="1300" dirty="0" err="1">
                <a:latin typeface="+mn-lt"/>
              </a:rPr>
              <a:t>prendono</a:t>
            </a:r>
            <a:r>
              <a:rPr lang="en" sz="1300" dirty="0">
                <a:latin typeface="+mn-lt"/>
              </a:rPr>
              <a:t> a </a:t>
            </a:r>
            <a:r>
              <a:rPr lang="en" sz="1300" dirty="0" err="1">
                <a:latin typeface="+mn-lt"/>
              </a:rPr>
              <a:t>dubitare</a:t>
            </a:r>
            <a:r>
              <a:rPr lang="en" sz="1300" dirty="0">
                <a:latin typeface="+mn-lt"/>
              </a:rPr>
              <a:t> di </a:t>
            </a:r>
            <a:r>
              <a:rPr lang="en" sz="1300" dirty="0" err="1">
                <a:latin typeface="+mn-lt"/>
              </a:rPr>
              <a:t>esse</a:t>
            </a:r>
            <a:r>
              <a:rPr lang="en" sz="1300" dirty="0">
                <a:latin typeface="+mn-lt"/>
              </a:rPr>
              <a:t> </a:t>
            </a:r>
            <a:r>
              <a:rPr lang="en" sz="1300" dirty="0" err="1">
                <a:latin typeface="+mn-lt"/>
              </a:rPr>
              <a:t>stesse</a:t>
            </a:r>
            <a:r>
              <a:rPr lang="en" sz="1300" dirty="0">
                <a:latin typeface="+mn-lt"/>
              </a:rPr>
              <a:t>, </a:t>
            </a:r>
            <a:r>
              <a:rPr lang="en" sz="1300" dirty="0" err="1">
                <a:latin typeface="+mn-lt"/>
              </a:rPr>
              <a:t>esse</a:t>
            </a:r>
            <a:r>
              <a:rPr lang="en" sz="1300" dirty="0">
                <a:latin typeface="+mn-lt"/>
              </a:rPr>
              <a:t> </a:t>
            </a:r>
            <a:r>
              <a:rPr lang="en" sz="1300" dirty="0" err="1">
                <a:latin typeface="+mn-lt"/>
              </a:rPr>
              <a:t>si</a:t>
            </a:r>
            <a:r>
              <a:rPr lang="en" sz="1300" dirty="0">
                <a:latin typeface="+mn-lt"/>
              </a:rPr>
              <a:t> </a:t>
            </a:r>
            <a:r>
              <a:rPr lang="en" sz="1300" dirty="0" err="1">
                <a:latin typeface="+mn-lt"/>
              </a:rPr>
              <a:t>domandano</a:t>
            </a:r>
            <a:r>
              <a:rPr lang="en" sz="1300" dirty="0">
                <a:latin typeface="+mn-lt"/>
              </a:rPr>
              <a:t> se </a:t>
            </a:r>
            <a:r>
              <a:rPr lang="en" sz="1300" dirty="0" err="1">
                <a:latin typeface="+mn-lt"/>
              </a:rPr>
              <a:t>abbiano</a:t>
            </a:r>
            <a:r>
              <a:rPr lang="en" sz="1300" dirty="0">
                <a:latin typeface="+mn-lt"/>
              </a:rPr>
              <a:t> </a:t>
            </a:r>
            <a:r>
              <a:rPr lang="en" sz="1300" dirty="0" err="1">
                <a:latin typeface="+mn-lt"/>
              </a:rPr>
              <a:t>avuto</a:t>
            </a:r>
            <a:r>
              <a:rPr lang="en" sz="1300" dirty="0">
                <a:latin typeface="+mn-lt"/>
              </a:rPr>
              <a:t> </a:t>
            </a:r>
            <a:r>
              <a:rPr lang="en" sz="1300" dirty="0" err="1">
                <a:latin typeface="+mn-lt"/>
              </a:rPr>
              <a:t>ragione</a:t>
            </a:r>
            <a:r>
              <a:rPr lang="en" sz="1300" dirty="0">
                <a:latin typeface="+mn-lt"/>
              </a:rPr>
              <a:t> di </a:t>
            </a:r>
            <a:r>
              <a:rPr lang="en" sz="1300" dirty="0" err="1">
                <a:latin typeface="+mn-lt"/>
              </a:rPr>
              <a:t>interrogare</a:t>
            </a:r>
            <a:r>
              <a:rPr lang="en" sz="1300" dirty="0">
                <a:latin typeface="+mn-lt"/>
              </a:rPr>
              <a:t> il loro </a:t>
            </a:r>
            <a:r>
              <a:rPr lang="en" sz="1300" dirty="0" err="1">
                <a:latin typeface="+mn-lt"/>
              </a:rPr>
              <a:t>passato</a:t>
            </a:r>
            <a:r>
              <a:rPr lang="en" sz="1300" dirty="0">
                <a:latin typeface="+mn-lt"/>
              </a:rPr>
              <a:t>, </a:t>
            </a:r>
            <a:r>
              <a:rPr lang="en" sz="1300" dirty="0" err="1">
                <a:latin typeface="+mn-lt"/>
              </a:rPr>
              <a:t>oppure</a:t>
            </a:r>
            <a:r>
              <a:rPr lang="en" sz="1300" dirty="0">
                <a:latin typeface="+mn-lt"/>
              </a:rPr>
              <a:t> se </a:t>
            </a:r>
            <a:r>
              <a:rPr lang="en" sz="1300" dirty="0" err="1">
                <a:latin typeface="+mn-lt"/>
              </a:rPr>
              <a:t>l’abbiano</a:t>
            </a:r>
            <a:r>
              <a:rPr lang="en" sz="1300" dirty="0">
                <a:latin typeface="+mn-lt"/>
              </a:rPr>
              <a:t> </a:t>
            </a:r>
            <a:r>
              <a:rPr lang="en" sz="1300" dirty="0" err="1">
                <a:latin typeface="+mn-lt"/>
              </a:rPr>
              <a:t>interrogato</a:t>
            </a:r>
            <a:r>
              <a:rPr lang="en" sz="1300" dirty="0">
                <a:latin typeface="+mn-lt"/>
              </a:rPr>
              <a:t> bene</a:t>
            </a:r>
            <a:endParaRPr sz="1300" dirty="0"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746043-0A0C-FB13-655E-83DCBAE359CB}"/>
              </a:ext>
            </a:extLst>
          </p:cNvPr>
          <p:cNvSpPr txBox="1"/>
          <p:nvPr/>
        </p:nvSpPr>
        <p:spPr>
          <a:xfrm>
            <a:off x="5395023" y="4208417"/>
            <a:ext cx="1234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>
                <a:latin typeface="+mn-lt"/>
              </a:rPr>
              <a:t>Marc Bloch</a:t>
            </a:r>
            <a:endParaRPr lang="it-IT" sz="12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3C08F9D-1EA5-095B-323B-909E790B4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42" y="770313"/>
            <a:ext cx="3499658" cy="36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E9BD5D-A6DD-2CA8-6F71-8F9930998346}"/>
              </a:ext>
            </a:extLst>
          </p:cNvPr>
          <p:cNvSpPr txBox="1"/>
          <p:nvPr/>
        </p:nvSpPr>
        <p:spPr>
          <a:xfrm>
            <a:off x="4266508" y="1140589"/>
            <a:ext cx="46759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L’oggetto della storia è per sua natura l’uomo. O meglio: gli uomini. </a:t>
            </a:r>
            <a:r>
              <a:rPr lang="it-IT" sz="1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una scienza del diverso si addice infatti, meglio del singolare, favorevole all’astrazione, il plurale, che è il modo grammaticale della relatività. La storia vuole cogliere gli uomini al di là delle forme sensibili del paesaggio, degli arnesi o delle macchine, degli scritti in apparenza più freddi e delle istituzioni in apparenza più completamente staccate da coloro che le hanno create. Chi non vi riesce non sarà, nel migliore dei casi, che un manovale dell’erudizione. </a:t>
            </a:r>
            <a:r>
              <a:rPr lang="it-IT" sz="12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Il buono storico somiglia all’orco della fiaba: là dove fiuta carne umana, là sa che c’è la sua preda</a:t>
            </a:r>
            <a:r>
              <a:rPr lang="it-IT" sz="1200" b="1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(...)</a:t>
            </a:r>
          </a:p>
          <a:p>
            <a:r>
              <a:rPr lang="it-IT" sz="1200" dirty="0">
                <a:latin typeface="+mn-lt"/>
              </a:rPr>
              <a:t>“Scienza degli uomini”, abbiamo detto. È ancora troppo vago. </a:t>
            </a:r>
            <a:r>
              <a:rPr lang="it-IT" sz="1200" b="1" dirty="0">
                <a:latin typeface="+mn-lt"/>
              </a:rPr>
              <a:t>Bisogna aggiungere: “degli uomini nel tempo”</a:t>
            </a:r>
            <a:r>
              <a:rPr lang="it-IT" sz="1200" dirty="0">
                <a:latin typeface="+mn-lt"/>
              </a:rPr>
              <a:t>. Lo storico non pensa solo “all’umano”. L’aria in cui il suo pensiero naturalmente respira è la categoria della durata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97ED77-E073-6AC0-2D67-4312FA416C94}"/>
              </a:ext>
            </a:extLst>
          </p:cNvPr>
          <p:cNvSpPr txBox="1"/>
          <p:nvPr/>
        </p:nvSpPr>
        <p:spPr>
          <a:xfrm>
            <a:off x="6604462" y="4505498"/>
            <a:ext cx="21515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latin typeface="+mn-lt"/>
              </a:rPr>
              <a:t>Marc Bloch, Apologia della storia</a:t>
            </a:r>
          </a:p>
        </p:txBody>
      </p:sp>
    </p:spTree>
    <p:extLst>
      <p:ext uri="{BB962C8B-B14F-4D97-AF65-F5344CB8AC3E}">
        <p14:creationId xmlns:p14="http://schemas.microsoft.com/office/powerpoint/2010/main" val="214838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8F480-F40B-3E76-A1A9-6833AF1E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215171-C8E5-51C3-D15D-A4308B87F5C1}"/>
              </a:ext>
            </a:extLst>
          </p:cNvPr>
          <p:cNvSpPr txBox="1"/>
          <p:nvPr/>
        </p:nvSpPr>
        <p:spPr>
          <a:xfrm>
            <a:off x="4318952" y="2482352"/>
            <a:ext cx="4675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Ogni storia è storia contemporanea</a:t>
            </a:r>
            <a:endParaRPr lang="it-IT" sz="1600" dirty="0"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5CC07A-6684-0ED2-E426-332A26750625}"/>
              </a:ext>
            </a:extLst>
          </p:cNvPr>
          <p:cNvSpPr txBox="1"/>
          <p:nvPr/>
        </p:nvSpPr>
        <p:spPr>
          <a:xfrm>
            <a:off x="6945283" y="2820906"/>
            <a:ext cx="13356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latin typeface="Montserrat" pitchFamily="2" charset="77"/>
              </a:rPr>
              <a:t>Benedetto Croce</a:t>
            </a:r>
          </a:p>
        </p:txBody>
      </p:sp>
      <p:pic>
        <p:nvPicPr>
          <p:cNvPr id="6146" name="Picture 2" descr="Il fondamento tragico della libertà. Benedetto Croce, un animo inquieto -  Fondazione Luigi Einaudi">
            <a:extLst>
              <a:ext uri="{FF2B5EF4-FFF2-40B4-BE49-F238E27FC236}">
                <a16:creationId xmlns:a16="http://schemas.microsoft.com/office/drawing/2014/main" id="{41354608-4A7B-4282-A49C-77A6B4D0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93" y="1676573"/>
            <a:ext cx="3466869" cy="19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7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941E69-0295-EB7E-8709-736A5EAB693B}"/>
              </a:ext>
            </a:extLst>
          </p:cNvPr>
          <p:cNvSpPr txBox="1"/>
          <p:nvPr/>
        </p:nvSpPr>
        <p:spPr>
          <a:xfrm>
            <a:off x="2427514" y="901103"/>
            <a:ext cx="53340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+mn-lt"/>
              </a:rPr>
              <a:t>...</a:t>
            </a:r>
            <a:r>
              <a:rPr lang="it-IT" sz="1200" b="1" dirty="0">
                <a:latin typeface="+mn-lt"/>
              </a:rPr>
              <a:t>passato, presente e futuro si sono come allontanati tra loro</a:t>
            </a:r>
            <a:r>
              <a:rPr lang="it-IT" sz="1200" dirty="0">
                <a:latin typeface="+mn-lt"/>
              </a:rPr>
              <a:t>: il passato fa fatica a spiegare il presente e il presente non appare in grado di indicare un futuro possibile, migliore. La storia non è più capace di decifrare il tempo d’oggi perché qualcosa si è rotto nella capacità complessiva di leggere il mondo in divenire, e ciò perché se il domani è difficile da immaginare, e rimane oscuro, anche il presente risulta assai complicato e la stessa storia si è fatta difficile da capire e interpretare.</a:t>
            </a:r>
          </a:p>
          <a:p>
            <a:r>
              <a:rPr lang="it-IT" sz="1200" dirty="0">
                <a:latin typeface="+mn-lt"/>
              </a:rPr>
              <a:t>Oggi viviamo (...) in una nuova, </a:t>
            </a:r>
            <a:r>
              <a:rPr lang="it-IT" sz="1200" b="1" dirty="0">
                <a:latin typeface="+mn-lt"/>
              </a:rPr>
              <a:t>diversa storicità</a:t>
            </a:r>
            <a:r>
              <a:rPr lang="it-IT" sz="1200" dirty="0">
                <a:latin typeface="+mn-lt"/>
              </a:rPr>
              <a:t>. Con questa parola si intende quella concezione del presente che si nutre di una visione del passato a essa, per così dire, corrispondente, una visione che la ispira e la nutre, e da cui è fortemente condizionata. La storicità è perciò al contempo un modo determinato, nello spazio e nel tempo, di guardare le cose che accadono, ma anche un modo corrispondente e interrelato di vedere la storia.</a:t>
            </a:r>
          </a:p>
          <a:p>
            <a:r>
              <a:rPr lang="it-IT" sz="1200" dirty="0">
                <a:latin typeface="+mn-lt"/>
              </a:rPr>
              <a:t>(...) Si è affermato ciò che è stato chiamato «</a:t>
            </a:r>
            <a:r>
              <a:rPr lang="it-IT" sz="1200" b="1" dirty="0">
                <a:latin typeface="+mn-lt"/>
              </a:rPr>
              <a:t>presentismo</a:t>
            </a:r>
            <a:r>
              <a:rPr lang="it-IT" sz="1200" dirty="0">
                <a:latin typeface="+mn-lt"/>
              </a:rPr>
              <a:t>», vale a dire uno schiacciamento dell’attenzione su una sorta di presente perpetuo, assorbente il passato e il futuro; un presente che allenta o rende superflui quei legami causali che reggevano un tempo la spiegazione storica</a:t>
            </a:r>
          </a:p>
          <a:p>
            <a:endParaRPr lang="it-IT" dirty="0"/>
          </a:p>
        </p:txBody>
      </p:sp>
      <p:pic>
        <p:nvPicPr>
          <p:cNvPr id="8" name="Elemento grafico 7" descr="Virgoletta chiusa con riempimento a tinta unita">
            <a:extLst>
              <a:ext uri="{FF2B5EF4-FFF2-40B4-BE49-F238E27FC236}">
                <a16:creationId xmlns:a16="http://schemas.microsoft.com/office/drawing/2014/main" id="{57F200E7-BDC4-CB75-9CE3-98AE55F4A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13753" y="95736"/>
            <a:ext cx="1571503" cy="15715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9D7A1D-4AED-B977-B165-3257E9B1CB4C}"/>
              </a:ext>
            </a:extLst>
          </p:cNvPr>
          <p:cNvSpPr txBox="1"/>
          <p:nvPr/>
        </p:nvSpPr>
        <p:spPr>
          <a:xfrm>
            <a:off x="4919069" y="4405908"/>
            <a:ext cx="2842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Franco Benigno, </a:t>
            </a:r>
            <a:r>
              <a:rPr lang="it-IT" sz="1050" i="1" dirty="0"/>
              <a:t>La Storia al tempo dell’oggi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B65AF2-6452-5B10-D142-ADFFAD6A37DF}"/>
              </a:ext>
            </a:extLst>
          </p:cNvPr>
          <p:cNvSpPr txBox="1"/>
          <p:nvPr/>
        </p:nvSpPr>
        <p:spPr>
          <a:xfrm>
            <a:off x="2427514" y="404813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latin typeface="Montserrat" pitchFamily="2" charset="77"/>
              </a:rPr>
              <a:t>La storia al tempo dell’oggi</a:t>
            </a:r>
          </a:p>
        </p:txBody>
      </p:sp>
    </p:spTree>
    <p:extLst>
      <p:ext uri="{BB962C8B-B14F-4D97-AF65-F5344CB8AC3E}">
        <p14:creationId xmlns:p14="http://schemas.microsoft.com/office/powerpoint/2010/main" val="190518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7A8A247-FE25-0342-C1D3-202B6229F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447" y="802178"/>
            <a:ext cx="2211965" cy="3539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A1C12C-0A6D-952F-F2E3-646CC3723CFA}"/>
              </a:ext>
            </a:extLst>
          </p:cNvPr>
          <p:cNvSpPr txBox="1"/>
          <p:nvPr/>
        </p:nvSpPr>
        <p:spPr>
          <a:xfrm>
            <a:off x="387341" y="332200"/>
            <a:ext cx="60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venir Next Condensed Heavy" panose="020B0506020202020204" pitchFamily="34" charset="0"/>
              </a:rPr>
              <a:t>L’ERA DEL TESTIMONE TRA STORIA E MEMORIA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DCAAAC-5C9A-C1BD-7729-48926933A962}"/>
              </a:ext>
            </a:extLst>
          </p:cNvPr>
          <p:cNvSpPr txBox="1"/>
          <p:nvPr/>
        </p:nvSpPr>
        <p:spPr>
          <a:xfrm>
            <a:off x="4904509" y="3132680"/>
            <a:ext cx="37348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50" dirty="0">
                <a:latin typeface="+mn-lt"/>
              </a:rPr>
              <a:t>[La memoria] tende ad unire il presente e il passato, o meglio a rendere presente il passato, [mentre la storia] pur partendo dalle domande del presente, ne ratifica e ne persegue la irreparabile separazione.</a:t>
            </a:r>
          </a:p>
          <a:p>
            <a:pPr algn="just"/>
            <a:r>
              <a:rPr lang="it-IT" sz="1150" b="1" dirty="0">
                <a:latin typeface="+mn-lt"/>
              </a:rPr>
              <a:t>Si potrebbe dire che in un certo senso la memoria rifiuta la morte e la storia la accetta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EAB323-4399-C9AD-58A2-95570BCC76A9}"/>
              </a:ext>
            </a:extLst>
          </p:cNvPr>
          <p:cNvSpPr txBox="1"/>
          <p:nvPr/>
        </p:nvSpPr>
        <p:spPr>
          <a:xfrm>
            <a:off x="4480561" y="978181"/>
            <a:ext cx="41588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300" dirty="0">
                <a:latin typeface="+mn-lt"/>
              </a:rPr>
              <a:t>Il presentismo ha come risultato la progressiva sostituzione della Storia con la memoria: nel discorso pubblico infatti prevale l’espressione </a:t>
            </a:r>
            <a:r>
              <a:rPr lang="it-IT" sz="1300" b="1" dirty="0">
                <a:latin typeface="+mn-lt"/>
              </a:rPr>
              <a:t>memoria storica</a:t>
            </a:r>
            <a:r>
              <a:rPr lang="it-IT" sz="1300" dirty="0">
                <a:latin typeface="+mn-lt"/>
              </a:rPr>
              <a:t>. In parte ciò è anche effetto dell’affermarsi della cosiddetta </a:t>
            </a:r>
            <a:r>
              <a:rPr lang="it-IT" sz="1300" b="1" dirty="0">
                <a:latin typeface="+mn-lt"/>
              </a:rPr>
              <a:t>era del testimone</a:t>
            </a:r>
            <a:r>
              <a:rPr lang="it-IT" sz="1300" dirty="0">
                <a:latin typeface="+mn-lt"/>
              </a:rPr>
              <a:t>. </a:t>
            </a:r>
          </a:p>
          <a:p>
            <a:pPr algn="just"/>
            <a:r>
              <a:rPr lang="it-IT" sz="1300" dirty="0">
                <a:latin typeface="+mn-lt"/>
              </a:rPr>
              <a:t>Ma </a:t>
            </a:r>
            <a:r>
              <a:rPr lang="it-IT" sz="1300" b="1" dirty="0">
                <a:latin typeface="+mn-lt"/>
              </a:rPr>
              <a:t>storia e memoria non sono equivalenti </a:t>
            </a:r>
            <a:r>
              <a:rPr lang="it-IT" sz="1300" dirty="0">
                <a:latin typeface="+mn-lt"/>
              </a:rPr>
              <a:t>e i loro rapporti sono più complessi di quanto si è soliti credere</a:t>
            </a:r>
          </a:p>
        </p:txBody>
      </p:sp>
      <p:pic>
        <p:nvPicPr>
          <p:cNvPr id="8" name="Elemento grafico 7" descr="Virgoletta chiusa con riempimento a tinta unita">
            <a:extLst>
              <a:ext uri="{FF2B5EF4-FFF2-40B4-BE49-F238E27FC236}">
                <a16:creationId xmlns:a16="http://schemas.microsoft.com/office/drawing/2014/main" id="{D4DE7926-6FA6-7716-E104-30E07581F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1693" y="2941339"/>
            <a:ext cx="900000" cy="90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58714B-7B3A-7A3F-18B3-FD7A76A054D7}"/>
              </a:ext>
            </a:extLst>
          </p:cNvPr>
          <p:cNvSpPr txBox="1"/>
          <p:nvPr/>
        </p:nvSpPr>
        <p:spPr>
          <a:xfrm>
            <a:off x="4364856" y="3552798"/>
            <a:ext cx="8344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Anna Rossi Doria</a:t>
            </a:r>
          </a:p>
        </p:txBody>
      </p:sp>
    </p:spTree>
    <p:extLst>
      <p:ext uri="{BB962C8B-B14F-4D97-AF65-F5344CB8AC3E}">
        <p14:creationId xmlns:p14="http://schemas.microsoft.com/office/powerpoint/2010/main" val="23970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>
          <a:extLst>
            <a:ext uri="{FF2B5EF4-FFF2-40B4-BE49-F238E27FC236}">
              <a16:creationId xmlns:a16="http://schemas.microsoft.com/office/drawing/2014/main" id="{CE116F58-DEEA-BEE0-8FF8-63E7A94EB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>
            <a:extLst>
              <a:ext uri="{FF2B5EF4-FFF2-40B4-BE49-F238E27FC236}">
                <a16:creationId xmlns:a16="http://schemas.microsoft.com/office/drawing/2014/main" id="{919DCB90-6FFE-6F76-CB5F-944C546A1F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21855">
            <a:off x="2149218" y="2647234"/>
            <a:ext cx="4624527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sfera</a:t>
            </a:r>
            <a:r>
              <a:rPr lang="en" dirty="0"/>
              <a:t> </a:t>
            </a:r>
            <a:r>
              <a:rPr lang="en" dirty="0" err="1"/>
              <a:t>pubblica</a:t>
            </a:r>
            <a:r>
              <a:rPr lang="en" dirty="0"/>
              <a:t> e </a:t>
            </a:r>
            <a:r>
              <a:rPr lang="en" dirty="0" err="1"/>
              <a:t>opinione</a:t>
            </a:r>
            <a:r>
              <a:rPr lang="en" dirty="0"/>
              <a:t> </a:t>
            </a:r>
            <a:r>
              <a:rPr lang="en" dirty="0" err="1"/>
              <a:t>pubblica</a:t>
            </a:r>
            <a:endParaRPr dirty="0"/>
          </a:p>
        </p:txBody>
      </p:sp>
      <p:sp>
        <p:nvSpPr>
          <p:cNvPr id="405" name="Google Shape;405;p41">
            <a:extLst>
              <a:ext uri="{FF2B5EF4-FFF2-40B4-BE49-F238E27FC236}">
                <a16:creationId xmlns:a16="http://schemas.microsoft.com/office/drawing/2014/main" id="{DB1D9652-D03B-5B50-39BF-5A5EFEDC6B1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72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4DEE08-80A1-9030-D8CE-DD9B9287D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>
            <a:fillRect/>
          </a:stretch>
        </p:blipFill>
        <p:spPr bwMode="auto">
          <a:xfrm>
            <a:off x="-58189" y="0"/>
            <a:ext cx="9202189" cy="51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4C2A963-5C55-72BD-462C-25229ED45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905" y="251791"/>
            <a:ext cx="4149559" cy="940904"/>
          </a:xfrm>
          <a:solidFill>
            <a:schemeClr val="accent1"/>
          </a:solidFill>
        </p:spPr>
        <p:txBody>
          <a:bodyPr/>
          <a:lstStyle/>
          <a:p>
            <a:r>
              <a:rPr lang="it-IT" sz="2800" dirty="0">
                <a:latin typeface="Montserrat" pitchFamily="2" charset="77"/>
              </a:rPr>
              <a:t>la formazione della sfera pubblica</a:t>
            </a: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065B7233-8229-F310-4E88-52F1B4A3FF29}"/>
              </a:ext>
            </a:extLst>
          </p:cNvPr>
          <p:cNvSpPr txBox="1">
            <a:spLocks/>
          </p:cNvSpPr>
          <p:nvPr/>
        </p:nvSpPr>
        <p:spPr>
          <a:xfrm>
            <a:off x="4572001" y="3008243"/>
            <a:ext cx="4120464" cy="1152939"/>
          </a:xfrm>
          <a:prstGeom prst="rect">
            <a:avLst/>
          </a:prstGeom>
          <a:solidFill>
            <a:srgbClr val="FFE69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taatliches"/>
              <a:buNone/>
              <a:defRPr sz="3400" b="1" i="0" u="none" strike="noStrike" cap="non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Char char="■"/>
              <a:defRPr sz="14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algn="just"/>
            <a:r>
              <a:rPr lang="it-IT" sz="1200" b="0" dirty="0">
                <a:latin typeface="+mn-lt"/>
              </a:rPr>
              <a:t>la sfera pubblica è uno spazio di incontro e argomentazione tra soggetti liberi, detenenti uguali diritti di parola, che affrontano problemi di interesse collettivo e sottopongono al vaglio intersoggettivo le loro idee-opinioni espresse attraverso forme argomentative </a:t>
            </a:r>
          </a:p>
        </p:txBody>
      </p:sp>
    </p:spTree>
    <p:extLst>
      <p:ext uri="{BB962C8B-B14F-4D97-AF65-F5344CB8AC3E}">
        <p14:creationId xmlns:p14="http://schemas.microsoft.com/office/powerpoint/2010/main" val="1616796553"/>
      </p:ext>
    </p:extLst>
  </p:cSld>
  <p:clrMapOvr>
    <a:masterClrMapping/>
  </p:clrMapOvr>
</p:sld>
</file>

<file path=ppt/theme/theme1.xml><?xml version="1.0" encoding="utf-8"?>
<a:theme xmlns:a="http://schemas.openxmlformats.org/drawingml/2006/main" name="Piet Art History Lesson by Slidesgo">
  <a:themeElements>
    <a:clrScheme name="Simple Light">
      <a:dk1>
        <a:srgbClr val="000000"/>
      </a:dk1>
      <a:lt1>
        <a:srgbClr val="FFFFFF"/>
      </a:lt1>
      <a:dk2>
        <a:srgbClr val="0066B3"/>
      </a:dk2>
      <a:lt2>
        <a:srgbClr val="DB362E"/>
      </a:lt2>
      <a:accent1>
        <a:srgbClr val="FEC00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t Art History Lesson by Slidesgo" id="{E9AAA528-86AA-2A4F-BDC9-EF1EA6B40D5B}" vid="{255C5FD0-44C2-1E4F-A85A-CCFBBE1F5D1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Piet Art History Lesson by Slidesgo</Template>
  <TotalTime>1157</TotalTime>
  <Words>1574</Words>
  <Application>Microsoft Macintosh PowerPoint</Application>
  <PresentationFormat>Presentazione su schermo (16:9)</PresentationFormat>
  <Paragraphs>102</Paragraphs>
  <Slides>23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5" baseType="lpstr">
      <vt:lpstr>Avenir Light</vt:lpstr>
      <vt:lpstr>Coming Soon</vt:lpstr>
      <vt:lpstr>Didact Gothic</vt:lpstr>
      <vt:lpstr>Avenir Next Condensed Heavy</vt:lpstr>
      <vt:lpstr>Delius Swash Caps</vt:lpstr>
      <vt:lpstr>Comfortaa</vt:lpstr>
      <vt:lpstr>Montserrat</vt:lpstr>
      <vt:lpstr>Aptos</vt:lpstr>
      <vt:lpstr>Arial</vt:lpstr>
      <vt:lpstr>Josefin Sans Light</vt:lpstr>
      <vt:lpstr>Staatliches</vt:lpstr>
      <vt:lpstr>Piet Art History Lesson by Slidesgo</vt:lpstr>
      <vt:lpstr>STORIA, CULTURA E OPINIONE PUBBLICA</vt:lpstr>
      <vt:lpstr>02</vt:lpstr>
      <vt:lpstr>la storia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sfera pubblica e opinione pubblica</vt:lpstr>
      <vt:lpstr>Presentazione standard di PowerPoint</vt:lpstr>
      <vt:lpstr>Presentazione standard di PowerPoint</vt:lpstr>
      <vt:lpstr>Presentazione standard di PowerPoint</vt:lpstr>
      <vt:lpstr>cultura e  storia culturale</vt:lpstr>
      <vt:lpstr>Presentazione standard di PowerPoint</vt:lpstr>
      <vt:lpstr>Presentazione standard di PowerPoint</vt:lpstr>
      <vt:lpstr>Presentazione standard di PowerPoint</vt:lpstr>
      <vt:lpstr>fonti</vt:lpstr>
      <vt:lpstr>Presentazione standard di PowerPoint</vt:lpstr>
      <vt:lpstr>TUTTO È FONTE</vt:lpstr>
      <vt:lpstr>Presentazione standard di PowerPoint</vt:lpstr>
      <vt:lpstr>I MEDIA COME FONTI PER LA STORIA</vt:lpstr>
      <vt:lpstr>il programma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Andrea Sangiovanni</dc:creator>
  <cp:keywords/>
  <dc:description/>
  <cp:lastModifiedBy>Andrea Sangiovanni</cp:lastModifiedBy>
  <cp:revision>33</cp:revision>
  <dcterms:created xsi:type="dcterms:W3CDTF">2025-09-01T15:13:32Z</dcterms:created>
  <dcterms:modified xsi:type="dcterms:W3CDTF">2025-10-06T08:15:14Z</dcterms:modified>
  <cp:category/>
</cp:coreProperties>
</file>