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70" r:id="rId4"/>
    <p:sldId id="271" r:id="rId5"/>
    <p:sldId id="272" r:id="rId6"/>
    <p:sldId id="273" r:id="rId7"/>
    <p:sldId id="259" r:id="rId8"/>
    <p:sldId id="274" r:id="rId9"/>
    <p:sldId id="275" r:id="rId10"/>
    <p:sldId id="276" r:id="rId11"/>
    <p:sldId id="263" r:id="rId12"/>
    <p:sldId id="264" r:id="rId13"/>
    <p:sldId id="268" r:id="rId14"/>
    <p:sldId id="277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363"/>
  </p:normalViewPr>
  <p:slideViewPr>
    <p:cSldViewPr snapToGrid="0">
      <p:cViewPr varScale="1">
        <p:scale>
          <a:sx n="71" d="100"/>
          <a:sy n="71" d="100"/>
        </p:scale>
        <p:origin x="22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B7E72D-F8CB-4E59-8437-67FC283101F4}" type="doc">
      <dgm:prSet loTypeId="urn:microsoft.com/office/officeart/2005/8/layout/vList5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BB3C1A-A562-4712-8F34-2577707ABE18}">
      <dgm:prSet/>
      <dgm:spPr/>
      <dgm:t>
        <a:bodyPr/>
        <a:lstStyle/>
        <a:p>
          <a:r>
            <a:rPr lang="en-GB"/>
            <a:t>Collaboratori del Corso: </a:t>
          </a:r>
          <a:endParaRPr lang="en-US"/>
        </a:p>
      </dgm:t>
    </dgm:pt>
    <dgm:pt modelId="{D359EB35-922C-4B90-A628-8412920935C0}" type="parTrans" cxnId="{C023BA03-59FB-4CBD-9CAA-5F805D00D25C}">
      <dgm:prSet/>
      <dgm:spPr/>
      <dgm:t>
        <a:bodyPr/>
        <a:lstStyle/>
        <a:p>
          <a:endParaRPr lang="en-US"/>
        </a:p>
      </dgm:t>
    </dgm:pt>
    <dgm:pt modelId="{03CA0EE1-1B2E-48FF-8D49-BEE7F0D0A938}" type="sibTrans" cxnId="{C023BA03-59FB-4CBD-9CAA-5F805D00D25C}">
      <dgm:prSet/>
      <dgm:spPr/>
      <dgm:t>
        <a:bodyPr/>
        <a:lstStyle/>
        <a:p>
          <a:endParaRPr lang="en-US"/>
        </a:p>
      </dgm:t>
    </dgm:pt>
    <dgm:pt modelId="{E95A3924-9152-4B87-AF54-4C9DC8B91390}">
      <dgm:prSet custT="1"/>
      <dgm:spPr/>
      <dgm:t>
        <a:bodyPr/>
        <a:lstStyle/>
        <a:p>
          <a:r>
            <a:rPr lang="en-GB" sz="2600" dirty="0"/>
            <a:t>&gt; </a:t>
          </a:r>
          <a:r>
            <a:rPr lang="en-GB" sz="2600" dirty="0" err="1"/>
            <a:t>d.ssa</a:t>
          </a:r>
          <a:r>
            <a:rPr lang="en-GB" sz="2600" dirty="0"/>
            <a:t> Greta </a:t>
          </a:r>
          <a:r>
            <a:rPr lang="en-GB" sz="2600" dirty="0" err="1"/>
            <a:t>Spineti</a:t>
          </a:r>
          <a:r>
            <a:rPr lang="en-GB" sz="2600" dirty="0"/>
            <a:t> </a:t>
          </a:r>
          <a:r>
            <a:rPr lang="en-GB" sz="2000" dirty="0"/>
            <a:t>- MA in Management e Business Communication – </a:t>
          </a:r>
          <a:r>
            <a:rPr lang="en-GB" sz="2600" dirty="0"/>
            <a:t>	</a:t>
          </a:r>
          <a:endParaRPr lang="en-US" sz="2600" dirty="0"/>
        </a:p>
      </dgm:t>
    </dgm:pt>
    <dgm:pt modelId="{AC046134-40D6-4D39-84AF-DBD8B7E9C185}" type="parTrans" cxnId="{2033A6A3-552D-4953-B769-D3ED753E377B}">
      <dgm:prSet/>
      <dgm:spPr/>
      <dgm:t>
        <a:bodyPr/>
        <a:lstStyle/>
        <a:p>
          <a:endParaRPr lang="en-US"/>
        </a:p>
      </dgm:t>
    </dgm:pt>
    <dgm:pt modelId="{E9A31384-3C80-4DA4-B22F-25FC750A7D50}" type="sibTrans" cxnId="{2033A6A3-552D-4953-B769-D3ED753E377B}">
      <dgm:prSet/>
      <dgm:spPr/>
      <dgm:t>
        <a:bodyPr/>
        <a:lstStyle/>
        <a:p>
          <a:endParaRPr lang="en-US"/>
        </a:p>
      </dgm:t>
    </dgm:pt>
    <dgm:pt modelId="{52372E5F-0171-4ACD-BB8C-D6975ED08799}">
      <dgm:prSet/>
      <dgm:spPr/>
      <dgm:t>
        <a:bodyPr/>
        <a:lstStyle/>
        <a:p>
          <a:r>
            <a:rPr lang="en-GB"/>
            <a:t>Frequenza: </a:t>
          </a:r>
          <a:endParaRPr lang="en-US"/>
        </a:p>
      </dgm:t>
    </dgm:pt>
    <dgm:pt modelId="{78AB66EC-8E91-4201-85B1-753E439202AE}" type="parTrans" cxnId="{9266F5B4-B43F-4030-92A1-0B9879B70D79}">
      <dgm:prSet/>
      <dgm:spPr/>
      <dgm:t>
        <a:bodyPr/>
        <a:lstStyle/>
        <a:p>
          <a:endParaRPr lang="en-US"/>
        </a:p>
      </dgm:t>
    </dgm:pt>
    <dgm:pt modelId="{8DE1ABF0-0F2C-4606-A010-45D820B53DD5}" type="sibTrans" cxnId="{9266F5B4-B43F-4030-92A1-0B9879B70D79}">
      <dgm:prSet/>
      <dgm:spPr/>
      <dgm:t>
        <a:bodyPr/>
        <a:lstStyle/>
        <a:p>
          <a:endParaRPr lang="en-US"/>
        </a:p>
      </dgm:t>
    </dgm:pt>
    <dgm:pt modelId="{5754E1ED-F8A8-4CA8-82CE-DAEA5BE07F5F}">
      <dgm:prSet/>
      <dgm:spPr/>
      <dgm:t>
        <a:bodyPr/>
        <a:lstStyle/>
        <a:p>
          <a:r>
            <a:rPr lang="en-GB"/>
            <a:t>&gt; consigliata e rilevata</a:t>
          </a:r>
          <a:endParaRPr lang="en-US"/>
        </a:p>
      </dgm:t>
    </dgm:pt>
    <dgm:pt modelId="{92739E6F-C230-4CB5-84C4-72E279D691F0}" type="parTrans" cxnId="{5CBC875F-3883-47B9-9924-68B6DCE60B93}">
      <dgm:prSet/>
      <dgm:spPr/>
      <dgm:t>
        <a:bodyPr/>
        <a:lstStyle/>
        <a:p>
          <a:endParaRPr lang="en-US"/>
        </a:p>
      </dgm:t>
    </dgm:pt>
    <dgm:pt modelId="{30CD54F2-5273-4CA4-B6AB-4813D3A779BD}" type="sibTrans" cxnId="{5CBC875F-3883-47B9-9924-68B6DCE60B93}">
      <dgm:prSet/>
      <dgm:spPr/>
      <dgm:t>
        <a:bodyPr/>
        <a:lstStyle/>
        <a:p>
          <a:endParaRPr lang="en-US"/>
        </a:p>
      </dgm:t>
    </dgm:pt>
    <dgm:pt modelId="{FA374BE9-E625-4804-B21A-6787448D2664}">
      <dgm:prSet/>
      <dgm:spPr/>
      <dgm:t>
        <a:bodyPr/>
        <a:lstStyle/>
        <a:p>
          <a:r>
            <a:rPr lang="en-GB"/>
            <a:t>Valutazione finale: </a:t>
          </a:r>
          <a:endParaRPr lang="en-US"/>
        </a:p>
      </dgm:t>
    </dgm:pt>
    <dgm:pt modelId="{B082BAC9-55C7-4F11-BA95-2F45D09C5B99}" type="parTrans" cxnId="{17A72479-333B-4FF7-B07A-1881B970C002}">
      <dgm:prSet/>
      <dgm:spPr/>
      <dgm:t>
        <a:bodyPr/>
        <a:lstStyle/>
        <a:p>
          <a:endParaRPr lang="en-US"/>
        </a:p>
      </dgm:t>
    </dgm:pt>
    <dgm:pt modelId="{8CB19610-22E9-4B9A-9EAB-A1894B367E05}" type="sibTrans" cxnId="{17A72479-333B-4FF7-B07A-1881B970C002}">
      <dgm:prSet/>
      <dgm:spPr/>
      <dgm:t>
        <a:bodyPr/>
        <a:lstStyle/>
        <a:p>
          <a:endParaRPr lang="en-US"/>
        </a:p>
      </dgm:t>
    </dgm:pt>
    <dgm:pt modelId="{0E682F48-CDDE-4C4E-ADD6-D2592BA9CF63}">
      <dgm:prSet/>
      <dgm:spPr/>
      <dgm:t>
        <a:bodyPr/>
        <a:lstStyle/>
        <a:p>
          <a:pPr algn="l"/>
          <a:r>
            <a:rPr lang="en-GB" dirty="0"/>
            <a:t>&gt; </a:t>
          </a:r>
          <a:r>
            <a:rPr lang="en-GB" dirty="0" err="1"/>
            <a:t>Redazione</a:t>
          </a:r>
          <a:r>
            <a:rPr lang="en-GB" dirty="0"/>
            <a:t> di un </a:t>
          </a:r>
          <a:r>
            <a:rPr lang="en-GB" dirty="0" err="1"/>
            <a:t>articolo</a:t>
          </a:r>
          <a:r>
            <a:rPr lang="en-GB" dirty="0"/>
            <a:t> </a:t>
          </a:r>
          <a:r>
            <a:rPr lang="en-GB" dirty="0" err="1"/>
            <a:t>scientifico</a:t>
          </a:r>
          <a:r>
            <a:rPr lang="en-GB" dirty="0"/>
            <a:t> </a:t>
          </a:r>
          <a:r>
            <a:rPr lang="en-GB" dirty="0" err="1"/>
            <a:t>su</a:t>
          </a:r>
          <a:r>
            <a:rPr lang="en-GB" dirty="0"/>
            <a:t> base </a:t>
          </a:r>
          <a:r>
            <a:rPr lang="en-GB" dirty="0" err="1"/>
            <a:t>empirica</a:t>
          </a:r>
          <a:r>
            <a:rPr lang="en-GB" dirty="0"/>
            <a:t> e </a:t>
          </a:r>
          <a:r>
            <a:rPr lang="en-GB" dirty="0" err="1"/>
            <a:t>relativa</a:t>
          </a:r>
          <a:r>
            <a:rPr lang="en-GB" dirty="0"/>
            <a:t> </a:t>
          </a:r>
          <a:r>
            <a:rPr lang="en-GB" dirty="0" err="1"/>
            <a:t>discussione</a:t>
          </a:r>
          <a:endParaRPr lang="en-US" dirty="0"/>
        </a:p>
      </dgm:t>
    </dgm:pt>
    <dgm:pt modelId="{C0B42ABA-AD09-499B-AAA8-648B7D2FACC1}" type="parTrans" cxnId="{08010F39-3017-48AE-8D06-EA2FE86D49EA}">
      <dgm:prSet/>
      <dgm:spPr/>
      <dgm:t>
        <a:bodyPr/>
        <a:lstStyle/>
        <a:p>
          <a:endParaRPr lang="en-US"/>
        </a:p>
      </dgm:t>
    </dgm:pt>
    <dgm:pt modelId="{0A857B27-7D45-4D83-998E-AB9D0226FBA8}" type="sibTrans" cxnId="{08010F39-3017-48AE-8D06-EA2FE86D49EA}">
      <dgm:prSet/>
      <dgm:spPr/>
      <dgm:t>
        <a:bodyPr/>
        <a:lstStyle/>
        <a:p>
          <a:endParaRPr lang="en-US"/>
        </a:p>
      </dgm:t>
    </dgm:pt>
    <dgm:pt modelId="{8E6CD13E-E2C2-3144-9824-5147937D7426}" type="pres">
      <dgm:prSet presAssocID="{FBB7E72D-F8CB-4E59-8437-67FC283101F4}" presName="Name0" presStyleCnt="0">
        <dgm:presLayoutVars>
          <dgm:dir/>
          <dgm:animLvl val="lvl"/>
          <dgm:resizeHandles val="exact"/>
        </dgm:presLayoutVars>
      </dgm:prSet>
      <dgm:spPr/>
    </dgm:pt>
    <dgm:pt modelId="{2CA811B0-2FC0-D54A-885E-4D3D3F2076E3}" type="pres">
      <dgm:prSet presAssocID="{C5BB3C1A-A562-4712-8F34-2577707ABE18}" presName="linNode" presStyleCnt="0"/>
      <dgm:spPr/>
    </dgm:pt>
    <dgm:pt modelId="{3FA9F8F4-8F2B-BA49-9A97-A38989FFE044}" type="pres">
      <dgm:prSet presAssocID="{C5BB3C1A-A562-4712-8F34-2577707ABE1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480306C-ED64-F448-AE8F-362386405017}" type="pres">
      <dgm:prSet presAssocID="{C5BB3C1A-A562-4712-8F34-2577707ABE18}" presName="descendantText" presStyleLbl="alignAccFollowNode1" presStyleIdx="0" presStyleCnt="3">
        <dgm:presLayoutVars>
          <dgm:bulletEnabled val="1"/>
        </dgm:presLayoutVars>
      </dgm:prSet>
      <dgm:spPr/>
    </dgm:pt>
    <dgm:pt modelId="{2D644E7F-7356-414D-9CC9-66EB7EF5BEA4}" type="pres">
      <dgm:prSet presAssocID="{03CA0EE1-1B2E-48FF-8D49-BEE7F0D0A938}" presName="sp" presStyleCnt="0"/>
      <dgm:spPr/>
    </dgm:pt>
    <dgm:pt modelId="{D312A638-639A-C943-B71B-37E53FC924CA}" type="pres">
      <dgm:prSet presAssocID="{52372E5F-0171-4ACD-BB8C-D6975ED08799}" presName="linNode" presStyleCnt="0"/>
      <dgm:spPr/>
    </dgm:pt>
    <dgm:pt modelId="{E20AD771-B597-A546-B4E3-2D61EAD8CA16}" type="pres">
      <dgm:prSet presAssocID="{52372E5F-0171-4ACD-BB8C-D6975ED0879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3CA03D9-2326-A346-832B-83ABAFEED640}" type="pres">
      <dgm:prSet presAssocID="{52372E5F-0171-4ACD-BB8C-D6975ED08799}" presName="descendantText" presStyleLbl="alignAccFollowNode1" presStyleIdx="1" presStyleCnt="3">
        <dgm:presLayoutVars>
          <dgm:bulletEnabled val="1"/>
        </dgm:presLayoutVars>
      </dgm:prSet>
      <dgm:spPr/>
    </dgm:pt>
    <dgm:pt modelId="{24DD9375-16E2-A44C-96D5-7C46CC0A4C3A}" type="pres">
      <dgm:prSet presAssocID="{8DE1ABF0-0F2C-4606-A010-45D820B53DD5}" presName="sp" presStyleCnt="0"/>
      <dgm:spPr/>
    </dgm:pt>
    <dgm:pt modelId="{30D8C3FC-89AC-1E41-B9ED-7B4960B84CEC}" type="pres">
      <dgm:prSet presAssocID="{FA374BE9-E625-4804-B21A-6787448D2664}" presName="linNode" presStyleCnt="0"/>
      <dgm:spPr/>
    </dgm:pt>
    <dgm:pt modelId="{EEF9CB68-6036-CB4F-9B00-A655F569BAC2}" type="pres">
      <dgm:prSet presAssocID="{FA374BE9-E625-4804-B21A-6787448D266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64F7417F-3512-674A-918E-BE8E89203ACD}" type="pres">
      <dgm:prSet presAssocID="{FA374BE9-E625-4804-B21A-6787448D266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C023BA03-59FB-4CBD-9CAA-5F805D00D25C}" srcId="{FBB7E72D-F8CB-4E59-8437-67FC283101F4}" destId="{C5BB3C1A-A562-4712-8F34-2577707ABE18}" srcOrd="0" destOrd="0" parTransId="{D359EB35-922C-4B90-A628-8412920935C0}" sibTransId="{03CA0EE1-1B2E-48FF-8D49-BEE7F0D0A938}"/>
    <dgm:cxn modelId="{FE643131-582E-DA49-B3E7-2520B237F542}" type="presOf" srcId="{E95A3924-9152-4B87-AF54-4C9DC8B91390}" destId="{6480306C-ED64-F448-AE8F-362386405017}" srcOrd="0" destOrd="0" presId="urn:microsoft.com/office/officeart/2005/8/layout/vList5"/>
    <dgm:cxn modelId="{08010F39-3017-48AE-8D06-EA2FE86D49EA}" srcId="{FA374BE9-E625-4804-B21A-6787448D2664}" destId="{0E682F48-CDDE-4C4E-ADD6-D2592BA9CF63}" srcOrd="0" destOrd="0" parTransId="{C0B42ABA-AD09-499B-AAA8-648B7D2FACC1}" sibTransId="{0A857B27-7D45-4D83-998E-AB9D0226FBA8}"/>
    <dgm:cxn modelId="{5CBC875F-3883-47B9-9924-68B6DCE60B93}" srcId="{52372E5F-0171-4ACD-BB8C-D6975ED08799}" destId="{5754E1ED-F8A8-4CA8-82CE-DAEA5BE07F5F}" srcOrd="0" destOrd="0" parTransId="{92739E6F-C230-4CB5-84C4-72E279D691F0}" sibTransId="{30CD54F2-5273-4CA4-B6AB-4813D3A779BD}"/>
    <dgm:cxn modelId="{5EEF3966-C1F1-2B4D-ABBF-07BBFF4BAC91}" type="presOf" srcId="{C5BB3C1A-A562-4712-8F34-2577707ABE18}" destId="{3FA9F8F4-8F2B-BA49-9A97-A38989FFE044}" srcOrd="0" destOrd="0" presId="urn:microsoft.com/office/officeart/2005/8/layout/vList5"/>
    <dgm:cxn modelId="{0BFC4F6F-48E0-C94D-8CF5-9DCD7F31299D}" type="presOf" srcId="{5754E1ED-F8A8-4CA8-82CE-DAEA5BE07F5F}" destId="{63CA03D9-2326-A346-832B-83ABAFEED640}" srcOrd="0" destOrd="0" presId="urn:microsoft.com/office/officeart/2005/8/layout/vList5"/>
    <dgm:cxn modelId="{17A72479-333B-4FF7-B07A-1881B970C002}" srcId="{FBB7E72D-F8CB-4E59-8437-67FC283101F4}" destId="{FA374BE9-E625-4804-B21A-6787448D2664}" srcOrd="2" destOrd="0" parTransId="{B082BAC9-55C7-4F11-BA95-2F45D09C5B99}" sibTransId="{8CB19610-22E9-4B9A-9EAB-A1894B367E05}"/>
    <dgm:cxn modelId="{97BE5379-A8BF-504A-8B78-3FC47E11D332}" type="presOf" srcId="{FA374BE9-E625-4804-B21A-6787448D2664}" destId="{EEF9CB68-6036-CB4F-9B00-A655F569BAC2}" srcOrd="0" destOrd="0" presId="urn:microsoft.com/office/officeart/2005/8/layout/vList5"/>
    <dgm:cxn modelId="{DA5AACA2-68EE-924A-B96F-CDD1BA101FB7}" type="presOf" srcId="{52372E5F-0171-4ACD-BB8C-D6975ED08799}" destId="{E20AD771-B597-A546-B4E3-2D61EAD8CA16}" srcOrd="0" destOrd="0" presId="urn:microsoft.com/office/officeart/2005/8/layout/vList5"/>
    <dgm:cxn modelId="{2033A6A3-552D-4953-B769-D3ED753E377B}" srcId="{C5BB3C1A-A562-4712-8F34-2577707ABE18}" destId="{E95A3924-9152-4B87-AF54-4C9DC8B91390}" srcOrd="0" destOrd="0" parTransId="{AC046134-40D6-4D39-84AF-DBD8B7E9C185}" sibTransId="{E9A31384-3C80-4DA4-B22F-25FC750A7D50}"/>
    <dgm:cxn modelId="{109BD5A3-D208-EF46-B67D-D66B459D9119}" type="presOf" srcId="{FBB7E72D-F8CB-4E59-8437-67FC283101F4}" destId="{8E6CD13E-E2C2-3144-9824-5147937D7426}" srcOrd="0" destOrd="0" presId="urn:microsoft.com/office/officeart/2005/8/layout/vList5"/>
    <dgm:cxn modelId="{9266F5B4-B43F-4030-92A1-0B9879B70D79}" srcId="{FBB7E72D-F8CB-4E59-8437-67FC283101F4}" destId="{52372E5F-0171-4ACD-BB8C-D6975ED08799}" srcOrd="1" destOrd="0" parTransId="{78AB66EC-8E91-4201-85B1-753E439202AE}" sibTransId="{8DE1ABF0-0F2C-4606-A010-45D820B53DD5}"/>
    <dgm:cxn modelId="{FD7064DE-9019-B84B-8FC0-3B875CCD785D}" type="presOf" srcId="{0E682F48-CDDE-4C4E-ADD6-D2592BA9CF63}" destId="{64F7417F-3512-674A-918E-BE8E89203ACD}" srcOrd="0" destOrd="0" presId="urn:microsoft.com/office/officeart/2005/8/layout/vList5"/>
    <dgm:cxn modelId="{09E32BB9-CE52-BE43-8B90-4D11166C600B}" type="presParOf" srcId="{8E6CD13E-E2C2-3144-9824-5147937D7426}" destId="{2CA811B0-2FC0-D54A-885E-4D3D3F2076E3}" srcOrd="0" destOrd="0" presId="urn:microsoft.com/office/officeart/2005/8/layout/vList5"/>
    <dgm:cxn modelId="{ADC2CCAE-2F08-D54C-BBCB-6635D11148A7}" type="presParOf" srcId="{2CA811B0-2FC0-D54A-885E-4D3D3F2076E3}" destId="{3FA9F8F4-8F2B-BA49-9A97-A38989FFE044}" srcOrd="0" destOrd="0" presId="urn:microsoft.com/office/officeart/2005/8/layout/vList5"/>
    <dgm:cxn modelId="{0AFA4BBB-C503-AD48-8BF7-D9E996BCF51C}" type="presParOf" srcId="{2CA811B0-2FC0-D54A-885E-4D3D3F2076E3}" destId="{6480306C-ED64-F448-AE8F-362386405017}" srcOrd="1" destOrd="0" presId="urn:microsoft.com/office/officeart/2005/8/layout/vList5"/>
    <dgm:cxn modelId="{4BB2E28D-AFE4-EB43-8D61-72D8AA60617D}" type="presParOf" srcId="{8E6CD13E-E2C2-3144-9824-5147937D7426}" destId="{2D644E7F-7356-414D-9CC9-66EB7EF5BEA4}" srcOrd="1" destOrd="0" presId="urn:microsoft.com/office/officeart/2005/8/layout/vList5"/>
    <dgm:cxn modelId="{4F65433A-7247-DD46-BE84-09FF73F3DD0A}" type="presParOf" srcId="{8E6CD13E-E2C2-3144-9824-5147937D7426}" destId="{D312A638-639A-C943-B71B-37E53FC924CA}" srcOrd="2" destOrd="0" presId="urn:microsoft.com/office/officeart/2005/8/layout/vList5"/>
    <dgm:cxn modelId="{8D864F08-814F-8848-AB66-3A38D5DB1347}" type="presParOf" srcId="{D312A638-639A-C943-B71B-37E53FC924CA}" destId="{E20AD771-B597-A546-B4E3-2D61EAD8CA16}" srcOrd="0" destOrd="0" presId="urn:microsoft.com/office/officeart/2005/8/layout/vList5"/>
    <dgm:cxn modelId="{F902D71B-9AA2-0F4F-B5A9-7E7BF8F45D9C}" type="presParOf" srcId="{D312A638-639A-C943-B71B-37E53FC924CA}" destId="{63CA03D9-2326-A346-832B-83ABAFEED640}" srcOrd="1" destOrd="0" presId="urn:microsoft.com/office/officeart/2005/8/layout/vList5"/>
    <dgm:cxn modelId="{79DF29EC-CD2D-7245-813F-34107DF328E6}" type="presParOf" srcId="{8E6CD13E-E2C2-3144-9824-5147937D7426}" destId="{24DD9375-16E2-A44C-96D5-7C46CC0A4C3A}" srcOrd="3" destOrd="0" presId="urn:microsoft.com/office/officeart/2005/8/layout/vList5"/>
    <dgm:cxn modelId="{340BDE06-B225-9840-9F52-967641D48044}" type="presParOf" srcId="{8E6CD13E-E2C2-3144-9824-5147937D7426}" destId="{30D8C3FC-89AC-1E41-B9ED-7B4960B84CEC}" srcOrd="4" destOrd="0" presId="urn:microsoft.com/office/officeart/2005/8/layout/vList5"/>
    <dgm:cxn modelId="{1FEB0EE9-A6E5-984B-A501-D8F1FE9C0C7E}" type="presParOf" srcId="{30D8C3FC-89AC-1E41-B9ED-7B4960B84CEC}" destId="{EEF9CB68-6036-CB4F-9B00-A655F569BAC2}" srcOrd="0" destOrd="0" presId="urn:microsoft.com/office/officeart/2005/8/layout/vList5"/>
    <dgm:cxn modelId="{F4121FA6-C2D3-024F-BFD5-32CD77C21D63}" type="presParOf" srcId="{30D8C3FC-89AC-1E41-B9ED-7B4960B84CEC}" destId="{64F7417F-3512-674A-918E-BE8E89203AC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5DE8B7-4A49-4F0E-B380-E3BAF40F082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7DD1D2-0140-41A8-95AD-CAF199EEFB5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Si considera frequentante chi consegue una presenza pari al 66% delle lezioni previste;</a:t>
          </a:r>
          <a:endParaRPr lang="en-US"/>
        </a:p>
      </dgm:t>
    </dgm:pt>
    <dgm:pt modelId="{74B90B3C-947F-4959-B801-ABACFCE3AC12}" type="parTrans" cxnId="{E1CA95E1-8943-4CA6-B00D-A9326A28DD82}">
      <dgm:prSet/>
      <dgm:spPr/>
      <dgm:t>
        <a:bodyPr/>
        <a:lstStyle/>
        <a:p>
          <a:endParaRPr lang="en-US"/>
        </a:p>
      </dgm:t>
    </dgm:pt>
    <dgm:pt modelId="{0F604313-E705-402D-BE03-44BFA9BEB3DE}" type="sibTrans" cxnId="{E1CA95E1-8943-4CA6-B00D-A9326A28DD82}">
      <dgm:prSet/>
      <dgm:spPr/>
      <dgm:t>
        <a:bodyPr/>
        <a:lstStyle/>
        <a:p>
          <a:endParaRPr lang="en-US"/>
        </a:p>
      </dgm:t>
    </dgm:pt>
    <dgm:pt modelId="{FEFB44FF-7664-4953-AD60-B5DD32DF6543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La valutazione finale (dei frequentanti) avverrà produzione e discussione di un articolo scientifico su base empirica</a:t>
          </a:r>
          <a:endParaRPr lang="en-US"/>
        </a:p>
      </dgm:t>
    </dgm:pt>
    <dgm:pt modelId="{8498C3DA-DD48-4781-A988-BA73798555EE}" type="parTrans" cxnId="{25433B9F-0387-4884-BFAC-F58091AC415A}">
      <dgm:prSet/>
      <dgm:spPr/>
      <dgm:t>
        <a:bodyPr/>
        <a:lstStyle/>
        <a:p>
          <a:endParaRPr lang="en-US"/>
        </a:p>
      </dgm:t>
    </dgm:pt>
    <dgm:pt modelId="{77D42404-830A-4EAE-8A66-6B5C4EFE8E19}" type="sibTrans" cxnId="{25433B9F-0387-4884-BFAC-F58091AC415A}">
      <dgm:prSet/>
      <dgm:spPr/>
      <dgm:t>
        <a:bodyPr/>
        <a:lstStyle/>
        <a:p>
          <a:endParaRPr lang="en-US"/>
        </a:p>
      </dgm:t>
    </dgm:pt>
    <dgm:pt modelId="{887C77AB-1514-4A94-9D0B-E0FB5BCF0396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Nella valutazione finale verranno considerate le esercitazioni d’aula che vanno sempre inviate per conoscenza al docente.</a:t>
          </a:r>
          <a:endParaRPr lang="en-US"/>
        </a:p>
      </dgm:t>
    </dgm:pt>
    <dgm:pt modelId="{48202CA6-571B-4F5B-88CE-B0AF6F9B930C}" type="parTrans" cxnId="{6B09103F-C644-426F-BAB9-9B8C973009C5}">
      <dgm:prSet/>
      <dgm:spPr/>
      <dgm:t>
        <a:bodyPr/>
        <a:lstStyle/>
        <a:p>
          <a:endParaRPr lang="en-US"/>
        </a:p>
      </dgm:t>
    </dgm:pt>
    <dgm:pt modelId="{4951EBA3-0A56-4389-9CC2-F0109BA4F125}" type="sibTrans" cxnId="{6B09103F-C644-426F-BAB9-9B8C973009C5}">
      <dgm:prSet/>
      <dgm:spPr/>
      <dgm:t>
        <a:bodyPr/>
        <a:lstStyle/>
        <a:p>
          <a:endParaRPr lang="en-US"/>
        </a:p>
      </dgm:t>
    </dgm:pt>
    <dgm:pt modelId="{6B0D37E0-3E5C-4518-A8E9-412477BC9B5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Saranno effettuate una o due verifiche intermedie (test) NON obbligatorie ma I cui esiti potranno essere considerati nella valutazione finale</a:t>
          </a:r>
          <a:endParaRPr lang="en-US"/>
        </a:p>
      </dgm:t>
    </dgm:pt>
    <dgm:pt modelId="{6B3F87FA-CFA3-44F8-8BDB-10D35394025F}" type="parTrans" cxnId="{ED5C2F73-EF8B-4AF8-93AB-D0E46A1839E6}">
      <dgm:prSet/>
      <dgm:spPr/>
      <dgm:t>
        <a:bodyPr/>
        <a:lstStyle/>
        <a:p>
          <a:endParaRPr lang="en-US"/>
        </a:p>
      </dgm:t>
    </dgm:pt>
    <dgm:pt modelId="{6A10A338-E2B1-4B73-94FB-4667856ECFBD}" type="sibTrans" cxnId="{ED5C2F73-EF8B-4AF8-93AB-D0E46A1839E6}">
      <dgm:prSet/>
      <dgm:spPr/>
      <dgm:t>
        <a:bodyPr/>
        <a:lstStyle/>
        <a:p>
          <a:endParaRPr lang="en-US"/>
        </a:p>
      </dgm:t>
    </dgm:pt>
    <dgm:pt modelId="{FAA2AC5A-4BF6-4FD6-9872-5207D20AC43C}" type="pres">
      <dgm:prSet presAssocID="{225DE8B7-4A49-4F0E-B380-E3BAF40F0820}" presName="root" presStyleCnt="0">
        <dgm:presLayoutVars>
          <dgm:dir/>
          <dgm:resizeHandles val="exact"/>
        </dgm:presLayoutVars>
      </dgm:prSet>
      <dgm:spPr/>
    </dgm:pt>
    <dgm:pt modelId="{CA40F799-3F48-4249-B093-4243E6CE0A8A}" type="pres">
      <dgm:prSet presAssocID="{6E7DD1D2-0140-41A8-95AD-CAF199EEFB5B}" presName="compNode" presStyleCnt="0"/>
      <dgm:spPr/>
    </dgm:pt>
    <dgm:pt modelId="{3A6318B9-026D-45F5-A036-B6BE33EE2E2A}" type="pres">
      <dgm:prSet presAssocID="{6E7DD1D2-0140-41A8-95AD-CAF199EEFB5B}" presName="bgRect" presStyleLbl="bgShp" presStyleIdx="0" presStyleCnt="4"/>
      <dgm:spPr/>
    </dgm:pt>
    <dgm:pt modelId="{00BA829B-B5F1-4EB8-A772-8E0F37DF5E19}" type="pres">
      <dgm:prSet presAssocID="{6E7DD1D2-0140-41A8-95AD-CAF199EEFB5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0324522C-664D-474F-BCEF-5D6AD7EA38E7}" type="pres">
      <dgm:prSet presAssocID="{6E7DD1D2-0140-41A8-95AD-CAF199EEFB5B}" presName="spaceRect" presStyleCnt="0"/>
      <dgm:spPr/>
    </dgm:pt>
    <dgm:pt modelId="{2BE1A980-C35D-4A7B-A65A-A3063BDB9683}" type="pres">
      <dgm:prSet presAssocID="{6E7DD1D2-0140-41A8-95AD-CAF199EEFB5B}" presName="parTx" presStyleLbl="revTx" presStyleIdx="0" presStyleCnt="4">
        <dgm:presLayoutVars>
          <dgm:chMax val="0"/>
          <dgm:chPref val="0"/>
        </dgm:presLayoutVars>
      </dgm:prSet>
      <dgm:spPr/>
    </dgm:pt>
    <dgm:pt modelId="{50C58BDA-520A-4E34-9B8A-1946D6EC3D69}" type="pres">
      <dgm:prSet presAssocID="{0F604313-E705-402D-BE03-44BFA9BEB3DE}" presName="sibTrans" presStyleCnt="0"/>
      <dgm:spPr/>
    </dgm:pt>
    <dgm:pt modelId="{380482D4-391C-4AC1-8FFF-1985FB49E915}" type="pres">
      <dgm:prSet presAssocID="{FEFB44FF-7664-4953-AD60-B5DD32DF6543}" presName="compNode" presStyleCnt="0"/>
      <dgm:spPr/>
    </dgm:pt>
    <dgm:pt modelId="{F083F832-AC70-4C3A-B053-45E321C90FE5}" type="pres">
      <dgm:prSet presAssocID="{FEFB44FF-7664-4953-AD60-B5DD32DF6543}" presName="bgRect" presStyleLbl="bgShp" presStyleIdx="1" presStyleCnt="4"/>
      <dgm:spPr/>
    </dgm:pt>
    <dgm:pt modelId="{03EAFA33-C178-4EED-9C05-76D2C4DC4A16}" type="pres">
      <dgm:prSet presAssocID="{FEFB44FF-7664-4953-AD60-B5DD32DF654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atistiche"/>
        </a:ext>
      </dgm:extLst>
    </dgm:pt>
    <dgm:pt modelId="{8B38DDAE-E78C-4217-8811-83A87AFB1906}" type="pres">
      <dgm:prSet presAssocID="{FEFB44FF-7664-4953-AD60-B5DD32DF6543}" presName="spaceRect" presStyleCnt="0"/>
      <dgm:spPr/>
    </dgm:pt>
    <dgm:pt modelId="{9E929D40-B9D7-40BA-BE9C-CC8A6DA81FE6}" type="pres">
      <dgm:prSet presAssocID="{FEFB44FF-7664-4953-AD60-B5DD32DF6543}" presName="parTx" presStyleLbl="revTx" presStyleIdx="1" presStyleCnt="4">
        <dgm:presLayoutVars>
          <dgm:chMax val="0"/>
          <dgm:chPref val="0"/>
        </dgm:presLayoutVars>
      </dgm:prSet>
      <dgm:spPr/>
    </dgm:pt>
    <dgm:pt modelId="{63C9B93C-7724-4107-8297-BB60E1D85577}" type="pres">
      <dgm:prSet presAssocID="{77D42404-830A-4EAE-8A66-6B5C4EFE8E19}" presName="sibTrans" presStyleCnt="0"/>
      <dgm:spPr/>
    </dgm:pt>
    <dgm:pt modelId="{8F371A5C-DD16-4D07-A6FE-16EF144C0577}" type="pres">
      <dgm:prSet presAssocID="{887C77AB-1514-4A94-9D0B-E0FB5BCF0396}" presName="compNode" presStyleCnt="0"/>
      <dgm:spPr/>
    </dgm:pt>
    <dgm:pt modelId="{15A2CBF9-5704-4225-AD2F-D2C0C2B378DB}" type="pres">
      <dgm:prSet presAssocID="{887C77AB-1514-4A94-9D0B-E0FB5BCF0396}" presName="bgRect" presStyleLbl="bgShp" presStyleIdx="2" presStyleCnt="4"/>
      <dgm:spPr/>
    </dgm:pt>
    <dgm:pt modelId="{C2CFA433-2170-4166-B13D-DE69CE7AB25D}" type="pres">
      <dgm:prSet presAssocID="{887C77AB-1514-4A94-9D0B-E0FB5BCF039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ula"/>
        </a:ext>
      </dgm:extLst>
    </dgm:pt>
    <dgm:pt modelId="{478A6674-9C73-4047-8B2A-2CD308AF6D87}" type="pres">
      <dgm:prSet presAssocID="{887C77AB-1514-4A94-9D0B-E0FB5BCF0396}" presName="spaceRect" presStyleCnt="0"/>
      <dgm:spPr/>
    </dgm:pt>
    <dgm:pt modelId="{DBC8A2FA-3851-451C-8F72-48471CA1EF08}" type="pres">
      <dgm:prSet presAssocID="{887C77AB-1514-4A94-9D0B-E0FB5BCF0396}" presName="parTx" presStyleLbl="revTx" presStyleIdx="2" presStyleCnt="4">
        <dgm:presLayoutVars>
          <dgm:chMax val="0"/>
          <dgm:chPref val="0"/>
        </dgm:presLayoutVars>
      </dgm:prSet>
      <dgm:spPr/>
    </dgm:pt>
    <dgm:pt modelId="{407D854E-A2FB-48C4-A28D-A2D60C641BEA}" type="pres">
      <dgm:prSet presAssocID="{4951EBA3-0A56-4389-9CC2-F0109BA4F125}" presName="sibTrans" presStyleCnt="0"/>
      <dgm:spPr/>
    </dgm:pt>
    <dgm:pt modelId="{A7809643-BEB6-4F83-B29F-F69EA6ECADA0}" type="pres">
      <dgm:prSet presAssocID="{6B0D37E0-3E5C-4518-A8E9-412477BC9B5C}" presName="compNode" presStyleCnt="0"/>
      <dgm:spPr/>
    </dgm:pt>
    <dgm:pt modelId="{6207616C-075D-4E9A-BFEB-F97A320F19AA}" type="pres">
      <dgm:prSet presAssocID="{6B0D37E0-3E5C-4518-A8E9-412477BC9B5C}" presName="bgRect" presStyleLbl="bgShp" presStyleIdx="3" presStyleCnt="4"/>
      <dgm:spPr/>
    </dgm:pt>
    <dgm:pt modelId="{9BF6EAE8-28E1-415B-B07F-B9A62AA30FB7}" type="pres">
      <dgm:prSet presAssocID="{6B0D37E0-3E5C-4518-A8E9-412477BC9B5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60BF4C4E-DC4D-4EE7-A0F3-E39EF18727E6}" type="pres">
      <dgm:prSet presAssocID="{6B0D37E0-3E5C-4518-A8E9-412477BC9B5C}" presName="spaceRect" presStyleCnt="0"/>
      <dgm:spPr/>
    </dgm:pt>
    <dgm:pt modelId="{3D0FC0A7-97B8-4FE8-8EDE-ECDD097DC955}" type="pres">
      <dgm:prSet presAssocID="{6B0D37E0-3E5C-4518-A8E9-412477BC9B5C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3AA052A-6B9E-47AE-A417-AA0A0F2C976D}" type="presOf" srcId="{225DE8B7-4A49-4F0E-B380-E3BAF40F0820}" destId="{FAA2AC5A-4BF6-4FD6-9872-5207D20AC43C}" srcOrd="0" destOrd="0" presId="urn:microsoft.com/office/officeart/2018/2/layout/IconVerticalSolidList"/>
    <dgm:cxn modelId="{6B09103F-C644-426F-BAB9-9B8C973009C5}" srcId="{225DE8B7-4A49-4F0E-B380-E3BAF40F0820}" destId="{887C77AB-1514-4A94-9D0B-E0FB5BCF0396}" srcOrd="2" destOrd="0" parTransId="{48202CA6-571B-4F5B-88CE-B0AF6F9B930C}" sibTransId="{4951EBA3-0A56-4389-9CC2-F0109BA4F125}"/>
    <dgm:cxn modelId="{1D604D72-2A64-4243-A826-D0A3D75F3E93}" type="presOf" srcId="{6B0D37E0-3E5C-4518-A8E9-412477BC9B5C}" destId="{3D0FC0A7-97B8-4FE8-8EDE-ECDD097DC955}" srcOrd="0" destOrd="0" presId="urn:microsoft.com/office/officeart/2018/2/layout/IconVerticalSolidList"/>
    <dgm:cxn modelId="{ED5C2F73-EF8B-4AF8-93AB-D0E46A1839E6}" srcId="{225DE8B7-4A49-4F0E-B380-E3BAF40F0820}" destId="{6B0D37E0-3E5C-4518-A8E9-412477BC9B5C}" srcOrd="3" destOrd="0" parTransId="{6B3F87FA-CFA3-44F8-8BDB-10D35394025F}" sibTransId="{6A10A338-E2B1-4B73-94FB-4667856ECFBD}"/>
    <dgm:cxn modelId="{F23B5D87-DDDF-4EC2-AD92-88FFDA67E6BC}" type="presOf" srcId="{887C77AB-1514-4A94-9D0B-E0FB5BCF0396}" destId="{DBC8A2FA-3851-451C-8F72-48471CA1EF08}" srcOrd="0" destOrd="0" presId="urn:microsoft.com/office/officeart/2018/2/layout/IconVerticalSolidList"/>
    <dgm:cxn modelId="{5900498B-F2CF-4720-B03C-1991C096290F}" type="presOf" srcId="{6E7DD1D2-0140-41A8-95AD-CAF199EEFB5B}" destId="{2BE1A980-C35D-4A7B-A65A-A3063BDB9683}" srcOrd="0" destOrd="0" presId="urn:microsoft.com/office/officeart/2018/2/layout/IconVerticalSolidList"/>
    <dgm:cxn modelId="{AC04659C-6C3C-460E-A3BC-B5D78BF91330}" type="presOf" srcId="{FEFB44FF-7664-4953-AD60-B5DD32DF6543}" destId="{9E929D40-B9D7-40BA-BE9C-CC8A6DA81FE6}" srcOrd="0" destOrd="0" presId="urn:microsoft.com/office/officeart/2018/2/layout/IconVerticalSolidList"/>
    <dgm:cxn modelId="{25433B9F-0387-4884-BFAC-F58091AC415A}" srcId="{225DE8B7-4A49-4F0E-B380-E3BAF40F0820}" destId="{FEFB44FF-7664-4953-AD60-B5DD32DF6543}" srcOrd="1" destOrd="0" parTransId="{8498C3DA-DD48-4781-A988-BA73798555EE}" sibTransId="{77D42404-830A-4EAE-8A66-6B5C4EFE8E19}"/>
    <dgm:cxn modelId="{E1CA95E1-8943-4CA6-B00D-A9326A28DD82}" srcId="{225DE8B7-4A49-4F0E-B380-E3BAF40F0820}" destId="{6E7DD1D2-0140-41A8-95AD-CAF199EEFB5B}" srcOrd="0" destOrd="0" parTransId="{74B90B3C-947F-4959-B801-ABACFCE3AC12}" sibTransId="{0F604313-E705-402D-BE03-44BFA9BEB3DE}"/>
    <dgm:cxn modelId="{C5372950-5FE7-4899-AC50-27C2ED319A6F}" type="presParOf" srcId="{FAA2AC5A-4BF6-4FD6-9872-5207D20AC43C}" destId="{CA40F799-3F48-4249-B093-4243E6CE0A8A}" srcOrd="0" destOrd="0" presId="urn:microsoft.com/office/officeart/2018/2/layout/IconVerticalSolidList"/>
    <dgm:cxn modelId="{8FC6B3B6-DBCA-40FB-87EA-2996982DD4AF}" type="presParOf" srcId="{CA40F799-3F48-4249-B093-4243E6CE0A8A}" destId="{3A6318B9-026D-45F5-A036-B6BE33EE2E2A}" srcOrd="0" destOrd="0" presId="urn:microsoft.com/office/officeart/2018/2/layout/IconVerticalSolidList"/>
    <dgm:cxn modelId="{964F78FD-AE90-4B75-B17E-A2A17A8E8AD1}" type="presParOf" srcId="{CA40F799-3F48-4249-B093-4243E6CE0A8A}" destId="{00BA829B-B5F1-4EB8-A772-8E0F37DF5E19}" srcOrd="1" destOrd="0" presId="urn:microsoft.com/office/officeart/2018/2/layout/IconVerticalSolidList"/>
    <dgm:cxn modelId="{3A5E28FE-762D-43E0-BAF5-DFC59E14EB1C}" type="presParOf" srcId="{CA40F799-3F48-4249-B093-4243E6CE0A8A}" destId="{0324522C-664D-474F-BCEF-5D6AD7EA38E7}" srcOrd="2" destOrd="0" presId="urn:microsoft.com/office/officeart/2018/2/layout/IconVerticalSolidList"/>
    <dgm:cxn modelId="{0DBEC270-192D-49E7-B194-20563B63D2E3}" type="presParOf" srcId="{CA40F799-3F48-4249-B093-4243E6CE0A8A}" destId="{2BE1A980-C35D-4A7B-A65A-A3063BDB9683}" srcOrd="3" destOrd="0" presId="urn:microsoft.com/office/officeart/2018/2/layout/IconVerticalSolidList"/>
    <dgm:cxn modelId="{80D50067-EB4F-4827-ABA6-FFBA3AEAEE9C}" type="presParOf" srcId="{FAA2AC5A-4BF6-4FD6-9872-5207D20AC43C}" destId="{50C58BDA-520A-4E34-9B8A-1946D6EC3D69}" srcOrd="1" destOrd="0" presId="urn:microsoft.com/office/officeart/2018/2/layout/IconVerticalSolidList"/>
    <dgm:cxn modelId="{5E58AE91-3A4B-4B88-9C40-0051662FA21B}" type="presParOf" srcId="{FAA2AC5A-4BF6-4FD6-9872-5207D20AC43C}" destId="{380482D4-391C-4AC1-8FFF-1985FB49E915}" srcOrd="2" destOrd="0" presId="urn:microsoft.com/office/officeart/2018/2/layout/IconVerticalSolidList"/>
    <dgm:cxn modelId="{3BA7BB61-72B2-48EC-81C6-370AC74BE065}" type="presParOf" srcId="{380482D4-391C-4AC1-8FFF-1985FB49E915}" destId="{F083F832-AC70-4C3A-B053-45E321C90FE5}" srcOrd="0" destOrd="0" presId="urn:microsoft.com/office/officeart/2018/2/layout/IconVerticalSolidList"/>
    <dgm:cxn modelId="{383425C5-DA7D-4B54-82CA-1DCC7C0FF109}" type="presParOf" srcId="{380482D4-391C-4AC1-8FFF-1985FB49E915}" destId="{03EAFA33-C178-4EED-9C05-76D2C4DC4A16}" srcOrd="1" destOrd="0" presId="urn:microsoft.com/office/officeart/2018/2/layout/IconVerticalSolidList"/>
    <dgm:cxn modelId="{08D3D577-4FC1-496D-A620-CE6274D5D468}" type="presParOf" srcId="{380482D4-391C-4AC1-8FFF-1985FB49E915}" destId="{8B38DDAE-E78C-4217-8811-83A87AFB1906}" srcOrd="2" destOrd="0" presId="urn:microsoft.com/office/officeart/2018/2/layout/IconVerticalSolidList"/>
    <dgm:cxn modelId="{89B8DC96-778F-4820-A792-490BEFD68F0F}" type="presParOf" srcId="{380482D4-391C-4AC1-8FFF-1985FB49E915}" destId="{9E929D40-B9D7-40BA-BE9C-CC8A6DA81FE6}" srcOrd="3" destOrd="0" presId="urn:microsoft.com/office/officeart/2018/2/layout/IconVerticalSolidList"/>
    <dgm:cxn modelId="{BBC9BB33-8F34-4B3D-A042-BAF072C65292}" type="presParOf" srcId="{FAA2AC5A-4BF6-4FD6-9872-5207D20AC43C}" destId="{63C9B93C-7724-4107-8297-BB60E1D85577}" srcOrd="3" destOrd="0" presId="urn:microsoft.com/office/officeart/2018/2/layout/IconVerticalSolidList"/>
    <dgm:cxn modelId="{700A45A9-239A-4901-BAD8-CB32A23757DC}" type="presParOf" srcId="{FAA2AC5A-4BF6-4FD6-9872-5207D20AC43C}" destId="{8F371A5C-DD16-4D07-A6FE-16EF144C0577}" srcOrd="4" destOrd="0" presId="urn:microsoft.com/office/officeart/2018/2/layout/IconVerticalSolidList"/>
    <dgm:cxn modelId="{516F9E35-D521-4731-BC67-EA2DB98818A8}" type="presParOf" srcId="{8F371A5C-DD16-4D07-A6FE-16EF144C0577}" destId="{15A2CBF9-5704-4225-AD2F-D2C0C2B378DB}" srcOrd="0" destOrd="0" presId="urn:microsoft.com/office/officeart/2018/2/layout/IconVerticalSolidList"/>
    <dgm:cxn modelId="{72A7C835-C33D-4D7C-9CA9-295DA4D37508}" type="presParOf" srcId="{8F371A5C-DD16-4D07-A6FE-16EF144C0577}" destId="{C2CFA433-2170-4166-B13D-DE69CE7AB25D}" srcOrd="1" destOrd="0" presId="urn:microsoft.com/office/officeart/2018/2/layout/IconVerticalSolidList"/>
    <dgm:cxn modelId="{7B2874E3-CBA4-4FD0-BBCA-3FBB6910AD75}" type="presParOf" srcId="{8F371A5C-DD16-4D07-A6FE-16EF144C0577}" destId="{478A6674-9C73-4047-8B2A-2CD308AF6D87}" srcOrd="2" destOrd="0" presId="urn:microsoft.com/office/officeart/2018/2/layout/IconVerticalSolidList"/>
    <dgm:cxn modelId="{EC38EE1F-A4C9-4562-9175-5BE43E34A472}" type="presParOf" srcId="{8F371A5C-DD16-4D07-A6FE-16EF144C0577}" destId="{DBC8A2FA-3851-451C-8F72-48471CA1EF08}" srcOrd="3" destOrd="0" presId="urn:microsoft.com/office/officeart/2018/2/layout/IconVerticalSolidList"/>
    <dgm:cxn modelId="{78E63F79-5CB0-44E9-A8AC-9286447D28BA}" type="presParOf" srcId="{FAA2AC5A-4BF6-4FD6-9872-5207D20AC43C}" destId="{407D854E-A2FB-48C4-A28D-A2D60C641BEA}" srcOrd="5" destOrd="0" presId="urn:microsoft.com/office/officeart/2018/2/layout/IconVerticalSolidList"/>
    <dgm:cxn modelId="{13564D06-1157-4748-A25D-6959DF1FFF2F}" type="presParOf" srcId="{FAA2AC5A-4BF6-4FD6-9872-5207D20AC43C}" destId="{A7809643-BEB6-4F83-B29F-F69EA6ECADA0}" srcOrd="6" destOrd="0" presId="urn:microsoft.com/office/officeart/2018/2/layout/IconVerticalSolidList"/>
    <dgm:cxn modelId="{98DD0939-D82E-478F-876D-6E2F5EA57DB7}" type="presParOf" srcId="{A7809643-BEB6-4F83-B29F-F69EA6ECADA0}" destId="{6207616C-075D-4E9A-BFEB-F97A320F19AA}" srcOrd="0" destOrd="0" presId="urn:microsoft.com/office/officeart/2018/2/layout/IconVerticalSolidList"/>
    <dgm:cxn modelId="{FA468AB6-9F86-4FEF-ADF2-4675E7864D4F}" type="presParOf" srcId="{A7809643-BEB6-4F83-B29F-F69EA6ECADA0}" destId="{9BF6EAE8-28E1-415B-B07F-B9A62AA30FB7}" srcOrd="1" destOrd="0" presId="urn:microsoft.com/office/officeart/2018/2/layout/IconVerticalSolidList"/>
    <dgm:cxn modelId="{E46A2828-7ACD-4DD9-9D1D-085532A705B9}" type="presParOf" srcId="{A7809643-BEB6-4F83-B29F-F69EA6ECADA0}" destId="{60BF4C4E-DC4D-4EE7-A0F3-E39EF18727E6}" srcOrd="2" destOrd="0" presId="urn:microsoft.com/office/officeart/2018/2/layout/IconVerticalSolidList"/>
    <dgm:cxn modelId="{84ABB1D7-121F-41BB-ADDB-76CAFAC1ADA3}" type="presParOf" srcId="{A7809643-BEB6-4F83-B29F-F69EA6ECADA0}" destId="{3D0FC0A7-97B8-4FE8-8EDE-ECDD097DC95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37472C-6965-4464-B926-7E474C43509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C22403A-196E-406B-9CBC-B7F59149C95C}">
      <dgm:prSet/>
      <dgm:spPr/>
      <dgm:t>
        <a:bodyPr/>
        <a:lstStyle/>
        <a:p>
          <a:r>
            <a:rPr lang="en-GB" dirty="0" err="1"/>
            <a:t>Acquisire</a:t>
          </a:r>
          <a:r>
            <a:rPr lang="en-GB" dirty="0"/>
            <a:t> </a:t>
          </a:r>
          <a:r>
            <a:rPr lang="en-GB" dirty="0" err="1"/>
            <a:t>contezza</a:t>
          </a:r>
          <a:r>
            <a:rPr lang="en-GB" dirty="0"/>
            <a:t> </a:t>
          </a:r>
          <a:r>
            <a:rPr lang="en-GB" dirty="0" err="1"/>
            <a:t>degli</a:t>
          </a:r>
          <a:r>
            <a:rPr lang="en-GB" dirty="0"/>
            <a:t> </a:t>
          </a:r>
          <a:r>
            <a:rPr lang="en-GB" dirty="0" err="1"/>
            <a:t>strumenti</a:t>
          </a:r>
          <a:r>
            <a:rPr lang="en-GB" dirty="0"/>
            <a:t> per </a:t>
          </a:r>
          <a:r>
            <a:rPr lang="en-GB" dirty="0" err="1"/>
            <a:t>indagare</a:t>
          </a:r>
          <a:r>
            <a:rPr lang="en-GB" dirty="0"/>
            <a:t> </a:t>
          </a:r>
          <a:r>
            <a:rPr lang="en-GB" dirty="0" err="1"/>
            <a:t>determinati</a:t>
          </a:r>
          <a:r>
            <a:rPr lang="en-GB" dirty="0"/>
            <a:t> </a:t>
          </a:r>
          <a:r>
            <a:rPr lang="en-GB" dirty="0" err="1"/>
            <a:t>aspetti</a:t>
          </a:r>
          <a:r>
            <a:rPr lang="en-GB" dirty="0"/>
            <a:t> del </a:t>
          </a:r>
          <a:r>
            <a:rPr lang="en-GB" dirty="0" err="1"/>
            <a:t>mercato</a:t>
          </a:r>
          <a:r>
            <a:rPr lang="en-GB" dirty="0"/>
            <a:t> e/o </a:t>
          </a:r>
          <a:r>
            <a:rPr lang="en-GB" dirty="0" err="1"/>
            <a:t>della</a:t>
          </a:r>
          <a:r>
            <a:rPr lang="en-GB" dirty="0"/>
            <a:t> </a:t>
          </a:r>
          <a:r>
            <a:rPr lang="en-GB" dirty="0" err="1"/>
            <a:t>realtà</a:t>
          </a:r>
          <a:r>
            <a:rPr lang="en-GB" dirty="0"/>
            <a:t> </a:t>
          </a:r>
          <a:r>
            <a:rPr lang="en-GB" dirty="0" err="1"/>
            <a:t>sociale</a:t>
          </a:r>
          <a:r>
            <a:rPr lang="en-GB" dirty="0"/>
            <a:t>;</a:t>
          </a:r>
          <a:endParaRPr lang="en-US" dirty="0"/>
        </a:p>
      </dgm:t>
    </dgm:pt>
    <dgm:pt modelId="{C137FE62-9204-42AF-BECD-5FEFE5EA9BFE}" type="parTrans" cxnId="{65CA7FB7-FC7E-4603-B816-B57DDDF3AD25}">
      <dgm:prSet/>
      <dgm:spPr/>
      <dgm:t>
        <a:bodyPr/>
        <a:lstStyle/>
        <a:p>
          <a:endParaRPr lang="en-US"/>
        </a:p>
      </dgm:t>
    </dgm:pt>
    <dgm:pt modelId="{763F49B9-662D-45D8-810B-1DBD7E5D18A5}" type="sibTrans" cxnId="{65CA7FB7-FC7E-4603-B816-B57DDDF3AD25}">
      <dgm:prSet/>
      <dgm:spPr/>
      <dgm:t>
        <a:bodyPr/>
        <a:lstStyle/>
        <a:p>
          <a:endParaRPr lang="en-US"/>
        </a:p>
      </dgm:t>
    </dgm:pt>
    <dgm:pt modelId="{208D0793-211E-45B7-B54D-4AA0E13D77C3}">
      <dgm:prSet/>
      <dgm:spPr/>
      <dgm:t>
        <a:bodyPr/>
        <a:lstStyle/>
        <a:p>
          <a:r>
            <a:rPr lang="en-GB" dirty="0" err="1"/>
            <a:t>Orientarsi</a:t>
          </a:r>
          <a:r>
            <a:rPr lang="en-GB" dirty="0"/>
            <a:t> </a:t>
          </a:r>
          <a:r>
            <a:rPr lang="en-GB" dirty="0" err="1"/>
            <a:t>tra</a:t>
          </a:r>
          <a:r>
            <a:rPr lang="en-GB" dirty="0"/>
            <a:t> le diverse </a:t>
          </a:r>
          <a:r>
            <a:rPr lang="en-GB" dirty="0" err="1"/>
            <a:t>fonti</a:t>
          </a:r>
          <a:r>
            <a:rPr lang="en-GB" dirty="0"/>
            <a:t> </a:t>
          </a:r>
          <a:r>
            <a:rPr lang="en-GB" dirty="0" err="1"/>
            <a:t>dati</a:t>
          </a:r>
          <a:r>
            <a:rPr lang="en-GB" dirty="0"/>
            <a:t> per </a:t>
          </a:r>
          <a:r>
            <a:rPr lang="en-GB" dirty="0" err="1"/>
            <a:t>gli</a:t>
          </a:r>
          <a:r>
            <a:rPr lang="en-GB" dirty="0"/>
            <a:t> </a:t>
          </a:r>
          <a:r>
            <a:rPr lang="en-GB" dirty="0" err="1"/>
            <a:t>studi</a:t>
          </a:r>
          <a:r>
            <a:rPr lang="en-GB" dirty="0"/>
            <a:t> </a:t>
          </a:r>
          <a:r>
            <a:rPr lang="en-GB" dirty="0" err="1"/>
            <a:t>sugli</a:t>
          </a:r>
          <a:r>
            <a:rPr lang="en-GB" dirty="0"/>
            <a:t> </a:t>
          </a:r>
          <a:r>
            <a:rPr lang="en-GB" dirty="0" err="1"/>
            <a:t>argomenti</a:t>
          </a:r>
          <a:r>
            <a:rPr lang="en-GB" dirty="0"/>
            <a:t> </a:t>
          </a:r>
          <a:r>
            <a:rPr lang="en-GB" dirty="0" err="1"/>
            <a:t>scelti</a:t>
          </a:r>
          <a:r>
            <a:rPr lang="en-GB" dirty="0"/>
            <a:t>;</a:t>
          </a:r>
          <a:endParaRPr lang="en-US" dirty="0"/>
        </a:p>
      </dgm:t>
    </dgm:pt>
    <dgm:pt modelId="{4148F5AC-3939-45B1-B055-680329887B49}" type="parTrans" cxnId="{C534FBB1-8CD3-43A1-8A50-46F146869417}">
      <dgm:prSet/>
      <dgm:spPr/>
      <dgm:t>
        <a:bodyPr/>
        <a:lstStyle/>
        <a:p>
          <a:endParaRPr lang="en-US"/>
        </a:p>
      </dgm:t>
    </dgm:pt>
    <dgm:pt modelId="{F6BF1FCC-56D6-48E9-8C98-72181B97681C}" type="sibTrans" cxnId="{C534FBB1-8CD3-43A1-8A50-46F146869417}">
      <dgm:prSet/>
      <dgm:spPr/>
      <dgm:t>
        <a:bodyPr/>
        <a:lstStyle/>
        <a:p>
          <a:endParaRPr lang="en-US"/>
        </a:p>
      </dgm:t>
    </dgm:pt>
    <dgm:pt modelId="{CD7458B6-6007-4516-90D6-2B3AA19D741D}">
      <dgm:prSet/>
      <dgm:spPr/>
      <dgm:t>
        <a:bodyPr/>
        <a:lstStyle/>
        <a:p>
          <a:r>
            <a:rPr lang="en-GB" dirty="0" err="1"/>
            <a:t>Produrre</a:t>
          </a:r>
          <a:r>
            <a:rPr lang="en-GB" dirty="0"/>
            <a:t> </a:t>
          </a:r>
          <a:r>
            <a:rPr lang="en-GB" dirty="0" err="1"/>
            <a:t>dei</a:t>
          </a:r>
          <a:r>
            <a:rPr lang="en-GB" dirty="0"/>
            <a:t> </a:t>
          </a:r>
          <a:r>
            <a:rPr lang="en-GB" dirty="0" err="1"/>
            <a:t>collegamenti</a:t>
          </a:r>
          <a:r>
            <a:rPr lang="en-GB" dirty="0"/>
            <a:t> </a:t>
          </a:r>
          <a:r>
            <a:rPr lang="en-GB" dirty="0" err="1"/>
            <a:t>tra</a:t>
          </a:r>
          <a:r>
            <a:rPr lang="en-GB" dirty="0"/>
            <a:t> la diverse </a:t>
          </a:r>
          <a:r>
            <a:rPr lang="en-GB" dirty="0" err="1"/>
            <a:t>dimensioni</a:t>
          </a:r>
          <a:r>
            <a:rPr lang="en-GB" dirty="0"/>
            <a:t> </a:t>
          </a:r>
          <a:r>
            <a:rPr lang="en-GB" dirty="0" err="1"/>
            <a:t>analizzate</a:t>
          </a:r>
          <a:r>
            <a:rPr lang="en-GB" dirty="0"/>
            <a:t>;</a:t>
          </a:r>
          <a:endParaRPr lang="en-US" dirty="0"/>
        </a:p>
      </dgm:t>
    </dgm:pt>
    <dgm:pt modelId="{A23AF892-BDCD-4B3D-AC60-742AFC66A95B}" type="parTrans" cxnId="{37FF7A2A-BA55-4388-97EC-0A311D4C5D49}">
      <dgm:prSet/>
      <dgm:spPr/>
      <dgm:t>
        <a:bodyPr/>
        <a:lstStyle/>
        <a:p>
          <a:endParaRPr lang="en-US"/>
        </a:p>
      </dgm:t>
    </dgm:pt>
    <dgm:pt modelId="{195B2C60-4BCD-46AF-A674-A53D1A5BA306}" type="sibTrans" cxnId="{37FF7A2A-BA55-4388-97EC-0A311D4C5D49}">
      <dgm:prSet/>
      <dgm:spPr/>
      <dgm:t>
        <a:bodyPr/>
        <a:lstStyle/>
        <a:p>
          <a:endParaRPr lang="en-US"/>
        </a:p>
      </dgm:t>
    </dgm:pt>
    <dgm:pt modelId="{4D6C44B2-EF5C-4B7E-BEF4-12694E18FAB5}">
      <dgm:prSet/>
      <dgm:spPr/>
      <dgm:t>
        <a:bodyPr/>
        <a:lstStyle/>
        <a:p>
          <a:r>
            <a:rPr lang="en-GB"/>
            <a:t>Progettare dei percorsi di ricerca elementari in tali dimensioni;</a:t>
          </a:r>
          <a:endParaRPr lang="en-US"/>
        </a:p>
      </dgm:t>
    </dgm:pt>
    <dgm:pt modelId="{64135DCD-055E-4CF1-B6C0-69F635264325}" type="parTrans" cxnId="{A24F8C90-BA6B-4E7B-AEC7-1D4A9359983F}">
      <dgm:prSet/>
      <dgm:spPr/>
      <dgm:t>
        <a:bodyPr/>
        <a:lstStyle/>
        <a:p>
          <a:endParaRPr lang="en-US"/>
        </a:p>
      </dgm:t>
    </dgm:pt>
    <dgm:pt modelId="{11C65828-E104-47BE-B46C-1BE98B4BF6AB}" type="sibTrans" cxnId="{A24F8C90-BA6B-4E7B-AEC7-1D4A9359983F}">
      <dgm:prSet/>
      <dgm:spPr/>
      <dgm:t>
        <a:bodyPr/>
        <a:lstStyle/>
        <a:p>
          <a:endParaRPr lang="en-US"/>
        </a:p>
      </dgm:t>
    </dgm:pt>
    <dgm:pt modelId="{3D899018-208A-4C30-B1DB-4A8D41351393}">
      <dgm:prSet/>
      <dgm:spPr/>
      <dgm:t>
        <a:bodyPr/>
        <a:lstStyle/>
        <a:p>
          <a:r>
            <a:rPr lang="en-GB"/>
            <a:t>Analizzare in termini di distribuzione delle variabili considerate, gli elementi rilevati nel disegno della ricerca</a:t>
          </a:r>
          <a:endParaRPr lang="en-US"/>
        </a:p>
      </dgm:t>
    </dgm:pt>
    <dgm:pt modelId="{DEACCE28-44B1-4646-AA79-53A173B188FF}" type="parTrans" cxnId="{5ABD0601-3E6A-4C6C-A602-F5950A38B4AA}">
      <dgm:prSet/>
      <dgm:spPr/>
      <dgm:t>
        <a:bodyPr/>
        <a:lstStyle/>
        <a:p>
          <a:endParaRPr lang="en-US"/>
        </a:p>
      </dgm:t>
    </dgm:pt>
    <dgm:pt modelId="{0C3913C8-322B-4259-85FF-D81DEA1BEDB6}" type="sibTrans" cxnId="{5ABD0601-3E6A-4C6C-A602-F5950A38B4AA}">
      <dgm:prSet/>
      <dgm:spPr/>
      <dgm:t>
        <a:bodyPr/>
        <a:lstStyle/>
        <a:p>
          <a:endParaRPr lang="en-US"/>
        </a:p>
      </dgm:t>
    </dgm:pt>
    <dgm:pt modelId="{67C57C83-A84E-A54D-AD34-1B9579844E2A}" type="pres">
      <dgm:prSet presAssocID="{0337472C-6965-4464-B926-7E474C435096}" presName="vert0" presStyleCnt="0">
        <dgm:presLayoutVars>
          <dgm:dir/>
          <dgm:animOne val="branch"/>
          <dgm:animLvl val="lvl"/>
        </dgm:presLayoutVars>
      </dgm:prSet>
      <dgm:spPr/>
    </dgm:pt>
    <dgm:pt modelId="{6678DA1C-212C-204E-91F2-D5B137A571DF}" type="pres">
      <dgm:prSet presAssocID="{AC22403A-196E-406B-9CBC-B7F59149C95C}" presName="thickLine" presStyleLbl="alignNode1" presStyleIdx="0" presStyleCnt="5"/>
      <dgm:spPr/>
    </dgm:pt>
    <dgm:pt modelId="{E00EC709-7C03-F045-A78F-43E98DC4AB00}" type="pres">
      <dgm:prSet presAssocID="{AC22403A-196E-406B-9CBC-B7F59149C95C}" presName="horz1" presStyleCnt="0"/>
      <dgm:spPr/>
    </dgm:pt>
    <dgm:pt modelId="{38546AA0-742E-B84A-B43C-784E1F746561}" type="pres">
      <dgm:prSet presAssocID="{AC22403A-196E-406B-9CBC-B7F59149C95C}" presName="tx1" presStyleLbl="revTx" presStyleIdx="0" presStyleCnt="5"/>
      <dgm:spPr/>
    </dgm:pt>
    <dgm:pt modelId="{A0D55680-D459-9E45-9774-10155D936B87}" type="pres">
      <dgm:prSet presAssocID="{AC22403A-196E-406B-9CBC-B7F59149C95C}" presName="vert1" presStyleCnt="0"/>
      <dgm:spPr/>
    </dgm:pt>
    <dgm:pt modelId="{D00CEF43-6761-4447-A609-780211CA1F1A}" type="pres">
      <dgm:prSet presAssocID="{208D0793-211E-45B7-B54D-4AA0E13D77C3}" presName="thickLine" presStyleLbl="alignNode1" presStyleIdx="1" presStyleCnt="5"/>
      <dgm:spPr/>
    </dgm:pt>
    <dgm:pt modelId="{15D4ACC8-7BF4-954B-AA21-7E86D19F4A3F}" type="pres">
      <dgm:prSet presAssocID="{208D0793-211E-45B7-B54D-4AA0E13D77C3}" presName="horz1" presStyleCnt="0"/>
      <dgm:spPr/>
    </dgm:pt>
    <dgm:pt modelId="{1F35893E-F05E-604E-8C59-B22DD424EE01}" type="pres">
      <dgm:prSet presAssocID="{208D0793-211E-45B7-B54D-4AA0E13D77C3}" presName="tx1" presStyleLbl="revTx" presStyleIdx="1" presStyleCnt="5"/>
      <dgm:spPr/>
    </dgm:pt>
    <dgm:pt modelId="{80870821-54BA-9B40-BCEF-97C2187A678E}" type="pres">
      <dgm:prSet presAssocID="{208D0793-211E-45B7-B54D-4AA0E13D77C3}" presName="vert1" presStyleCnt="0"/>
      <dgm:spPr/>
    </dgm:pt>
    <dgm:pt modelId="{F5A94844-7662-9043-B195-56089C873298}" type="pres">
      <dgm:prSet presAssocID="{CD7458B6-6007-4516-90D6-2B3AA19D741D}" presName="thickLine" presStyleLbl="alignNode1" presStyleIdx="2" presStyleCnt="5"/>
      <dgm:spPr/>
    </dgm:pt>
    <dgm:pt modelId="{2942150B-0B5F-7E4F-A63C-9D753F9CEFDB}" type="pres">
      <dgm:prSet presAssocID="{CD7458B6-6007-4516-90D6-2B3AA19D741D}" presName="horz1" presStyleCnt="0"/>
      <dgm:spPr/>
    </dgm:pt>
    <dgm:pt modelId="{510F325B-20BF-6D4F-83D6-C5B08BE00465}" type="pres">
      <dgm:prSet presAssocID="{CD7458B6-6007-4516-90D6-2B3AA19D741D}" presName="tx1" presStyleLbl="revTx" presStyleIdx="2" presStyleCnt="5"/>
      <dgm:spPr/>
    </dgm:pt>
    <dgm:pt modelId="{03C90BB1-8FA3-514D-9F6E-AF6C09CAB53A}" type="pres">
      <dgm:prSet presAssocID="{CD7458B6-6007-4516-90D6-2B3AA19D741D}" presName="vert1" presStyleCnt="0"/>
      <dgm:spPr/>
    </dgm:pt>
    <dgm:pt modelId="{0134C794-E195-8B47-B6FD-02FCF3C9C503}" type="pres">
      <dgm:prSet presAssocID="{4D6C44B2-EF5C-4B7E-BEF4-12694E18FAB5}" presName="thickLine" presStyleLbl="alignNode1" presStyleIdx="3" presStyleCnt="5"/>
      <dgm:spPr/>
    </dgm:pt>
    <dgm:pt modelId="{76A83AE3-4B2E-6548-B912-BF0A0BA3C423}" type="pres">
      <dgm:prSet presAssocID="{4D6C44B2-EF5C-4B7E-BEF4-12694E18FAB5}" presName="horz1" presStyleCnt="0"/>
      <dgm:spPr/>
    </dgm:pt>
    <dgm:pt modelId="{2272239D-C379-F24D-B957-E8AAA0CE4FA6}" type="pres">
      <dgm:prSet presAssocID="{4D6C44B2-EF5C-4B7E-BEF4-12694E18FAB5}" presName="tx1" presStyleLbl="revTx" presStyleIdx="3" presStyleCnt="5"/>
      <dgm:spPr/>
    </dgm:pt>
    <dgm:pt modelId="{0C7E4F9B-89E6-8545-90B1-6BA1E9122B6B}" type="pres">
      <dgm:prSet presAssocID="{4D6C44B2-EF5C-4B7E-BEF4-12694E18FAB5}" presName="vert1" presStyleCnt="0"/>
      <dgm:spPr/>
    </dgm:pt>
    <dgm:pt modelId="{26E33DF4-9C09-3B47-8ED8-16D736ABF2FD}" type="pres">
      <dgm:prSet presAssocID="{3D899018-208A-4C30-B1DB-4A8D41351393}" presName="thickLine" presStyleLbl="alignNode1" presStyleIdx="4" presStyleCnt="5"/>
      <dgm:spPr/>
    </dgm:pt>
    <dgm:pt modelId="{3010FA3D-85E1-BF48-A83F-844F54150301}" type="pres">
      <dgm:prSet presAssocID="{3D899018-208A-4C30-B1DB-4A8D41351393}" presName="horz1" presStyleCnt="0"/>
      <dgm:spPr/>
    </dgm:pt>
    <dgm:pt modelId="{03F480E1-8B57-E941-89F2-D54FAE88A29C}" type="pres">
      <dgm:prSet presAssocID="{3D899018-208A-4C30-B1DB-4A8D41351393}" presName="tx1" presStyleLbl="revTx" presStyleIdx="4" presStyleCnt="5"/>
      <dgm:spPr/>
    </dgm:pt>
    <dgm:pt modelId="{A26298EA-AB05-AF47-BF45-91DB695B4FBF}" type="pres">
      <dgm:prSet presAssocID="{3D899018-208A-4C30-B1DB-4A8D41351393}" presName="vert1" presStyleCnt="0"/>
      <dgm:spPr/>
    </dgm:pt>
  </dgm:ptLst>
  <dgm:cxnLst>
    <dgm:cxn modelId="{5ABD0601-3E6A-4C6C-A602-F5950A38B4AA}" srcId="{0337472C-6965-4464-B926-7E474C435096}" destId="{3D899018-208A-4C30-B1DB-4A8D41351393}" srcOrd="4" destOrd="0" parTransId="{DEACCE28-44B1-4646-AA79-53A173B188FF}" sibTransId="{0C3913C8-322B-4259-85FF-D81DEA1BEDB6}"/>
    <dgm:cxn modelId="{FE00680F-7636-EE47-9EB7-CA2CB4EFB481}" type="presOf" srcId="{4D6C44B2-EF5C-4B7E-BEF4-12694E18FAB5}" destId="{2272239D-C379-F24D-B957-E8AAA0CE4FA6}" srcOrd="0" destOrd="0" presId="urn:microsoft.com/office/officeart/2008/layout/LinedList"/>
    <dgm:cxn modelId="{E13CE91F-B857-3140-B7FC-8371B7F429BB}" type="presOf" srcId="{3D899018-208A-4C30-B1DB-4A8D41351393}" destId="{03F480E1-8B57-E941-89F2-D54FAE88A29C}" srcOrd="0" destOrd="0" presId="urn:microsoft.com/office/officeart/2008/layout/LinedList"/>
    <dgm:cxn modelId="{D062CE25-CB4F-394E-A5BD-1F9BB0BC001F}" type="presOf" srcId="{208D0793-211E-45B7-B54D-4AA0E13D77C3}" destId="{1F35893E-F05E-604E-8C59-B22DD424EE01}" srcOrd="0" destOrd="0" presId="urn:microsoft.com/office/officeart/2008/layout/LinedList"/>
    <dgm:cxn modelId="{37FF7A2A-BA55-4388-97EC-0A311D4C5D49}" srcId="{0337472C-6965-4464-B926-7E474C435096}" destId="{CD7458B6-6007-4516-90D6-2B3AA19D741D}" srcOrd="2" destOrd="0" parTransId="{A23AF892-BDCD-4B3D-AC60-742AFC66A95B}" sibTransId="{195B2C60-4BCD-46AF-A674-A53D1A5BA306}"/>
    <dgm:cxn modelId="{1B0CF133-661A-DE42-A6D7-5138F5F0070A}" type="presOf" srcId="{0337472C-6965-4464-B926-7E474C435096}" destId="{67C57C83-A84E-A54D-AD34-1B9579844E2A}" srcOrd="0" destOrd="0" presId="urn:microsoft.com/office/officeart/2008/layout/LinedList"/>
    <dgm:cxn modelId="{A24F8C90-BA6B-4E7B-AEC7-1D4A9359983F}" srcId="{0337472C-6965-4464-B926-7E474C435096}" destId="{4D6C44B2-EF5C-4B7E-BEF4-12694E18FAB5}" srcOrd="3" destOrd="0" parTransId="{64135DCD-055E-4CF1-B6C0-69F635264325}" sibTransId="{11C65828-E104-47BE-B46C-1BE98B4BF6AB}"/>
    <dgm:cxn modelId="{C534FBB1-8CD3-43A1-8A50-46F146869417}" srcId="{0337472C-6965-4464-B926-7E474C435096}" destId="{208D0793-211E-45B7-B54D-4AA0E13D77C3}" srcOrd="1" destOrd="0" parTransId="{4148F5AC-3939-45B1-B055-680329887B49}" sibTransId="{F6BF1FCC-56D6-48E9-8C98-72181B97681C}"/>
    <dgm:cxn modelId="{65CA7FB7-FC7E-4603-B816-B57DDDF3AD25}" srcId="{0337472C-6965-4464-B926-7E474C435096}" destId="{AC22403A-196E-406B-9CBC-B7F59149C95C}" srcOrd="0" destOrd="0" parTransId="{C137FE62-9204-42AF-BECD-5FEFE5EA9BFE}" sibTransId="{763F49B9-662D-45D8-810B-1DBD7E5D18A5}"/>
    <dgm:cxn modelId="{5947D7F3-1D45-714D-9B25-DDE77A72EA28}" type="presOf" srcId="{CD7458B6-6007-4516-90D6-2B3AA19D741D}" destId="{510F325B-20BF-6D4F-83D6-C5B08BE00465}" srcOrd="0" destOrd="0" presId="urn:microsoft.com/office/officeart/2008/layout/LinedList"/>
    <dgm:cxn modelId="{45B0DCF5-A866-0D47-A632-C736D3AA089E}" type="presOf" srcId="{AC22403A-196E-406B-9CBC-B7F59149C95C}" destId="{38546AA0-742E-B84A-B43C-784E1F746561}" srcOrd="0" destOrd="0" presId="urn:microsoft.com/office/officeart/2008/layout/LinedList"/>
    <dgm:cxn modelId="{B632E873-B3BB-B04B-A1D8-7DA7347C81FA}" type="presParOf" srcId="{67C57C83-A84E-A54D-AD34-1B9579844E2A}" destId="{6678DA1C-212C-204E-91F2-D5B137A571DF}" srcOrd="0" destOrd="0" presId="urn:microsoft.com/office/officeart/2008/layout/LinedList"/>
    <dgm:cxn modelId="{CA603159-CAAD-444E-A50B-7BD6C001047D}" type="presParOf" srcId="{67C57C83-A84E-A54D-AD34-1B9579844E2A}" destId="{E00EC709-7C03-F045-A78F-43E98DC4AB00}" srcOrd="1" destOrd="0" presId="urn:microsoft.com/office/officeart/2008/layout/LinedList"/>
    <dgm:cxn modelId="{AFF4B6C4-37D9-DF49-88C2-EDF52D8A4A6C}" type="presParOf" srcId="{E00EC709-7C03-F045-A78F-43E98DC4AB00}" destId="{38546AA0-742E-B84A-B43C-784E1F746561}" srcOrd="0" destOrd="0" presId="urn:microsoft.com/office/officeart/2008/layout/LinedList"/>
    <dgm:cxn modelId="{D3F92FA7-2CD7-244D-9A92-258FC91280B4}" type="presParOf" srcId="{E00EC709-7C03-F045-A78F-43E98DC4AB00}" destId="{A0D55680-D459-9E45-9774-10155D936B87}" srcOrd="1" destOrd="0" presId="urn:microsoft.com/office/officeart/2008/layout/LinedList"/>
    <dgm:cxn modelId="{38167DE9-A1BF-1042-9B17-88926DE4A1CD}" type="presParOf" srcId="{67C57C83-A84E-A54D-AD34-1B9579844E2A}" destId="{D00CEF43-6761-4447-A609-780211CA1F1A}" srcOrd="2" destOrd="0" presId="urn:microsoft.com/office/officeart/2008/layout/LinedList"/>
    <dgm:cxn modelId="{40E2D39E-9A89-8D4E-8538-7210426801E8}" type="presParOf" srcId="{67C57C83-A84E-A54D-AD34-1B9579844E2A}" destId="{15D4ACC8-7BF4-954B-AA21-7E86D19F4A3F}" srcOrd="3" destOrd="0" presId="urn:microsoft.com/office/officeart/2008/layout/LinedList"/>
    <dgm:cxn modelId="{C63442EF-DF70-E94E-86A8-EDE5FD87571A}" type="presParOf" srcId="{15D4ACC8-7BF4-954B-AA21-7E86D19F4A3F}" destId="{1F35893E-F05E-604E-8C59-B22DD424EE01}" srcOrd="0" destOrd="0" presId="urn:microsoft.com/office/officeart/2008/layout/LinedList"/>
    <dgm:cxn modelId="{FD5133A6-4834-8248-9030-07CB3D1FA970}" type="presParOf" srcId="{15D4ACC8-7BF4-954B-AA21-7E86D19F4A3F}" destId="{80870821-54BA-9B40-BCEF-97C2187A678E}" srcOrd="1" destOrd="0" presId="urn:microsoft.com/office/officeart/2008/layout/LinedList"/>
    <dgm:cxn modelId="{3DB85ED6-310E-994E-93AB-975F09C75348}" type="presParOf" srcId="{67C57C83-A84E-A54D-AD34-1B9579844E2A}" destId="{F5A94844-7662-9043-B195-56089C873298}" srcOrd="4" destOrd="0" presId="urn:microsoft.com/office/officeart/2008/layout/LinedList"/>
    <dgm:cxn modelId="{75633F6B-14AF-1945-8271-092434068431}" type="presParOf" srcId="{67C57C83-A84E-A54D-AD34-1B9579844E2A}" destId="{2942150B-0B5F-7E4F-A63C-9D753F9CEFDB}" srcOrd="5" destOrd="0" presId="urn:microsoft.com/office/officeart/2008/layout/LinedList"/>
    <dgm:cxn modelId="{32998651-D72C-A843-BDC1-39F925BDBA55}" type="presParOf" srcId="{2942150B-0B5F-7E4F-A63C-9D753F9CEFDB}" destId="{510F325B-20BF-6D4F-83D6-C5B08BE00465}" srcOrd="0" destOrd="0" presId="urn:microsoft.com/office/officeart/2008/layout/LinedList"/>
    <dgm:cxn modelId="{7865B3B1-997A-744C-A97D-A5675BF3E723}" type="presParOf" srcId="{2942150B-0B5F-7E4F-A63C-9D753F9CEFDB}" destId="{03C90BB1-8FA3-514D-9F6E-AF6C09CAB53A}" srcOrd="1" destOrd="0" presId="urn:microsoft.com/office/officeart/2008/layout/LinedList"/>
    <dgm:cxn modelId="{9F7D0F8E-6D11-F44F-ACF0-B2DDC3AD2620}" type="presParOf" srcId="{67C57C83-A84E-A54D-AD34-1B9579844E2A}" destId="{0134C794-E195-8B47-B6FD-02FCF3C9C503}" srcOrd="6" destOrd="0" presId="urn:microsoft.com/office/officeart/2008/layout/LinedList"/>
    <dgm:cxn modelId="{C1D23CB3-4ADF-394E-B4AB-10B40F695789}" type="presParOf" srcId="{67C57C83-A84E-A54D-AD34-1B9579844E2A}" destId="{76A83AE3-4B2E-6548-B912-BF0A0BA3C423}" srcOrd="7" destOrd="0" presId="urn:microsoft.com/office/officeart/2008/layout/LinedList"/>
    <dgm:cxn modelId="{723773CB-BE87-3D4B-90D2-0C760EB74D13}" type="presParOf" srcId="{76A83AE3-4B2E-6548-B912-BF0A0BA3C423}" destId="{2272239D-C379-F24D-B957-E8AAA0CE4FA6}" srcOrd="0" destOrd="0" presId="urn:microsoft.com/office/officeart/2008/layout/LinedList"/>
    <dgm:cxn modelId="{1B88509F-3847-F743-A15F-0EDC368A35C1}" type="presParOf" srcId="{76A83AE3-4B2E-6548-B912-BF0A0BA3C423}" destId="{0C7E4F9B-89E6-8545-90B1-6BA1E9122B6B}" srcOrd="1" destOrd="0" presId="urn:microsoft.com/office/officeart/2008/layout/LinedList"/>
    <dgm:cxn modelId="{9ECC83D1-7145-084E-AFE9-1C84B9076F53}" type="presParOf" srcId="{67C57C83-A84E-A54D-AD34-1B9579844E2A}" destId="{26E33DF4-9C09-3B47-8ED8-16D736ABF2FD}" srcOrd="8" destOrd="0" presId="urn:microsoft.com/office/officeart/2008/layout/LinedList"/>
    <dgm:cxn modelId="{3F1E99CB-800A-3A40-A0DB-AC6EDD86AAB4}" type="presParOf" srcId="{67C57C83-A84E-A54D-AD34-1B9579844E2A}" destId="{3010FA3D-85E1-BF48-A83F-844F54150301}" srcOrd="9" destOrd="0" presId="urn:microsoft.com/office/officeart/2008/layout/LinedList"/>
    <dgm:cxn modelId="{70CDA2CC-DFE2-344E-ADD2-17D7130BF1EA}" type="presParOf" srcId="{3010FA3D-85E1-BF48-A83F-844F54150301}" destId="{03F480E1-8B57-E941-89F2-D54FAE88A29C}" srcOrd="0" destOrd="0" presId="urn:microsoft.com/office/officeart/2008/layout/LinedList"/>
    <dgm:cxn modelId="{3B7307E3-3291-0E42-9387-474996DB1C20}" type="presParOf" srcId="{3010FA3D-85E1-BF48-A83F-844F54150301}" destId="{A26298EA-AB05-AF47-BF45-91DB695B4FB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0306C-ED64-F448-AE8F-362386405017}">
      <dsp:nvSpPr>
        <dsp:cNvPr id="0" name=""/>
        <dsp:cNvSpPr/>
      </dsp:nvSpPr>
      <dsp:spPr>
        <a:xfrm rot="5400000">
          <a:off x="6589693" y="-2661723"/>
          <a:ext cx="1121829" cy="672998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600" kern="1200" dirty="0"/>
            <a:t>&gt; </a:t>
          </a:r>
          <a:r>
            <a:rPr lang="en-GB" sz="2600" kern="1200" dirty="0" err="1"/>
            <a:t>d.ssa</a:t>
          </a:r>
          <a:r>
            <a:rPr lang="en-GB" sz="2600" kern="1200" dirty="0"/>
            <a:t> Greta </a:t>
          </a:r>
          <a:r>
            <a:rPr lang="en-GB" sz="2600" kern="1200" dirty="0" err="1"/>
            <a:t>Spineti</a:t>
          </a:r>
          <a:r>
            <a:rPr lang="en-GB" sz="2600" kern="1200" dirty="0"/>
            <a:t> </a:t>
          </a:r>
          <a:r>
            <a:rPr lang="en-GB" sz="2000" kern="1200" dirty="0"/>
            <a:t>- MA in Management e Business Communication – </a:t>
          </a:r>
          <a:r>
            <a:rPr lang="en-GB" sz="2600" kern="1200" dirty="0"/>
            <a:t>	</a:t>
          </a:r>
          <a:endParaRPr lang="en-US" sz="2600" kern="1200" dirty="0"/>
        </a:p>
      </dsp:txBody>
      <dsp:txXfrm rot="-5400000">
        <a:off x="3785616" y="197117"/>
        <a:ext cx="6675221" cy="1012303"/>
      </dsp:txXfrm>
    </dsp:sp>
    <dsp:sp modelId="{3FA9F8F4-8F2B-BA49-9A97-A38989FFE044}">
      <dsp:nvSpPr>
        <dsp:cNvPr id="0" name=""/>
        <dsp:cNvSpPr/>
      </dsp:nvSpPr>
      <dsp:spPr>
        <a:xfrm>
          <a:off x="0" y="2124"/>
          <a:ext cx="3785616" cy="140228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Collaboratori del Corso: </a:t>
          </a:r>
          <a:endParaRPr lang="en-US" sz="3900" kern="1200"/>
        </a:p>
      </dsp:txBody>
      <dsp:txXfrm>
        <a:off x="68454" y="70578"/>
        <a:ext cx="3648708" cy="1265378"/>
      </dsp:txXfrm>
    </dsp:sp>
    <dsp:sp modelId="{63CA03D9-2326-A346-832B-83ABAFEED640}">
      <dsp:nvSpPr>
        <dsp:cNvPr id="0" name=""/>
        <dsp:cNvSpPr/>
      </dsp:nvSpPr>
      <dsp:spPr>
        <a:xfrm rot="5400000">
          <a:off x="6589693" y="-1189323"/>
          <a:ext cx="1121829" cy="6729984"/>
        </a:xfrm>
        <a:prstGeom prst="round2SameRect">
          <a:avLst/>
        </a:prstGeom>
        <a:solidFill>
          <a:schemeClr val="accent2">
            <a:tint val="40000"/>
            <a:alpha val="90000"/>
            <a:hueOff val="3367362"/>
            <a:satOff val="-31116"/>
            <a:lumOff val="-350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3367362"/>
              <a:satOff val="-31116"/>
              <a:lumOff val="-350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kern="1200"/>
            <a:t>&gt; consigliata e rilevata</a:t>
          </a:r>
          <a:endParaRPr lang="en-US" sz="2800" kern="1200"/>
        </a:p>
      </dsp:txBody>
      <dsp:txXfrm rot="-5400000">
        <a:off x="3785616" y="1669517"/>
        <a:ext cx="6675221" cy="1012303"/>
      </dsp:txXfrm>
    </dsp:sp>
    <dsp:sp modelId="{E20AD771-B597-A546-B4E3-2D61EAD8CA16}">
      <dsp:nvSpPr>
        <dsp:cNvPr id="0" name=""/>
        <dsp:cNvSpPr/>
      </dsp:nvSpPr>
      <dsp:spPr>
        <a:xfrm>
          <a:off x="0" y="1474525"/>
          <a:ext cx="3785616" cy="1402286"/>
        </a:xfrm>
        <a:prstGeom prst="roundRect">
          <a:avLst/>
        </a:prstGeom>
        <a:gradFill rotWithShape="0">
          <a:gsLst>
            <a:gs pos="0">
              <a:schemeClr val="accent2">
                <a:hueOff val="3221806"/>
                <a:satOff val="-9246"/>
                <a:lumOff val="-148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3221806"/>
                <a:satOff val="-9246"/>
                <a:lumOff val="-148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3221806"/>
                <a:satOff val="-9246"/>
                <a:lumOff val="-148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Frequenza: </a:t>
          </a:r>
          <a:endParaRPr lang="en-US" sz="3900" kern="1200"/>
        </a:p>
      </dsp:txBody>
      <dsp:txXfrm>
        <a:off x="68454" y="1542979"/>
        <a:ext cx="3648708" cy="1265378"/>
      </dsp:txXfrm>
    </dsp:sp>
    <dsp:sp modelId="{64F7417F-3512-674A-918E-BE8E89203ACD}">
      <dsp:nvSpPr>
        <dsp:cNvPr id="0" name=""/>
        <dsp:cNvSpPr/>
      </dsp:nvSpPr>
      <dsp:spPr>
        <a:xfrm rot="5400000">
          <a:off x="6589693" y="283077"/>
          <a:ext cx="1121829" cy="6729984"/>
        </a:xfrm>
        <a:prstGeom prst="round2SameRect">
          <a:avLst/>
        </a:prstGeom>
        <a:solidFill>
          <a:schemeClr val="accent2">
            <a:tint val="40000"/>
            <a:alpha val="90000"/>
            <a:hueOff val="6734724"/>
            <a:satOff val="-62232"/>
            <a:lumOff val="-701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6734724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800" kern="1200" dirty="0"/>
            <a:t>&gt; </a:t>
          </a:r>
          <a:r>
            <a:rPr lang="en-GB" sz="2800" kern="1200" dirty="0" err="1"/>
            <a:t>Redazione</a:t>
          </a:r>
          <a:r>
            <a:rPr lang="en-GB" sz="2800" kern="1200" dirty="0"/>
            <a:t> di un </a:t>
          </a:r>
          <a:r>
            <a:rPr lang="en-GB" sz="2800" kern="1200" dirty="0" err="1"/>
            <a:t>articolo</a:t>
          </a:r>
          <a:r>
            <a:rPr lang="en-GB" sz="2800" kern="1200" dirty="0"/>
            <a:t> </a:t>
          </a:r>
          <a:r>
            <a:rPr lang="en-GB" sz="2800" kern="1200" dirty="0" err="1"/>
            <a:t>scientifico</a:t>
          </a:r>
          <a:r>
            <a:rPr lang="en-GB" sz="2800" kern="1200" dirty="0"/>
            <a:t> </a:t>
          </a:r>
          <a:r>
            <a:rPr lang="en-GB" sz="2800" kern="1200" dirty="0" err="1"/>
            <a:t>su</a:t>
          </a:r>
          <a:r>
            <a:rPr lang="en-GB" sz="2800" kern="1200" dirty="0"/>
            <a:t> base </a:t>
          </a:r>
          <a:r>
            <a:rPr lang="en-GB" sz="2800" kern="1200" dirty="0" err="1"/>
            <a:t>empirica</a:t>
          </a:r>
          <a:r>
            <a:rPr lang="en-GB" sz="2800" kern="1200" dirty="0"/>
            <a:t> e </a:t>
          </a:r>
          <a:r>
            <a:rPr lang="en-GB" sz="2800" kern="1200" dirty="0" err="1"/>
            <a:t>relativa</a:t>
          </a:r>
          <a:r>
            <a:rPr lang="en-GB" sz="2800" kern="1200" dirty="0"/>
            <a:t> </a:t>
          </a:r>
          <a:r>
            <a:rPr lang="en-GB" sz="2800" kern="1200" dirty="0" err="1"/>
            <a:t>discussione</a:t>
          </a:r>
          <a:endParaRPr lang="en-US" sz="2800" kern="1200" dirty="0"/>
        </a:p>
      </dsp:txBody>
      <dsp:txXfrm rot="-5400000">
        <a:off x="3785616" y="3141918"/>
        <a:ext cx="6675221" cy="1012303"/>
      </dsp:txXfrm>
    </dsp:sp>
    <dsp:sp modelId="{EEF9CB68-6036-CB4F-9B00-A655F569BAC2}">
      <dsp:nvSpPr>
        <dsp:cNvPr id="0" name=""/>
        <dsp:cNvSpPr/>
      </dsp:nvSpPr>
      <dsp:spPr>
        <a:xfrm>
          <a:off x="0" y="2946926"/>
          <a:ext cx="3785616" cy="1402286"/>
        </a:xfrm>
        <a:prstGeom prst="roundRect">
          <a:avLst/>
        </a:prstGeom>
        <a:gradFill rotWithShape="0">
          <a:gsLst>
            <a:gs pos="0">
              <a:schemeClr val="accent2">
                <a:hueOff val="6443612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2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2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Valutazione finale: </a:t>
          </a:r>
          <a:endParaRPr lang="en-US" sz="3900" kern="1200"/>
        </a:p>
      </dsp:txBody>
      <dsp:txXfrm>
        <a:off x="68454" y="3015380"/>
        <a:ext cx="3648708" cy="12653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6318B9-026D-45F5-A036-B6BE33EE2E2A}">
      <dsp:nvSpPr>
        <dsp:cNvPr id="0" name=""/>
        <dsp:cNvSpPr/>
      </dsp:nvSpPr>
      <dsp:spPr>
        <a:xfrm>
          <a:off x="0" y="1739"/>
          <a:ext cx="7676217" cy="8816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BA829B-B5F1-4EB8-A772-8E0F37DF5E19}">
      <dsp:nvSpPr>
        <dsp:cNvPr id="0" name=""/>
        <dsp:cNvSpPr/>
      </dsp:nvSpPr>
      <dsp:spPr>
        <a:xfrm>
          <a:off x="266708" y="200117"/>
          <a:ext cx="484924" cy="4849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E1A980-C35D-4A7B-A65A-A3063BDB9683}">
      <dsp:nvSpPr>
        <dsp:cNvPr id="0" name=""/>
        <dsp:cNvSpPr/>
      </dsp:nvSpPr>
      <dsp:spPr>
        <a:xfrm>
          <a:off x="1018342" y="1739"/>
          <a:ext cx="6657874" cy="881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11" tIns="93311" rIns="93311" bIns="9331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Si considera frequentante chi consegue una presenza pari al 66% delle lezioni previste;</a:t>
          </a:r>
          <a:endParaRPr lang="en-US" sz="1600" kern="1200"/>
        </a:p>
      </dsp:txBody>
      <dsp:txXfrm>
        <a:off x="1018342" y="1739"/>
        <a:ext cx="6657874" cy="881681"/>
      </dsp:txXfrm>
    </dsp:sp>
    <dsp:sp modelId="{F083F832-AC70-4C3A-B053-45E321C90FE5}">
      <dsp:nvSpPr>
        <dsp:cNvPr id="0" name=""/>
        <dsp:cNvSpPr/>
      </dsp:nvSpPr>
      <dsp:spPr>
        <a:xfrm>
          <a:off x="0" y="1103841"/>
          <a:ext cx="7676217" cy="8816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EAFA33-C178-4EED-9C05-76D2C4DC4A16}">
      <dsp:nvSpPr>
        <dsp:cNvPr id="0" name=""/>
        <dsp:cNvSpPr/>
      </dsp:nvSpPr>
      <dsp:spPr>
        <a:xfrm>
          <a:off x="266708" y="1302220"/>
          <a:ext cx="484924" cy="4849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29D40-B9D7-40BA-BE9C-CC8A6DA81FE6}">
      <dsp:nvSpPr>
        <dsp:cNvPr id="0" name=""/>
        <dsp:cNvSpPr/>
      </dsp:nvSpPr>
      <dsp:spPr>
        <a:xfrm>
          <a:off x="1018342" y="1103841"/>
          <a:ext cx="6657874" cy="881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11" tIns="93311" rIns="93311" bIns="9331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La valutazione finale (dei frequentanti) avverrà produzione e discussione di un articolo scientifico su base empirica</a:t>
          </a:r>
          <a:endParaRPr lang="en-US" sz="1600" kern="1200"/>
        </a:p>
      </dsp:txBody>
      <dsp:txXfrm>
        <a:off x="1018342" y="1103841"/>
        <a:ext cx="6657874" cy="881681"/>
      </dsp:txXfrm>
    </dsp:sp>
    <dsp:sp modelId="{15A2CBF9-5704-4225-AD2F-D2C0C2B378DB}">
      <dsp:nvSpPr>
        <dsp:cNvPr id="0" name=""/>
        <dsp:cNvSpPr/>
      </dsp:nvSpPr>
      <dsp:spPr>
        <a:xfrm>
          <a:off x="0" y="2205943"/>
          <a:ext cx="7676217" cy="8816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FA433-2170-4166-B13D-DE69CE7AB25D}">
      <dsp:nvSpPr>
        <dsp:cNvPr id="0" name=""/>
        <dsp:cNvSpPr/>
      </dsp:nvSpPr>
      <dsp:spPr>
        <a:xfrm>
          <a:off x="266708" y="2404322"/>
          <a:ext cx="484924" cy="4849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8A2FA-3851-451C-8F72-48471CA1EF08}">
      <dsp:nvSpPr>
        <dsp:cNvPr id="0" name=""/>
        <dsp:cNvSpPr/>
      </dsp:nvSpPr>
      <dsp:spPr>
        <a:xfrm>
          <a:off x="1018342" y="2205943"/>
          <a:ext cx="6657874" cy="881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11" tIns="93311" rIns="93311" bIns="9331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Nella valutazione finale verranno considerate le esercitazioni d’aula che vanno sempre inviate per conoscenza al docente.</a:t>
          </a:r>
          <a:endParaRPr lang="en-US" sz="1600" kern="1200"/>
        </a:p>
      </dsp:txBody>
      <dsp:txXfrm>
        <a:off x="1018342" y="2205943"/>
        <a:ext cx="6657874" cy="881681"/>
      </dsp:txXfrm>
    </dsp:sp>
    <dsp:sp modelId="{6207616C-075D-4E9A-BFEB-F97A320F19AA}">
      <dsp:nvSpPr>
        <dsp:cNvPr id="0" name=""/>
        <dsp:cNvSpPr/>
      </dsp:nvSpPr>
      <dsp:spPr>
        <a:xfrm>
          <a:off x="0" y="3308045"/>
          <a:ext cx="7676217" cy="8816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6EAE8-28E1-415B-B07F-B9A62AA30FB7}">
      <dsp:nvSpPr>
        <dsp:cNvPr id="0" name=""/>
        <dsp:cNvSpPr/>
      </dsp:nvSpPr>
      <dsp:spPr>
        <a:xfrm>
          <a:off x="266708" y="3506424"/>
          <a:ext cx="484924" cy="48492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FC0A7-97B8-4FE8-8EDE-ECDD097DC955}">
      <dsp:nvSpPr>
        <dsp:cNvPr id="0" name=""/>
        <dsp:cNvSpPr/>
      </dsp:nvSpPr>
      <dsp:spPr>
        <a:xfrm>
          <a:off x="1018342" y="3308045"/>
          <a:ext cx="6657874" cy="881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311" tIns="93311" rIns="93311" bIns="9331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Saranno effettuate una o due verifiche intermedie (test) NON obbligatorie ma I cui esiti potranno essere considerati nella valutazione finale</a:t>
          </a:r>
          <a:endParaRPr lang="en-US" sz="1600" kern="1200"/>
        </a:p>
      </dsp:txBody>
      <dsp:txXfrm>
        <a:off x="1018342" y="3308045"/>
        <a:ext cx="6657874" cy="8816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8DA1C-212C-204E-91F2-D5B137A571DF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46AA0-742E-B84A-B43C-784E1F746561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 err="1"/>
            <a:t>Acquisire</a:t>
          </a:r>
          <a:r>
            <a:rPr lang="en-GB" sz="2200" kern="1200" dirty="0"/>
            <a:t> </a:t>
          </a:r>
          <a:r>
            <a:rPr lang="en-GB" sz="2200" kern="1200" dirty="0" err="1"/>
            <a:t>contezza</a:t>
          </a:r>
          <a:r>
            <a:rPr lang="en-GB" sz="2200" kern="1200" dirty="0"/>
            <a:t> </a:t>
          </a:r>
          <a:r>
            <a:rPr lang="en-GB" sz="2200" kern="1200" dirty="0" err="1"/>
            <a:t>degli</a:t>
          </a:r>
          <a:r>
            <a:rPr lang="en-GB" sz="2200" kern="1200" dirty="0"/>
            <a:t> </a:t>
          </a:r>
          <a:r>
            <a:rPr lang="en-GB" sz="2200" kern="1200" dirty="0" err="1"/>
            <a:t>strumenti</a:t>
          </a:r>
          <a:r>
            <a:rPr lang="en-GB" sz="2200" kern="1200" dirty="0"/>
            <a:t> per </a:t>
          </a:r>
          <a:r>
            <a:rPr lang="en-GB" sz="2200" kern="1200" dirty="0" err="1"/>
            <a:t>indagare</a:t>
          </a:r>
          <a:r>
            <a:rPr lang="en-GB" sz="2200" kern="1200" dirty="0"/>
            <a:t> </a:t>
          </a:r>
          <a:r>
            <a:rPr lang="en-GB" sz="2200" kern="1200" dirty="0" err="1"/>
            <a:t>determinati</a:t>
          </a:r>
          <a:r>
            <a:rPr lang="en-GB" sz="2200" kern="1200" dirty="0"/>
            <a:t> </a:t>
          </a:r>
          <a:r>
            <a:rPr lang="en-GB" sz="2200" kern="1200" dirty="0" err="1"/>
            <a:t>aspetti</a:t>
          </a:r>
          <a:r>
            <a:rPr lang="en-GB" sz="2200" kern="1200" dirty="0"/>
            <a:t> del </a:t>
          </a:r>
          <a:r>
            <a:rPr lang="en-GB" sz="2200" kern="1200" dirty="0" err="1"/>
            <a:t>mercato</a:t>
          </a:r>
          <a:r>
            <a:rPr lang="en-GB" sz="2200" kern="1200" dirty="0"/>
            <a:t> e/o </a:t>
          </a:r>
          <a:r>
            <a:rPr lang="en-GB" sz="2200" kern="1200" dirty="0" err="1"/>
            <a:t>della</a:t>
          </a:r>
          <a:r>
            <a:rPr lang="en-GB" sz="2200" kern="1200" dirty="0"/>
            <a:t> </a:t>
          </a:r>
          <a:r>
            <a:rPr lang="en-GB" sz="2200" kern="1200" dirty="0" err="1"/>
            <a:t>realtà</a:t>
          </a:r>
          <a:r>
            <a:rPr lang="en-GB" sz="2200" kern="1200" dirty="0"/>
            <a:t> </a:t>
          </a:r>
          <a:r>
            <a:rPr lang="en-GB" sz="2200" kern="1200" dirty="0" err="1"/>
            <a:t>sociale</a:t>
          </a:r>
          <a:r>
            <a:rPr lang="en-GB" sz="2200" kern="1200" dirty="0"/>
            <a:t>;</a:t>
          </a:r>
          <a:endParaRPr lang="en-US" sz="2200" kern="1200" dirty="0"/>
        </a:p>
      </dsp:txBody>
      <dsp:txXfrm>
        <a:off x="0" y="675"/>
        <a:ext cx="6900512" cy="1106957"/>
      </dsp:txXfrm>
    </dsp:sp>
    <dsp:sp modelId="{D00CEF43-6761-4447-A609-780211CA1F1A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2">
            <a:hueOff val="1610903"/>
            <a:satOff val="-4623"/>
            <a:lumOff val="-7402"/>
            <a:alphaOff val="0"/>
          </a:schemeClr>
        </a:solidFill>
        <a:ln w="19050" cap="flat" cmpd="sng" algn="ctr">
          <a:solidFill>
            <a:schemeClr val="accent2">
              <a:hueOff val="1610903"/>
              <a:satOff val="-4623"/>
              <a:lumOff val="-74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35893E-F05E-604E-8C59-B22DD424EE01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 err="1"/>
            <a:t>Orientarsi</a:t>
          </a:r>
          <a:r>
            <a:rPr lang="en-GB" sz="2200" kern="1200" dirty="0"/>
            <a:t> </a:t>
          </a:r>
          <a:r>
            <a:rPr lang="en-GB" sz="2200" kern="1200" dirty="0" err="1"/>
            <a:t>tra</a:t>
          </a:r>
          <a:r>
            <a:rPr lang="en-GB" sz="2200" kern="1200" dirty="0"/>
            <a:t> le diverse </a:t>
          </a:r>
          <a:r>
            <a:rPr lang="en-GB" sz="2200" kern="1200" dirty="0" err="1"/>
            <a:t>fonti</a:t>
          </a:r>
          <a:r>
            <a:rPr lang="en-GB" sz="2200" kern="1200" dirty="0"/>
            <a:t> </a:t>
          </a:r>
          <a:r>
            <a:rPr lang="en-GB" sz="2200" kern="1200" dirty="0" err="1"/>
            <a:t>dati</a:t>
          </a:r>
          <a:r>
            <a:rPr lang="en-GB" sz="2200" kern="1200" dirty="0"/>
            <a:t> per </a:t>
          </a:r>
          <a:r>
            <a:rPr lang="en-GB" sz="2200" kern="1200" dirty="0" err="1"/>
            <a:t>gli</a:t>
          </a:r>
          <a:r>
            <a:rPr lang="en-GB" sz="2200" kern="1200" dirty="0"/>
            <a:t> </a:t>
          </a:r>
          <a:r>
            <a:rPr lang="en-GB" sz="2200" kern="1200" dirty="0" err="1"/>
            <a:t>studi</a:t>
          </a:r>
          <a:r>
            <a:rPr lang="en-GB" sz="2200" kern="1200" dirty="0"/>
            <a:t> </a:t>
          </a:r>
          <a:r>
            <a:rPr lang="en-GB" sz="2200" kern="1200" dirty="0" err="1"/>
            <a:t>sugli</a:t>
          </a:r>
          <a:r>
            <a:rPr lang="en-GB" sz="2200" kern="1200" dirty="0"/>
            <a:t> </a:t>
          </a:r>
          <a:r>
            <a:rPr lang="en-GB" sz="2200" kern="1200" dirty="0" err="1"/>
            <a:t>argomenti</a:t>
          </a:r>
          <a:r>
            <a:rPr lang="en-GB" sz="2200" kern="1200" dirty="0"/>
            <a:t> </a:t>
          </a:r>
          <a:r>
            <a:rPr lang="en-GB" sz="2200" kern="1200" dirty="0" err="1"/>
            <a:t>scelti</a:t>
          </a:r>
          <a:r>
            <a:rPr lang="en-GB" sz="2200" kern="1200" dirty="0"/>
            <a:t>;</a:t>
          </a:r>
          <a:endParaRPr lang="en-US" sz="2200" kern="1200" dirty="0"/>
        </a:p>
      </dsp:txBody>
      <dsp:txXfrm>
        <a:off x="0" y="1107633"/>
        <a:ext cx="6900512" cy="1106957"/>
      </dsp:txXfrm>
    </dsp:sp>
    <dsp:sp modelId="{F5A94844-7662-9043-B195-56089C873298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2">
            <a:hueOff val="3221806"/>
            <a:satOff val="-9246"/>
            <a:lumOff val="-14805"/>
            <a:alphaOff val="0"/>
          </a:schemeClr>
        </a:solidFill>
        <a:ln w="19050" cap="flat" cmpd="sng" algn="ctr">
          <a:solidFill>
            <a:schemeClr val="accent2">
              <a:hueOff val="3221806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F325B-20BF-6D4F-83D6-C5B08BE00465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 err="1"/>
            <a:t>Produrre</a:t>
          </a:r>
          <a:r>
            <a:rPr lang="en-GB" sz="2200" kern="1200" dirty="0"/>
            <a:t> </a:t>
          </a:r>
          <a:r>
            <a:rPr lang="en-GB" sz="2200" kern="1200" dirty="0" err="1"/>
            <a:t>dei</a:t>
          </a:r>
          <a:r>
            <a:rPr lang="en-GB" sz="2200" kern="1200" dirty="0"/>
            <a:t> </a:t>
          </a:r>
          <a:r>
            <a:rPr lang="en-GB" sz="2200" kern="1200" dirty="0" err="1"/>
            <a:t>collegamenti</a:t>
          </a:r>
          <a:r>
            <a:rPr lang="en-GB" sz="2200" kern="1200" dirty="0"/>
            <a:t> </a:t>
          </a:r>
          <a:r>
            <a:rPr lang="en-GB" sz="2200" kern="1200" dirty="0" err="1"/>
            <a:t>tra</a:t>
          </a:r>
          <a:r>
            <a:rPr lang="en-GB" sz="2200" kern="1200" dirty="0"/>
            <a:t> la diverse </a:t>
          </a:r>
          <a:r>
            <a:rPr lang="en-GB" sz="2200" kern="1200" dirty="0" err="1"/>
            <a:t>dimensioni</a:t>
          </a:r>
          <a:r>
            <a:rPr lang="en-GB" sz="2200" kern="1200" dirty="0"/>
            <a:t> </a:t>
          </a:r>
          <a:r>
            <a:rPr lang="en-GB" sz="2200" kern="1200" dirty="0" err="1"/>
            <a:t>analizzate</a:t>
          </a:r>
          <a:r>
            <a:rPr lang="en-GB" sz="2200" kern="1200" dirty="0"/>
            <a:t>;</a:t>
          </a:r>
          <a:endParaRPr lang="en-US" sz="2200" kern="1200" dirty="0"/>
        </a:p>
      </dsp:txBody>
      <dsp:txXfrm>
        <a:off x="0" y="2214591"/>
        <a:ext cx="6900512" cy="1106957"/>
      </dsp:txXfrm>
    </dsp:sp>
    <dsp:sp modelId="{0134C794-E195-8B47-B6FD-02FCF3C9C503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2">
            <a:hueOff val="4832709"/>
            <a:satOff val="-13870"/>
            <a:lumOff val="-22207"/>
            <a:alphaOff val="0"/>
          </a:schemeClr>
        </a:solidFill>
        <a:ln w="19050" cap="flat" cmpd="sng" algn="ctr">
          <a:solidFill>
            <a:schemeClr val="accent2">
              <a:hueOff val="4832709"/>
              <a:satOff val="-13870"/>
              <a:lumOff val="-222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72239D-C379-F24D-B957-E8AAA0CE4FA6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Progettare dei percorsi di ricerca elementari in tali dimensioni;</a:t>
          </a:r>
          <a:endParaRPr lang="en-US" sz="2200" kern="1200"/>
        </a:p>
      </dsp:txBody>
      <dsp:txXfrm>
        <a:off x="0" y="3321549"/>
        <a:ext cx="6900512" cy="1106957"/>
      </dsp:txXfrm>
    </dsp:sp>
    <dsp:sp modelId="{26E33DF4-9C09-3B47-8ED8-16D736ABF2FD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2">
            <a:hueOff val="6443612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2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480E1-8B57-E941-89F2-D54FAE88A29C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Analizzare in termini di distribuzione delle variabili considerate, gli elementi rilevati nel disegno della ricerca</a:t>
          </a:r>
          <a:endParaRPr lang="en-US" sz="2200" kern="1200"/>
        </a:p>
      </dsp:txBody>
      <dsp:txXfrm>
        <a:off x="0" y="4428507"/>
        <a:ext cx="6900512" cy="1106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46C09-3F98-4F46-AC42-91480875639C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537B0-EB0F-0542-94EA-9BA776C623F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745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CB8168-0A4E-134F-9530-FEA8D260790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58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CB8168-0A4E-134F-9530-FEA8D260790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796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93882B-DE71-4F82-42AB-D89BD394D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32E3986-7392-E2DC-EEF5-B3926EDEDE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EB5370-9F47-10C0-D530-328CC039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5635-FB97-BB4E-9C9D-CD5ED30834D5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856926-E40C-3772-A9BB-24AF093DF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3778ED-E3DC-5CC4-121B-DDB932657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0CD0-A83B-7E49-82A8-537F225B1CB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37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5F28E7-802C-11D5-0BFF-21C996967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668819C-71B4-4A8F-37C7-A19FB5A6F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7DEDF8-74E3-F5A5-73D1-AAEF326B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5635-FB97-BB4E-9C9D-CD5ED30834D5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0856D6-C738-4C8C-9FCB-D196FF16C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43301E-3CA6-4450-869B-3BE05257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0CD0-A83B-7E49-82A8-537F225B1CB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03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10DC8E6-F9B2-7158-EACB-9B5D1C5E94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46DA9B6-6EE7-7291-3020-2D22AE4139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752879-C11D-2A2B-F988-80351298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5635-FB97-BB4E-9C9D-CD5ED30834D5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66662A-13B7-AB87-D296-7CF491EAB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E60C64-4D5B-C281-23B6-82294A609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0CD0-A83B-7E49-82A8-537F225B1CB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71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50A01D-B755-8F31-202A-4DD038846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AA0802-D58A-E17C-7F9A-2480B1717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9C5B93-BB8C-05C4-5F65-D11799237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5635-FB97-BB4E-9C9D-CD5ED30834D5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3AAB26-B512-FF9D-A575-D062239A9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F7E36C-83ED-CE22-B310-559972FBF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0CD0-A83B-7E49-82A8-537F225B1CB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49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B88EFC-D1F8-AB99-67F2-942DEACC6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E211AB8-1936-405D-4EB2-260AC7C46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417C5C-DCC4-27FE-2AE5-6C7D1DE80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5635-FB97-BB4E-9C9D-CD5ED30834D5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F3C177-7F9F-9986-215E-15150AFBA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45977F-1183-BB99-8064-0B5666268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0CD0-A83B-7E49-82A8-537F225B1CB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83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AFBE5B-D8B6-17C6-D37D-B8044A524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676779-484A-EDD2-B364-F9D8A27EC6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01ED42-B69D-B0B6-00A6-77F33A35E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F2E78D-A81F-7890-425B-DA6D05C0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5635-FB97-BB4E-9C9D-CD5ED30834D5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44492B-0174-A901-3828-3E7E933C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CF8E376-0949-6F34-4B2E-2D2D62922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0CD0-A83B-7E49-82A8-537F225B1CB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53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C53A2B-0557-3C23-ABBF-857267C3E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05E33EF-621E-5666-C61B-6AEA8F424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BF30F81-68EC-4943-4D3F-B4146DE56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2976B57-B31D-041C-7AEC-4AE63E0CFA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10CC3EB-312D-AB13-DFFE-D77070192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98D2CB9-9A39-7170-2054-B62F6AE4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5635-FB97-BB4E-9C9D-CD5ED30834D5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7AAD9A6-AA57-C5B5-F19E-A477B719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5E703B2-DC16-F27C-D515-0A4B1433E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0CD0-A83B-7E49-82A8-537F225B1CB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33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CCCB6E-2FC5-2544-D670-B109A786C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36BF97A-033C-CAE9-2F89-838328400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5635-FB97-BB4E-9C9D-CD5ED30834D5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C589B95-95FD-6C58-3257-98F410F28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5521E91-D786-421F-D9E5-8C2AC5A60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0CD0-A83B-7E49-82A8-537F225B1CB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37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D2CDE64-1675-AFDE-CFC5-975498B80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5635-FB97-BB4E-9C9D-CD5ED30834D5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F46AAA-78B4-24D7-AE2E-79A1E0C54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1AEB265-B0A3-CDE3-BAF0-4BFA81D4D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0CD0-A83B-7E49-82A8-537F225B1CB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65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30E85C-577F-B2D4-DEDE-11C30BC3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6D7D66-86C3-5375-F0C7-DBCD50DE4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AD709E6-7428-833B-DE40-2B233B1BB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B69A844-1577-B670-63CC-D277E6CE8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5635-FB97-BB4E-9C9D-CD5ED30834D5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0F7DDC7-5626-CEEF-BBA4-A4C31A6A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1BCBC8B-5D31-D431-C80F-3AC7FF2EC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0CD0-A83B-7E49-82A8-537F225B1CB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98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7E19CF-7B39-D6FB-6242-A96EF2B00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002039D-127C-9536-EFC5-AE06B98E2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4089CD8-9FC9-8D0A-5D20-6F9D4F80A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9661B7-E4FE-54DC-9E3B-B94159C5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55635-FB97-BB4E-9C9D-CD5ED30834D5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CA292BA-A90C-D6A4-F4A7-5F9B53BA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544289C-16CD-6E51-1FD3-BAE84C2CD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10CD0-A83B-7E49-82A8-537F225B1CB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7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B6A2FF8-9DD9-8199-5753-5E9B1264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904C9DF-0D8F-53CF-DBF9-A8C32C09A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DD8588-9275-C041-687E-EB298105A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455635-FB97-BB4E-9C9D-CD5ED30834D5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6F1EFFF-0E21-0EA5-50F3-B8AA0E226D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04B361-58CE-65F7-8D4D-83971EE4AF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610CD0-A83B-7E49-82A8-537F225B1CB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24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learning.unite.it/course/view.php?id=438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D1FD8F-E57E-FE2A-862B-B11A61F8B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it-IT" dirty="0"/>
              <a:t>TECNICHE DI RICERCA SOCIALE E DI MERCATO </a:t>
            </a:r>
            <a:endParaRPr lang="it-IT" sz="66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1910235-9703-4DD2-A6BA-570B20023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966665"/>
          </a:xfrm>
        </p:spPr>
        <p:txBody>
          <a:bodyPr anchor="ctr">
            <a:noAutofit/>
          </a:bodyPr>
          <a:lstStyle/>
          <a:p>
            <a:r>
              <a:rPr lang="en-GB" sz="1000" dirty="0" err="1"/>
              <a:t>a.a.</a:t>
            </a:r>
            <a:r>
              <a:rPr lang="en-GB" sz="1000" dirty="0"/>
              <a:t> 2023-24</a:t>
            </a:r>
          </a:p>
          <a:p>
            <a:r>
              <a:rPr lang="en-GB" sz="1000" dirty="0"/>
              <a:t>Prof. </a:t>
            </a:r>
            <a:r>
              <a:rPr lang="en-GB" sz="1000" dirty="0" err="1"/>
              <a:t>N.Bortoletto</a:t>
            </a:r>
            <a:endParaRPr lang="en-GB" sz="1000" dirty="0"/>
          </a:p>
          <a:p>
            <a:r>
              <a:rPr lang="en-GB" sz="1000" dirty="0" err="1"/>
              <a:t>D.ssa</a:t>
            </a:r>
            <a:r>
              <a:rPr lang="en-GB" sz="1000" dirty="0"/>
              <a:t>  </a:t>
            </a:r>
            <a:r>
              <a:rPr lang="en-GB" sz="1000" dirty="0" err="1"/>
              <a:t>G.Spineti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4898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19F4E0E8-049D-0D52-C1D1-76476C34EF1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600201"/>
            <a:ext cx="8229600" cy="4525963"/>
          </a:xfrm>
        </p:spPr>
        <p:txBody>
          <a:bodyPr/>
          <a:lstStyle/>
          <a:p>
            <a:pPr marL="609600" indent="-609600"/>
            <a:r>
              <a:rPr lang="it-IT" altLang="it-IT"/>
              <a:t>Sulla base delle ipotesi di partenza (approccio deduttivo) la ricerca viene strutturata in modo da essere organizzata e ottenere dati analizzabili. </a:t>
            </a:r>
          </a:p>
          <a:p>
            <a:pPr marL="609600" indent="-609600"/>
            <a:r>
              <a:rPr lang="it-IT" altLang="it-IT"/>
              <a:t>Deve permettere di formulare una spiegazione dei fenomeni osservati. Per esempio, l’influenza dello status sociale del padre sui risultati scolastici dei figli.</a:t>
            </a:r>
          </a:p>
          <a:p>
            <a:pPr marL="609600" indent="-609600"/>
            <a:r>
              <a:rPr lang="it-IT" altLang="it-IT"/>
              <a:t>La spiegazione deve essere confrontata con le ipotesi di partenza, che possono essere verificate, falsificate, o modificate.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D7617FA-A181-EBA4-CB31-F2B5C51AE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b="1"/>
              <a:t>Cos’è un’ipotesi di ricerca</a:t>
            </a:r>
            <a:endParaRPr lang="it-IT" altLang="it-IT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D2572E7-8F6C-C840-CE87-12AD1D5C56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 sz="2400" dirty="0"/>
              <a:t>Il punto di partenza di ogni ricerca è un'idea sulla causa di un evento o su un modello di comportamento. </a:t>
            </a:r>
          </a:p>
          <a:p>
            <a:pPr>
              <a:lnSpc>
                <a:spcPct val="90000"/>
              </a:lnSpc>
            </a:pPr>
            <a:r>
              <a:rPr lang="it-IT" altLang="it-IT" sz="2400" dirty="0"/>
              <a:t>Il ricercatore dunque ipotizza che una serie di fenomeni sia correlata ad un'altra:</a:t>
            </a:r>
            <a:endParaRPr lang="it-IT" altLang="it-IT" sz="2400" i="1" dirty="0"/>
          </a:p>
          <a:p>
            <a:pPr>
              <a:lnSpc>
                <a:spcPct val="90000"/>
              </a:lnSpc>
            </a:pPr>
            <a:r>
              <a:rPr lang="it-IT" altLang="it-IT" sz="2400" b="1" dirty="0"/>
              <a:t>per esempio</a:t>
            </a:r>
            <a:r>
              <a:rPr lang="it-IT" altLang="it-IT" sz="2400" i="1" dirty="0"/>
              <a:t>: Esiste una correlazione tra classe sociale e voto politico, o tra fede religiosa e voto politico?</a:t>
            </a:r>
            <a:endParaRPr lang="it-IT" altLang="it-IT" sz="2400" dirty="0"/>
          </a:p>
          <a:p>
            <a:pPr>
              <a:lnSpc>
                <a:spcPct val="90000"/>
              </a:lnSpc>
            </a:pPr>
            <a:r>
              <a:rPr lang="it-IT" altLang="it-IT" sz="2400" dirty="0"/>
              <a:t>Un'ipotesi va enunciata in modo tale che se ne possa provare la verità o la falsità.</a:t>
            </a:r>
          </a:p>
          <a:p>
            <a:pPr>
              <a:lnSpc>
                <a:spcPct val="90000"/>
              </a:lnSpc>
            </a:pPr>
            <a:r>
              <a:rPr lang="it-IT" altLang="it-IT" sz="2400" dirty="0"/>
              <a:t>Le ipotesi non sono idee isolate: sono sempre radicate in una o più teorie (teorie del conflitto, teoria funzionalista)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3B4C9F1-BC32-20E3-3A7C-DB4E986192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 b="1"/>
              <a:t>I metodi della ricerca sociologica</a:t>
            </a:r>
            <a:r>
              <a:rPr lang="it-IT" altLang="it-IT" sz="4000"/>
              <a:t>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AED7EA0-9E3C-956B-38B5-D410FF396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 sz="2400" b="1" dirty="0"/>
              <a:t>Sono regole e procedure con cui il ricercatore cerca di produrre conoscenza valida della società: </a:t>
            </a:r>
            <a:r>
              <a:rPr lang="it-IT" altLang="it-IT" sz="2400" dirty="0"/>
              <a:t>Il presupposto è che i fenomeni sociali abbiano una causa.</a:t>
            </a:r>
            <a:endParaRPr lang="it-IT" altLang="it-IT" sz="2400" b="1" dirty="0"/>
          </a:p>
          <a:p>
            <a:pPr>
              <a:lnSpc>
                <a:spcPct val="90000"/>
              </a:lnSpc>
            </a:pPr>
            <a:r>
              <a:rPr lang="it-IT" altLang="it-IT" sz="2400" b="1" dirty="0"/>
              <a:t>Il sociologo interroga i dati:</a:t>
            </a:r>
          </a:p>
          <a:p>
            <a:pPr lvl="1">
              <a:lnSpc>
                <a:spcPct val="90000"/>
              </a:lnSpc>
            </a:pPr>
            <a:r>
              <a:rPr lang="it-IT" altLang="it-IT" sz="2000" dirty="0"/>
              <a:t>Es.: Quali sono i fattori portano alla </a:t>
            </a:r>
            <a:r>
              <a:rPr lang="it-IT" altLang="it-IT" sz="2000" b="1" dirty="0"/>
              <a:t>devianza?</a:t>
            </a:r>
            <a:r>
              <a:rPr lang="it-IT" altLang="it-IT" sz="2000" dirty="0"/>
              <a:t> Quali alla decisione di sposarsi, di votare, di entrare a far parte di un partito o di un sindacato, di andare al mare o di trasferirsi all'estero? </a:t>
            </a:r>
          </a:p>
          <a:p>
            <a:pPr>
              <a:lnSpc>
                <a:spcPct val="90000"/>
              </a:lnSpc>
            </a:pPr>
            <a:r>
              <a:rPr lang="it-IT" altLang="it-IT" sz="2400" dirty="0"/>
              <a:t>Secondo </a:t>
            </a:r>
            <a:r>
              <a:rPr lang="it-IT" altLang="it-IT" sz="2400" dirty="0" err="1"/>
              <a:t>Smelser</a:t>
            </a:r>
            <a:r>
              <a:rPr lang="it-IT" altLang="it-IT" sz="2400" dirty="0"/>
              <a:t> se non ci fossero cause di questo genere, dovremmo per forza concludere che il comportamento sociale si verifica a caso e che non può esser compreso.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/>
              <a:t>Come si conduce una ricerca</a:t>
            </a:r>
            <a:br>
              <a:rPr lang="it-IT" dirty="0"/>
            </a:br>
            <a:endParaRPr lang="it-IT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10" r="-9710"/>
          <a:stretch>
            <a:fillRect/>
          </a:stretch>
        </p:blipFill>
        <p:spPr bwMode="auto">
          <a:xfrm>
            <a:off x="2043954" y="1502896"/>
            <a:ext cx="7929282" cy="42345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40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4F7BB33-2B30-049B-D63A-92482F835A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200" b="1"/>
              <a:t>Chiarezza dei presupposti e rigore metodologico…</a:t>
            </a:r>
            <a:br>
              <a:rPr lang="it-IT" altLang="it-IT" sz="3200" b="1"/>
            </a:br>
            <a:endParaRPr lang="it-IT" altLang="it-IT" sz="3200" b="1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F7DD90A-1E70-8EFE-74D7-D7F933A4F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 b="1" dirty="0"/>
              <a:t>definire il quadro teorico di riferimento</a:t>
            </a:r>
          </a:p>
          <a:p>
            <a:r>
              <a:rPr lang="it-IT" altLang="it-IT" b="1" dirty="0"/>
              <a:t>chiarire i concetti che si intendono utilizzare</a:t>
            </a:r>
          </a:p>
          <a:p>
            <a:r>
              <a:rPr lang="it-IT" altLang="it-IT" b="1" dirty="0"/>
              <a:t>Definire le ipotesi di partenza</a:t>
            </a:r>
          </a:p>
          <a:p>
            <a:r>
              <a:rPr lang="it-IT" altLang="it-IT" b="1" dirty="0"/>
              <a:t>Utilizzare la metodologia </a:t>
            </a:r>
            <a:r>
              <a:rPr lang="it-IT" altLang="it-IT" b="1" i="1" dirty="0"/>
              <a:t>adatta</a:t>
            </a:r>
            <a:r>
              <a:rPr lang="it-IT" altLang="it-IT" b="1" dirty="0"/>
              <a:t> all’oggetto di ricerca prescelto </a:t>
            </a:r>
          </a:p>
          <a:p>
            <a:r>
              <a:rPr lang="it-IT" altLang="it-IT" b="1" dirty="0"/>
              <a:t>Diversificare i metodi e utilizzare un approccio comparativo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D53FCAF-A597-9FE4-3200-52D4859918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b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F18FD71-2BFF-A998-BB71-7D275A7E9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/>
              <a:t>Logistica del </a:t>
            </a:r>
            <a:r>
              <a:rPr lang="en-GB" err="1"/>
              <a:t>corso</a:t>
            </a:r>
            <a:endParaRPr lang="en-GB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92FC2C4D-8209-4C84-EAB8-7C953AC6E6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3709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342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 descr="&quot;&quot;">
            <a:extLst>
              <a:ext uri="{FF2B5EF4-FFF2-40B4-BE49-F238E27FC236}">
                <a16:creationId xmlns:a16="http://schemas.microsoft.com/office/drawing/2014/main" id="{70D98BE1-2F23-074E-946B-93C7D0D4B5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52400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1C169B3-83BF-6245-B95B-7EDFD7775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2838" y="501650"/>
            <a:ext cx="3986212" cy="623888"/>
          </a:xfrm>
        </p:spPr>
        <p:txBody>
          <a:bodyPr anchor="b">
            <a:normAutofit/>
          </a:bodyPr>
          <a:lstStyle/>
          <a:p>
            <a:pPr>
              <a:defRPr/>
            </a:pPr>
            <a:r>
              <a:rPr lang="en-GB" sz="3500" dirty="0"/>
              <a:t>I </a:t>
            </a:r>
            <a:r>
              <a:rPr lang="en-GB" sz="3500" dirty="0" err="1"/>
              <a:t>testi</a:t>
            </a:r>
            <a:endParaRPr lang="en-GB" sz="3500" dirty="0"/>
          </a:p>
        </p:txBody>
      </p:sp>
      <p:sp>
        <p:nvSpPr>
          <p:cNvPr id="17421" name="Picture 5" descr="Lente di ingrandimento che mostra prestazioni in calo">
            <a:extLst>
              <a:ext uri="{FF2B5EF4-FFF2-40B4-BE49-F238E27FC236}">
                <a16:creationId xmlns:a16="http://schemas.microsoft.com/office/drawing/2014/main" id="{3760CE6D-1B8F-9E4E-9E2C-462AE67918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23125" y="909639"/>
            <a:ext cx="2343150" cy="507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it-IT"/>
          </a:p>
        </p:txBody>
      </p:sp>
      <p:sp>
        <p:nvSpPr>
          <p:cNvPr id="17422" name="Segnaposto numero diapositiva 3">
            <a:extLst>
              <a:ext uri="{FF2B5EF4-FFF2-40B4-BE49-F238E27FC236}">
                <a16:creationId xmlns:a16="http://schemas.microsoft.com/office/drawing/2014/main" id="{7BBCECFD-672E-7B46-BEF2-C654A5773E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302876" y="6459539"/>
            <a:ext cx="3349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None/>
            </a:pPr>
            <a:fld id="{82AC3FFD-0A44-594C-BC80-65FD47CCFBF0}" type="slidenum">
              <a:rPr lang="it-IT" altLang="it-IT" sz="1000">
                <a:solidFill>
                  <a:srgbClr val="FFFFFF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None/>
              </a:pPr>
              <a:t>3</a:t>
            </a:fld>
            <a:endParaRPr lang="it-IT" altLang="it-IT" sz="1000">
              <a:solidFill>
                <a:srgbClr val="FFFFFF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EEC705E-6477-7B7F-6628-B00EB5529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335" y="950660"/>
            <a:ext cx="3649923" cy="562088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23ED864F-92CE-228C-D46D-19E4368618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9563" y="1331417"/>
            <a:ext cx="1870977" cy="2881304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588270CD-3ED6-A811-DE3A-E724BCB377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765" y="3614078"/>
            <a:ext cx="1978375" cy="30466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 descr="&quot;&quot;">
            <a:extLst>
              <a:ext uri="{FF2B5EF4-FFF2-40B4-BE49-F238E27FC236}">
                <a16:creationId xmlns:a16="http://schemas.microsoft.com/office/drawing/2014/main" id="{DD996BA7-EF29-A74B-8AB1-C21F2555E2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52400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 descr="&quot;&quot;">
            <a:extLst>
              <a:ext uri="{FF2B5EF4-FFF2-40B4-BE49-F238E27FC236}">
                <a16:creationId xmlns:a16="http://schemas.microsoft.com/office/drawing/2014/main" id="{F035EAAC-91CE-0345-8825-29D84F62B51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187325" y="1336675"/>
            <a:ext cx="6858000" cy="418465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 descr="&quot;&quot;">
            <a:extLst>
              <a:ext uri="{FF2B5EF4-FFF2-40B4-BE49-F238E27FC236}">
                <a16:creationId xmlns:a16="http://schemas.microsoft.com/office/drawing/2014/main" id="{B75B0522-276D-E249-8A34-8780060E117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435770" y="1091407"/>
            <a:ext cx="6346825" cy="418306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1CCC72C-1C9B-6142-90F2-7BAB4EB4E4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2357934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0C2C08D-95D2-2B40-B994-159FF4F8F5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347999" y="1496846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BA692C6-2FB2-F44A-A407-20E03B62484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6097846">
            <a:off x="1598278" y="1668286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446" name="Titolo 1">
            <a:extLst>
              <a:ext uri="{FF2B5EF4-FFF2-40B4-BE49-F238E27FC236}">
                <a16:creationId xmlns:a16="http://schemas.microsoft.com/office/drawing/2014/main" id="{B84BC451-09B4-3A4C-909A-D0B8D4B679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3126" y="587376"/>
            <a:ext cx="3173413" cy="3387725"/>
          </a:xfrm>
        </p:spPr>
        <p:txBody>
          <a:bodyPr anchor="b"/>
          <a:lstStyle/>
          <a:p>
            <a:pPr algn="r"/>
            <a:r>
              <a:rPr lang="en-GB" altLang="it-IT" sz="3500" dirty="0">
                <a:solidFill>
                  <a:srgbClr val="FFFFFF"/>
                </a:solidFill>
              </a:rPr>
              <a:t>I </a:t>
            </a:r>
            <a:r>
              <a:rPr lang="en-GB" altLang="it-IT" sz="3500" dirty="0" err="1">
                <a:solidFill>
                  <a:srgbClr val="FFFFFF"/>
                </a:solidFill>
              </a:rPr>
              <a:t>giorni</a:t>
            </a:r>
            <a:r>
              <a:rPr lang="en-GB" altLang="it-IT" sz="3500" dirty="0">
                <a:solidFill>
                  <a:srgbClr val="FFFFFF"/>
                </a:solidFill>
              </a:rPr>
              <a:t> di </a:t>
            </a:r>
            <a:r>
              <a:rPr lang="en-GB" altLang="it-IT" sz="3500" dirty="0" err="1">
                <a:solidFill>
                  <a:srgbClr val="FFFFFF"/>
                </a:solidFill>
              </a:rPr>
              <a:t>lezione</a:t>
            </a:r>
            <a:r>
              <a:rPr lang="en-GB" altLang="it-IT" sz="3500" dirty="0">
                <a:solidFill>
                  <a:srgbClr val="FFFFFF"/>
                </a:solidFill>
              </a:rPr>
              <a:t> e </a:t>
            </a:r>
            <a:r>
              <a:rPr lang="en-GB" altLang="it-IT" sz="3500" dirty="0" err="1">
                <a:solidFill>
                  <a:srgbClr val="FFFFFF"/>
                </a:solidFill>
              </a:rPr>
              <a:t>ricevimento</a:t>
            </a:r>
            <a:endParaRPr lang="en-GB" altLang="it-IT" sz="3500" dirty="0">
              <a:solidFill>
                <a:srgbClr val="FFFFFF"/>
              </a:solidFill>
            </a:endParaRPr>
          </a:p>
        </p:txBody>
      </p:sp>
      <p:sp>
        <p:nvSpPr>
          <p:cNvPr id="22" name="Segnaposto contenuto 2">
            <a:extLst>
              <a:ext uri="{FF2B5EF4-FFF2-40B4-BE49-F238E27FC236}">
                <a16:creationId xmlns:a16="http://schemas.microsoft.com/office/drawing/2014/main" id="{479C46C5-8873-6F43-A813-4C5D6CC1B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0463" y="649289"/>
            <a:ext cx="3808412" cy="5807075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it-IT" sz="2000" dirty="0" err="1"/>
              <a:t>Martedi</a:t>
            </a:r>
            <a:r>
              <a:rPr lang="it-IT" sz="2000" dirty="0"/>
              <a:t> h.15,30 a. 7</a:t>
            </a:r>
          </a:p>
          <a:p>
            <a:pPr>
              <a:defRPr/>
            </a:pPr>
            <a:r>
              <a:rPr lang="it-IT" sz="2000" dirty="0"/>
              <a:t>Mercoledì h. 15,30 a. 7</a:t>
            </a:r>
          </a:p>
          <a:p>
            <a:pPr>
              <a:defRPr/>
            </a:pPr>
            <a:r>
              <a:rPr lang="it-IT" sz="2000" dirty="0" err="1"/>
              <a:t>Giovedi</a:t>
            </a:r>
            <a:r>
              <a:rPr lang="it-IT" sz="2000" dirty="0"/>
              <a:t> h. 15,30 a. 14</a:t>
            </a:r>
          </a:p>
          <a:p>
            <a:pPr marL="0" indent="0">
              <a:buNone/>
              <a:defRPr/>
            </a:pPr>
            <a:r>
              <a:rPr lang="it-IT" sz="2000" dirty="0"/>
              <a:t>(fino al  10.4) </a:t>
            </a:r>
          </a:p>
          <a:p>
            <a:pPr marL="0" indent="0">
              <a:buNone/>
              <a:defRPr/>
            </a:pPr>
            <a:r>
              <a:rPr lang="it-IT" sz="2000" dirty="0"/>
              <a:t>Poi </a:t>
            </a:r>
          </a:p>
          <a:p>
            <a:pPr marL="0" indent="0">
              <a:buNone/>
              <a:defRPr/>
            </a:pPr>
            <a:r>
              <a:rPr lang="it-IT" sz="2000" dirty="0"/>
              <a:t>Ma/Me/Gi 13,30  a. 7</a:t>
            </a:r>
          </a:p>
          <a:p>
            <a:pPr>
              <a:defRPr/>
            </a:pPr>
            <a:endParaRPr lang="it-IT" sz="2000" dirty="0"/>
          </a:p>
          <a:p>
            <a:pPr marL="0" indent="0">
              <a:buNone/>
              <a:defRPr/>
            </a:pPr>
            <a:r>
              <a:rPr lang="it-IT" sz="2000" b="1" dirty="0"/>
              <a:t>Ricevimento</a:t>
            </a:r>
            <a:r>
              <a:rPr lang="it-IT" sz="2000" dirty="0"/>
              <a:t>: Mercoledì h. 9</a:t>
            </a:r>
          </a:p>
          <a:p>
            <a:pPr marL="0" indent="0">
              <a:buNone/>
              <a:defRPr/>
            </a:pPr>
            <a:r>
              <a:rPr lang="it-IT" sz="2000" dirty="0"/>
              <a:t>(il ricevimento va -se possibile- prenotato tramite mail; il ricevimento on line è sempre possibile tramite prenotazione mail)</a:t>
            </a:r>
          </a:p>
          <a:p>
            <a:pPr marL="0" indent="0">
              <a:buNone/>
              <a:defRPr/>
            </a:pPr>
            <a:endParaRPr lang="it-IT" sz="2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4B1963D-BED2-A149-9989-75309F2C5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02876" y="6456364"/>
            <a:ext cx="3349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9150A807-7201-9747-B4A4-3DA1DA315942}" type="slidenum">
              <a:rPr lang="it-IT" altLang="it-I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  <a:defRPr/>
              </a:pPr>
              <a:t>4</a:t>
            </a:fld>
            <a:endParaRPr lang="it-IT" altLang="it-IT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2B966223-4F1A-A842-B288-129275C2370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52400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 descr="&quot;&quot;">
            <a:extLst>
              <a:ext uri="{FF2B5EF4-FFF2-40B4-BE49-F238E27FC236}">
                <a16:creationId xmlns:a16="http://schemas.microsoft.com/office/drawing/2014/main" id="{7AFDDF95-57DE-7944-9EF1-81C9C0D68EF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1524000" y="1"/>
            <a:ext cx="9144000" cy="1590675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B8A8E4-3081-C44C-9D1C-C06342853D1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1523999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 descr="&quot;&quot;">
            <a:extLst>
              <a:ext uri="{FF2B5EF4-FFF2-40B4-BE49-F238E27FC236}">
                <a16:creationId xmlns:a16="http://schemas.microsoft.com/office/drawing/2014/main" id="{D671F8EE-FE1E-9543-92B9-002672CB65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7610476" y="1"/>
            <a:ext cx="3057525" cy="1590675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9F2B098-7466-2C49-A2E4-F50AA7B111B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868513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7" name="Titolo 1">
            <a:extLst>
              <a:ext uri="{FF2B5EF4-FFF2-40B4-BE49-F238E27FC236}">
                <a16:creationId xmlns:a16="http://schemas.microsoft.com/office/drawing/2014/main" id="{9AB94467-FA10-4442-BE30-33B15A367D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52701" y="295276"/>
            <a:ext cx="7421563" cy="1033463"/>
          </a:xfrm>
        </p:spPr>
        <p:txBody>
          <a:bodyPr/>
          <a:lstStyle/>
          <a:p>
            <a:r>
              <a:rPr lang="en-GB" altLang="it-IT" sz="3500">
                <a:solidFill>
                  <a:srgbClr val="FFFFFF"/>
                </a:solidFill>
              </a:rPr>
              <a:t>La presenza e l’esito</a:t>
            </a:r>
          </a:p>
        </p:txBody>
      </p:sp>
      <p:graphicFrame>
        <p:nvGraphicFramePr>
          <p:cNvPr id="19470" name="Segnaposto contenuto 2">
            <a:extLst>
              <a:ext uri="{FF2B5EF4-FFF2-40B4-BE49-F238E27FC236}">
                <a16:creationId xmlns:a16="http://schemas.microsoft.com/office/drawing/2014/main" id="{5A0605D6-A592-13B8-3588-4AE58A1A27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69459" y="1810871"/>
          <a:ext cx="7676217" cy="4191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7BB8698-1BC4-5445-A1C8-078B605EA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02876" y="6454776"/>
            <a:ext cx="33337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079AAAC1-1307-3542-9226-8161864C002F}" type="slidenum">
              <a:rPr lang="it-IT" altLang="it-I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  <a:defRPr/>
              </a:pPr>
              <a:t>5</a:t>
            </a:fld>
            <a:endParaRPr lang="it-IT" altLang="it-IT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918BC593-786D-CC4A-AC64-521E804C365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52400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 descr="&quot;&quot;">
            <a:extLst>
              <a:ext uri="{FF2B5EF4-FFF2-40B4-BE49-F238E27FC236}">
                <a16:creationId xmlns:a16="http://schemas.microsoft.com/office/drawing/2014/main" id="{2E3538C4-CD52-E846-B33D-2D47743745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187325" y="1336675"/>
            <a:ext cx="6858000" cy="418465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 descr="&quot;&quot;">
            <a:extLst>
              <a:ext uri="{FF2B5EF4-FFF2-40B4-BE49-F238E27FC236}">
                <a16:creationId xmlns:a16="http://schemas.microsoft.com/office/drawing/2014/main" id="{4B33F209-2EE1-3241-8D20-F391B1C7F2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435770" y="1091407"/>
            <a:ext cx="6346825" cy="418306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23F95D-E3CE-5E4B-9D76-13038A2A623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2357934" y="3515977"/>
            <a:ext cx="2501979" cy="418206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24F1DA1-9AD9-C349-984B-29E67255B62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>
            <a:off x="347999" y="1496846"/>
            <a:ext cx="6858001" cy="386430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B923A6E-04BC-4B48-89C7-42CFE51A05C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6097846">
            <a:off x="1598278" y="1668286"/>
            <a:ext cx="4318303" cy="3238727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494" name="Titolo 1">
            <a:extLst>
              <a:ext uri="{FF2B5EF4-FFF2-40B4-BE49-F238E27FC236}">
                <a16:creationId xmlns:a16="http://schemas.microsoft.com/office/drawing/2014/main" id="{5744E666-998B-1B43-983C-C7682BEE7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3126" y="587376"/>
            <a:ext cx="3173413" cy="3387725"/>
          </a:xfrm>
        </p:spPr>
        <p:txBody>
          <a:bodyPr anchor="b"/>
          <a:lstStyle/>
          <a:p>
            <a:pPr algn="r"/>
            <a:r>
              <a:rPr lang="en-GB" altLang="it-IT" sz="3500">
                <a:solidFill>
                  <a:srgbClr val="FFFFFF"/>
                </a:solidFill>
              </a:rPr>
              <a:t>I siti</a:t>
            </a:r>
          </a:p>
        </p:txBody>
      </p:sp>
      <p:sp>
        <p:nvSpPr>
          <p:cNvPr id="18" name="Segnaposto contenuto 2">
            <a:extLst>
              <a:ext uri="{FF2B5EF4-FFF2-40B4-BE49-F238E27FC236}">
                <a16:creationId xmlns:a16="http://schemas.microsoft.com/office/drawing/2014/main" id="{E959C11C-90E4-6544-8C6C-C2C84107C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649288"/>
            <a:ext cx="3952875" cy="5707062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z="2400" dirty="0">
                <a:hlinkClick r:id="rId2"/>
              </a:rPr>
              <a:t>https://elearning.unite.it/course/view.php?id=</a:t>
            </a:r>
            <a:r>
              <a:rPr lang="en-GB" sz="2400" dirty="0"/>
              <a:t>5230</a:t>
            </a:r>
          </a:p>
          <a:p>
            <a:pPr marL="0" indent="0">
              <a:buNone/>
              <a:defRPr/>
            </a:pPr>
            <a:endParaRPr lang="en-GB" sz="2400" dirty="0"/>
          </a:p>
          <a:p>
            <a:pPr marL="0" indent="0">
              <a:buNone/>
              <a:defRPr/>
            </a:pPr>
            <a:r>
              <a:rPr lang="en-GB" sz="2400" dirty="0" err="1"/>
              <a:t>Iscriversi</a:t>
            </a:r>
            <a:r>
              <a:rPr lang="en-GB" sz="2400" dirty="0"/>
              <a:t> </a:t>
            </a:r>
            <a:r>
              <a:rPr lang="en-GB" sz="2400" dirty="0" err="1"/>
              <a:t>all’insegnamento</a:t>
            </a:r>
            <a:r>
              <a:rPr lang="en-GB" sz="2400" dirty="0"/>
              <a:t> </a:t>
            </a:r>
            <a:r>
              <a:rPr lang="en-GB" sz="2400" dirty="0" err="1"/>
              <a:t>presso</a:t>
            </a:r>
            <a:r>
              <a:rPr lang="en-GB" sz="2400" dirty="0"/>
              <a:t> il </a:t>
            </a:r>
            <a:r>
              <a:rPr lang="en-GB" sz="2400" dirty="0" err="1"/>
              <a:t>sito</a:t>
            </a:r>
            <a:r>
              <a:rPr lang="en-GB" sz="2400" dirty="0"/>
              <a:t> </a:t>
            </a:r>
            <a:r>
              <a:rPr lang="en-GB" sz="2400" dirty="0" err="1"/>
              <a:t>dell’insegnamento</a:t>
            </a:r>
            <a:r>
              <a:rPr lang="en-GB" sz="2400" dirty="0"/>
              <a:t> </a:t>
            </a:r>
          </a:p>
          <a:p>
            <a:pPr marL="0" indent="0">
              <a:buNone/>
              <a:defRPr/>
            </a:pPr>
            <a:r>
              <a:rPr lang="en-GB" sz="2400" dirty="0"/>
              <a:t>-e-learning Unite- </a:t>
            </a:r>
          </a:p>
          <a:p>
            <a:pPr marL="0" indent="0">
              <a:buNone/>
              <a:defRPr/>
            </a:pPr>
            <a:r>
              <a:rPr lang="en-GB" sz="2400" dirty="0"/>
              <a:t>per </a:t>
            </a:r>
            <a:r>
              <a:rPr lang="en-GB" sz="2400" dirty="0" err="1"/>
              <a:t>ricevere</a:t>
            </a:r>
            <a:r>
              <a:rPr lang="en-GB" sz="2400" dirty="0"/>
              <a:t> le </a:t>
            </a:r>
            <a:r>
              <a:rPr lang="en-GB" sz="2400" dirty="0" err="1"/>
              <a:t>comunicazioni</a:t>
            </a:r>
            <a:r>
              <a:rPr lang="en-GB" sz="2400" dirty="0"/>
              <a:t> del </a:t>
            </a:r>
            <a:r>
              <a:rPr lang="en-GB" sz="2400" dirty="0" err="1"/>
              <a:t>corso</a:t>
            </a:r>
            <a:r>
              <a:rPr lang="en-GB" sz="2400" dirty="0"/>
              <a:t> e </a:t>
            </a:r>
            <a:r>
              <a:rPr lang="en-GB" sz="2400" dirty="0" err="1"/>
              <a:t>scaricare</a:t>
            </a:r>
            <a:r>
              <a:rPr lang="en-GB" sz="2400" dirty="0"/>
              <a:t> I </a:t>
            </a:r>
            <a:r>
              <a:rPr lang="en-GB" sz="2400" dirty="0" err="1"/>
              <a:t>materiali</a:t>
            </a:r>
            <a:r>
              <a:rPr lang="en-GB" sz="2400" dirty="0"/>
              <a:t> </a:t>
            </a:r>
            <a:r>
              <a:rPr lang="en-GB" sz="2400" dirty="0" err="1"/>
              <a:t>consigliati</a:t>
            </a:r>
            <a:r>
              <a:rPr lang="en-GB" sz="2400" dirty="0"/>
              <a:t>.</a:t>
            </a:r>
          </a:p>
          <a:p>
            <a:pPr marL="0" indent="0">
              <a:buNone/>
              <a:defRPr/>
            </a:pPr>
            <a:endParaRPr lang="en-GB" sz="2000" dirty="0"/>
          </a:p>
          <a:p>
            <a:pPr marL="0" indent="0">
              <a:buNone/>
              <a:defRPr/>
            </a:pPr>
            <a:endParaRPr lang="en-GB" sz="2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C208FD6-B47D-4742-BEC7-FDA38E481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02876" y="6456364"/>
            <a:ext cx="3349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76E3A1BE-598D-3944-A5B2-1726AF17C3C1}" type="slidenum">
              <a:rPr lang="it-IT" altLang="it-I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  <a:defRPr/>
              </a:pPr>
              <a:t>6</a:t>
            </a:fld>
            <a:endParaRPr lang="it-IT" altLang="it-IT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0E2F7E-50D6-0FAA-9B5F-80EE53B6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sz="5400"/>
              <a:t>A che cosa serve questo corso?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B9BFD8E6-A161-DCA7-557F-9916604AA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972899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7782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corso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corso affronta quattro tematiche principali:</a:t>
            </a:r>
          </a:p>
          <a:p>
            <a:r>
              <a:rPr lang="it-IT" dirty="0"/>
              <a:t>Introduzione alla ricerca</a:t>
            </a:r>
          </a:p>
          <a:p>
            <a:r>
              <a:rPr lang="it-IT" dirty="0"/>
              <a:t>Fasi di </a:t>
            </a:r>
            <a:r>
              <a:rPr lang="it-IT" dirty="0" err="1"/>
              <a:t>survey</a:t>
            </a:r>
            <a:r>
              <a:rPr lang="it-IT" dirty="0"/>
              <a:t> sociologica;</a:t>
            </a:r>
          </a:p>
          <a:p>
            <a:r>
              <a:rPr lang="it-IT" dirty="0"/>
              <a:t>Trattamento ed analisi dei dati (analisi </a:t>
            </a:r>
            <a:r>
              <a:rPr lang="it-IT" dirty="0" err="1"/>
              <a:t>monovariata</a:t>
            </a:r>
            <a:r>
              <a:rPr lang="it-IT" dirty="0"/>
              <a:t>, </a:t>
            </a:r>
            <a:r>
              <a:rPr lang="it-IT" dirty="0" err="1"/>
              <a:t>bivariata</a:t>
            </a:r>
            <a:r>
              <a:rPr lang="it-IT" dirty="0"/>
              <a:t>);</a:t>
            </a:r>
          </a:p>
          <a:p>
            <a:r>
              <a:rPr lang="it-IT" dirty="0"/>
              <a:t>Interpretazione dei risultati;</a:t>
            </a:r>
          </a:p>
          <a:p>
            <a:r>
              <a:rPr lang="it-IT" dirty="0"/>
              <a:t>Diffusione dei risultati (report di ricerca / articolo scientifico)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7332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C23DB0F-2B42-1D72-C99D-777969A8F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r>
              <a:rPr lang="it-IT" altLang="it-IT" sz="2800" b="1"/>
              <a:t>Che cosa intendiamo per studio scientifico?</a:t>
            </a:r>
            <a:br>
              <a:rPr lang="it-IT" altLang="it-IT" sz="2800"/>
            </a:br>
            <a:endParaRPr lang="it-IT" altLang="it-IT" sz="28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52BD10D-2547-94C8-B6C7-3504C34AB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altLang="it-IT"/>
              <a:t>Il sociologo formula le ipotesi sulla base dello stato delle conoscenze esistenti e facendo riferimento ad un preciso quadro teorico (per esempio, alla teoria delle classi sociali)</a:t>
            </a:r>
          </a:p>
          <a:p>
            <a:r>
              <a:rPr lang="it-IT" altLang="it-IT"/>
              <a:t>Queste ipotesi si riferiscono ad un oggetto di ricerca intorno al quale sia possibile condurre un’indagine empirica: cioè raccogliere dati in maniera rigorosa e sistematica.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768</Words>
  <Application>Microsoft Macintosh PowerPoint</Application>
  <PresentationFormat>Widescreen</PresentationFormat>
  <Paragraphs>76</Paragraphs>
  <Slides>14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Tema di Office</vt:lpstr>
      <vt:lpstr>TECNICHE DI RICERCA SOCIALE E DI MERCATO </vt:lpstr>
      <vt:lpstr>Logistica del corso</vt:lpstr>
      <vt:lpstr>I testi</vt:lpstr>
      <vt:lpstr>I giorni di lezione e ricevimento</vt:lpstr>
      <vt:lpstr>La presenza e l’esito</vt:lpstr>
      <vt:lpstr>I siti</vt:lpstr>
      <vt:lpstr>A che cosa serve questo corso?</vt:lpstr>
      <vt:lpstr>Il corso</vt:lpstr>
      <vt:lpstr>Che cosa intendiamo per studio scientifico? </vt:lpstr>
      <vt:lpstr>Presentazione standard di PowerPoint</vt:lpstr>
      <vt:lpstr>Cos’è un’ipotesi di ricerca</vt:lpstr>
      <vt:lpstr>I metodi della ricerca sociologica </vt:lpstr>
      <vt:lpstr> Come si conduce una ricerca </vt:lpstr>
      <vt:lpstr>Chiarezza dei presupposti e rigore metodologico…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TECNICHE DI RICERCA SOCIALE E DI MERCATO </dc:title>
  <dc:creator>Nico Bortoletto</dc:creator>
  <cp:lastModifiedBy>Nico Bortoletto</cp:lastModifiedBy>
  <cp:revision>4</cp:revision>
  <dcterms:created xsi:type="dcterms:W3CDTF">2024-02-20T09:04:14Z</dcterms:created>
  <dcterms:modified xsi:type="dcterms:W3CDTF">2024-02-20T10:22:12Z</dcterms:modified>
</cp:coreProperties>
</file>