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3" r:id="rId1"/>
  </p:sldMasterIdLst>
  <p:sldIdLst>
    <p:sldId id="258" r:id="rId2"/>
    <p:sldId id="299" r:id="rId3"/>
    <p:sldId id="284" r:id="rId4"/>
    <p:sldId id="304" r:id="rId5"/>
    <p:sldId id="305" r:id="rId6"/>
    <p:sldId id="285" r:id="rId7"/>
    <p:sldId id="306" r:id="rId8"/>
    <p:sldId id="298" r:id="rId9"/>
    <p:sldId id="297" r:id="rId10"/>
    <p:sldId id="296" r:id="rId11"/>
    <p:sldId id="295" r:id="rId12"/>
    <p:sldId id="294" r:id="rId13"/>
    <p:sldId id="291" r:id="rId14"/>
    <p:sldId id="29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94660"/>
  </p:normalViewPr>
  <p:slideViewPr>
    <p:cSldViewPr snapToGrid="0">
      <p:cViewPr varScale="1">
        <p:scale>
          <a:sx n="63" d="100"/>
          <a:sy n="63" d="100"/>
        </p:scale>
        <p:origin x="6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644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4973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31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51028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61015F-7CC6-4D0A-9D87-873EA4C304CC}" type="datetimeFigureOut">
              <a:rPr lang="en-US" smtClean="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223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70629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21601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93879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29400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C68B11-C5A8-448C-8CE9-B1A273C79CFC}" type="datetimeFigureOut">
              <a:rPr lang="en-US" smtClean="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92860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smtClean="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8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4/16/2024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17588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6063C-F8B6-F0E1-B55E-46F6E2484D2D}"/>
              </a:ext>
            </a:extLst>
          </p:cNvPr>
          <p:cNvSpPr>
            <a:spLocks noGrp="1"/>
          </p:cNvSpPr>
          <p:nvPr>
            <p:ph type="ctrTitle"/>
          </p:nvPr>
        </p:nvSpPr>
        <p:spPr>
          <a:xfrm>
            <a:off x="0" y="4960137"/>
            <a:ext cx="8140700" cy="1463040"/>
          </a:xfrm>
          <a:ln>
            <a:solidFill>
              <a:schemeClr val="bg1"/>
            </a:solidFill>
          </a:ln>
        </p:spPr>
        <p:txBody>
          <a:bodyPr>
            <a:normAutofit/>
          </a:bodyPr>
          <a:lstStyle/>
          <a:p>
            <a:r>
              <a:rPr lang="it-IT" sz="2800" b="1" dirty="0">
                <a:solidFill>
                  <a:schemeClr val="accent6"/>
                </a:solidFill>
                <a:latin typeface="Trebuchet MS" panose="020B0603020202020204" pitchFamily="34" charset="0"/>
              </a:rPr>
              <a:t>BRANDED WORLD: LA PERVASIVITA’ DELLA MARCA</a:t>
            </a:r>
            <a:endParaRPr lang="it-IT" sz="2800" b="1" dirty="0">
              <a:solidFill>
                <a:schemeClr val="accent1"/>
              </a:solidFill>
              <a:latin typeface="Trebuchet MS" panose="020B0603020202020204" pitchFamily="34" charset="0"/>
            </a:endParaRPr>
          </a:p>
        </p:txBody>
      </p:sp>
      <p:sp>
        <p:nvSpPr>
          <p:cNvPr id="5" name="CasellaDiTesto 4">
            <a:extLst>
              <a:ext uri="{FF2B5EF4-FFF2-40B4-BE49-F238E27FC236}">
                <a16:creationId xmlns:a16="http://schemas.microsoft.com/office/drawing/2014/main" id="{7C31FE0B-6690-3787-1E17-E45A65A0B8D2}"/>
              </a:ext>
            </a:extLst>
          </p:cNvPr>
          <p:cNvSpPr txBox="1"/>
          <p:nvPr/>
        </p:nvSpPr>
        <p:spPr>
          <a:xfrm>
            <a:off x="8841997" y="5889072"/>
            <a:ext cx="1283515" cy="523220"/>
          </a:xfrm>
          <a:prstGeom prst="rect">
            <a:avLst/>
          </a:prstGeom>
          <a:noFill/>
        </p:spPr>
        <p:txBody>
          <a:bodyPr wrap="square" rtlCol="0">
            <a:spAutoFit/>
          </a:bodyPr>
          <a:lstStyle/>
          <a:p>
            <a:pPr algn="ctr"/>
            <a:r>
              <a:rPr lang="it-IT" sz="2800" dirty="0">
                <a:solidFill>
                  <a:schemeClr val="bg1"/>
                </a:solidFill>
                <a:latin typeface="Bahnschrift Light" panose="020B0502040204020203" pitchFamily="34" charset="0"/>
              </a:rPr>
              <a:t>UNITE</a:t>
            </a:r>
          </a:p>
        </p:txBody>
      </p:sp>
      <p:pic>
        <p:nvPicPr>
          <p:cNvPr id="10" name="Immagine 9">
            <a:extLst>
              <a:ext uri="{FF2B5EF4-FFF2-40B4-BE49-F238E27FC236}">
                <a16:creationId xmlns:a16="http://schemas.microsoft.com/office/drawing/2014/main" id="{D005958B-10D9-5354-851A-4F01087FC0F3}"/>
              </a:ext>
            </a:extLst>
          </p:cNvPr>
          <p:cNvPicPr>
            <a:picLocks noChangeAspect="1"/>
          </p:cNvPicPr>
          <p:nvPr/>
        </p:nvPicPr>
        <p:blipFill>
          <a:blip r:embed="rId2"/>
          <a:stretch>
            <a:fillRect/>
          </a:stretch>
        </p:blipFill>
        <p:spPr>
          <a:xfrm>
            <a:off x="8841997" y="4903314"/>
            <a:ext cx="2868990" cy="1540348"/>
          </a:xfrm>
          <a:prstGeom prst="rect">
            <a:avLst/>
          </a:prstGeom>
        </p:spPr>
      </p:pic>
    </p:spTree>
    <p:extLst>
      <p:ext uri="{BB962C8B-B14F-4D97-AF65-F5344CB8AC3E}">
        <p14:creationId xmlns:p14="http://schemas.microsoft.com/office/powerpoint/2010/main" val="406337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kumimoji="0" lang="en-US" sz="2600" b="0" i="0" u="none" strike="noStrike" spc="200" normalizeH="0" noProof="0">
                <a:ln>
                  <a:noFill/>
                </a:ln>
                <a:solidFill>
                  <a:srgbClr val="FFFFFF"/>
                </a:solidFill>
                <a:effectLst/>
                <a:uLnTx/>
                <a:uFillTx/>
              </a:rPr>
              <a:t>La rivoluzione digitale ha ridefinito la struttura e i meccanismi competitivi di molti settori, ne ha creati di nuovi, ha abbattuto le barriere geografiche e attivato processi di convergenza intersettoriale, dando origine a meta-mercati e a un confronto fra ecosistemi formati da reti di imprese. </a:t>
            </a:r>
            <a:endParaRPr lang="en-US" sz="2600" spc="200">
              <a:solidFill>
                <a:srgbClr val="FFFFFF"/>
              </a:solidFill>
            </a:endParaRPr>
          </a:p>
        </p:txBody>
      </p:sp>
      <p:cxnSp>
        <p:nvCxnSpPr>
          <p:cNvPr id="20" name="Straight Connector 19">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64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5F12ECE-4E72-7FEE-3965-9B827EBEA974}"/>
              </a:ext>
            </a:extLst>
          </p:cNvPr>
          <p:cNvPicPr>
            <a:picLocks noChangeAspect="1"/>
          </p:cNvPicPr>
          <p:nvPr/>
        </p:nvPicPr>
        <p:blipFill>
          <a:blip r:embed="rId2"/>
          <a:stretch>
            <a:fillRect/>
          </a:stretch>
        </p:blipFill>
        <p:spPr>
          <a:xfrm>
            <a:off x="0" y="850900"/>
            <a:ext cx="12192000" cy="5118100"/>
          </a:xfrm>
          <a:prstGeom prst="rect">
            <a:avLst/>
          </a:prstGeom>
        </p:spPr>
      </p:pic>
    </p:spTree>
    <p:extLst>
      <p:ext uri="{BB962C8B-B14F-4D97-AF65-F5344CB8AC3E}">
        <p14:creationId xmlns:p14="http://schemas.microsoft.com/office/powerpoint/2010/main" val="9140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2618DD3C-AECB-422E-BF3A-25F49DF30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13363" y="548640"/>
            <a:ext cx="3566407" cy="4918666"/>
          </a:xfrm>
        </p:spPr>
        <p:txBody>
          <a:bodyPr vert="horz" lIns="91440" tIns="45720" rIns="91440" bIns="45720" rtlCol="0" anchor="b">
            <a:noAutofit/>
          </a:bodyPr>
          <a:lstStyle/>
          <a:p>
            <a:pPr algn="r"/>
            <a:r>
              <a:rPr lang="en-US" sz="2500" spc="200" dirty="0">
                <a:solidFill>
                  <a:srgbClr val="C00000"/>
                </a:solidFill>
                <a:effectLst>
                  <a:outerShdw blurRad="38100" dist="38100" dir="2700000" algn="tl">
                    <a:srgbClr val="000000">
                      <a:alpha val="43137"/>
                    </a:srgbClr>
                  </a:outerShdw>
                </a:effectLst>
              </a:rPr>
              <a:t>La </a:t>
            </a:r>
            <a:r>
              <a:rPr lang="en-US" sz="2500" spc="200" dirty="0" err="1">
                <a:solidFill>
                  <a:srgbClr val="C00000"/>
                </a:solidFill>
                <a:effectLst>
                  <a:outerShdw blurRad="38100" dist="38100" dir="2700000" algn="tl">
                    <a:srgbClr val="000000">
                      <a:alpha val="43137"/>
                    </a:srgbClr>
                  </a:outerShdw>
                </a:effectLst>
              </a:rPr>
              <a:t>crescente</a:t>
            </a:r>
            <a:r>
              <a:rPr lang="en-US" sz="2500" spc="200" dirty="0">
                <a:solidFill>
                  <a:srgbClr val="C00000"/>
                </a:solidFill>
                <a:effectLst>
                  <a:outerShdw blurRad="38100" dist="38100" dir="2700000" algn="tl">
                    <a:srgbClr val="000000">
                      <a:alpha val="43137"/>
                    </a:srgbClr>
                  </a:outerShdw>
                </a:effectLst>
              </a:rPr>
              <a:t> </a:t>
            </a:r>
            <a:r>
              <a:rPr lang="en-US" sz="2500" spc="200" dirty="0" err="1">
                <a:solidFill>
                  <a:srgbClr val="C00000"/>
                </a:solidFill>
                <a:effectLst>
                  <a:outerShdw blurRad="38100" dist="38100" dir="2700000" algn="tl">
                    <a:srgbClr val="000000">
                      <a:alpha val="43137"/>
                    </a:srgbClr>
                  </a:outerShdw>
                </a:effectLst>
              </a:rPr>
              <a:t>complessità</a:t>
            </a:r>
            <a:r>
              <a:rPr lang="en-US" sz="2500" spc="200" dirty="0">
                <a:solidFill>
                  <a:srgbClr val="C00000"/>
                </a:solidFill>
                <a:effectLst>
                  <a:outerShdw blurRad="38100" dist="38100" dir="2700000" algn="tl">
                    <a:srgbClr val="000000">
                      <a:alpha val="43137"/>
                    </a:srgbClr>
                  </a:outerShdw>
                </a:effectLst>
              </a:rPr>
              <a:t> competitive</a:t>
            </a:r>
            <a:br>
              <a:rPr lang="en-US" sz="2500" spc="200" dirty="0">
                <a:solidFill>
                  <a:srgbClr val="C00000"/>
                </a:solidFill>
                <a:effectLst>
                  <a:outerShdw blurRad="38100" dist="38100" dir="2700000" algn="tl">
                    <a:srgbClr val="000000">
                      <a:alpha val="43137"/>
                    </a:srgbClr>
                  </a:outerShdw>
                </a:effectLst>
              </a:rPr>
            </a:br>
            <a:br>
              <a:rPr lang="en-US" sz="2500" spc="200" dirty="0">
                <a:solidFill>
                  <a:srgbClr val="C00000"/>
                </a:solidFill>
                <a:effectLst>
                  <a:outerShdw blurRad="38100" dist="38100" dir="2700000" algn="tl">
                    <a:srgbClr val="000000">
                      <a:alpha val="43137"/>
                    </a:srgbClr>
                  </a:outerShdw>
                </a:effectLst>
              </a:rPr>
            </a:br>
            <a:r>
              <a:rPr lang="en-US" sz="2500" spc="200" dirty="0">
                <a:solidFill>
                  <a:srgbClr val="C00000"/>
                </a:solidFill>
                <a:effectLst>
                  <a:outerShdw blurRad="38100" dist="38100" dir="2700000" algn="tl">
                    <a:srgbClr val="000000">
                      <a:alpha val="43137"/>
                    </a:srgbClr>
                  </a:outerShdw>
                </a:effectLst>
              </a:rPr>
              <a:t> </a:t>
            </a:r>
            <a:r>
              <a:rPr lang="en-US" sz="2500" spc="200" dirty="0" err="1">
                <a:solidFill>
                  <a:srgbClr val="C00000"/>
                </a:solidFill>
              </a:rPr>
              <a:t>nasce</a:t>
            </a:r>
            <a:r>
              <a:rPr lang="en-US" sz="2500" spc="200" dirty="0">
                <a:solidFill>
                  <a:srgbClr val="C00000"/>
                </a:solidFill>
              </a:rPr>
              <a:t> </a:t>
            </a:r>
            <a:r>
              <a:rPr lang="en-US" sz="2500" spc="200" dirty="0" err="1">
                <a:solidFill>
                  <a:srgbClr val="C00000"/>
                </a:solidFill>
              </a:rPr>
              <a:t>dunque</a:t>
            </a:r>
            <a:r>
              <a:rPr lang="en-US" sz="2500" spc="200" dirty="0">
                <a:solidFill>
                  <a:srgbClr val="C00000"/>
                </a:solidFill>
              </a:rPr>
              <a:t> </a:t>
            </a:r>
            <a:r>
              <a:rPr lang="en-US" sz="2500" spc="200" dirty="0" err="1">
                <a:solidFill>
                  <a:srgbClr val="C00000"/>
                </a:solidFill>
              </a:rPr>
              <a:t>dalla</a:t>
            </a:r>
            <a:r>
              <a:rPr lang="en-US" sz="2500" spc="200" dirty="0">
                <a:solidFill>
                  <a:srgbClr val="C00000"/>
                </a:solidFill>
              </a:rPr>
              <a:t> </a:t>
            </a:r>
            <a:r>
              <a:rPr lang="en-US" sz="2500" spc="200" dirty="0" err="1">
                <a:solidFill>
                  <a:srgbClr val="C00000"/>
                </a:solidFill>
              </a:rPr>
              <a:t>coesistenza</a:t>
            </a:r>
            <a:r>
              <a:rPr lang="en-US" sz="2500" spc="200" dirty="0">
                <a:solidFill>
                  <a:srgbClr val="C00000"/>
                </a:solidFill>
              </a:rPr>
              <a:t> di </a:t>
            </a:r>
            <a:r>
              <a:rPr lang="en-US" sz="2500" spc="200" dirty="0" err="1">
                <a:solidFill>
                  <a:srgbClr val="C00000"/>
                </a:solidFill>
              </a:rPr>
              <a:t>meccanismi</a:t>
            </a:r>
            <a:r>
              <a:rPr lang="en-US" sz="2500" spc="200" dirty="0">
                <a:solidFill>
                  <a:srgbClr val="C00000"/>
                </a:solidFill>
              </a:rPr>
              <a:t> </a:t>
            </a:r>
            <a:r>
              <a:rPr lang="en-US" sz="2500" spc="200" dirty="0" err="1">
                <a:solidFill>
                  <a:srgbClr val="C00000"/>
                </a:solidFill>
              </a:rPr>
              <a:t>competitivi</a:t>
            </a:r>
            <a:r>
              <a:rPr lang="en-US" sz="2500" spc="200" dirty="0">
                <a:solidFill>
                  <a:srgbClr val="C00000"/>
                </a:solidFill>
              </a:rPr>
              <a:t> </a:t>
            </a:r>
            <a:r>
              <a:rPr lang="en-US" sz="2500" spc="200" dirty="0" err="1">
                <a:solidFill>
                  <a:srgbClr val="C00000"/>
                </a:solidFill>
              </a:rPr>
              <a:t>indiretti</a:t>
            </a:r>
            <a:r>
              <a:rPr lang="en-US" sz="2500" spc="200" dirty="0">
                <a:solidFill>
                  <a:srgbClr val="C00000"/>
                </a:solidFill>
              </a:rPr>
              <a:t>, </a:t>
            </a:r>
            <a:r>
              <a:rPr lang="en-US" sz="2500" spc="200" dirty="0" err="1">
                <a:solidFill>
                  <a:srgbClr val="C00000"/>
                </a:solidFill>
              </a:rPr>
              <a:t>che</a:t>
            </a:r>
            <a:r>
              <a:rPr lang="en-US" sz="2500" spc="200" dirty="0">
                <a:solidFill>
                  <a:srgbClr val="C00000"/>
                </a:solidFill>
              </a:rPr>
              <a:t> </a:t>
            </a:r>
            <a:r>
              <a:rPr lang="en-US" sz="2500" spc="200" dirty="0" err="1">
                <a:solidFill>
                  <a:srgbClr val="C00000"/>
                </a:solidFill>
              </a:rPr>
              <a:t>si</a:t>
            </a:r>
            <a:r>
              <a:rPr lang="en-US" sz="2500" spc="200" dirty="0">
                <a:solidFill>
                  <a:srgbClr val="C00000"/>
                </a:solidFill>
              </a:rPr>
              <a:t> </a:t>
            </a:r>
            <a:r>
              <a:rPr lang="en-US" sz="2500" spc="200" dirty="0" err="1">
                <a:solidFill>
                  <a:srgbClr val="C00000"/>
                </a:solidFill>
              </a:rPr>
              <a:t>affiancano</a:t>
            </a:r>
            <a:r>
              <a:rPr lang="en-US" sz="2500" spc="200" dirty="0">
                <a:solidFill>
                  <a:srgbClr val="C00000"/>
                </a:solidFill>
              </a:rPr>
              <a:t> </a:t>
            </a:r>
            <a:r>
              <a:rPr lang="en-US" sz="2500" spc="200" dirty="0" err="1">
                <a:solidFill>
                  <a:srgbClr val="C00000"/>
                </a:solidFill>
              </a:rPr>
              <a:t>alla</a:t>
            </a:r>
            <a:r>
              <a:rPr lang="en-US" sz="2500" spc="200" dirty="0">
                <a:solidFill>
                  <a:srgbClr val="C00000"/>
                </a:solidFill>
              </a:rPr>
              <a:t> </a:t>
            </a:r>
            <a:r>
              <a:rPr lang="en-US" sz="2500" spc="200" dirty="0" err="1">
                <a:solidFill>
                  <a:srgbClr val="C00000"/>
                </a:solidFill>
              </a:rPr>
              <a:t>tradizionale</a:t>
            </a:r>
            <a:r>
              <a:rPr lang="en-US" sz="2500" spc="200" dirty="0">
                <a:solidFill>
                  <a:srgbClr val="C00000"/>
                </a:solidFill>
              </a:rPr>
              <a:t> </a:t>
            </a:r>
            <a:r>
              <a:rPr lang="en-US" sz="2500" spc="200" dirty="0" err="1">
                <a:solidFill>
                  <a:srgbClr val="C00000"/>
                </a:solidFill>
              </a:rPr>
              <a:t>concorrenza</a:t>
            </a:r>
            <a:r>
              <a:rPr lang="en-US" sz="2500" spc="200" dirty="0">
                <a:solidFill>
                  <a:srgbClr val="C00000"/>
                </a:solidFill>
              </a:rPr>
              <a:t> </a:t>
            </a:r>
            <a:r>
              <a:rPr lang="en-US" sz="2500" spc="200" dirty="0" err="1">
                <a:solidFill>
                  <a:srgbClr val="C00000"/>
                </a:solidFill>
              </a:rPr>
              <a:t>settoriale</a:t>
            </a:r>
            <a:r>
              <a:rPr lang="en-US" sz="2500" spc="200" dirty="0">
                <a:solidFill>
                  <a:srgbClr val="C00000"/>
                </a:solidFill>
              </a:rPr>
              <a:t>,</a:t>
            </a:r>
            <a:br>
              <a:rPr lang="en-US" sz="2500" spc="200" dirty="0">
                <a:solidFill>
                  <a:srgbClr val="C00000"/>
                </a:solidFill>
              </a:rPr>
            </a:br>
            <a:br>
              <a:rPr lang="en-US" sz="2500" spc="200" dirty="0">
                <a:solidFill>
                  <a:srgbClr val="C00000"/>
                </a:solidFill>
              </a:rPr>
            </a:br>
            <a:r>
              <a:rPr lang="en-US" sz="2500" spc="200" dirty="0">
                <a:solidFill>
                  <a:srgbClr val="C00000"/>
                </a:solidFill>
              </a:rPr>
              <a:t> </a:t>
            </a:r>
            <a:r>
              <a:rPr lang="en-US" sz="2500" spc="200" dirty="0" err="1">
                <a:solidFill>
                  <a:srgbClr val="C00000"/>
                </a:solidFill>
              </a:rPr>
              <a:t>quella</a:t>
            </a:r>
            <a:r>
              <a:rPr lang="en-US" sz="2500" spc="200" dirty="0">
                <a:solidFill>
                  <a:srgbClr val="C00000"/>
                </a:solidFill>
              </a:rPr>
              <a:t> </a:t>
            </a:r>
            <a:r>
              <a:rPr lang="en-US" sz="2500" spc="200" dirty="0" err="1">
                <a:solidFill>
                  <a:srgbClr val="C00000"/>
                </a:solidFill>
              </a:rPr>
              <a:t>cioè</a:t>
            </a:r>
            <a:r>
              <a:rPr lang="en-US" sz="2500" spc="200" dirty="0">
                <a:solidFill>
                  <a:srgbClr val="C00000"/>
                </a:solidFill>
              </a:rPr>
              <a:t> </a:t>
            </a:r>
            <a:r>
              <a:rPr lang="en-US" sz="2500" spc="200" dirty="0" err="1">
                <a:solidFill>
                  <a:srgbClr val="C00000"/>
                </a:solidFill>
              </a:rPr>
              <a:t>che</a:t>
            </a:r>
            <a:r>
              <a:rPr lang="en-US" sz="2500" spc="200" dirty="0">
                <a:solidFill>
                  <a:srgbClr val="C00000"/>
                </a:solidFill>
              </a:rPr>
              <a:t> ha </a:t>
            </a:r>
            <a:r>
              <a:rPr lang="en-US" sz="2500" spc="200" dirty="0" err="1">
                <a:solidFill>
                  <a:srgbClr val="C00000"/>
                </a:solidFill>
              </a:rPr>
              <a:t>luogo</a:t>
            </a:r>
            <a:r>
              <a:rPr lang="en-US" sz="2500" spc="200" dirty="0">
                <a:solidFill>
                  <a:srgbClr val="C00000"/>
                </a:solidFill>
              </a:rPr>
              <a:t> </a:t>
            </a:r>
            <a:r>
              <a:rPr lang="en-US" sz="2500" spc="200" dirty="0" err="1">
                <a:solidFill>
                  <a:srgbClr val="C00000"/>
                </a:solidFill>
              </a:rPr>
              <a:t>fra</a:t>
            </a:r>
            <a:r>
              <a:rPr lang="en-US" sz="2500" spc="200" dirty="0">
                <a:solidFill>
                  <a:srgbClr val="C00000"/>
                </a:solidFill>
              </a:rPr>
              <a:t> le </a:t>
            </a:r>
            <a:r>
              <a:rPr lang="en-US" sz="2500" spc="200" dirty="0" err="1">
                <a:solidFill>
                  <a:srgbClr val="C00000"/>
                </a:solidFill>
              </a:rPr>
              <a:t>imprese</a:t>
            </a:r>
            <a:r>
              <a:rPr lang="en-US" sz="2500" spc="200" dirty="0">
                <a:solidFill>
                  <a:srgbClr val="C00000"/>
                </a:solidFill>
              </a:rPr>
              <a:t> </a:t>
            </a:r>
            <a:r>
              <a:rPr lang="en-US" sz="2500" spc="200" dirty="0" err="1">
                <a:solidFill>
                  <a:srgbClr val="C00000"/>
                </a:solidFill>
              </a:rPr>
              <a:t>operanti</a:t>
            </a:r>
            <a:r>
              <a:rPr lang="en-US" sz="2500" spc="200" dirty="0">
                <a:solidFill>
                  <a:srgbClr val="C00000"/>
                </a:solidFill>
              </a:rPr>
              <a:t> </a:t>
            </a:r>
            <a:r>
              <a:rPr lang="en-US" sz="2500" spc="200" dirty="0" err="1">
                <a:solidFill>
                  <a:srgbClr val="C00000"/>
                </a:solidFill>
              </a:rPr>
              <a:t>nel</a:t>
            </a:r>
            <a:r>
              <a:rPr lang="en-US" sz="2500" spc="200" dirty="0">
                <a:solidFill>
                  <a:srgbClr val="C00000"/>
                </a:solidFill>
              </a:rPr>
              <a:t> </a:t>
            </a:r>
            <a:r>
              <a:rPr lang="en-US" sz="2500" spc="200" dirty="0" err="1">
                <a:solidFill>
                  <a:srgbClr val="C00000"/>
                </a:solidFill>
              </a:rPr>
              <a:t>medesimo</a:t>
            </a:r>
            <a:r>
              <a:rPr lang="en-US" sz="2500" spc="200" dirty="0">
                <a:solidFill>
                  <a:srgbClr val="C00000"/>
                </a:solidFill>
              </a:rPr>
              <a:t> </a:t>
            </a:r>
            <a:r>
              <a:rPr lang="en-US" sz="2500" spc="200" dirty="0" err="1">
                <a:solidFill>
                  <a:srgbClr val="C00000"/>
                </a:solidFill>
              </a:rPr>
              <a:t>settore</a:t>
            </a:r>
            <a:r>
              <a:rPr lang="en-US" sz="2500" spc="200" dirty="0">
                <a:solidFill>
                  <a:srgbClr val="C00000"/>
                </a:solidFill>
              </a:rPr>
              <a:t>. </a:t>
            </a:r>
            <a:r>
              <a:rPr lang="en-US" sz="2500" spc="200" dirty="0" err="1">
                <a:solidFill>
                  <a:srgbClr val="C00000"/>
                </a:solidFill>
              </a:rPr>
              <a:t>Questi</a:t>
            </a:r>
            <a:r>
              <a:rPr lang="en-US" sz="2500" spc="200" dirty="0">
                <a:solidFill>
                  <a:srgbClr val="C00000"/>
                </a:solidFill>
              </a:rPr>
              <a:t> </a:t>
            </a:r>
            <a:r>
              <a:rPr lang="en-US" sz="2500" spc="200" dirty="0" err="1">
                <a:solidFill>
                  <a:srgbClr val="C00000"/>
                </a:solidFill>
              </a:rPr>
              <a:t>meccanismi</a:t>
            </a:r>
            <a:r>
              <a:rPr lang="en-US" sz="2500" spc="200" dirty="0">
                <a:solidFill>
                  <a:srgbClr val="C00000"/>
                </a:solidFill>
              </a:rPr>
              <a:t> </a:t>
            </a:r>
            <a:r>
              <a:rPr lang="en-US" sz="2500" spc="200" dirty="0" err="1">
                <a:solidFill>
                  <a:srgbClr val="C00000"/>
                </a:solidFill>
              </a:rPr>
              <a:t>si</a:t>
            </a:r>
            <a:r>
              <a:rPr lang="en-US" sz="2500" spc="200" dirty="0">
                <a:solidFill>
                  <a:srgbClr val="C00000"/>
                </a:solidFill>
              </a:rPr>
              <a:t> </a:t>
            </a:r>
            <a:r>
              <a:rPr lang="en-US" sz="2500" spc="200" dirty="0" err="1">
                <a:solidFill>
                  <a:srgbClr val="C00000"/>
                </a:solidFill>
              </a:rPr>
              <a:t>sostanziano</a:t>
            </a:r>
            <a:r>
              <a:rPr lang="en-US" sz="2500" spc="200" dirty="0">
                <a:solidFill>
                  <a:srgbClr val="C00000"/>
                </a:solidFill>
              </a:rPr>
              <a:t> in:</a:t>
            </a:r>
          </a:p>
        </p:txBody>
      </p:sp>
      <p:cxnSp>
        <p:nvCxnSpPr>
          <p:cNvPr id="28" name="Straight Connector 27">
            <a:extLst>
              <a:ext uri="{FF2B5EF4-FFF2-40B4-BE49-F238E27FC236}">
                <a16:creationId xmlns:a16="http://schemas.microsoft.com/office/drawing/2014/main" id="{B073669D-B21F-48ED-BC1D-FFD25A3D8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Modello di scale 3D">
            <a:extLst>
              <a:ext uri="{FF2B5EF4-FFF2-40B4-BE49-F238E27FC236}">
                <a16:creationId xmlns:a16="http://schemas.microsoft.com/office/drawing/2014/main" id="{DCEE6AE3-E5AA-001C-7E03-2F5C28BED784}"/>
              </a:ext>
            </a:extLst>
          </p:cNvPr>
          <p:cNvPicPr>
            <a:picLocks noChangeAspect="1"/>
          </p:cNvPicPr>
          <p:nvPr/>
        </p:nvPicPr>
        <p:blipFill rotWithShape="1">
          <a:blip r:embed="rId3"/>
          <a:srcRect l="8805" r="8805"/>
          <a:stretch/>
        </p:blipFill>
        <p:spPr>
          <a:xfrm>
            <a:off x="4654984" y="975"/>
            <a:ext cx="7533742" cy="6858000"/>
          </a:xfrm>
          <a:prstGeom prst="rect">
            <a:avLst/>
          </a:prstGeom>
        </p:spPr>
      </p:pic>
    </p:spTree>
    <p:extLst>
      <p:ext uri="{BB962C8B-B14F-4D97-AF65-F5344CB8AC3E}">
        <p14:creationId xmlns:p14="http://schemas.microsoft.com/office/powerpoint/2010/main" val="1025460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AC1019C-D0A2-C100-BEAD-58182C8E183E}"/>
              </a:ext>
            </a:extLst>
          </p:cNvPr>
          <p:cNvPicPr>
            <a:picLocks noChangeAspect="1"/>
          </p:cNvPicPr>
          <p:nvPr/>
        </p:nvPicPr>
        <p:blipFill rotWithShape="1">
          <a:blip r:embed="rId3">
            <a:alphaModFix amt="45000"/>
          </a:blip>
          <a:srcRect r="-1" b="-26"/>
          <a:stretch/>
        </p:blipFill>
        <p:spPr>
          <a:xfrm>
            <a:off x="20" y="-1"/>
            <a:ext cx="12188932" cy="6858000"/>
          </a:xfrm>
          <a:prstGeom prst="rect">
            <a:avLst/>
          </a:prstGeom>
        </p:spPr>
      </p:pic>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2600" spc="200" dirty="0">
                <a:solidFill>
                  <a:schemeClr val="tx1"/>
                </a:solidFill>
              </a:rPr>
              <a:t>Le </a:t>
            </a:r>
            <a:r>
              <a:rPr lang="en-US" sz="2600" spc="200" dirty="0" err="1">
                <a:solidFill>
                  <a:schemeClr val="tx1"/>
                </a:solidFill>
              </a:rPr>
              <a:t>tecnologie</a:t>
            </a:r>
            <a:r>
              <a:rPr lang="en-US" sz="2600" spc="200" dirty="0">
                <a:solidFill>
                  <a:schemeClr val="tx1"/>
                </a:solidFill>
              </a:rPr>
              <a:t> </a:t>
            </a:r>
            <a:r>
              <a:rPr lang="en-US" sz="2600" spc="200" dirty="0" err="1">
                <a:solidFill>
                  <a:schemeClr val="tx1"/>
                </a:solidFill>
              </a:rPr>
              <a:t>digitali</a:t>
            </a:r>
            <a:r>
              <a:rPr lang="en-US" sz="2600" spc="200" dirty="0">
                <a:solidFill>
                  <a:schemeClr val="tx1"/>
                </a:solidFill>
              </a:rPr>
              <a:t> </a:t>
            </a:r>
            <a:r>
              <a:rPr lang="en-US" sz="2600" spc="200" dirty="0" err="1">
                <a:solidFill>
                  <a:schemeClr val="tx1"/>
                </a:solidFill>
              </a:rPr>
              <a:t>impongono</a:t>
            </a:r>
            <a:r>
              <a:rPr lang="en-US" sz="2600" spc="200" dirty="0">
                <a:solidFill>
                  <a:schemeClr val="tx1"/>
                </a:solidFill>
              </a:rPr>
              <a:t> </a:t>
            </a:r>
            <a:r>
              <a:rPr lang="en-US" sz="2600" spc="200" dirty="0" err="1">
                <a:solidFill>
                  <a:schemeClr val="tx1"/>
                </a:solidFill>
              </a:rPr>
              <a:t>una</a:t>
            </a:r>
            <a:r>
              <a:rPr lang="en-US" sz="2600" spc="200" dirty="0">
                <a:solidFill>
                  <a:schemeClr val="tx1"/>
                </a:solidFill>
              </a:rPr>
              <a:t> </a:t>
            </a:r>
            <a:r>
              <a:rPr lang="en-US" sz="2600" spc="200" dirty="0" err="1">
                <a:solidFill>
                  <a:schemeClr val="tx1"/>
                </a:solidFill>
              </a:rPr>
              <a:t>trasformazione</a:t>
            </a:r>
            <a:r>
              <a:rPr lang="en-US" sz="2600" spc="200" dirty="0">
                <a:solidFill>
                  <a:schemeClr val="tx1"/>
                </a:solidFill>
              </a:rPr>
              <a:t> </a:t>
            </a:r>
            <a:r>
              <a:rPr lang="en-US" sz="2600" spc="200" dirty="0" err="1">
                <a:solidFill>
                  <a:schemeClr val="tx1"/>
                </a:solidFill>
              </a:rPr>
              <a:t>degli</a:t>
            </a:r>
            <a:r>
              <a:rPr lang="en-US" sz="2600" spc="200" dirty="0">
                <a:solidFill>
                  <a:schemeClr val="tx1"/>
                </a:solidFill>
              </a:rPr>
              <a:t> </a:t>
            </a:r>
            <a:r>
              <a:rPr lang="en-US" sz="2600" spc="200" dirty="0" err="1">
                <a:solidFill>
                  <a:schemeClr val="tx1"/>
                </a:solidFill>
              </a:rPr>
              <a:t>approcci</a:t>
            </a:r>
            <a:r>
              <a:rPr lang="en-US" sz="2600" spc="200" dirty="0">
                <a:solidFill>
                  <a:schemeClr val="tx1"/>
                </a:solidFill>
              </a:rPr>
              <a:t> </a:t>
            </a:r>
            <a:r>
              <a:rPr lang="en-US" sz="2600" spc="200" dirty="0" err="1">
                <a:solidFill>
                  <a:schemeClr val="tx1"/>
                </a:solidFill>
              </a:rPr>
              <a:t>gestionali</a:t>
            </a:r>
            <a:r>
              <a:rPr lang="en-US" sz="2600" spc="200" dirty="0">
                <a:solidFill>
                  <a:schemeClr val="tx1"/>
                </a:solidFill>
              </a:rPr>
              <a:t> e </a:t>
            </a:r>
            <a:r>
              <a:rPr lang="en-US" sz="2600" spc="200" dirty="0" err="1">
                <a:solidFill>
                  <a:schemeClr val="tx1"/>
                </a:solidFill>
              </a:rPr>
              <a:t>delle</a:t>
            </a:r>
            <a:r>
              <a:rPr lang="en-US" sz="2600" spc="200" dirty="0">
                <a:solidFill>
                  <a:schemeClr val="tx1"/>
                </a:solidFill>
              </a:rPr>
              <a:t> </a:t>
            </a:r>
            <a:r>
              <a:rPr lang="en-US" sz="2600" spc="200" dirty="0" err="1">
                <a:solidFill>
                  <a:schemeClr val="tx1"/>
                </a:solidFill>
              </a:rPr>
              <a:t>metriche</a:t>
            </a:r>
            <a:r>
              <a:rPr lang="en-US" sz="2600" spc="200" dirty="0">
                <a:solidFill>
                  <a:schemeClr val="tx1"/>
                </a:solidFill>
              </a:rPr>
              <a:t> di business </a:t>
            </a:r>
            <a:r>
              <a:rPr lang="en-US" sz="2600" spc="200" dirty="0" err="1">
                <a:solidFill>
                  <a:schemeClr val="tx1"/>
                </a:solidFill>
              </a:rPr>
              <a:t>che</a:t>
            </a:r>
            <a:r>
              <a:rPr lang="en-US" sz="2600" spc="200" dirty="0">
                <a:solidFill>
                  <a:schemeClr val="tx1"/>
                </a:solidFill>
              </a:rPr>
              <a:t> </a:t>
            </a:r>
            <a:r>
              <a:rPr lang="en-US" sz="2600" spc="200" dirty="0" err="1">
                <a:solidFill>
                  <a:schemeClr val="tx1"/>
                </a:solidFill>
              </a:rPr>
              <a:t>inevitabilmente</a:t>
            </a:r>
            <a:r>
              <a:rPr lang="en-US" sz="2600" spc="200" dirty="0">
                <a:solidFill>
                  <a:schemeClr val="tx1"/>
                </a:solidFill>
              </a:rPr>
              <a:t> </a:t>
            </a:r>
            <a:r>
              <a:rPr lang="en-US" sz="2600" spc="200" dirty="0" err="1">
                <a:solidFill>
                  <a:schemeClr val="tx1"/>
                </a:solidFill>
              </a:rPr>
              <a:t>coinvolgono</a:t>
            </a:r>
            <a:r>
              <a:rPr lang="en-US" sz="2600" spc="200" dirty="0">
                <a:solidFill>
                  <a:schemeClr val="tx1"/>
                </a:solidFill>
              </a:rPr>
              <a:t> le </a:t>
            </a:r>
            <a:r>
              <a:rPr lang="en-US" sz="2600" spc="200" dirty="0" err="1">
                <a:solidFill>
                  <a:schemeClr val="tx1"/>
                </a:solidFill>
              </a:rPr>
              <a:t>strategie</a:t>
            </a:r>
            <a:r>
              <a:rPr lang="en-US" sz="2600" spc="200" dirty="0">
                <a:solidFill>
                  <a:schemeClr val="tx1"/>
                </a:solidFill>
              </a:rPr>
              <a:t> di </a:t>
            </a:r>
            <a:r>
              <a:rPr lang="en-US" sz="2600" spc="200" dirty="0" err="1">
                <a:solidFill>
                  <a:schemeClr val="tx1"/>
                </a:solidFill>
              </a:rPr>
              <a:t>marca</a:t>
            </a:r>
            <a:r>
              <a:rPr lang="en-US" sz="2600" spc="200" dirty="0">
                <a:solidFill>
                  <a:schemeClr val="tx1"/>
                </a:solidFill>
              </a:rPr>
              <a:t>, </a:t>
            </a:r>
            <a:r>
              <a:rPr lang="en-US" sz="2600" spc="200" dirty="0" err="1">
                <a:solidFill>
                  <a:schemeClr val="tx1"/>
                </a:solidFill>
              </a:rPr>
              <a:t>sul</a:t>
            </a:r>
            <a:r>
              <a:rPr lang="en-US" sz="2600" spc="200" dirty="0">
                <a:solidFill>
                  <a:schemeClr val="tx1"/>
                </a:solidFill>
              </a:rPr>
              <a:t> piano </a:t>
            </a:r>
            <a:r>
              <a:rPr lang="en-US" sz="2600" spc="200" dirty="0" err="1">
                <a:solidFill>
                  <a:schemeClr val="tx1"/>
                </a:solidFill>
              </a:rPr>
              <a:t>sia</a:t>
            </a:r>
            <a:r>
              <a:rPr lang="en-US" sz="2600" spc="200" dirty="0">
                <a:solidFill>
                  <a:schemeClr val="tx1"/>
                </a:solidFill>
              </a:rPr>
              <a:t> </a:t>
            </a:r>
            <a:r>
              <a:rPr lang="en-US" sz="2600" spc="200" dirty="0" err="1">
                <a:solidFill>
                  <a:schemeClr val="tx1"/>
                </a:solidFill>
              </a:rPr>
              <a:t>progettuale</a:t>
            </a:r>
            <a:r>
              <a:rPr lang="en-US" sz="2600" spc="200" dirty="0">
                <a:solidFill>
                  <a:schemeClr val="tx1"/>
                </a:solidFill>
              </a:rPr>
              <a:t> </a:t>
            </a:r>
            <a:r>
              <a:rPr lang="en-US" sz="2600" spc="200" dirty="0" err="1">
                <a:solidFill>
                  <a:schemeClr val="tx1"/>
                </a:solidFill>
              </a:rPr>
              <a:t>sia</a:t>
            </a:r>
            <a:r>
              <a:rPr lang="en-US" sz="2600" spc="200" dirty="0">
                <a:solidFill>
                  <a:schemeClr val="tx1"/>
                </a:solidFill>
              </a:rPr>
              <a:t> </a:t>
            </a:r>
            <a:r>
              <a:rPr lang="en-US" sz="2600" spc="200" dirty="0" err="1">
                <a:solidFill>
                  <a:schemeClr val="tx1"/>
                </a:solidFill>
              </a:rPr>
              <a:t>attuativo</a:t>
            </a:r>
            <a:r>
              <a:rPr lang="en-US" sz="2600" spc="200" dirty="0">
                <a:solidFill>
                  <a:schemeClr val="tx1"/>
                </a:solidFill>
              </a:rPr>
              <a:t>.</a:t>
            </a:r>
          </a:p>
        </p:txBody>
      </p:sp>
      <p:cxnSp>
        <p:nvCxnSpPr>
          <p:cNvPr id="17" name="Straight Connector 16">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3428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43" name="Straight Connector 14342">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45" name="Rectangle 14344">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347" name="Rectangle 14346">
            <a:extLst>
              <a:ext uri="{FF2B5EF4-FFF2-40B4-BE49-F238E27FC236}">
                <a16:creationId xmlns:a16="http://schemas.microsoft.com/office/drawing/2014/main" id="{389FFE7C-E583-49D7-B92E-1EC8D6D4F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9" name="Rectangle 14348">
            <a:extLst>
              <a:ext uri="{FF2B5EF4-FFF2-40B4-BE49-F238E27FC236}">
                <a16:creationId xmlns:a16="http://schemas.microsoft.com/office/drawing/2014/main" id="{D0D2945E-06BB-4ED7-B357-30CA7211C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2400" spc="200">
                <a:solidFill>
                  <a:srgbClr val="FFFFFF"/>
                </a:solidFill>
              </a:rPr>
              <a:t>Gli utenti di un social network sono attori che partecipano a una rete di relazioni che li identifica nei confronti delle marche non più come semplici clienti, ma come stake-holder, cioè portatori di interessi e di valori ben precisi.</a:t>
            </a:r>
          </a:p>
        </p:txBody>
      </p:sp>
      <p:cxnSp>
        <p:nvCxnSpPr>
          <p:cNvPr id="14351" name="Straight Connector 14350">
            <a:extLst>
              <a:ext uri="{FF2B5EF4-FFF2-40B4-BE49-F238E27FC236}">
                <a16:creationId xmlns:a16="http://schemas.microsoft.com/office/drawing/2014/main" id="{F4C9872C-B3B3-4A61-B20E-F79415F455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338" name="Picture 2" descr="Social Networking Essay | Sample Essays About Social Networking - A ...">
            <a:extLst>
              <a:ext uri="{FF2B5EF4-FFF2-40B4-BE49-F238E27FC236}">
                <a16:creationId xmlns:a16="http://schemas.microsoft.com/office/drawing/2014/main" id="{94DA455B-D65C-0C57-8F32-FCCA7B8949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699753"/>
            <a:ext cx="5459470" cy="545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2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276" name="Straight Connector 1127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78" name="Rectangle 1127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275" name="Rectangle 11274">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ntroduzione ai mercati | Starting Finance">
            <a:extLst>
              <a:ext uri="{FF2B5EF4-FFF2-40B4-BE49-F238E27FC236}">
                <a16:creationId xmlns:a16="http://schemas.microsoft.com/office/drawing/2014/main" id="{C66E5599-30BA-B255-7B63-3552D6FD1498}"/>
              </a:ext>
            </a:extLst>
          </p:cNvPr>
          <p:cNvPicPr>
            <a:picLocks noChangeAspect="1" noChangeArrowheads="1"/>
          </p:cNvPicPr>
          <p:nvPr/>
        </p:nvPicPr>
        <p:blipFill rotWithShape="1">
          <a:blip r:embed="rId3">
            <a:alphaModFix amt="45000"/>
            <a:extLst>
              <a:ext uri="{28A0092B-C50C-407E-A947-70E740481C1C}">
                <a14:useLocalDpi xmlns:a14="http://schemas.microsoft.com/office/drawing/2010/main" val="0"/>
              </a:ext>
            </a:extLst>
          </a:blip>
          <a:srcRect t="528" r="-1" b="15180"/>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71" name="Rectangle 112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95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43467" y="643467"/>
            <a:ext cx="6569454" cy="5571066"/>
          </a:xfrm>
        </p:spPr>
        <p:txBody>
          <a:bodyPr vert="horz" lIns="91440" tIns="45720" rIns="91440" bIns="45720" rtlCol="0" anchor="ctr">
            <a:normAutofit fontScale="90000"/>
          </a:bodyPr>
          <a:lstStyle/>
          <a:p>
            <a:pPr algn="r"/>
            <a:br>
              <a:rPr lang="en-US" sz="2100" spc="200" dirty="0">
                <a:solidFill>
                  <a:schemeClr val="tx1"/>
                </a:solidFill>
              </a:rPr>
            </a:br>
            <a:br>
              <a:rPr lang="en-US" sz="2100" spc="200" dirty="0">
                <a:solidFill>
                  <a:schemeClr val="tx1"/>
                </a:solidFill>
              </a:rPr>
            </a:br>
            <a:r>
              <a:rPr lang="en-US" sz="2100" spc="200" dirty="0">
                <a:solidFill>
                  <a:schemeClr val="tx1"/>
                </a:solidFill>
              </a:rPr>
              <a:t>In </a:t>
            </a:r>
            <a:r>
              <a:rPr lang="en-US" sz="2100" spc="200" dirty="0" err="1">
                <a:solidFill>
                  <a:schemeClr val="tx1"/>
                </a:solidFill>
              </a:rPr>
              <a:t>relazione</a:t>
            </a:r>
            <a:r>
              <a:rPr lang="en-US" sz="2100" spc="200" dirty="0">
                <a:solidFill>
                  <a:schemeClr val="tx1"/>
                </a:solidFill>
              </a:rPr>
              <a:t> a </a:t>
            </a:r>
            <a:r>
              <a:rPr lang="en-US" sz="2100" spc="200" dirty="0" err="1">
                <a:solidFill>
                  <a:schemeClr val="tx1"/>
                </a:solidFill>
              </a:rPr>
              <a:t>questo</a:t>
            </a:r>
            <a:r>
              <a:rPr lang="en-US" sz="2100" spc="200" dirty="0">
                <a:solidFill>
                  <a:schemeClr val="tx1"/>
                </a:solidFill>
              </a:rPr>
              <a:t> primo </a:t>
            </a:r>
            <a:r>
              <a:rPr lang="en-US" sz="2100" spc="200" dirty="0" err="1">
                <a:solidFill>
                  <a:schemeClr val="tx1"/>
                </a:solidFill>
              </a:rPr>
              <a:t>ambito</a:t>
            </a:r>
            <a:r>
              <a:rPr lang="en-US" sz="2100" spc="200" dirty="0">
                <a:solidFill>
                  <a:schemeClr val="tx1"/>
                </a:solidFill>
              </a:rPr>
              <a:t> di </a:t>
            </a:r>
            <a:r>
              <a:rPr lang="en-US" sz="2100" spc="200" dirty="0" err="1">
                <a:solidFill>
                  <a:schemeClr val="tx1"/>
                </a:solidFill>
              </a:rPr>
              <a:t>applicazione</a:t>
            </a:r>
            <a:r>
              <a:rPr lang="en-US" sz="2100" spc="200" dirty="0">
                <a:solidFill>
                  <a:schemeClr val="tx1"/>
                </a:solidFill>
              </a:rPr>
              <a:t> </a:t>
            </a:r>
            <a:r>
              <a:rPr lang="en-US" sz="2100" spc="200" dirty="0" err="1">
                <a:solidFill>
                  <a:schemeClr val="tx1"/>
                </a:solidFill>
              </a:rPr>
              <a:t>della</a:t>
            </a:r>
            <a:r>
              <a:rPr lang="en-US" sz="2100" spc="200" dirty="0">
                <a:solidFill>
                  <a:schemeClr val="tx1"/>
                </a:solidFill>
              </a:rPr>
              <a:t> </a:t>
            </a:r>
            <a:r>
              <a:rPr lang="en-US" sz="2100" spc="200" dirty="0" err="1">
                <a:solidFill>
                  <a:schemeClr val="tx1"/>
                </a:solidFill>
              </a:rPr>
              <a:t>marca</a:t>
            </a:r>
            <a:r>
              <a:rPr lang="en-US" sz="2100" spc="200" dirty="0">
                <a:solidFill>
                  <a:schemeClr val="tx1"/>
                </a:solidFill>
              </a:rPr>
              <a:t>, è utile </a:t>
            </a:r>
            <a:r>
              <a:rPr lang="en-US" sz="2100" spc="200" dirty="0" err="1">
                <a:solidFill>
                  <a:schemeClr val="tx1"/>
                </a:solidFill>
              </a:rPr>
              <a:t>distinguere</a:t>
            </a:r>
            <a:r>
              <a:rPr lang="en-US" sz="2100" spc="200" dirty="0">
                <a:solidFill>
                  <a:schemeClr val="tx1"/>
                </a:solidFill>
              </a:rPr>
              <a:t> </a:t>
            </a:r>
            <a:r>
              <a:rPr lang="en-US" sz="2100" spc="200" dirty="0" err="1">
                <a:solidFill>
                  <a:schemeClr val="tx1"/>
                </a:solidFill>
              </a:rPr>
              <a:t>tra</a:t>
            </a:r>
            <a:r>
              <a:rPr lang="en-US" sz="2100" spc="200" dirty="0">
                <a:solidFill>
                  <a:schemeClr val="tx1"/>
                </a:solidFill>
              </a:rPr>
              <a:t> </a:t>
            </a:r>
            <a:br>
              <a:rPr lang="en-US" sz="2100" spc="200" dirty="0">
                <a:solidFill>
                  <a:schemeClr val="tx1"/>
                </a:solidFill>
              </a:rPr>
            </a:br>
            <a:r>
              <a:rPr lang="en-US" sz="2100" spc="200" dirty="0" err="1">
                <a:solidFill>
                  <a:schemeClr val="tx1"/>
                </a:solidFill>
              </a:rPr>
              <a:t>mercati</a:t>
            </a:r>
            <a:r>
              <a:rPr lang="en-US" sz="2100" spc="200" dirty="0">
                <a:solidFill>
                  <a:schemeClr val="tx1"/>
                </a:solidFill>
              </a:rPr>
              <a:t> di </a:t>
            </a:r>
            <a:r>
              <a:rPr lang="en-US" sz="2100" spc="200" dirty="0" err="1">
                <a:solidFill>
                  <a:schemeClr val="tx1"/>
                </a:solidFill>
              </a:rPr>
              <a:t>consumo</a:t>
            </a:r>
            <a:r>
              <a:rPr lang="en-US" sz="2100" spc="200" dirty="0">
                <a:solidFill>
                  <a:schemeClr val="tx1"/>
                </a:solidFill>
              </a:rPr>
              <a:t> (business to consumer) e</a:t>
            </a:r>
            <a:br>
              <a:rPr lang="en-US" sz="2100" spc="200" dirty="0">
                <a:solidFill>
                  <a:schemeClr val="tx1"/>
                </a:solidFill>
              </a:rPr>
            </a:br>
            <a:r>
              <a:rPr lang="en-US" sz="2100" spc="200" dirty="0">
                <a:solidFill>
                  <a:schemeClr val="tx1"/>
                </a:solidFill>
              </a:rPr>
              <a:t> </a:t>
            </a:r>
            <a:r>
              <a:rPr lang="en-US" sz="2100" spc="200" dirty="0" err="1">
                <a:solidFill>
                  <a:schemeClr val="tx1"/>
                </a:solidFill>
              </a:rPr>
              <a:t>mercati</a:t>
            </a:r>
            <a:r>
              <a:rPr lang="en-US" sz="2100" spc="200" dirty="0">
                <a:solidFill>
                  <a:schemeClr val="tx1"/>
                </a:solidFill>
              </a:rPr>
              <a:t> </a:t>
            </a:r>
            <a:r>
              <a:rPr lang="en-US" sz="2100" spc="200" dirty="0" err="1">
                <a:solidFill>
                  <a:schemeClr val="tx1"/>
                </a:solidFill>
              </a:rPr>
              <a:t>industriali</a:t>
            </a:r>
            <a:r>
              <a:rPr lang="en-US" sz="2100" spc="200" dirty="0">
                <a:solidFill>
                  <a:schemeClr val="tx1"/>
                </a:solidFill>
              </a:rPr>
              <a:t> (business to business), </a:t>
            </a:r>
            <a:br>
              <a:rPr lang="en-US" sz="2100" spc="200" dirty="0">
                <a:solidFill>
                  <a:schemeClr val="tx1"/>
                </a:solidFill>
              </a:rPr>
            </a:br>
            <a:r>
              <a:rPr lang="en-US" sz="2100" spc="200" dirty="0" err="1">
                <a:solidFill>
                  <a:schemeClr val="tx1"/>
                </a:solidFill>
              </a:rPr>
              <a:t>servizi</a:t>
            </a:r>
            <a:r>
              <a:rPr lang="en-US" sz="2100" spc="200" dirty="0">
                <a:solidFill>
                  <a:schemeClr val="tx1"/>
                </a:solidFill>
              </a:rPr>
              <a:t>, </a:t>
            </a:r>
            <a:r>
              <a:rPr lang="en-US" sz="2100" spc="200" dirty="0" err="1">
                <a:solidFill>
                  <a:schemeClr val="tx1"/>
                </a:solidFill>
              </a:rPr>
              <a:t>insegne</a:t>
            </a:r>
            <a:r>
              <a:rPr lang="en-US" sz="2100" spc="200" dirty="0">
                <a:solidFill>
                  <a:schemeClr val="tx1"/>
                </a:solidFill>
              </a:rPr>
              <a:t> </a:t>
            </a:r>
            <a:r>
              <a:rPr lang="en-US" sz="2100" spc="200" dirty="0" err="1">
                <a:solidFill>
                  <a:schemeClr val="tx1"/>
                </a:solidFill>
              </a:rPr>
              <a:t>commerciali</a:t>
            </a:r>
            <a:r>
              <a:rPr lang="en-US" sz="2100" spc="200" dirty="0">
                <a:solidFill>
                  <a:schemeClr val="tx1"/>
                </a:solidFill>
              </a:rPr>
              <a:t>, </a:t>
            </a:r>
            <a:r>
              <a:rPr lang="en-US" sz="2100" spc="200" dirty="0" err="1">
                <a:solidFill>
                  <a:schemeClr val="tx1"/>
                </a:solidFill>
              </a:rPr>
              <a:t>industria</a:t>
            </a:r>
            <a:r>
              <a:rPr lang="en-US" sz="2100" spc="200" dirty="0">
                <a:solidFill>
                  <a:schemeClr val="tx1"/>
                </a:solidFill>
              </a:rPr>
              <a:t> del </a:t>
            </a:r>
            <a:r>
              <a:rPr lang="en-US" sz="2100" spc="200" dirty="0" err="1">
                <a:solidFill>
                  <a:schemeClr val="tx1"/>
                </a:solidFill>
              </a:rPr>
              <a:t>lusso</a:t>
            </a:r>
            <a:r>
              <a:rPr lang="en-US" sz="2100" spc="200" dirty="0">
                <a:solidFill>
                  <a:schemeClr val="tx1"/>
                </a:solidFill>
              </a:rPr>
              <a:t> e </a:t>
            </a:r>
            <a:r>
              <a:rPr lang="en-US" sz="2100" spc="200" dirty="0" err="1">
                <a:solidFill>
                  <a:schemeClr val="tx1"/>
                </a:solidFill>
              </a:rPr>
              <a:t>dello</a:t>
            </a:r>
            <a:r>
              <a:rPr lang="en-US" sz="2100" spc="200" dirty="0">
                <a:solidFill>
                  <a:schemeClr val="tx1"/>
                </a:solidFill>
              </a:rPr>
              <a:t> sport, business </a:t>
            </a:r>
            <a:r>
              <a:rPr lang="en-US" sz="2100" spc="200" dirty="0" err="1">
                <a:solidFill>
                  <a:schemeClr val="tx1"/>
                </a:solidFill>
              </a:rPr>
              <a:t>digitali</a:t>
            </a:r>
            <a:r>
              <a:rPr lang="en-US" sz="2100" spc="200" dirty="0">
                <a:solidFill>
                  <a:schemeClr val="tx1"/>
                </a:solidFill>
              </a:rPr>
              <a:t>.</a:t>
            </a:r>
            <a:br>
              <a:rPr lang="en-US" sz="2100" spc="200" dirty="0">
                <a:solidFill>
                  <a:schemeClr val="tx1"/>
                </a:solidFill>
              </a:rPr>
            </a:br>
            <a:br>
              <a:rPr lang="en-US" sz="2100" spc="200" dirty="0">
                <a:solidFill>
                  <a:schemeClr val="tx1"/>
                </a:solidFill>
              </a:rPr>
            </a:br>
            <a:br>
              <a:rPr lang="en-US" sz="2100" spc="200" dirty="0">
                <a:solidFill>
                  <a:schemeClr val="tx1"/>
                </a:solidFill>
              </a:rPr>
            </a:br>
            <a:br>
              <a:rPr lang="en-US" sz="2000" spc="200" dirty="0">
                <a:solidFill>
                  <a:schemeClr val="tx1"/>
                </a:solidFill>
              </a:rPr>
            </a:br>
            <a:r>
              <a:rPr lang="en-US" sz="2000" b="1" spc="200" dirty="0">
                <a:solidFill>
                  <a:schemeClr val="tx1"/>
                </a:solidFill>
              </a:rPr>
              <a:t>- Consumer brand vs business to business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service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retail e store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luxury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sport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digital brand</a:t>
            </a:r>
          </a:p>
        </p:txBody>
      </p:sp>
      <p:sp>
        <p:nvSpPr>
          <p:cNvPr id="11273" name="Rectangle 112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E838EF2C-1F6D-5645-C7B3-5A8276099526}"/>
              </a:ext>
            </a:extLst>
          </p:cNvPr>
          <p:cNvSpPr txBox="1"/>
          <p:nvPr/>
        </p:nvSpPr>
        <p:spPr>
          <a:xfrm>
            <a:off x="8451608" y="643467"/>
            <a:ext cx="3096926" cy="5571066"/>
          </a:xfrm>
          <a:prstGeom prst="rect">
            <a:avLst/>
          </a:prstGeom>
        </p:spPr>
        <p:txBody>
          <a:bodyPr vert="horz" lIns="91440" tIns="45720" rIns="91440" bIns="45720" rtlCol="0" anchor="ctr">
            <a:normAutofit/>
          </a:bodyPr>
          <a:lstStyle/>
          <a:p>
            <a:pPr defTabSz="914400">
              <a:spcAft>
                <a:spcPts val="200"/>
              </a:spcAft>
              <a:buClr>
                <a:schemeClr val="accent1"/>
              </a:buClr>
              <a:buSzPct val="100000"/>
            </a:pPr>
            <a:r>
              <a:rPr lang="en-US" sz="2000" dirty="0"/>
              <a:t>MARCHE CONNESSE A PRODOTTI, SERVIZI E INDUSTRY </a:t>
            </a:r>
          </a:p>
        </p:txBody>
      </p:sp>
      <p:cxnSp>
        <p:nvCxnSpPr>
          <p:cNvPr id="11277" name="Straight Connector 11276">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74631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5852160" y="1489015"/>
            <a:ext cx="6230620" cy="5443647"/>
          </a:xfrm>
        </p:spPr>
        <p:txBody>
          <a:bodyPr>
            <a:noAutofit/>
          </a:bodyPr>
          <a:lstStyle/>
          <a:p>
            <a:pPr algn="ctr"/>
            <a:r>
              <a:rPr lang="it-IT" sz="2200" b="1" cap="none"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rPr>
              <a:t>Il potere della marca consiste nel creare consapevolezza intorno al luogo e nel renderlo desiderabile. </a:t>
            </a:r>
            <a:br>
              <a:rPr lang="it-IT" sz="2200" cap="none" dirty="0">
                <a:solidFill>
                  <a:schemeClr val="accent6">
                    <a:lumMod val="50000"/>
                  </a:schemeClr>
                </a:solidFill>
                <a:latin typeface="Trebuchet MS" panose="020B0603020202020204" pitchFamily="34" charset="0"/>
              </a:rPr>
            </a:br>
            <a:br>
              <a:rPr lang="it-IT" sz="2200" cap="none" dirty="0">
                <a:solidFill>
                  <a:schemeClr val="accent6">
                    <a:lumMod val="50000"/>
                  </a:schemeClr>
                </a:solidFill>
                <a:latin typeface="Trebuchet MS" panose="020B0603020202020204" pitchFamily="34" charset="0"/>
              </a:rPr>
            </a:br>
            <a:r>
              <a:rPr lang="it-IT" sz="2200" cap="none" dirty="0">
                <a:solidFill>
                  <a:schemeClr val="accent6">
                    <a:lumMod val="50000"/>
                  </a:schemeClr>
                </a:solidFill>
                <a:latin typeface="Trebuchet MS" panose="020B0603020202020204" pitchFamily="34" charset="0"/>
              </a:rPr>
              <a:t>L'aumentata mobilità sia delle persone sia delle imprese ha contribuito allo sviluppo di questa tipologia di marca, nell'ambito di più ampie strategie di marketing territoriale.</a:t>
            </a:r>
            <a:br>
              <a:rPr lang="it-IT" sz="2200" cap="none" dirty="0">
                <a:solidFill>
                  <a:schemeClr val="accent6">
                    <a:lumMod val="50000"/>
                  </a:schemeClr>
                </a:solidFill>
                <a:latin typeface="Trebuchet MS" panose="020B0603020202020204" pitchFamily="34" charset="0"/>
              </a:rPr>
            </a:br>
            <a:br>
              <a:rPr lang="it-IT" sz="2200" cap="none" dirty="0">
                <a:solidFill>
                  <a:schemeClr val="accent6">
                    <a:lumMod val="50000"/>
                  </a:schemeClr>
                </a:solidFill>
                <a:latin typeface="Trebuchet MS" panose="020B0603020202020204" pitchFamily="34" charset="0"/>
              </a:rPr>
            </a:br>
            <a:r>
              <a:rPr lang="it-IT" sz="2200" b="1" cap="none" dirty="0">
                <a:solidFill>
                  <a:schemeClr val="accent6">
                    <a:lumMod val="50000"/>
                  </a:schemeClr>
                </a:solidFill>
                <a:latin typeface="Trebuchet MS" panose="020B0603020202020204" pitchFamily="34" charset="0"/>
              </a:rPr>
              <a:t>- Place brand</a:t>
            </a:r>
            <a:br>
              <a:rPr lang="it-IT" sz="2200" b="1" cap="none" dirty="0">
                <a:solidFill>
                  <a:schemeClr val="accent6">
                    <a:lumMod val="50000"/>
                  </a:schemeClr>
                </a:solidFill>
                <a:latin typeface="Trebuchet MS" panose="020B0603020202020204" pitchFamily="34" charset="0"/>
              </a:rPr>
            </a:br>
            <a:br>
              <a:rPr lang="it-IT" sz="2200" b="1" cap="none" dirty="0">
                <a:solidFill>
                  <a:schemeClr val="accent6">
                    <a:lumMod val="50000"/>
                  </a:schemeClr>
                </a:solidFill>
                <a:latin typeface="Trebuchet MS" panose="020B0603020202020204" pitchFamily="34" charset="0"/>
              </a:rPr>
            </a:br>
            <a:r>
              <a:rPr lang="it-IT" sz="2200" b="1" cap="none" dirty="0">
                <a:solidFill>
                  <a:schemeClr val="accent6">
                    <a:lumMod val="50000"/>
                  </a:schemeClr>
                </a:solidFill>
                <a:latin typeface="Trebuchet MS" panose="020B0603020202020204" pitchFamily="34" charset="0"/>
              </a:rPr>
              <a:t>- </a:t>
            </a:r>
            <a:r>
              <a:rPr lang="it-IT" sz="2200" b="1" cap="none" dirty="0" err="1">
                <a:solidFill>
                  <a:schemeClr val="accent6">
                    <a:lumMod val="50000"/>
                  </a:schemeClr>
                </a:solidFill>
                <a:latin typeface="Trebuchet MS" panose="020B0603020202020204" pitchFamily="34" charset="0"/>
              </a:rPr>
              <a:t>nation</a:t>
            </a:r>
            <a:r>
              <a:rPr lang="it-IT" sz="2200" b="1" cap="none" dirty="0">
                <a:solidFill>
                  <a:schemeClr val="accent6">
                    <a:lumMod val="50000"/>
                  </a:schemeClr>
                </a:solidFill>
                <a:latin typeface="Trebuchet MS" panose="020B0603020202020204" pitchFamily="34" charset="0"/>
              </a:rPr>
              <a:t> brand e city brand</a:t>
            </a:r>
            <a:br>
              <a:rPr lang="it-IT" sz="2200" dirty="0">
                <a:solidFill>
                  <a:schemeClr val="accent6">
                    <a:lumMod val="50000"/>
                  </a:schemeClr>
                </a:solidFill>
                <a:latin typeface="Trebuchet MS" panose="020B0603020202020204" pitchFamily="34" charset="0"/>
              </a:rPr>
            </a:br>
            <a:br>
              <a:rPr lang="it-IT" sz="2400" dirty="0">
                <a:solidFill>
                  <a:schemeClr val="tx1"/>
                </a:solidFill>
                <a:latin typeface="Trebuchet MS" panose="020B0603020202020204" pitchFamily="34" charset="0"/>
              </a:rPr>
            </a:br>
            <a:endParaRPr lang="it-IT" sz="2400" dirty="0">
              <a:solidFill>
                <a:schemeClr val="tx1"/>
              </a:solidFill>
              <a:latin typeface="Trebuchet MS" panose="020B0603020202020204" pitchFamily="34" charset="0"/>
            </a:endParaRPr>
          </a:p>
        </p:txBody>
      </p:sp>
      <p:sp>
        <p:nvSpPr>
          <p:cNvPr id="2" name="CasellaDiTesto 1">
            <a:extLst>
              <a:ext uri="{FF2B5EF4-FFF2-40B4-BE49-F238E27FC236}">
                <a16:creationId xmlns:a16="http://schemas.microsoft.com/office/drawing/2014/main" id="{5AA3842C-209C-9A3A-9198-DFA81F43934F}"/>
              </a:ext>
            </a:extLst>
          </p:cNvPr>
          <p:cNvSpPr txBox="1"/>
          <p:nvPr/>
        </p:nvSpPr>
        <p:spPr>
          <a:xfrm>
            <a:off x="261620" y="504458"/>
            <a:ext cx="5753100" cy="584775"/>
          </a:xfrm>
          <a:prstGeom prst="rect">
            <a:avLst/>
          </a:prstGeom>
          <a:noFill/>
        </p:spPr>
        <p:txBody>
          <a:bodyPr wrap="square" rtlCol="0">
            <a:spAutoFit/>
          </a:bodyPr>
          <a:lstStyle/>
          <a:p>
            <a:pPr algn="ctr"/>
            <a:r>
              <a:rPr lang="it-IT" sz="3200" dirty="0">
                <a:solidFill>
                  <a:schemeClr val="accent6"/>
                </a:solidFill>
                <a:effectLst>
                  <a:outerShdw blurRad="38100" dist="38100" dir="2700000" algn="tl">
                    <a:srgbClr val="000000">
                      <a:alpha val="43137"/>
                    </a:srgbClr>
                  </a:outerShdw>
                </a:effectLst>
                <a:latin typeface="Trebuchet MS" panose="020B0603020202020204" pitchFamily="34" charset="0"/>
              </a:rPr>
              <a:t>MARCHE CONNESSE AI LUOGHI</a:t>
            </a:r>
          </a:p>
        </p:txBody>
      </p:sp>
    </p:spTree>
    <p:extLst>
      <p:ext uri="{BB962C8B-B14F-4D97-AF65-F5344CB8AC3E}">
        <p14:creationId xmlns:p14="http://schemas.microsoft.com/office/powerpoint/2010/main" val="372906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208280" y="1423511"/>
            <a:ext cx="6761480" cy="5295791"/>
          </a:xfrm>
        </p:spPr>
        <p:txBody>
          <a:bodyPr>
            <a:noAutofit/>
          </a:bodyPr>
          <a:lstStyle/>
          <a:p>
            <a:pPr algn="ctr"/>
            <a:r>
              <a:rPr lang="it-IT" sz="2400" cap="none" dirty="0">
                <a:solidFill>
                  <a:srgbClr val="002060"/>
                </a:solidFill>
                <a:latin typeface="Trebuchet MS" panose="020B0603020202020204" pitchFamily="34" charset="0"/>
              </a:rPr>
              <a:t>Anche gli individui, come i beni e i servizi, possono ricorrere a strategie di branding per migliorare le loro opportunità e la loro performance. In quest'ottica, si possono distinguere differenti tipologie di marche connesse alle persone:</a:t>
            </a:r>
            <a:br>
              <a:rPr lang="it-IT" sz="2600" cap="none" dirty="0">
                <a:solidFill>
                  <a:srgbClr val="002060"/>
                </a:solidFill>
                <a:latin typeface="Trebuchet MS" panose="020B0603020202020204" pitchFamily="34" charset="0"/>
              </a:rPr>
            </a:br>
            <a:br>
              <a:rPr lang="it-IT" sz="2300"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a:t>
            </a:r>
            <a:r>
              <a:rPr lang="it-IT" sz="2300" b="1" cap="none" dirty="0" err="1">
                <a:solidFill>
                  <a:srgbClr val="002060"/>
                </a:solidFill>
                <a:latin typeface="Trebuchet MS" panose="020B0603020202020204" pitchFamily="34" charset="0"/>
              </a:rPr>
              <a:t>Employer</a:t>
            </a:r>
            <a:r>
              <a:rPr lang="it-IT" sz="2300" b="1" cap="none" dirty="0">
                <a:solidFill>
                  <a:srgbClr val="002060"/>
                </a:solidFill>
                <a:latin typeface="Trebuchet MS" panose="020B0603020202020204" pitchFamily="34" charset="0"/>
              </a:rPr>
              <a:t> brand</a:t>
            </a:r>
            <a:br>
              <a:rPr lang="it-IT" sz="2300" b="1" cap="none" dirty="0">
                <a:solidFill>
                  <a:srgbClr val="002060"/>
                </a:solidFill>
                <a:latin typeface="Trebuchet MS" panose="020B0603020202020204" pitchFamily="34" charset="0"/>
              </a:rPr>
            </a:br>
            <a:br>
              <a:rPr lang="it-IT" sz="2300" b="1"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celebrity brand</a:t>
            </a:r>
            <a:br>
              <a:rPr lang="it-IT" sz="2300" b="1" cap="none" dirty="0">
                <a:solidFill>
                  <a:srgbClr val="002060"/>
                </a:solidFill>
                <a:latin typeface="Trebuchet MS" panose="020B0603020202020204" pitchFamily="34" charset="0"/>
              </a:rPr>
            </a:br>
            <a:br>
              <a:rPr lang="it-IT" sz="2300" b="1"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influencer brand</a:t>
            </a:r>
            <a:br>
              <a:rPr lang="it-IT" sz="2400" b="1" cap="none" dirty="0">
                <a:solidFill>
                  <a:srgbClr val="C00000"/>
                </a:solidFill>
                <a:latin typeface="Trebuchet MS" panose="020B0603020202020204" pitchFamily="34" charset="0"/>
              </a:rPr>
            </a:br>
            <a:endParaRPr lang="it-IT" sz="2400" b="1" cap="none" dirty="0">
              <a:solidFill>
                <a:schemeClr val="tx1"/>
              </a:solidFill>
              <a:latin typeface="Trebuchet MS" panose="020B0603020202020204" pitchFamily="34" charset="0"/>
            </a:endParaRPr>
          </a:p>
        </p:txBody>
      </p:sp>
      <p:sp>
        <p:nvSpPr>
          <p:cNvPr id="2" name="CasellaDiTesto 1">
            <a:extLst>
              <a:ext uri="{FF2B5EF4-FFF2-40B4-BE49-F238E27FC236}">
                <a16:creationId xmlns:a16="http://schemas.microsoft.com/office/drawing/2014/main" id="{5AA3842C-209C-9A3A-9198-DFA81F43934F}"/>
              </a:ext>
            </a:extLst>
          </p:cNvPr>
          <p:cNvSpPr txBox="1"/>
          <p:nvPr/>
        </p:nvSpPr>
        <p:spPr>
          <a:xfrm>
            <a:off x="6588760" y="346293"/>
            <a:ext cx="560324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Trebuchet MS" panose="020B0603020202020204" pitchFamily="34" charset="0"/>
                <a:ea typeface="+mn-ea"/>
                <a:cs typeface="+mn-cs"/>
              </a:rPr>
              <a:t>MARCHE CONNESSE ALLE PERSONE</a:t>
            </a:r>
          </a:p>
        </p:txBody>
      </p:sp>
    </p:spTree>
    <p:extLst>
      <p:ext uri="{BB962C8B-B14F-4D97-AF65-F5344CB8AC3E}">
        <p14:creationId xmlns:p14="http://schemas.microsoft.com/office/powerpoint/2010/main" val="106495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60400" y="1320800"/>
            <a:ext cx="5191760" cy="5063222"/>
          </a:xfrm>
        </p:spPr>
        <p:txBody>
          <a:bodyPr>
            <a:noAutofit/>
          </a:bodyPr>
          <a:lstStyle/>
          <a:p>
            <a:r>
              <a:rPr lang="it-IT" sz="2300" cap="none" dirty="0">
                <a:solidFill>
                  <a:srgbClr val="002060"/>
                </a:solidFill>
                <a:latin typeface="Trebuchet MS" panose="020B0603020202020204" pitchFamily="34" charset="0"/>
              </a:rPr>
              <a:t>Quello che oggi viene denominato «</a:t>
            </a:r>
            <a:r>
              <a:rPr lang="it-IT" sz="2300" cap="none" dirty="0" err="1">
                <a:solidFill>
                  <a:srgbClr val="002060"/>
                </a:solidFill>
                <a:latin typeface="Trebuchet MS" panose="020B0603020202020204" pitchFamily="34" charset="0"/>
              </a:rPr>
              <a:t>branded</a:t>
            </a:r>
            <a:r>
              <a:rPr lang="it-IT" sz="2300" cap="none" dirty="0">
                <a:solidFill>
                  <a:srgbClr val="002060"/>
                </a:solidFill>
                <a:latin typeface="Trebuchet MS" panose="020B0603020202020204" pitchFamily="34" charset="0"/>
              </a:rPr>
              <a:t> </a:t>
            </a:r>
            <a:r>
              <a:rPr lang="it-IT" sz="2300" cap="none" dirty="0" err="1">
                <a:solidFill>
                  <a:srgbClr val="002060"/>
                </a:solidFill>
                <a:latin typeface="Trebuchet MS" panose="020B0603020202020204" pitchFamily="34" charset="0"/>
              </a:rPr>
              <a:t>content</a:t>
            </a:r>
            <a:r>
              <a:rPr lang="it-IT" sz="2300" cap="none" dirty="0">
                <a:solidFill>
                  <a:srgbClr val="002060"/>
                </a:solidFill>
                <a:latin typeface="Trebuchet MS" panose="020B0603020202020204" pitchFamily="34" charset="0"/>
              </a:rPr>
              <a:t>» corrisponde a quanto in precedenza veniva indicato con «</a:t>
            </a:r>
            <a:r>
              <a:rPr lang="it-IT" sz="2300" cap="none" dirty="0" err="1">
                <a:solidFill>
                  <a:srgbClr val="002060"/>
                </a:solidFill>
                <a:latin typeface="Trebuchet MS" panose="020B0603020202020204" pitchFamily="34" charset="0"/>
              </a:rPr>
              <a:t>integrated</a:t>
            </a:r>
            <a:r>
              <a:rPr lang="it-IT" sz="2300" cap="none" dirty="0">
                <a:solidFill>
                  <a:srgbClr val="002060"/>
                </a:solidFill>
                <a:latin typeface="Trebuchet MS" panose="020B0603020202020204" pitchFamily="34" charset="0"/>
              </a:rPr>
              <a:t> marketing </a:t>
            </a:r>
            <a:r>
              <a:rPr lang="it-IT" sz="2300" cap="none" dirty="0" err="1">
                <a:solidFill>
                  <a:srgbClr val="002060"/>
                </a:solidFill>
                <a:latin typeface="Trebuchet MS" panose="020B0603020202020204" pitchFamily="34" charset="0"/>
              </a:rPr>
              <a:t>communication</a:t>
            </a:r>
            <a:r>
              <a:rPr lang="it-IT" sz="2300" cap="none" dirty="0">
                <a:solidFill>
                  <a:srgbClr val="002060"/>
                </a:solidFill>
                <a:latin typeface="Trebuchet MS" panose="020B0603020202020204" pitchFamily="34" charset="0"/>
              </a:rPr>
              <a:t>». Quest'espressione, ormai, è desueta anche se era in voga un decennio fa. Ma un decennio, nel branding e nel mondo digitale a esso sempre più connesso, è un'eternità.</a:t>
            </a:r>
            <a:br>
              <a:rPr lang="it-IT" sz="2300" cap="none" dirty="0">
                <a:solidFill>
                  <a:srgbClr val="002060"/>
                </a:solidFill>
                <a:latin typeface="Trebuchet MS" panose="020B0603020202020204" pitchFamily="34" charset="0"/>
              </a:rPr>
            </a:br>
            <a:br>
              <a:rPr lang="it-IT" sz="2300"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Branded brand</a:t>
            </a:r>
            <a:br>
              <a:rPr lang="it-IT" sz="2300" b="1" cap="none" dirty="0">
                <a:solidFill>
                  <a:srgbClr val="002060"/>
                </a:solidFill>
                <a:latin typeface="Trebuchet MS" panose="020B0603020202020204" pitchFamily="34" charset="0"/>
              </a:rPr>
            </a:br>
            <a:br>
              <a:rPr lang="it-IT" sz="2300" b="1"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a:t>
            </a:r>
            <a:r>
              <a:rPr lang="it-IT" sz="2300" b="1" cap="none" dirty="0" err="1">
                <a:solidFill>
                  <a:srgbClr val="002060"/>
                </a:solidFill>
                <a:latin typeface="Trebuchet MS" panose="020B0603020202020204" pitchFamily="34" charset="0"/>
              </a:rPr>
              <a:t>branded</a:t>
            </a:r>
            <a:r>
              <a:rPr lang="it-IT" sz="2300" b="1" cap="none" dirty="0">
                <a:solidFill>
                  <a:srgbClr val="002060"/>
                </a:solidFill>
                <a:latin typeface="Trebuchet MS" panose="020B0603020202020204" pitchFamily="34" charset="0"/>
              </a:rPr>
              <a:t> </a:t>
            </a:r>
            <a:r>
              <a:rPr lang="it-IT" sz="2300" b="1" cap="none" dirty="0" err="1">
                <a:solidFill>
                  <a:srgbClr val="002060"/>
                </a:solidFill>
                <a:latin typeface="Trebuchet MS" panose="020B0603020202020204" pitchFamily="34" charset="0"/>
              </a:rPr>
              <a:t>content</a:t>
            </a:r>
            <a:r>
              <a:rPr lang="it-IT" sz="2300" b="1" cap="none" dirty="0">
                <a:solidFill>
                  <a:srgbClr val="002060"/>
                </a:solidFill>
                <a:latin typeface="Trebuchet MS" panose="020B0603020202020204" pitchFamily="34" charset="0"/>
              </a:rPr>
              <a:t> entertainment</a:t>
            </a:r>
            <a:br>
              <a:rPr lang="it-IT" sz="2800" dirty="0">
                <a:solidFill>
                  <a:srgbClr val="C00000"/>
                </a:solidFill>
                <a:latin typeface="Trebuchet MS" panose="020B0603020202020204" pitchFamily="34" charset="0"/>
              </a:rPr>
            </a:br>
            <a:br>
              <a:rPr lang="it-IT" sz="2400" dirty="0">
                <a:solidFill>
                  <a:srgbClr val="C00000"/>
                </a:solidFill>
                <a:latin typeface="Trebuchet MS" panose="020B0603020202020204" pitchFamily="34" charset="0"/>
              </a:rPr>
            </a:br>
            <a:endParaRPr lang="it-IT" sz="2400" dirty="0">
              <a:solidFill>
                <a:schemeClr val="tx1"/>
              </a:solidFill>
              <a:latin typeface="Trebuchet MS" panose="020B0603020202020204" pitchFamily="34" charset="0"/>
            </a:endParaRPr>
          </a:p>
        </p:txBody>
      </p:sp>
      <p:sp>
        <p:nvSpPr>
          <p:cNvPr id="2" name="CasellaDiTesto 1">
            <a:extLst>
              <a:ext uri="{FF2B5EF4-FFF2-40B4-BE49-F238E27FC236}">
                <a16:creationId xmlns:a16="http://schemas.microsoft.com/office/drawing/2014/main" id="{5AA3842C-209C-9A3A-9198-DFA81F43934F}"/>
              </a:ext>
            </a:extLst>
          </p:cNvPr>
          <p:cNvSpPr txBox="1"/>
          <p:nvPr/>
        </p:nvSpPr>
        <p:spPr>
          <a:xfrm>
            <a:off x="6502400" y="503456"/>
            <a:ext cx="53467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Trebuchet MS" panose="020B0603020202020204" pitchFamily="34" charset="0"/>
                <a:ea typeface="+mn-ea"/>
                <a:cs typeface="+mn-cs"/>
              </a:rPr>
              <a:t>MARCHE CONNESSE A CONTENUTI E COMUNICAZIONE </a:t>
            </a:r>
          </a:p>
        </p:txBody>
      </p:sp>
    </p:spTree>
    <p:extLst>
      <p:ext uri="{BB962C8B-B14F-4D97-AF65-F5344CB8AC3E}">
        <p14:creationId xmlns:p14="http://schemas.microsoft.com/office/powerpoint/2010/main" val="147677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211B624-80DC-9053-226F-909282A1D78F}"/>
              </a:ext>
            </a:extLst>
          </p:cNvPr>
          <p:cNvPicPr>
            <a:picLocks noChangeAspect="1"/>
          </p:cNvPicPr>
          <p:nvPr/>
        </p:nvPicPr>
        <p:blipFill>
          <a:blip r:embed="rId2"/>
          <a:stretch>
            <a:fillRect/>
          </a:stretch>
        </p:blipFill>
        <p:spPr>
          <a:xfrm>
            <a:off x="-603250" y="457200"/>
            <a:ext cx="13398500" cy="5943600"/>
          </a:xfrm>
          <a:prstGeom prst="rect">
            <a:avLst/>
          </a:prstGeom>
        </p:spPr>
      </p:pic>
    </p:spTree>
    <p:extLst>
      <p:ext uri="{BB962C8B-B14F-4D97-AF65-F5344CB8AC3E}">
        <p14:creationId xmlns:p14="http://schemas.microsoft.com/office/powerpoint/2010/main" val="109807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5466080" y="1320800"/>
            <a:ext cx="6510020" cy="5063222"/>
          </a:xfrm>
        </p:spPr>
        <p:txBody>
          <a:bodyPr>
            <a:noAutofit/>
          </a:bodyPr>
          <a:lstStyle/>
          <a:p>
            <a:pPr algn="ctr"/>
            <a:r>
              <a:rPr lang="it-IT" sz="2200" cap="none" dirty="0">
                <a:solidFill>
                  <a:srgbClr val="002060"/>
                </a:solidFill>
                <a:latin typeface="Trebuchet MS" panose="020B0603020202020204" pitchFamily="34" charset="0"/>
              </a:rPr>
              <a:t>Negli ultimi anni, termini come «</a:t>
            </a:r>
            <a:r>
              <a:rPr lang="it-IT" sz="2200" cap="none" dirty="0" err="1">
                <a:solidFill>
                  <a:srgbClr val="002060"/>
                </a:solidFill>
                <a:latin typeface="Trebuchet MS" panose="020B0603020202020204" pitchFamily="34" charset="0"/>
              </a:rPr>
              <a:t>platform</a:t>
            </a:r>
            <a:r>
              <a:rPr lang="it-IT" sz="2200" cap="none" dirty="0">
                <a:solidFill>
                  <a:srgbClr val="002060"/>
                </a:solidFill>
                <a:latin typeface="Trebuchet MS" panose="020B0603020202020204" pitchFamily="34" charset="0"/>
              </a:rPr>
              <a:t>» ed «</a:t>
            </a:r>
            <a:r>
              <a:rPr lang="it-IT" sz="2200" cap="none" dirty="0" err="1">
                <a:solidFill>
                  <a:srgbClr val="002060"/>
                </a:solidFill>
                <a:latin typeface="Trebuchet MS" panose="020B0603020202020204" pitchFamily="34" charset="0"/>
              </a:rPr>
              <a:t>ecosystem</a:t>
            </a:r>
            <a:r>
              <a:rPr lang="it-IT" sz="2200" cap="none" dirty="0">
                <a:solidFill>
                  <a:srgbClr val="002060"/>
                </a:solidFill>
                <a:latin typeface="Trebuchet MS" panose="020B0603020202020204" pitchFamily="34" charset="0"/>
              </a:rPr>
              <a:t>» hanno trovato crescente diffusione in ambiti diversi. </a:t>
            </a:r>
            <a:br>
              <a:rPr lang="it-IT" sz="2200" cap="none" dirty="0">
                <a:solidFill>
                  <a:srgbClr val="002060"/>
                </a:solidFill>
                <a:latin typeface="Trebuchet MS" panose="020B0603020202020204" pitchFamily="34" charset="0"/>
              </a:rPr>
            </a:br>
            <a:br>
              <a:rPr lang="it-IT" sz="2200" cap="none" dirty="0">
                <a:solidFill>
                  <a:srgbClr val="002060"/>
                </a:solidFill>
                <a:latin typeface="Trebuchet MS" panose="020B0603020202020204" pitchFamily="34" charset="0"/>
              </a:rPr>
            </a:br>
            <a:r>
              <a:rPr lang="it-IT" sz="2200" cap="none" dirty="0">
                <a:solidFill>
                  <a:srgbClr val="002060"/>
                </a:solidFill>
                <a:latin typeface="Trebuchet MS" panose="020B0603020202020204" pitchFamily="34" charset="0"/>
              </a:rPr>
              <a:t>Benché i due termini siano non di rado utilizzati in modo approssimativo, essi vengono impiegati per descrivere particolari contesti nei quali gli artefatti tecnici, tecnologici e digitali risultano centrali per rimodellare e riconfigurare una vasta gamma di attività e relazioni.</a:t>
            </a:r>
            <a:br>
              <a:rPr lang="it-IT" sz="2200" cap="none" dirty="0">
                <a:solidFill>
                  <a:srgbClr val="002060"/>
                </a:solidFill>
                <a:latin typeface="Trebuchet MS" panose="020B0603020202020204" pitchFamily="34" charset="0"/>
              </a:rPr>
            </a:br>
            <a:br>
              <a:rPr lang="it-IT" sz="2200" cap="none" dirty="0">
                <a:solidFill>
                  <a:srgbClr val="002060"/>
                </a:solidFill>
                <a:latin typeface="Trebuchet MS" panose="020B0603020202020204" pitchFamily="34" charset="0"/>
              </a:rPr>
            </a:br>
            <a:r>
              <a:rPr lang="it-IT" sz="2200" cap="none" dirty="0">
                <a:solidFill>
                  <a:srgbClr val="002060"/>
                </a:solidFill>
                <a:latin typeface="Trebuchet MS" panose="020B0603020202020204" pitchFamily="34" charset="0"/>
              </a:rPr>
              <a:t> </a:t>
            </a:r>
            <a:br>
              <a:rPr lang="it-IT" sz="2200" cap="none" dirty="0">
                <a:solidFill>
                  <a:srgbClr val="002060"/>
                </a:solidFill>
                <a:latin typeface="Trebuchet MS" panose="020B0603020202020204" pitchFamily="34" charset="0"/>
              </a:rPr>
            </a:br>
            <a:br>
              <a:rPr lang="it-IT" sz="2200" cap="none" dirty="0">
                <a:solidFill>
                  <a:srgbClr val="002060"/>
                </a:solidFill>
                <a:latin typeface="Trebuchet MS" panose="020B0603020202020204" pitchFamily="34" charset="0"/>
              </a:rPr>
            </a:br>
            <a:r>
              <a:rPr lang="it-IT" sz="2200" b="1" cap="none" dirty="0">
                <a:solidFill>
                  <a:srgbClr val="002060"/>
                </a:solidFill>
                <a:latin typeface="Trebuchet MS" panose="020B0603020202020204" pitchFamily="34" charset="0"/>
              </a:rPr>
              <a:t>Branded Platform</a:t>
            </a:r>
          </a:p>
        </p:txBody>
      </p:sp>
      <p:sp>
        <p:nvSpPr>
          <p:cNvPr id="2" name="CasellaDiTesto 1">
            <a:extLst>
              <a:ext uri="{FF2B5EF4-FFF2-40B4-BE49-F238E27FC236}">
                <a16:creationId xmlns:a16="http://schemas.microsoft.com/office/drawing/2014/main" id="{5AA3842C-209C-9A3A-9198-DFA81F43934F}"/>
              </a:ext>
            </a:extLst>
          </p:cNvPr>
          <p:cNvSpPr txBox="1"/>
          <p:nvPr/>
        </p:nvSpPr>
        <p:spPr>
          <a:xfrm>
            <a:off x="342900" y="503456"/>
            <a:ext cx="49199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Trebuchet MS" panose="020B0603020202020204" pitchFamily="34" charset="0"/>
                <a:ea typeface="+mn-ea"/>
                <a:cs typeface="+mn-cs"/>
              </a:rPr>
              <a:t>MARCHE CONNESSE A PIATTAFORME ED ECOSISTEMI</a:t>
            </a:r>
          </a:p>
        </p:txBody>
      </p:sp>
    </p:spTree>
    <p:extLst>
      <p:ext uri="{BB962C8B-B14F-4D97-AF65-F5344CB8AC3E}">
        <p14:creationId xmlns:p14="http://schemas.microsoft.com/office/powerpoint/2010/main" val="167320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95300" y="585216"/>
            <a:ext cx="4351020" cy="5798806"/>
          </a:xfrm>
        </p:spPr>
        <p:txBody>
          <a:bodyPr>
            <a:noAutofit/>
          </a:bodyPr>
          <a:lstStyle/>
          <a:p>
            <a:pPr algn="ctr"/>
            <a:r>
              <a:rPr lang="it-IT" sz="2900" cap="none" dirty="0">
                <a:solidFill>
                  <a:srgbClr val="002060"/>
                </a:solidFill>
                <a:effectLst>
                  <a:outerShdw blurRad="38100" dist="38100" dir="2700000" algn="tl">
                    <a:srgbClr val="000000">
                      <a:alpha val="43137"/>
                    </a:srgbClr>
                  </a:outerShdw>
                </a:effectLst>
                <a:latin typeface="Trebuchet MS" panose="020B0603020202020204" pitchFamily="34" charset="0"/>
              </a:rPr>
              <a:t>Le piattaforme </a:t>
            </a:r>
            <a:br>
              <a:rPr lang="it-IT" sz="2700" cap="none" dirty="0">
                <a:solidFill>
                  <a:srgbClr val="002060"/>
                </a:solidFill>
                <a:latin typeface="Trebuchet MS" panose="020B0603020202020204" pitchFamily="34" charset="0"/>
              </a:rPr>
            </a:br>
            <a:br>
              <a:rPr lang="it-IT" sz="2700" cap="none" dirty="0">
                <a:solidFill>
                  <a:srgbClr val="002060"/>
                </a:solidFill>
                <a:latin typeface="Trebuchet MS" panose="020B0603020202020204" pitchFamily="34" charset="0"/>
              </a:rPr>
            </a:br>
            <a:r>
              <a:rPr lang="it-IT" sz="2700" cap="none" dirty="0">
                <a:solidFill>
                  <a:srgbClr val="002060"/>
                </a:solidFill>
                <a:latin typeface="Trebuchet MS" panose="020B0603020202020204" pitchFamily="34" charset="0"/>
              </a:rPr>
              <a:t>vengono così a configurarsi come la base «tecnologica» per le interazioni tra i partecipanti, orchestrando la creazione di valore e impostando, al contempo, le condizioni di governance per la partecipazione. </a:t>
            </a:r>
            <a:br>
              <a:rPr lang="it-IT" sz="2700" cap="none" dirty="0">
                <a:solidFill>
                  <a:srgbClr val="002060"/>
                </a:solidFill>
                <a:latin typeface="Trebuchet MS" panose="020B0603020202020204" pitchFamily="34" charset="0"/>
              </a:rPr>
            </a:br>
            <a:br>
              <a:rPr lang="it-IT" sz="2700" cap="none" dirty="0">
                <a:solidFill>
                  <a:srgbClr val="002060"/>
                </a:solidFill>
                <a:latin typeface="Trebuchet MS" panose="020B0603020202020204" pitchFamily="34" charset="0"/>
              </a:rPr>
            </a:br>
            <a:br>
              <a:rPr lang="it-IT" sz="2700" cap="none" dirty="0">
                <a:solidFill>
                  <a:srgbClr val="002060"/>
                </a:solidFill>
                <a:latin typeface="Trebuchet MS" panose="020B0603020202020204" pitchFamily="34" charset="0"/>
              </a:rPr>
            </a:br>
            <a:endParaRPr lang="it-IT" sz="2700" cap="none" dirty="0">
              <a:solidFill>
                <a:srgbClr val="002060"/>
              </a:solidFill>
              <a:latin typeface="Trebuchet MS" panose="020B0603020202020204" pitchFamily="34" charset="0"/>
            </a:endParaRPr>
          </a:p>
        </p:txBody>
      </p:sp>
      <p:sp>
        <p:nvSpPr>
          <p:cNvPr id="3" name="CasellaDiTesto 2">
            <a:extLst>
              <a:ext uri="{FF2B5EF4-FFF2-40B4-BE49-F238E27FC236}">
                <a16:creationId xmlns:a16="http://schemas.microsoft.com/office/drawing/2014/main" id="{AC110161-BACA-8536-5B9A-B446FC0F2259}"/>
              </a:ext>
            </a:extLst>
          </p:cNvPr>
          <p:cNvSpPr txBox="1"/>
          <p:nvPr/>
        </p:nvSpPr>
        <p:spPr>
          <a:xfrm>
            <a:off x="7010400" y="3729335"/>
            <a:ext cx="3860800" cy="2015936"/>
          </a:xfrm>
          <a:prstGeom prst="rect">
            <a:avLst/>
          </a:prstGeom>
          <a:noFill/>
        </p:spPr>
        <p:txBody>
          <a:bodyPr wrap="square">
            <a:spAutoFit/>
          </a:bodyPr>
          <a:lstStyle/>
          <a:p>
            <a:pPr algn="ctr"/>
            <a:r>
              <a:rPr lang="it-IT" sz="2500" i="1" cap="none" dirty="0">
                <a:solidFill>
                  <a:schemeClr val="accent6"/>
                </a:solidFill>
                <a:latin typeface="Trebuchet MS" panose="020B0603020202020204" pitchFamily="34" charset="0"/>
              </a:rPr>
              <a:t>Queste sanciscono quindi il modo in cui le marche possono effettuare transazioni e interagire con i consumatori.</a:t>
            </a:r>
            <a:endParaRPr lang="it-IT" sz="2500" i="1" dirty="0">
              <a:solidFill>
                <a:schemeClr val="accent6"/>
              </a:solidFill>
            </a:endParaRPr>
          </a:p>
        </p:txBody>
      </p:sp>
      <p:sp>
        <p:nvSpPr>
          <p:cNvPr id="4" name="Freccia a destra 3">
            <a:extLst>
              <a:ext uri="{FF2B5EF4-FFF2-40B4-BE49-F238E27FC236}">
                <a16:creationId xmlns:a16="http://schemas.microsoft.com/office/drawing/2014/main" id="{35F75945-2DEB-0FB4-34A9-58586CC36AAD}"/>
              </a:ext>
            </a:extLst>
          </p:cNvPr>
          <p:cNvSpPr/>
          <p:nvPr/>
        </p:nvSpPr>
        <p:spPr>
          <a:xfrm>
            <a:off x="5933440" y="2494280"/>
            <a:ext cx="802640" cy="777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47170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295" name="Straight Connector 12294">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297" name="Rectangle 12296">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299" name="Rectangle 12298">
            <a:extLst>
              <a:ext uri="{FF2B5EF4-FFF2-40B4-BE49-F238E27FC236}">
                <a16:creationId xmlns:a16="http://schemas.microsoft.com/office/drawing/2014/main" id="{D466ED9E-26EA-40AB-B919-DFF8A428A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1" name="Rectangle 12300">
            <a:extLst>
              <a:ext uri="{FF2B5EF4-FFF2-40B4-BE49-F238E27FC236}">
                <a16:creationId xmlns:a16="http://schemas.microsoft.com/office/drawing/2014/main" id="{DDCCBFA3-DA3F-4995-BA0B-C86251B29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2100" spc="200">
                <a:solidFill>
                  <a:srgbClr val="FFFFFF"/>
                </a:solidFill>
              </a:rPr>
              <a:t>Al crescere della strategicità assunta dalla marca in tutti i comparti economici, anche la sua gestione è divenuta più difficile, soprattutto se si considerano i numerosi cambiamenti che hanno aumentato la complessità dell'attività di brand management e che pongono importanti sfide alle imprese sul piano competitivo, relazionale e tecnologico. </a:t>
            </a:r>
          </a:p>
        </p:txBody>
      </p:sp>
      <p:cxnSp>
        <p:nvCxnSpPr>
          <p:cNvPr id="12303" name="Straight Connector 12302">
            <a:extLst>
              <a:ext uri="{FF2B5EF4-FFF2-40B4-BE49-F238E27FC236}">
                <a16:creationId xmlns:a16="http://schemas.microsoft.com/office/drawing/2014/main" id="{F9239814-858E-4E48-99D2-C6BD49B77D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2290" name="Picture 2" descr="La migliore strategia digitale per aziende B2B">
            <a:extLst>
              <a:ext uri="{FF2B5EF4-FFF2-40B4-BE49-F238E27FC236}">
                <a16:creationId xmlns:a16="http://schemas.microsoft.com/office/drawing/2014/main" id="{AD30FAE4-BE7A-A86A-11E3-E65E61FBE4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33" r="2000" b="4"/>
          <a:stretch/>
        </p:blipFill>
        <p:spPr bwMode="auto">
          <a:xfrm>
            <a:off x="5862320" y="640080"/>
            <a:ext cx="5693150"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0133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441</TotalTime>
  <Words>667</Words>
  <Application>Microsoft Office PowerPoint</Application>
  <PresentationFormat>Widescreen</PresentationFormat>
  <Paragraphs>19</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Bahnschrift Light</vt:lpstr>
      <vt:lpstr>Trebuchet MS</vt:lpstr>
      <vt:lpstr>Tw Cen MT</vt:lpstr>
      <vt:lpstr>Tw Cen MT Condensed</vt:lpstr>
      <vt:lpstr>Wingdings 3</vt:lpstr>
      <vt:lpstr>Integrale</vt:lpstr>
      <vt:lpstr>BRANDED WORLD: LA PERVASIVITA’ DELLA MARCA</vt:lpstr>
      <vt:lpstr>  In relazione a questo primo ambito di applicazione della marca, è utile distinguere tra  mercati di consumo (business to consumer) e  mercati industriali (business to business),  servizi, insegne commerciali, industria del lusso e dello sport, business digitali.    - Consumer brand vs business to business brand  - service brand  - retail e store brand  - luxury brand  - sport brand  - digital brand</vt:lpstr>
      <vt:lpstr>Il potere della marca consiste nel creare consapevolezza intorno al luogo e nel renderlo desiderabile.   L'aumentata mobilità sia delle persone sia delle imprese ha contribuito allo sviluppo di questa tipologia di marca, nell'ambito di più ampie strategie di marketing territoriale.  - Place brand  - nation brand e city brand  </vt:lpstr>
      <vt:lpstr>Anche gli individui, come i beni e i servizi, possono ricorrere a strategie di branding per migliorare le loro opportunità e la loro performance. In quest'ottica, si possono distinguere differenti tipologie di marche connesse alle persone:  - Employer brand  - celebrity brand  - influencer brand </vt:lpstr>
      <vt:lpstr>Quello che oggi viene denominato «branded content» corrisponde a quanto in precedenza veniva indicato con «integrated marketing communication». Quest'espressione, ormai, è desueta anche se era in voga un decennio fa. Ma un decennio, nel branding e nel mondo digitale a esso sempre più connesso, è un'eternità.  - Branded brand  - branded content entertainment  </vt:lpstr>
      <vt:lpstr>Presentazione standard di PowerPoint</vt:lpstr>
      <vt:lpstr>Negli ultimi anni, termini come «platform» ed «ecosystem» hanno trovato crescente diffusione in ambiti diversi.   Benché i due termini siano non di rado utilizzati in modo approssimativo, essi vengono impiegati per descrivere particolari contesti nei quali gli artefatti tecnici, tecnologici e digitali risultano centrali per rimodellare e riconfigurare una vasta gamma di attività e relazioni.     Branded Platform</vt:lpstr>
      <vt:lpstr>Le piattaforme   vengono così a configurarsi come la base «tecnologica» per le interazioni tra i partecipanti, orchestrando la creazione di valore e impostando, al contempo, le condizioni di governance per la partecipazione.    </vt:lpstr>
      <vt:lpstr>Al crescere della strategicità assunta dalla marca in tutti i comparti economici, anche la sua gestione è divenuta più difficile, soprattutto se si considerano i numerosi cambiamenti che hanno aumentato la complessità dell'attività di brand management e che pongono importanti sfide alle imprese sul piano competitivo, relazionale e tecnologico. </vt:lpstr>
      <vt:lpstr>La rivoluzione digitale ha ridefinito la struttura e i meccanismi competitivi di molti settori, ne ha creati di nuovi, ha abbattuto le barriere geografiche e attivato processi di convergenza intersettoriale, dando origine a meta-mercati e a un confronto fra ecosistemi formati da reti di imprese. </vt:lpstr>
      <vt:lpstr>Presentazione standard di PowerPoint</vt:lpstr>
      <vt:lpstr>La crescente complessità competitive   nasce dunque dalla coesistenza di meccanismi competitivi indiretti, che si affiancano alla tradizionale concorrenza settoriale,   quella cioè che ha luogo fra le imprese operanti nel medesimo settore. Questi meccanismi si sostanziano in:</vt:lpstr>
      <vt:lpstr>Le tecnologie digitali impongono una trasformazione degli approcci gestionali e delle metriche di business che inevitabilmente coinvolgono le strategie di marca, sul piano sia progettuale sia attuativo.</vt:lpstr>
      <vt:lpstr>Gli utenti di un social network sono attori che partecipano a una rete di relazioni che li identifica nei confronti delle marche non più come semplici clienti, ma come stake-holder, cioè portatori di interessi e di valori ben precisi.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pietropaolo garofalo</dc:creator>
  <cp:lastModifiedBy>Rossana Piccolo</cp:lastModifiedBy>
  <cp:revision>15</cp:revision>
  <dcterms:created xsi:type="dcterms:W3CDTF">2023-03-29T11:44:13Z</dcterms:created>
  <dcterms:modified xsi:type="dcterms:W3CDTF">2024-04-16T13:52:37Z</dcterms:modified>
</cp:coreProperties>
</file>