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315" r:id="rId2"/>
    <p:sldId id="327" r:id="rId3"/>
    <p:sldId id="328" r:id="rId4"/>
    <p:sldId id="329" r:id="rId5"/>
    <p:sldId id="330" r:id="rId6"/>
    <p:sldId id="331" r:id="rId7"/>
    <p:sldId id="333" r:id="rId8"/>
    <p:sldId id="332" r:id="rId9"/>
    <p:sldId id="335" r:id="rId10"/>
    <p:sldId id="336" r:id="rId11"/>
    <p:sldId id="337" r:id="rId12"/>
    <p:sldId id="338" r:id="rId13"/>
    <p:sldId id="358" r:id="rId14"/>
    <p:sldId id="340" r:id="rId15"/>
    <p:sldId id="341" r:id="rId16"/>
    <p:sldId id="342" r:id="rId17"/>
    <p:sldId id="343" r:id="rId18"/>
    <p:sldId id="344" r:id="rId19"/>
    <p:sldId id="345" r:id="rId20"/>
    <p:sldId id="347" r:id="rId21"/>
    <p:sldId id="348" r:id="rId22"/>
    <p:sldId id="350" r:id="rId23"/>
    <p:sldId id="351" r:id="rId24"/>
    <p:sldId id="349" r:id="rId25"/>
    <p:sldId id="353" r:id="rId26"/>
    <p:sldId id="354" r:id="rId27"/>
    <p:sldId id="355" r:id="rId28"/>
    <p:sldId id="356" r:id="rId29"/>
    <p:sldId id="357" r:id="rId3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4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84648-72B3-40D5-B14F-1FEE6C5251F5}" type="datetimeFigureOut">
              <a:rPr lang="it-IT" smtClean="0"/>
              <a:t>02/05/2024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F5EAE5-8899-46E6-88C0-DBF392EFE8D4}" type="slidenum">
              <a:rPr lang="it-IT" smtClean="0"/>
              <a:t>‹N›</a:t>
            </a:fld>
            <a:endParaRPr lang="it-IT"/>
          </a:p>
        </p:txBody>
      </p:sp>
    </p:spTree>
    <p:extLst>
      <p:ext uri="{BB962C8B-B14F-4D97-AF65-F5344CB8AC3E}">
        <p14:creationId xmlns:p14="http://schemas.microsoft.com/office/powerpoint/2010/main" val="4114499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a:t>
            </a:fld>
            <a:endParaRPr lang="it-IT"/>
          </a:p>
        </p:txBody>
      </p:sp>
    </p:spTree>
    <p:extLst>
      <p:ext uri="{BB962C8B-B14F-4D97-AF65-F5344CB8AC3E}">
        <p14:creationId xmlns:p14="http://schemas.microsoft.com/office/powerpoint/2010/main" val="2816329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11</a:t>
            </a:fld>
            <a:endParaRPr lang="it-IT"/>
          </a:p>
        </p:txBody>
      </p:sp>
    </p:spTree>
    <p:extLst>
      <p:ext uri="{BB962C8B-B14F-4D97-AF65-F5344CB8AC3E}">
        <p14:creationId xmlns:p14="http://schemas.microsoft.com/office/powerpoint/2010/main" val="13353267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12</a:t>
            </a:fld>
            <a:endParaRPr lang="it-IT"/>
          </a:p>
        </p:txBody>
      </p:sp>
    </p:spTree>
    <p:extLst>
      <p:ext uri="{BB962C8B-B14F-4D97-AF65-F5344CB8AC3E}">
        <p14:creationId xmlns:p14="http://schemas.microsoft.com/office/powerpoint/2010/main" val="330819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13</a:t>
            </a:fld>
            <a:endParaRPr lang="it-IT"/>
          </a:p>
        </p:txBody>
      </p:sp>
    </p:spTree>
    <p:extLst>
      <p:ext uri="{BB962C8B-B14F-4D97-AF65-F5344CB8AC3E}">
        <p14:creationId xmlns:p14="http://schemas.microsoft.com/office/powerpoint/2010/main" val="3038755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14</a:t>
            </a:fld>
            <a:endParaRPr lang="it-IT"/>
          </a:p>
        </p:txBody>
      </p:sp>
    </p:spTree>
    <p:extLst>
      <p:ext uri="{BB962C8B-B14F-4D97-AF65-F5344CB8AC3E}">
        <p14:creationId xmlns:p14="http://schemas.microsoft.com/office/powerpoint/2010/main" val="3607788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15</a:t>
            </a:fld>
            <a:endParaRPr lang="it-IT"/>
          </a:p>
        </p:txBody>
      </p:sp>
    </p:spTree>
    <p:extLst>
      <p:ext uri="{BB962C8B-B14F-4D97-AF65-F5344CB8AC3E}">
        <p14:creationId xmlns:p14="http://schemas.microsoft.com/office/powerpoint/2010/main" val="3182051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16</a:t>
            </a:fld>
            <a:endParaRPr lang="it-IT"/>
          </a:p>
        </p:txBody>
      </p:sp>
    </p:spTree>
    <p:extLst>
      <p:ext uri="{BB962C8B-B14F-4D97-AF65-F5344CB8AC3E}">
        <p14:creationId xmlns:p14="http://schemas.microsoft.com/office/powerpoint/2010/main" val="31092384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17</a:t>
            </a:fld>
            <a:endParaRPr lang="it-IT"/>
          </a:p>
        </p:txBody>
      </p:sp>
    </p:spTree>
    <p:extLst>
      <p:ext uri="{BB962C8B-B14F-4D97-AF65-F5344CB8AC3E}">
        <p14:creationId xmlns:p14="http://schemas.microsoft.com/office/powerpoint/2010/main" val="3813177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18</a:t>
            </a:fld>
            <a:endParaRPr lang="it-IT"/>
          </a:p>
        </p:txBody>
      </p:sp>
    </p:spTree>
    <p:extLst>
      <p:ext uri="{BB962C8B-B14F-4D97-AF65-F5344CB8AC3E}">
        <p14:creationId xmlns:p14="http://schemas.microsoft.com/office/powerpoint/2010/main" val="24708732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19</a:t>
            </a:fld>
            <a:endParaRPr lang="it-IT"/>
          </a:p>
        </p:txBody>
      </p:sp>
    </p:spTree>
    <p:extLst>
      <p:ext uri="{BB962C8B-B14F-4D97-AF65-F5344CB8AC3E}">
        <p14:creationId xmlns:p14="http://schemas.microsoft.com/office/powerpoint/2010/main" val="29883738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20</a:t>
            </a:fld>
            <a:endParaRPr lang="it-IT"/>
          </a:p>
        </p:txBody>
      </p:sp>
    </p:spTree>
    <p:extLst>
      <p:ext uri="{BB962C8B-B14F-4D97-AF65-F5344CB8AC3E}">
        <p14:creationId xmlns:p14="http://schemas.microsoft.com/office/powerpoint/2010/main" val="2648337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3</a:t>
            </a:fld>
            <a:endParaRPr lang="it-IT"/>
          </a:p>
        </p:txBody>
      </p:sp>
    </p:spTree>
    <p:extLst>
      <p:ext uri="{BB962C8B-B14F-4D97-AF65-F5344CB8AC3E}">
        <p14:creationId xmlns:p14="http://schemas.microsoft.com/office/powerpoint/2010/main" val="38234486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21</a:t>
            </a:fld>
            <a:endParaRPr lang="it-IT"/>
          </a:p>
        </p:txBody>
      </p:sp>
    </p:spTree>
    <p:extLst>
      <p:ext uri="{BB962C8B-B14F-4D97-AF65-F5344CB8AC3E}">
        <p14:creationId xmlns:p14="http://schemas.microsoft.com/office/powerpoint/2010/main" val="15188393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22</a:t>
            </a:fld>
            <a:endParaRPr lang="it-IT"/>
          </a:p>
        </p:txBody>
      </p:sp>
    </p:spTree>
    <p:extLst>
      <p:ext uri="{BB962C8B-B14F-4D97-AF65-F5344CB8AC3E}">
        <p14:creationId xmlns:p14="http://schemas.microsoft.com/office/powerpoint/2010/main" val="1749183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23</a:t>
            </a:fld>
            <a:endParaRPr lang="it-IT"/>
          </a:p>
        </p:txBody>
      </p:sp>
    </p:spTree>
    <p:extLst>
      <p:ext uri="{BB962C8B-B14F-4D97-AF65-F5344CB8AC3E}">
        <p14:creationId xmlns:p14="http://schemas.microsoft.com/office/powerpoint/2010/main" val="32546899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24</a:t>
            </a:fld>
            <a:endParaRPr lang="it-IT"/>
          </a:p>
        </p:txBody>
      </p:sp>
    </p:spTree>
    <p:extLst>
      <p:ext uri="{BB962C8B-B14F-4D97-AF65-F5344CB8AC3E}">
        <p14:creationId xmlns:p14="http://schemas.microsoft.com/office/powerpoint/2010/main" val="8418867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25</a:t>
            </a:fld>
            <a:endParaRPr lang="it-IT"/>
          </a:p>
        </p:txBody>
      </p:sp>
    </p:spTree>
    <p:extLst>
      <p:ext uri="{BB962C8B-B14F-4D97-AF65-F5344CB8AC3E}">
        <p14:creationId xmlns:p14="http://schemas.microsoft.com/office/powerpoint/2010/main" val="29522351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26</a:t>
            </a:fld>
            <a:endParaRPr lang="it-IT"/>
          </a:p>
        </p:txBody>
      </p:sp>
    </p:spTree>
    <p:extLst>
      <p:ext uri="{BB962C8B-B14F-4D97-AF65-F5344CB8AC3E}">
        <p14:creationId xmlns:p14="http://schemas.microsoft.com/office/powerpoint/2010/main" val="23311265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27</a:t>
            </a:fld>
            <a:endParaRPr lang="it-IT"/>
          </a:p>
        </p:txBody>
      </p:sp>
    </p:spTree>
    <p:extLst>
      <p:ext uri="{BB962C8B-B14F-4D97-AF65-F5344CB8AC3E}">
        <p14:creationId xmlns:p14="http://schemas.microsoft.com/office/powerpoint/2010/main" val="10339329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28</a:t>
            </a:fld>
            <a:endParaRPr lang="it-IT"/>
          </a:p>
        </p:txBody>
      </p:sp>
    </p:spTree>
    <p:extLst>
      <p:ext uri="{BB962C8B-B14F-4D97-AF65-F5344CB8AC3E}">
        <p14:creationId xmlns:p14="http://schemas.microsoft.com/office/powerpoint/2010/main" val="4158489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29</a:t>
            </a:fld>
            <a:endParaRPr lang="it-IT"/>
          </a:p>
        </p:txBody>
      </p:sp>
    </p:spTree>
    <p:extLst>
      <p:ext uri="{BB962C8B-B14F-4D97-AF65-F5344CB8AC3E}">
        <p14:creationId xmlns:p14="http://schemas.microsoft.com/office/powerpoint/2010/main" val="2242491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4</a:t>
            </a:fld>
            <a:endParaRPr lang="it-IT"/>
          </a:p>
        </p:txBody>
      </p:sp>
    </p:spTree>
    <p:extLst>
      <p:ext uri="{BB962C8B-B14F-4D97-AF65-F5344CB8AC3E}">
        <p14:creationId xmlns:p14="http://schemas.microsoft.com/office/powerpoint/2010/main" val="755987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5</a:t>
            </a:fld>
            <a:endParaRPr lang="it-IT"/>
          </a:p>
        </p:txBody>
      </p:sp>
    </p:spTree>
    <p:extLst>
      <p:ext uri="{BB962C8B-B14F-4D97-AF65-F5344CB8AC3E}">
        <p14:creationId xmlns:p14="http://schemas.microsoft.com/office/powerpoint/2010/main" val="649468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6</a:t>
            </a:fld>
            <a:endParaRPr lang="it-IT"/>
          </a:p>
        </p:txBody>
      </p:sp>
    </p:spTree>
    <p:extLst>
      <p:ext uri="{BB962C8B-B14F-4D97-AF65-F5344CB8AC3E}">
        <p14:creationId xmlns:p14="http://schemas.microsoft.com/office/powerpoint/2010/main" val="4197183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7</a:t>
            </a:fld>
            <a:endParaRPr lang="it-IT"/>
          </a:p>
        </p:txBody>
      </p:sp>
    </p:spTree>
    <p:extLst>
      <p:ext uri="{BB962C8B-B14F-4D97-AF65-F5344CB8AC3E}">
        <p14:creationId xmlns:p14="http://schemas.microsoft.com/office/powerpoint/2010/main" val="508976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8</a:t>
            </a:fld>
            <a:endParaRPr lang="it-IT"/>
          </a:p>
        </p:txBody>
      </p:sp>
    </p:spTree>
    <p:extLst>
      <p:ext uri="{BB962C8B-B14F-4D97-AF65-F5344CB8AC3E}">
        <p14:creationId xmlns:p14="http://schemas.microsoft.com/office/powerpoint/2010/main" val="2054829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9</a:t>
            </a:fld>
            <a:endParaRPr lang="it-IT"/>
          </a:p>
        </p:txBody>
      </p:sp>
    </p:spTree>
    <p:extLst>
      <p:ext uri="{BB962C8B-B14F-4D97-AF65-F5344CB8AC3E}">
        <p14:creationId xmlns:p14="http://schemas.microsoft.com/office/powerpoint/2010/main" val="1798838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10</a:t>
            </a:fld>
            <a:endParaRPr lang="it-IT"/>
          </a:p>
        </p:txBody>
      </p:sp>
    </p:spTree>
    <p:extLst>
      <p:ext uri="{BB962C8B-B14F-4D97-AF65-F5344CB8AC3E}">
        <p14:creationId xmlns:p14="http://schemas.microsoft.com/office/powerpoint/2010/main" val="985374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E8555D31-F77D-4493-BF5F-AA6C8007E04B}" type="datetimeFigureOut">
              <a:rPr lang="it-IT" smtClean="0"/>
              <a:t>02/05/2024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5043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02/05/2024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095163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02/05/2024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34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02/05/2024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107896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E8555D31-F77D-4493-BF5F-AA6C8007E04B}" type="datetimeFigureOut">
              <a:rPr lang="it-IT" smtClean="0"/>
              <a:t>02/05/2024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1183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8555D31-F77D-4493-BF5F-AA6C8007E04B}" type="datetimeFigureOut">
              <a:rPr lang="it-IT" smtClean="0"/>
              <a:t>02/05/2024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232183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8555D31-F77D-4493-BF5F-AA6C8007E04B}" type="datetimeFigureOut">
              <a:rPr lang="it-IT" smtClean="0"/>
              <a:t>02/05/2024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304694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E8555D31-F77D-4493-BF5F-AA6C8007E04B}" type="datetimeFigureOut">
              <a:rPr lang="it-IT" smtClean="0"/>
              <a:t>02/05/2024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4265300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555D31-F77D-4493-BF5F-AA6C8007E04B}" type="datetimeFigureOut">
              <a:rPr lang="it-IT" smtClean="0"/>
              <a:t>02/05/2024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365224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555D31-F77D-4493-BF5F-AA6C8007E04B}" type="datetimeFigureOut">
              <a:rPr lang="it-IT" smtClean="0"/>
              <a:t>02/05/2024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070177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555D31-F77D-4493-BF5F-AA6C8007E04B}" type="datetimeFigureOut">
              <a:rPr lang="it-IT" smtClean="0"/>
              <a:t>02/05/2024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9026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8555D31-F77D-4493-BF5F-AA6C8007E04B}" type="datetimeFigureOut">
              <a:rPr lang="it-IT" smtClean="0"/>
              <a:t>02/05/2024</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0B53CF5-E70A-49A7-A1C2-DC204ACD2248}"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372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3F31ED3-03AB-490B-98A5-8D760E0582EB}"/>
              </a:ext>
            </a:extLst>
          </p:cNvPr>
          <p:cNvSpPr>
            <a:spLocks noGrp="1"/>
          </p:cNvSpPr>
          <p:nvPr>
            <p:ph type="ctrTitle"/>
          </p:nvPr>
        </p:nvSpPr>
        <p:spPr>
          <a:xfrm>
            <a:off x="209320" y="4726235"/>
            <a:ext cx="8262651" cy="1927951"/>
          </a:xfrm>
        </p:spPr>
        <p:txBody>
          <a:bodyPr>
            <a:normAutofit fontScale="90000"/>
          </a:bodyPr>
          <a:lstStyle/>
          <a:p>
            <a:pPr marL="457200" algn="ctr">
              <a:lnSpc>
                <a:spcPct val="107000"/>
              </a:lnSpc>
            </a:pPr>
            <a:r>
              <a:rPr lang="it-IT" sz="36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a:t>
            </a:r>
            <a:br>
              <a:rPr lang="it-IT" sz="3600" dirty="0">
                <a:effectLst/>
                <a:latin typeface="Calibri" panose="020F0502020204030204" pitchFamily="34" charset="0"/>
                <a:ea typeface="Calibri" panose="020F0502020204030204" pitchFamily="34" charset="0"/>
                <a:cs typeface="Times New Roman" panose="02020603050405020304" pitchFamily="18" charset="0"/>
              </a:rPr>
            </a:br>
            <a:br>
              <a:rPr lang="it-IT" sz="3600" b="1" dirty="0">
                <a:solidFill>
                  <a:schemeClr val="accent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it-IT" sz="3600" b="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Il retail: gli impatti del cambiamento sociale e tecnologico</a:t>
            </a:r>
            <a:br>
              <a:rPr lang="it-IT" sz="3600" b="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endParaRPr lang="it-IT" sz="3600" b="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1138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3108FAF-62FA-F31C-EDF0-DB7C056E6A6D}"/>
              </a:ext>
            </a:extLst>
          </p:cNvPr>
          <p:cNvSpPr txBox="1"/>
          <p:nvPr/>
        </p:nvSpPr>
        <p:spPr>
          <a:xfrm>
            <a:off x="1495538" y="505454"/>
            <a:ext cx="5423055" cy="5570756"/>
          </a:xfrm>
          <a:prstGeom prst="rect">
            <a:avLst/>
          </a:prstGeom>
          <a:noFill/>
        </p:spPr>
        <p:txBody>
          <a:bodyPr wrap="square">
            <a:spAutoFit/>
          </a:bodyPr>
          <a:lstStyle/>
          <a:p>
            <a:r>
              <a:rPr lang="it-IT" sz="3400" dirty="0">
                <a:solidFill>
                  <a:schemeClr val="accent5">
                    <a:lumMod val="50000"/>
                  </a:schemeClr>
                </a:solidFill>
                <a:effectLst>
                  <a:outerShdw blurRad="38100" dist="38100" dir="2700000" algn="tl">
                    <a:srgbClr val="000000">
                      <a:alpha val="43137"/>
                    </a:srgbClr>
                  </a:outerShdw>
                </a:effectLst>
              </a:rPr>
              <a:t>La sfida della gestione dei grandi dati </a:t>
            </a:r>
            <a:r>
              <a:rPr lang="it-IT" sz="3200" dirty="0">
                <a:solidFill>
                  <a:schemeClr val="accent5">
                    <a:lumMod val="50000"/>
                  </a:schemeClr>
                </a:solidFill>
              </a:rPr>
              <a:t>è intensificata dalla crescita esponenziale dei dati generati da attività come le piattaforme di social media e la navigazione sui siti web. La crescente sofisticazione dei sistemi hardware, software e middleware consente una raccolta e un’analisi più dettagliata dei dati. </a:t>
            </a:r>
            <a:endParaRPr lang="it-IT" sz="2800" dirty="0">
              <a:solidFill>
                <a:schemeClr val="accent5">
                  <a:lumMod val="50000"/>
                </a:schemeClr>
              </a:solidFill>
            </a:endParaRPr>
          </a:p>
        </p:txBody>
      </p:sp>
    </p:spTree>
    <p:extLst>
      <p:ext uri="{BB962C8B-B14F-4D97-AF65-F5344CB8AC3E}">
        <p14:creationId xmlns:p14="http://schemas.microsoft.com/office/powerpoint/2010/main" val="722983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3108FAF-62FA-F31C-EDF0-DB7C056E6A6D}"/>
              </a:ext>
            </a:extLst>
          </p:cNvPr>
          <p:cNvSpPr txBox="1"/>
          <p:nvPr/>
        </p:nvSpPr>
        <p:spPr>
          <a:xfrm>
            <a:off x="1396387" y="1695276"/>
            <a:ext cx="10149290" cy="2246769"/>
          </a:xfrm>
          <a:prstGeom prst="rect">
            <a:avLst/>
          </a:prstGeom>
          <a:noFill/>
        </p:spPr>
        <p:txBody>
          <a:bodyPr wrap="square">
            <a:spAutoFit/>
          </a:bodyPr>
          <a:lstStyle/>
          <a:p>
            <a:r>
              <a:rPr lang="it-IT" sz="2800" dirty="0">
                <a:solidFill>
                  <a:srgbClr val="C00000"/>
                </a:solidFill>
              </a:rPr>
              <a:t>Le sfide diventano ancora più complesse man mano che i retailer passano all’adozione della multicanalità e dell’</a:t>
            </a:r>
            <a:r>
              <a:rPr lang="it-IT" sz="2800" dirty="0" err="1">
                <a:solidFill>
                  <a:srgbClr val="C00000"/>
                </a:solidFill>
              </a:rPr>
              <a:t>omnicanalità</a:t>
            </a:r>
            <a:r>
              <a:rPr lang="it-IT" sz="2800" dirty="0">
                <a:solidFill>
                  <a:srgbClr val="C00000"/>
                </a:solidFill>
              </a:rPr>
              <a:t>, nel loro tentativo di soddisfare le mutevoli esigenze e necessità degli acquirenti. Ciò è controbilanciato dal crescente potere dei grandi data base di raccogliere ed elaborare immense quantità di dati. </a:t>
            </a:r>
          </a:p>
        </p:txBody>
      </p:sp>
    </p:spTree>
    <p:extLst>
      <p:ext uri="{BB962C8B-B14F-4D97-AF65-F5344CB8AC3E}">
        <p14:creationId xmlns:p14="http://schemas.microsoft.com/office/powerpoint/2010/main" val="187272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3108FAF-62FA-F31C-EDF0-DB7C056E6A6D}"/>
              </a:ext>
            </a:extLst>
          </p:cNvPr>
          <p:cNvSpPr txBox="1"/>
          <p:nvPr/>
        </p:nvSpPr>
        <p:spPr>
          <a:xfrm>
            <a:off x="1176050" y="637657"/>
            <a:ext cx="10149290" cy="538609"/>
          </a:xfrm>
          <a:prstGeom prst="rect">
            <a:avLst/>
          </a:prstGeom>
          <a:noFill/>
        </p:spPr>
        <p:txBody>
          <a:bodyPr wrap="square">
            <a:spAutoFit/>
          </a:bodyPr>
          <a:lstStyle/>
          <a:p>
            <a:r>
              <a:rPr lang="it-IT" sz="2900" dirty="0">
                <a:solidFill>
                  <a:srgbClr val="C00000"/>
                </a:solidFill>
                <a:effectLst>
                  <a:outerShdw blurRad="38100" dist="38100" dir="2700000" algn="tl">
                    <a:srgbClr val="000000">
                      <a:alpha val="43137"/>
                    </a:srgbClr>
                  </a:outerShdw>
                </a:effectLst>
              </a:rPr>
              <a:t>L’impatto della tecnologia nei negozi fisici</a:t>
            </a:r>
          </a:p>
        </p:txBody>
      </p:sp>
      <p:sp>
        <p:nvSpPr>
          <p:cNvPr id="4" name="CasellaDiTesto 3">
            <a:extLst>
              <a:ext uri="{FF2B5EF4-FFF2-40B4-BE49-F238E27FC236}">
                <a16:creationId xmlns:a16="http://schemas.microsoft.com/office/drawing/2014/main" id="{E1A30F6A-8CAA-8B52-0CD1-D5B447D2F3FA}"/>
              </a:ext>
            </a:extLst>
          </p:cNvPr>
          <p:cNvSpPr txBox="1"/>
          <p:nvPr/>
        </p:nvSpPr>
        <p:spPr>
          <a:xfrm>
            <a:off x="1176050" y="1514285"/>
            <a:ext cx="10468779" cy="1692771"/>
          </a:xfrm>
          <a:prstGeom prst="rect">
            <a:avLst/>
          </a:prstGeom>
          <a:noFill/>
        </p:spPr>
        <p:txBody>
          <a:bodyPr wrap="square">
            <a:spAutoFit/>
          </a:bodyPr>
          <a:lstStyle/>
          <a:p>
            <a:r>
              <a:rPr lang="it-IT" sz="2600" dirty="0">
                <a:solidFill>
                  <a:schemeClr val="tx2"/>
                </a:solidFill>
              </a:rPr>
              <a:t>I negozi fisici continueranno a svolgere un ruolo significativo nella vita delle persone nei prossimi anni. In molte situazioni di shopping, gli acquirenti considerano l’attività come parte del loro tempo libero e traggono grande piacere dalla visita di negozi e centri commerciali.</a:t>
            </a:r>
          </a:p>
        </p:txBody>
      </p:sp>
      <p:sp>
        <p:nvSpPr>
          <p:cNvPr id="6" name="CasellaDiTesto 5">
            <a:extLst>
              <a:ext uri="{FF2B5EF4-FFF2-40B4-BE49-F238E27FC236}">
                <a16:creationId xmlns:a16="http://schemas.microsoft.com/office/drawing/2014/main" id="{1892C87E-0E56-503E-2F84-67BD22FD9E7C}"/>
              </a:ext>
            </a:extLst>
          </p:cNvPr>
          <p:cNvSpPr txBox="1"/>
          <p:nvPr/>
        </p:nvSpPr>
        <p:spPr>
          <a:xfrm>
            <a:off x="3459296" y="4186410"/>
            <a:ext cx="7556654" cy="2015936"/>
          </a:xfrm>
          <a:prstGeom prst="rect">
            <a:avLst/>
          </a:prstGeom>
          <a:noFill/>
        </p:spPr>
        <p:txBody>
          <a:bodyPr wrap="square">
            <a:spAutoFit/>
          </a:bodyPr>
          <a:lstStyle/>
          <a:p>
            <a:r>
              <a:rPr lang="it-IT" sz="2500" dirty="0">
                <a:solidFill>
                  <a:srgbClr val="C00000"/>
                </a:solidFill>
              </a:rPr>
              <a:t>I retailer e le società di sviluppo del retail hanno risposto a questo fenomeno creando “cattedrali dello shopping” ossia grandi spazi di vendita al dettaglio che contengono brand globali, pienamente supportati da una serie di iniziative e caratteristiche di intrattenimento.</a:t>
            </a:r>
          </a:p>
        </p:txBody>
      </p:sp>
    </p:spTree>
    <p:extLst>
      <p:ext uri="{BB962C8B-B14F-4D97-AF65-F5344CB8AC3E}">
        <p14:creationId xmlns:p14="http://schemas.microsoft.com/office/powerpoint/2010/main" val="1611672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1657BD-3333-446A-A16A-CBDC77C8E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2CAFF06-4D3A-42A5-8614-B1FA47EA0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10905066" cy="5571066"/>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2">
            <a:extLst>
              <a:ext uri="{FF2B5EF4-FFF2-40B4-BE49-F238E27FC236}">
                <a16:creationId xmlns:a16="http://schemas.microsoft.com/office/drawing/2014/main" id="{2AB27A31-03EC-28E8-0496-1B9B09AD372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04333" y="1246187"/>
            <a:ext cx="10583331" cy="436562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6833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858407" y="2116519"/>
            <a:ext cx="10783657" cy="2624962"/>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Come sarà il negozio del futuro?</a:t>
            </a:r>
          </a:p>
        </p:txBody>
      </p:sp>
    </p:spTree>
    <p:extLst>
      <p:ext uri="{BB962C8B-B14F-4D97-AF65-F5344CB8AC3E}">
        <p14:creationId xmlns:p14="http://schemas.microsoft.com/office/powerpoint/2010/main" val="1113345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F44AB64C-AD42-35B9-C51F-4F234B10E864}"/>
              </a:ext>
            </a:extLst>
          </p:cNvPr>
          <p:cNvSpPr txBox="1"/>
          <p:nvPr/>
        </p:nvSpPr>
        <p:spPr>
          <a:xfrm>
            <a:off x="1176049" y="555818"/>
            <a:ext cx="8221337" cy="2015936"/>
          </a:xfrm>
          <a:prstGeom prst="rect">
            <a:avLst/>
          </a:prstGeom>
          <a:noFill/>
        </p:spPr>
        <p:txBody>
          <a:bodyPr wrap="square">
            <a:spAutoFit/>
          </a:bodyPr>
          <a:lstStyle/>
          <a:p>
            <a:r>
              <a:rPr lang="it-IT" sz="2500" dirty="0">
                <a:solidFill>
                  <a:schemeClr val="tx2"/>
                </a:solidFill>
                <a:highlight>
                  <a:srgbClr val="FFFF00"/>
                </a:highlight>
              </a:rPr>
              <a:t>In futuro, il negozio per i consumatori dovrà essere un’incarnazione del brand e una “destinazione” in cui possono fare molto di più di una semplice navigazione e transazione; non funzionerà più come un magazzino, ma come una parte integrante dell’esperienza multicanale. </a:t>
            </a:r>
          </a:p>
        </p:txBody>
      </p:sp>
      <p:sp>
        <p:nvSpPr>
          <p:cNvPr id="6" name="CasellaDiTesto 5">
            <a:extLst>
              <a:ext uri="{FF2B5EF4-FFF2-40B4-BE49-F238E27FC236}">
                <a16:creationId xmlns:a16="http://schemas.microsoft.com/office/drawing/2014/main" id="{DEBC5100-BCD0-D1DB-130C-70AFBDD7D111}"/>
              </a:ext>
            </a:extLst>
          </p:cNvPr>
          <p:cNvSpPr txBox="1"/>
          <p:nvPr/>
        </p:nvSpPr>
        <p:spPr>
          <a:xfrm>
            <a:off x="3048918" y="3247088"/>
            <a:ext cx="6097836" cy="369332"/>
          </a:xfrm>
          <a:prstGeom prst="rect">
            <a:avLst/>
          </a:prstGeom>
          <a:noFill/>
        </p:spPr>
        <p:txBody>
          <a:bodyPr wrap="square">
            <a:spAutoFit/>
          </a:bodyPr>
          <a:lstStyle/>
          <a:p>
            <a:r>
              <a:rPr lang="it-IT" dirty="0"/>
              <a:t>Q</a:t>
            </a:r>
          </a:p>
        </p:txBody>
      </p:sp>
      <p:sp>
        <p:nvSpPr>
          <p:cNvPr id="8" name="CasellaDiTesto 7">
            <a:extLst>
              <a:ext uri="{FF2B5EF4-FFF2-40B4-BE49-F238E27FC236}">
                <a16:creationId xmlns:a16="http://schemas.microsoft.com/office/drawing/2014/main" id="{19D385D7-32D8-8E99-AAEC-B4CE98B55B83}"/>
              </a:ext>
            </a:extLst>
          </p:cNvPr>
          <p:cNvSpPr txBox="1"/>
          <p:nvPr/>
        </p:nvSpPr>
        <p:spPr>
          <a:xfrm>
            <a:off x="2661262" y="3824582"/>
            <a:ext cx="8780168" cy="1338828"/>
          </a:xfrm>
          <a:prstGeom prst="rect">
            <a:avLst/>
          </a:prstGeom>
          <a:noFill/>
        </p:spPr>
        <p:txBody>
          <a:bodyPr wrap="square">
            <a:spAutoFit/>
          </a:bodyPr>
          <a:lstStyle/>
          <a:p>
            <a:r>
              <a:rPr lang="it-IT" sz="2700" dirty="0">
                <a:solidFill>
                  <a:schemeClr val="tx2"/>
                </a:solidFill>
              </a:rPr>
              <a:t>Questa affermazione è significativa perché riconosce esplicitamente il mutevole ambiente del retail per quanto riguarda la necessità di formati multicanale e/o </a:t>
            </a:r>
            <a:r>
              <a:rPr lang="it-IT" sz="2700" dirty="0" err="1">
                <a:solidFill>
                  <a:schemeClr val="tx2"/>
                </a:solidFill>
              </a:rPr>
              <a:t>omnicanale</a:t>
            </a:r>
            <a:endParaRPr lang="it-IT" sz="2700" dirty="0">
              <a:solidFill>
                <a:schemeClr val="tx2"/>
              </a:solidFill>
            </a:endParaRPr>
          </a:p>
        </p:txBody>
      </p:sp>
    </p:spTree>
    <p:extLst>
      <p:ext uri="{BB962C8B-B14F-4D97-AF65-F5344CB8AC3E}">
        <p14:creationId xmlns:p14="http://schemas.microsoft.com/office/powerpoint/2010/main" val="2823696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DEBC5100-BCD0-D1DB-130C-70AFBDD7D111}"/>
              </a:ext>
            </a:extLst>
          </p:cNvPr>
          <p:cNvSpPr txBox="1"/>
          <p:nvPr/>
        </p:nvSpPr>
        <p:spPr>
          <a:xfrm>
            <a:off x="3048918" y="3247088"/>
            <a:ext cx="6097836" cy="369332"/>
          </a:xfrm>
          <a:prstGeom prst="rect">
            <a:avLst/>
          </a:prstGeom>
          <a:noFill/>
        </p:spPr>
        <p:txBody>
          <a:bodyPr wrap="square">
            <a:spAutoFit/>
          </a:bodyPr>
          <a:lstStyle/>
          <a:p>
            <a:r>
              <a:rPr lang="it-IT" dirty="0"/>
              <a:t>Q</a:t>
            </a:r>
          </a:p>
        </p:txBody>
      </p:sp>
      <p:sp>
        <p:nvSpPr>
          <p:cNvPr id="4" name="CasellaDiTesto 3">
            <a:extLst>
              <a:ext uri="{FF2B5EF4-FFF2-40B4-BE49-F238E27FC236}">
                <a16:creationId xmlns:a16="http://schemas.microsoft.com/office/drawing/2014/main" id="{065AB360-5794-DC7B-F497-DD25D0D4CDF4}"/>
              </a:ext>
            </a:extLst>
          </p:cNvPr>
          <p:cNvSpPr txBox="1"/>
          <p:nvPr/>
        </p:nvSpPr>
        <p:spPr>
          <a:xfrm>
            <a:off x="947451" y="307822"/>
            <a:ext cx="10908351" cy="6617196"/>
          </a:xfrm>
          <a:prstGeom prst="rect">
            <a:avLst/>
          </a:prstGeom>
          <a:noFill/>
        </p:spPr>
        <p:txBody>
          <a:bodyPr wrap="square">
            <a:spAutoFit/>
          </a:bodyPr>
          <a:lstStyle/>
          <a:p>
            <a:r>
              <a:rPr lang="it-IT" sz="2800" dirty="0">
                <a:solidFill>
                  <a:schemeClr val="tx2"/>
                </a:solidFill>
                <a:effectLst>
                  <a:outerShdw blurRad="38100" dist="38100" dir="2700000" algn="tl">
                    <a:srgbClr val="000000">
                      <a:alpha val="43137"/>
                    </a:srgbClr>
                  </a:outerShdw>
                </a:effectLst>
              </a:rPr>
              <a:t>Mehta (2014) individua nove aree che avranno un impatto sul negozio del futuro</a:t>
            </a:r>
            <a:r>
              <a:rPr lang="it-IT" sz="3600" dirty="0">
                <a:solidFill>
                  <a:schemeClr val="tx2"/>
                </a:solidFill>
                <a:effectLst>
                  <a:outerShdw blurRad="38100" dist="38100" dir="2700000" algn="tl">
                    <a:srgbClr val="000000">
                      <a:alpha val="43137"/>
                    </a:srgbClr>
                  </a:outerShdw>
                </a:effectLst>
              </a:rPr>
              <a:t>:</a:t>
            </a:r>
          </a:p>
          <a:p>
            <a:endParaRPr lang="it-IT" sz="3600" dirty="0">
              <a:solidFill>
                <a:schemeClr val="tx2"/>
              </a:solidFill>
              <a:effectLst>
                <a:outerShdw blurRad="38100" dist="38100" dir="2700000" algn="tl">
                  <a:srgbClr val="000000">
                    <a:alpha val="43137"/>
                  </a:srgbClr>
                </a:outerShdw>
              </a:effectLst>
            </a:endParaRPr>
          </a:p>
          <a:p>
            <a:pPr indent="-457200">
              <a:buFont typeface="Wingdings" panose="05000000000000000000" pitchFamily="2" charset="2"/>
              <a:buChar char="ü"/>
            </a:pPr>
            <a:r>
              <a:rPr lang="it-IT" sz="2800" dirty="0">
                <a:solidFill>
                  <a:schemeClr val="tx2"/>
                </a:solidFill>
              </a:rPr>
              <a:t>personal shopper</a:t>
            </a:r>
          </a:p>
          <a:p>
            <a:pPr indent="-457200">
              <a:buFont typeface="Wingdings" panose="05000000000000000000" pitchFamily="2" charset="2"/>
              <a:buChar char="ü"/>
            </a:pPr>
            <a:r>
              <a:rPr lang="it-IT" sz="2800" dirty="0">
                <a:solidFill>
                  <a:schemeClr val="tx2"/>
                </a:solidFill>
              </a:rPr>
              <a:t>Meno “ingorghi” all’interno del punto vendita</a:t>
            </a:r>
          </a:p>
          <a:p>
            <a:pPr indent="-457200">
              <a:buFont typeface="Wingdings" panose="05000000000000000000" pitchFamily="2" charset="2"/>
              <a:buChar char="ü"/>
            </a:pPr>
            <a:r>
              <a:rPr lang="it-IT" sz="2800" dirty="0">
                <a:solidFill>
                  <a:schemeClr val="tx2"/>
                </a:solidFill>
              </a:rPr>
              <a:t>Esche alettanti attirano i passanti</a:t>
            </a:r>
          </a:p>
          <a:p>
            <a:pPr indent="-457200">
              <a:buFont typeface="Wingdings" panose="05000000000000000000" pitchFamily="2" charset="2"/>
              <a:buChar char="ü"/>
            </a:pPr>
            <a:r>
              <a:rPr lang="it-IT" sz="2800" dirty="0">
                <a:solidFill>
                  <a:schemeClr val="tx2"/>
                </a:solidFill>
              </a:rPr>
              <a:t>Uscita automatica 2.0</a:t>
            </a:r>
          </a:p>
          <a:p>
            <a:pPr indent="-457200">
              <a:buFont typeface="Wingdings" panose="05000000000000000000" pitchFamily="2" charset="2"/>
              <a:buChar char="ü"/>
            </a:pPr>
            <a:r>
              <a:rPr lang="it-IT" sz="2800" dirty="0">
                <a:solidFill>
                  <a:schemeClr val="tx2"/>
                </a:solidFill>
              </a:rPr>
              <a:t>Servizio clienti su richiesta</a:t>
            </a:r>
          </a:p>
          <a:p>
            <a:pPr indent="-457200">
              <a:buFont typeface="Wingdings" panose="05000000000000000000" pitchFamily="2" charset="2"/>
              <a:buChar char="ü"/>
            </a:pPr>
            <a:r>
              <a:rPr lang="it-IT" sz="2800" dirty="0">
                <a:solidFill>
                  <a:schemeClr val="tx2"/>
                </a:solidFill>
              </a:rPr>
              <a:t>Camerini e corridoi virtuali</a:t>
            </a:r>
          </a:p>
          <a:p>
            <a:pPr indent="-457200">
              <a:buFont typeface="Wingdings" panose="05000000000000000000" pitchFamily="2" charset="2"/>
              <a:buChar char="ü"/>
            </a:pPr>
            <a:r>
              <a:rPr lang="it-IT" sz="2800" dirty="0">
                <a:solidFill>
                  <a:schemeClr val="tx2"/>
                </a:solidFill>
              </a:rPr>
              <a:t>Acquisti fuori dal negozio, fuori casa e adempimenti flessibili</a:t>
            </a:r>
          </a:p>
          <a:p>
            <a:pPr indent="-457200">
              <a:buFont typeface="Wingdings" panose="05000000000000000000" pitchFamily="2" charset="2"/>
              <a:buChar char="ü"/>
            </a:pPr>
            <a:r>
              <a:rPr lang="it-IT" sz="2800" dirty="0">
                <a:solidFill>
                  <a:schemeClr val="tx2"/>
                </a:solidFill>
              </a:rPr>
              <a:t>Potere al consumatore</a:t>
            </a:r>
          </a:p>
          <a:p>
            <a:pPr indent="-457200">
              <a:buFont typeface="Wingdings" panose="05000000000000000000" pitchFamily="2" charset="2"/>
              <a:buChar char="ü"/>
            </a:pPr>
            <a:r>
              <a:rPr lang="it-IT" sz="2800" dirty="0">
                <a:solidFill>
                  <a:schemeClr val="tx2"/>
                </a:solidFill>
              </a:rPr>
              <a:t>Il potere delle tribù</a:t>
            </a:r>
          </a:p>
          <a:p>
            <a:pPr marL="457200" indent="-457200">
              <a:buFont typeface="Wingdings" panose="05000000000000000000" pitchFamily="2" charset="2"/>
              <a:buChar char="ü"/>
            </a:pPr>
            <a:endParaRPr lang="it-IT" sz="3600" dirty="0"/>
          </a:p>
          <a:p>
            <a:pPr marL="457200" indent="-457200">
              <a:buFont typeface="Wingdings" panose="05000000000000000000" pitchFamily="2" charset="2"/>
              <a:buChar char="ü"/>
            </a:pPr>
            <a:endParaRPr lang="it-IT" sz="3600"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17995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DEBC5100-BCD0-D1DB-130C-70AFBDD7D111}"/>
              </a:ext>
            </a:extLst>
          </p:cNvPr>
          <p:cNvSpPr txBox="1"/>
          <p:nvPr/>
        </p:nvSpPr>
        <p:spPr>
          <a:xfrm>
            <a:off x="3048918" y="3247088"/>
            <a:ext cx="6097836" cy="369332"/>
          </a:xfrm>
          <a:prstGeom prst="rect">
            <a:avLst/>
          </a:prstGeom>
          <a:noFill/>
        </p:spPr>
        <p:txBody>
          <a:bodyPr wrap="square">
            <a:spAutoFit/>
          </a:bodyPr>
          <a:lstStyle/>
          <a:p>
            <a:r>
              <a:rPr lang="it-IT" dirty="0"/>
              <a:t>Q</a:t>
            </a:r>
          </a:p>
        </p:txBody>
      </p:sp>
      <p:sp>
        <p:nvSpPr>
          <p:cNvPr id="3" name="CasellaDiTesto 2">
            <a:extLst>
              <a:ext uri="{FF2B5EF4-FFF2-40B4-BE49-F238E27FC236}">
                <a16:creationId xmlns:a16="http://schemas.microsoft.com/office/drawing/2014/main" id="{0D0F620E-7BAC-55AC-40C3-25AA1B3F3AD1}"/>
              </a:ext>
            </a:extLst>
          </p:cNvPr>
          <p:cNvSpPr txBox="1"/>
          <p:nvPr/>
        </p:nvSpPr>
        <p:spPr>
          <a:xfrm>
            <a:off x="1487277" y="572877"/>
            <a:ext cx="10014332" cy="3831818"/>
          </a:xfrm>
          <a:prstGeom prst="rect">
            <a:avLst/>
          </a:prstGeom>
          <a:noFill/>
        </p:spPr>
        <p:txBody>
          <a:bodyPr wrap="square">
            <a:spAutoFit/>
          </a:bodyPr>
          <a:lstStyle/>
          <a:p>
            <a:r>
              <a:rPr lang="it-IT" sz="2700" dirty="0">
                <a:solidFill>
                  <a:schemeClr val="tx2"/>
                </a:solidFill>
              </a:rPr>
              <a:t>Dato che i costi generali rimangono elevati, i retailer adotteranno approcci mobili – che sfruttano i beacon, la realtà aumentata e la profilazione dei clienti attraverso i canali – per collegare i mondi online e offline degli acquirenti. Nell’era dei consumatori con dominanza di smartphone – che hanno aspettative di esperienze in tempo reale, altamente rilevanti e personalizzate – l’innovazione </a:t>
            </a:r>
            <a:r>
              <a:rPr lang="it-IT" sz="2700" dirty="0" err="1">
                <a:solidFill>
                  <a:schemeClr val="tx2"/>
                </a:solidFill>
              </a:rPr>
              <a:t>omnicanale</a:t>
            </a:r>
            <a:r>
              <a:rPr lang="it-IT" sz="2700" dirty="0">
                <a:solidFill>
                  <a:schemeClr val="tx2"/>
                </a:solidFill>
              </a:rPr>
              <a:t> non è più solo qualcosa di bello da avere in un negozio fisico. È un must.</a:t>
            </a:r>
          </a:p>
          <a:p>
            <a:endParaRPr lang="it-IT" sz="2700" dirty="0">
              <a:solidFill>
                <a:schemeClr val="tx2"/>
              </a:solidFill>
            </a:endParaRPr>
          </a:p>
          <a:p>
            <a:r>
              <a:rPr lang="it-IT" sz="2700" dirty="0">
                <a:solidFill>
                  <a:schemeClr val="tx2"/>
                </a:solidFill>
              </a:rPr>
              <a:t> Gli acquirenti, quindi, sono pronti a diventare i grandi vincitori.</a:t>
            </a:r>
          </a:p>
        </p:txBody>
      </p:sp>
    </p:spTree>
    <p:extLst>
      <p:ext uri="{BB962C8B-B14F-4D97-AF65-F5344CB8AC3E}">
        <p14:creationId xmlns:p14="http://schemas.microsoft.com/office/powerpoint/2010/main" val="3182248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858407" y="2116519"/>
            <a:ext cx="10783657" cy="2624962"/>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L’impatto sull’inventario dei prodotti</a:t>
            </a:r>
          </a:p>
        </p:txBody>
      </p:sp>
    </p:spTree>
    <p:extLst>
      <p:ext uri="{BB962C8B-B14F-4D97-AF65-F5344CB8AC3E}">
        <p14:creationId xmlns:p14="http://schemas.microsoft.com/office/powerpoint/2010/main" val="4075960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542AEB0C-BC4A-F772-A41A-DB72197BAECC}"/>
              </a:ext>
            </a:extLst>
          </p:cNvPr>
          <p:cNvSpPr txBox="1"/>
          <p:nvPr/>
        </p:nvSpPr>
        <p:spPr>
          <a:xfrm>
            <a:off x="1112704" y="639222"/>
            <a:ext cx="10421956" cy="4862870"/>
          </a:xfrm>
          <a:prstGeom prst="rect">
            <a:avLst/>
          </a:prstGeom>
          <a:noFill/>
        </p:spPr>
        <p:txBody>
          <a:bodyPr wrap="square">
            <a:spAutoFit/>
          </a:bodyPr>
          <a:lstStyle/>
          <a:p>
            <a:pPr marL="342900" indent="-342900">
              <a:buFont typeface="Wingdings" panose="05000000000000000000" pitchFamily="2" charset="2"/>
              <a:buChar char="Ø"/>
            </a:pPr>
            <a:r>
              <a:rPr lang="it-IT" sz="2500" dirty="0">
                <a:solidFill>
                  <a:schemeClr val="tx2"/>
                </a:solidFill>
              </a:rPr>
              <a:t>Anche se il concetto di </a:t>
            </a:r>
            <a:r>
              <a:rPr lang="it-IT" sz="2800" dirty="0" err="1">
                <a:solidFill>
                  <a:schemeClr val="tx2"/>
                </a:solidFill>
                <a:effectLst>
                  <a:outerShdw blurRad="38100" dist="38100" dir="2700000" algn="tl">
                    <a:srgbClr val="000000">
                      <a:alpha val="43137"/>
                    </a:srgbClr>
                  </a:outerShdw>
                </a:effectLst>
              </a:rPr>
              <a:t>omnicanalità</a:t>
            </a:r>
            <a:r>
              <a:rPr lang="it-IT" sz="2500" dirty="0">
                <a:solidFill>
                  <a:schemeClr val="tx2"/>
                </a:solidFill>
              </a:rPr>
              <a:t>, è interessante, uno dei maggiori pericoli è il rischio di incoerenza tra i canali per quanto riguarda la disponibilità delle scorte. </a:t>
            </a:r>
          </a:p>
          <a:p>
            <a:pPr marL="342900" indent="-342900">
              <a:buFont typeface="Wingdings" panose="05000000000000000000" pitchFamily="2" charset="2"/>
              <a:buChar char="Ø"/>
            </a:pPr>
            <a:endParaRPr lang="it-IT" sz="2500" dirty="0">
              <a:solidFill>
                <a:schemeClr val="tx2"/>
              </a:solidFill>
            </a:endParaRPr>
          </a:p>
          <a:p>
            <a:pPr marL="342900" indent="-342900">
              <a:buFont typeface="Wingdings" panose="05000000000000000000" pitchFamily="2" charset="2"/>
              <a:buChar char="Ø"/>
            </a:pPr>
            <a:r>
              <a:rPr lang="it-IT" sz="2500" dirty="0">
                <a:solidFill>
                  <a:schemeClr val="tx2"/>
                </a:solidFill>
              </a:rPr>
              <a:t>Un retailer in grado di fornire un eccellente servizio al cliente, attraverso la disponibilità e la consegna dei prodotti nei suoi punti vendita fisici, soffrirà se la sua strategia di realizzazione del canale online dovesse fallire in termini di </a:t>
            </a:r>
            <a:r>
              <a:rPr lang="it-IT" sz="2800" dirty="0">
                <a:solidFill>
                  <a:schemeClr val="tx2"/>
                </a:solidFill>
                <a:effectLst>
                  <a:outerShdw blurRad="38100" dist="38100" dir="2700000" algn="tl">
                    <a:srgbClr val="000000">
                      <a:alpha val="43137"/>
                    </a:srgbClr>
                  </a:outerShdw>
                </a:effectLst>
              </a:rPr>
              <a:t>affidabilità</a:t>
            </a:r>
            <a:r>
              <a:rPr lang="it-IT" sz="2500" dirty="0">
                <a:solidFill>
                  <a:schemeClr val="tx2"/>
                </a:solidFill>
              </a:rPr>
              <a:t>. </a:t>
            </a:r>
          </a:p>
          <a:p>
            <a:pPr marL="342900" indent="-342900">
              <a:buFont typeface="Wingdings" panose="05000000000000000000" pitchFamily="2" charset="2"/>
              <a:buChar char="Ø"/>
            </a:pPr>
            <a:endParaRPr lang="it-IT" sz="2500" dirty="0">
              <a:solidFill>
                <a:schemeClr val="tx2"/>
              </a:solidFill>
            </a:endParaRPr>
          </a:p>
          <a:p>
            <a:pPr marL="342900" indent="-342900">
              <a:buFont typeface="Wingdings" panose="05000000000000000000" pitchFamily="2" charset="2"/>
              <a:buChar char="Ø"/>
            </a:pPr>
            <a:r>
              <a:rPr lang="it-IT" sz="2500" dirty="0">
                <a:solidFill>
                  <a:schemeClr val="tx2"/>
                </a:solidFill>
              </a:rPr>
              <a:t>Gli acquirenti interagiscono sempre più spesso con una serie di canali durante il processo d’acquisto. Tale incoerenza porterà inevitabilmente all’insoddisfazione, ai reclami e alla </a:t>
            </a:r>
            <a:r>
              <a:rPr lang="it-IT" sz="2900" dirty="0">
                <a:solidFill>
                  <a:schemeClr val="tx2"/>
                </a:solidFill>
                <a:effectLst>
                  <a:outerShdw blurRad="38100" dist="38100" dir="2700000" algn="tl">
                    <a:srgbClr val="000000">
                      <a:alpha val="43137"/>
                    </a:srgbClr>
                  </a:outerShdw>
                </a:effectLst>
              </a:rPr>
              <a:t>migrazione verso la concorrenza</a:t>
            </a:r>
            <a:r>
              <a:rPr lang="it-IT" sz="2500" dirty="0">
                <a:solidFill>
                  <a:schemeClr val="tx2"/>
                </a:solidFill>
              </a:rPr>
              <a:t>.</a:t>
            </a:r>
          </a:p>
        </p:txBody>
      </p:sp>
    </p:spTree>
    <p:extLst>
      <p:ext uri="{BB962C8B-B14F-4D97-AF65-F5344CB8AC3E}">
        <p14:creationId xmlns:p14="http://schemas.microsoft.com/office/powerpoint/2010/main" val="3707570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858407" y="2116519"/>
            <a:ext cx="10783657" cy="2624962"/>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Tecnologia e informazione</a:t>
            </a:r>
          </a:p>
        </p:txBody>
      </p:sp>
    </p:spTree>
    <p:extLst>
      <p:ext uri="{BB962C8B-B14F-4D97-AF65-F5344CB8AC3E}">
        <p14:creationId xmlns:p14="http://schemas.microsoft.com/office/powerpoint/2010/main" val="2695354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858407" y="2116519"/>
            <a:ext cx="10783657" cy="2624962"/>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Portafoglio del negozio </a:t>
            </a:r>
          </a:p>
        </p:txBody>
      </p:sp>
    </p:spTree>
    <p:extLst>
      <p:ext uri="{BB962C8B-B14F-4D97-AF65-F5344CB8AC3E}">
        <p14:creationId xmlns:p14="http://schemas.microsoft.com/office/powerpoint/2010/main" val="13284553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542AEB0C-BC4A-F772-A41A-DB72197BAECC}"/>
              </a:ext>
            </a:extLst>
          </p:cNvPr>
          <p:cNvSpPr txBox="1"/>
          <p:nvPr/>
        </p:nvSpPr>
        <p:spPr>
          <a:xfrm>
            <a:off x="976829" y="1256166"/>
            <a:ext cx="11215171" cy="3539430"/>
          </a:xfrm>
          <a:prstGeom prst="rect">
            <a:avLst/>
          </a:prstGeom>
          <a:noFill/>
        </p:spPr>
        <p:txBody>
          <a:bodyPr wrap="square">
            <a:spAutoFit/>
          </a:bodyPr>
          <a:lstStyle/>
          <a:p>
            <a:r>
              <a:rPr lang="it-IT" sz="2800" dirty="0">
                <a:solidFill>
                  <a:schemeClr val="accent1">
                    <a:lumMod val="75000"/>
                  </a:schemeClr>
                </a:solidFill>
              </a:rPr>
              <a:t>Una rivalutazione del portafoglio di negozi fisici è anche strettamente legata alle decisioni di investimento per il miglioramento della strategia </a:t>
            </a:r>
            <a:r>
              <a:rPr lang="it-IT" sz="2800" dirty="0" err="1">
                <a:solidFill>
                  <a:schemeClr val="accent1">
                    <a:lumMod val="75000"/>
                  </a:schemeClr>
                </a:solidFill>
              </a:rPr>
              <a:t>omnicanale</a:t>
            </a:r>
            <a:r>
              <a:rPr lang="it-IT" sz="2800" dirty="0">
                <a:solidFill>
                  <a:schemeClr val="accent1">
                    <a:lumMod val="75000"/>
                  </a:schemeClr>
                </a:solidFill>
              </a:rPr>
              <a:t> del retailer. </a:t>
            </a:r>
          </a:p>
          <a:p>
            <a:endParaRPr lang="it-IT" sz="2800" dirty="0">
              <a:solidFill>
                <a:schemeClr val="accent1">
                  <a:lumMod val="75000"/>
                </a:schemeClr>
              </a:solidFill>
            </a:endParaRPr>
          </a:p>
          <a:p>
            <a:r>
              <a:rPr lang="it-IT" sz="2800" dirty="0">
                <a:solidFill>
                  <a:schemeClr val="accent1">
                    <a:lumMod val="75000"/>
                  </a:schemeClr>
                </a:solidFill>
              </a:rPr>
              <a:t>È probabile che in futuro i retailer riassegneranno gran parte del loro budget agli investimenti per una strategia </a:t>
            </a:r>
            <a:r>
              <a:rPr lang="it-IT" sz="2800" dirty="0" err="1">
                <a:solidFill>
                  <a:schemeClr val="accent1">
                    <a:lumMod val="75000"/>
                  </a:schemeClr>
                </a:solidFill>
              </a:rPr>
              <a:t>omnicanale</a:t>
            </a:r>
            <a:r>
              <a:rPr lang="it-IT" sz="2800" dirty="0">
                <a:solidFill>
                  <a:schemeClr val="accent1">
                    <a:lumMod val="75000"/>
                  </a:schemeClr>
                </a:solidFill>
              </a:rPr>
              <a:t>, con la necessità di investire nella tecnologia e nella filiera, in modo da garantire la coerenza tra i diversi formati di canale.</a:t>
            </a:r>
            <a:endParaRPr lang="it-IT" sz="2500" dirty="0">
              <a:solidFill>
                <a:schemeClr val="accent1">
                  <a:lumMod val="75000"/>
                </a:schemeClr>
              </a:solidFill>
            </a:endParaRPr>
          </a:p>
        </p:txBody>
      </p:sp>
    </p:spTree>
    <p:extLst>
      <p:ext uri="{BB962C8B-B14F-4D97-AF65-F5344CB8AC3E}">
        <p14:creationId xmlns:p14="http://schemas.microsoft.com/office/powerpoint/2010/main" val="2137555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858407" y="2116519"/>
            <a:ext cx="10783657" cy="2624962"/>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 Retailer e social media: prospettive future </a:t>
            </a:r>
          </a:p>
        </p:txBody>
      </p:sp>
    </p:spTree>
    <p:extLst>
      <p:ext uri="{BB962C8B-B14F-4D97-AF65-F5344CB8AC3E}">
        <p14:creationId xmlns:p14="http://schemas.microsoft.com/office/powerpoint/2010/main" val="126078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528B95B-49A8-A2A3-3864-9CFE3F555553}"/>
              </a:ext>
            </a:extLst>
          </p:cNvPr>
          <p:cNvSpPr txBox="1"/>
          <p:nvPr/>
        </p:nvSpPr>
        <p:spPr>
          <a:xfrm>
            <a:off x="1131524" y="1070469"/>
            <a:ext cx="10675344" cy="954107"/>
          </a:xfrm>
          <a:prstGeom prst="rect">
            <a:avLst/>
          </a:prstGeom>
          <a:noFill/>
        </p:spPr>
        <p:txBody>
          <a:bodyPr wrap="square">
            <a:spAutoFit/>
          </a:bodyPr>
          <a:lstStyle/>
          <a:p>
            <a:r>
              <a:rPr lang="it-IT" sz="2800" dirty="0">
                <a:solidFill>
                  <a:schemeClr val="accent1">
                    <a:lumMod val="75000"/>
                  </a:schemeClr>
                </a:solidFill>
                <a:effectLst>
                  <a:outerShdw blurRad="38100" dist="38100" dir="2700000" algn="tl">
                    <a:srgbClr val="000000">
                      <a:alpha val="43137"/>
                    </a:srgbClr>
                  </a:outerShdw>
                </a:effectLst>
              </a:rPr>
              <a:t>Gli individui fanno ampio uso degli strumenti dei social media nella loro vita quotidiana.</a:t>
            </a:r>
          </a:p>
        </p:txBody>
      </p:sp>
      <p:sp>
        <p:nvSpPr>
          <p:cNvPr id="5" name="CasellaDiTesto 4">
            <a:extLst>
              <a:ext uri="{FF2B5EF4-FFF2-40B4-BE49-F238E27FC236}">
                <a16:creationId xmlns:a16="http://schemas.microsoft.com/office/drawing/2014/main" id="{5C4B7A96-1BC3-BF80-FBBD-9B3E9ECA048B}"/>
              </a:ext>
            </a:extLst>
          </p:cNvPr>
          <p:cNvSpPr txBox="1"/>
          <p:nvPr/>
        </p:nvSpPr>
        <p:spPr>
          <a:xfrm>
            <a:off x="758328" y="3073961"/>
            <a:ext cx="10675343" cy="1877437"/>
          </a:xfrm>
          <a:prstGeom prst="rect">
            <a:avLst/>
          </a:prstGeom>
          <a:noFill/>
        </p:spPr>
        <p:txBody>
          <a:bodyPr wrap="square">
            <a:spAutoFit/>
          </a:bodyPr>
          <a:lstStyle/>
          <a:p>
            <a:r>
              <a:rPr lang="it-IT" sz="2900" dirty="0">
                <a:solidFill>
                  <a:srgbClr val="C00000"/>
                </a:solidFill>
              </a:rPr>
              <a:t>Questi sviluppi hanno creato evidenti vantaggi positivi per i retailer e i clienti. I retailer hanno potuto connettersi con i loro mercati di riferimento, potendo ascoltare e monitorare i commenti e le opinioni dei clienti.</a:t>
            </a:r>
          </a:p>
        </p:txBody>
      </p:sp>
    </p:spTree>
    <p:extLst>
      <p:ext uri="{BB962C8B-B14F-4D97-AF65-F5344CB8AC3E}">
        <p14:creationId xmlns:p14="http://schemas.microsoft.com/office/powerpoint/2010/main" val="42866578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D5F6AC8-2FB1-4696-0510-4FA49423AA0A}"/>
              </a:ext>
            </a:extLst>
          </p:cNvPr>
          <p:cNvSpPr txBox="1"/>
          <p:nvPr/>
        </p:nvSpPr>
        <p:spPr>
          <a:xfrm>
            <a:off x="1178805" y="1244906"/>
            <a:ext cx="10168569" cy="1877437"/>
          </a:xfrm>
          <a:prstGeom prst="rect">
            <a:avLst/>
          </a:prstGeom>
          <a:noFill/>
        </p:spPr>
        <p:txBody>
          <a:bodyPr wrap="square">
            <a:spAutoFit/>
          </a:bodyPr>
          <a:lstStyle/>
          <a:p>
            <a:r>
              <a:rPr lang="it-IT" sz="2900" dirty="0">
                <a:solidFill>
                  <a:schemeClr val="accent1">
                    <a:lumMod val="75000"/>
                  </a:schemeClr>
                </a:solidFill>
              </a:rPr>
              <a:t>Il concetto di gestione della relazione con il cliente ha assunto un significato ancora maggiore grazie alla natura delle piattaforme dei social media e alla loro capacità di consentire ai rivenditori e ai clienti di interagire tra loro attraverso un’ampia gamma di attività.</a:t>
            </a:r>
          </a:p>
        </p:txBody>
      </p:sp>
      <p:sp>
        <p:nvSpPr>
          <p:cNvPr id="5" name="CasellaDiTesto 4">
            <a:extLst>
              <a:ext uri="{FF2B5EF4-FFF2-40B4-BE49-F238E27FC236}">
                <a16:creationId xmlns:a16="http://schemas.microsoft.com/office/drawing/2014/main" id="{E4BEFC1E-CAB7-83EA-68EE-C780BC365F3F}"/>
              </a:ext>
            </a:extLst>
          </p:cNvPr>
          <p:cNvSpPr txBox="1"/>
          <p:nvPr/>
        </p:nvSpPr>
        <p:spPr>
          <a:xfrm>
            <a:off x="811574" y="4087513"/>
            <a:ext cx="10414613" cy="1292662"/>
          </a:xfrm>
          <a:prstGeom prst="rect">
            <a:avLst/>
          </a:prstGeom>
          <a:noFill/>
        </p:spPr>
        <p:txBody>
          <a:bodyPr wrap="square">
            <a:spAutoFit/>
          </a:bodyPr>
          <a:lstStyle/>
          <a:p>
            <a:pPr algn="ctr"/>
            <a:r>
              <a:rPr lang="it-IT" sz="2600" dirty="0">
                <a:solidFill>
                  <a:srgbClr val="C00000"/>
                </a:solidFill>
                <a:effectLst>
                  <a:outerShdw blurRad="38100" dist="38100" dir="2700000" algn="tl">
                    <a:srgbClr val="000000">
                      <a:alpha val="43137"/>
                    </a:srgbClr>
                  </a:outerShdw>
                </a:effectLst>
              </a:rPr>
              <a:t>Un retailer può sfruttare la tecnologia mobile, il suo canale online e i social media per sviluppare e realizzare un’iniziativa mirata e rilevante per molti dei suoi clienti. </a:t>
            </a:r>
          </a:p>
        </p:txBody>
      </p:sp>
    </p:spTree>
    <p:extLst>
      <p:ext uri="{BB962C8B-B14F-4D97-AF65-F5344CB8AC3E}">
        <p14:creationId xmlns:p14="http://schemas.microsoft.com/office/powerpoint/2010/main" val="8867476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858407" y="2116519"/>
            <a:ext cx="10783657" cy="2624962"/>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Quanto sono ricettivi i consumatori in base a questi sviluppi? </a:t>
            </a:r>
          </a:p>
        </p:txBody>
      </p:sp>
    </p:spTree>
    <p:extLst>
      <p:ext uri="{BB962C8B-B14F-4D97-AF65-F5344CB8AC3E}">
        <p14:creationId xmlns:p14="http://schemas.microsoft.com/office/powerpoint/2010/main" val="204703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38F419A-5AF3-E3D5-10BC-2184F14F9E29}"/>
              </a:ext>
            </a:extLst>
          </p:cNvPr>
          <p:cNvSpPr txBox="1"/>
          <p:nvPr/>
        </p:nvSpPr>
        <p:spPr>
          <a:xfrm>
            <a:off x="1306360" y="1465203"/>
            <a:ext cx="9579280" cy="3662541"/>
          </a:xfrm>
          <a:prstGeom prst="rect">
            <a:avLst/>
          </a:prstGeom>
          <a:noFill/>
        </p:spPr>
        <p:txBody>
          <a:bodyPr wrap="square">
            <a:spAutoFit/>
          </a:bodyPr>
          <a:lstStyle/>
          <a:p>
            <a:pPr algn="ctr"/>
            <a:r>
              <a:rPr lang="it-IT" sz="2900" dirty="0">
                <a:solidFill>
                  <a:schemeClr val="tx2"/>
                </a:solidFill>
              </a:rPr>
              <a:t>L’uso della tecnologia mobile e dei social media non è più un “extra aggiunto” per molte persone: sono radicati in ogni aspetto della loro vita. </a:t>
            </a:r>
          </a:p>
          <a:p>
            <a:pPr algn="ctr"/>
            <a:endParaRPr lang="it-IT" sz="2900" dirty="0">
              <a:solidFill>
                <a:schemeClr val="tx2"/>
              </a:solidFill>
            </a:endParaRPr>
          </a:p>
          <a:p>
            <a:pPr algn="ctr"/>
            <a:r>
              <a:rPr lang="it-IT" sz="2900" dirty="0">
                <a:solidFill>
                  <a:schemeClr val="tx2"/>
                </a:solidFill>
              </a:rPr>
              <a:t>Gli smartphone avranno un ruolo di primo piano in quello che stanno facendo. Le persone controllano i messaggi, visitano i siti web, inviano messaggi e dialogano su Twitter in modo costante e continuo.</a:t>
            </a:r>
          </a:p>
        </p:txBody>
      </p:sp>
    </p:spTree>
    <p:extLst>
      <p:ext uri="{BB962C8B-B14F-4D97-AF65-F5344CB8AC3E}">
        <p14:creationId xmlns:p14="http://schemas.microsoft.com/office/powerpoint/2010/main" val="371304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858407" y="2116519"/>
            <a:ext cx="10783657" cy="2624962"/>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Implicazioni per i retailer e la supply chain</a:t>
            </a:r>
          </a:p>
        </p:txBody>
      </p:sp>
    </p:spTree>
    <p:extLst>
      <p:ext uri="{BB962C8B-B14F-4D97-AF65-F5344CB8AC3E}">
        <p14:creationId xmlns:p14="http://schemas.microsoft.com/office/powerpoint/2010/main" val="2370967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39B01F3D-B5DA-6179-1552-BDE1F6D59FCE}"/>
              </a:ext>
            </a:extLst>
          </p:cNvPr>
          <p:cNvSpPr txBox="1"/>
          <p:nvPr/>
        </p:nvSpPr>
        <p:spPr>
          <a:xfrm>
            <a:off x="1102291" y="2242530"/>
            <a:ext cx="10647123" cy="1877437"/>
          </a:xfrm>
          <a:prstGeom prst="rect">
            <a:avLst/>
          </a:prstGeom>
          <a:noFill/>
        </p:spPr>
        <p:txBody>
          <a:bodyPr wrap="square">
            <a:spAutoFit/>
          </a:bodyPr>
          <a:lstStyle/>
          <a:p>
            <a:r>
              <a:rPr lang="it-IT" sz="2900" dirty="0">
                <a:solidFill>
                  <a:schemeClr val="tx2"/>
                </a:solidFill>
              </a:rPr>
              <a:t>L’impennata della crescita attraverso i canali mobili e digitali, unita agli sviluppi dei social media, farà sì che ci sarà una pressione sempre maggiore sui retailer affinché escogitino e mettano in atto strategie che forniscano un valore significativo agli acquirenti. </a:t>
            </a:r>
          </a:p>
        </p:txBody>
      </p:sp>
    </p:spTree>
    <p:extLst>
      <p:ext uri="{BB962C8B-B14F-4D97-AF65-F5344CB8AC3E}">
        <p14:creationId xmlns:p14="http://schemas.microsoft.com/office/powerpoint/2010/main" val="17655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A4F4E168-05ED-C2AF-C575-874D1102689E}"/>
              </a:ext>
            </a:extLst>
          </p:cNvPr>
          <p:cNvSpPr txBox="1"/>
          <p:nvPr/>
        </p:nvSpPr>
        <p:spPr>
          <a:xfrm>
            <a:off x="1123168" y="1200731"/>
            <a:ext cx="10726454" cy="3662541"/>
          </a:xfrm>
          <a:prstGeom prst="rect">
            <a:avLst/>
          </a:prstGeom>
          <a:noFill/>
        </p:spPr>
        <p:txBody>
          <a:bodyPr wrap="square">
            <a:spAutoFit/>
          </a:bodyPr>
          <a:lstStyle/>
          <a:p>
            <a:r>
              <a:rPr lang="it-IT" sz="2900" dirty="0">
                <a:solidFill>
                  <a:schemeClr val="tx2"/>
                </a:solidFill>
              </a:rPr>
              <a:t>L’integrazione delle informazioni sullo shopper, catturate da una serie di punti di contatto come in-store, visite online sul web, piattaforme di social media, fornirà il collante che permetterà ai retailer di connettersi e interagire con gli acquirenti in modo più rilevante e coerente. </a:t>
            </a:r>
          </a:p>
          <a:p>
            <a:endParaRPr lang="it-IT" sz="2900" dirty="0">
              <a:solidFill>
                <a:schemeClr val="tx2"/>
              </a:solidFill>
            </a:endParaRPr>
          </a:p>
          <a:p>
            <a:r>
              <a:rPr lang="it-IT" sz="2900" dirty="0">
                <a:solidFill>
                  <a:schemeClr val="tx2"/>
                </a:solidFill>
              </a:rPr>
              <a:t>La visibilità delle informazioni lungo tutta la filiera sarà necessaria per i fornitori, i centri di distribuzione e i punti vendita, al fi ne di consentire loro di pianificare le proprie operazioni in modo adattabile. </a:t>
            </a:r>
          </a:p>
        </p:txBody>
      </p:sp>
    </p:spTree>
    <p:extLst>
      <p:ext uri="{BB962C8B-B14F-4D97-AF65-F5344CB8AC3E}">
        <p14:creationId xmlns:p14="http://schemas.microsoft.com/office/powerpoint/2010/main" val="942332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4EDB6C-287B-3AD7-A7FC-989D65F0834B}"/>
              </a:ext>
            </a:extLst>
          </p:cNvPr>
          <p:cNvSpPr txBox="1"/>
          <p:nvPr/>
        </p:nvSpPr>
        <p:spPr>
          <a:xfrm>
            <a:off x="1531345" y="1569368"/>
            <a:ext cx="9251415" cy="2246769"/>
          </a:xfrm>
          <a:prstGeom prst="rect">
            <a:avLst/>
          </a:prstGeom>
          <a:noFill/>
        </p:spPr>
        <p:txBody>
          <a:bodyPr wrap="square">
            <a:spAutoFit/>
          </a:bodyPr>
          <a:lstStyle/>
          <a:p>
            <a:r>
              <a:rPr lang="it-IT" sz="2800" dirty="0">
                <a:solidFill>
                  <a:schemeClr val="tx2"/>
                </a:solidFill>
              </a:rPr>
              <a:t>Un numero crescente di dispositivi tecnologici viene utilizzato a ritmo crescente dai </a:t>
            </a:r>
            <a:r>
              <a:rPr lang="it-IT" sz="2800">
                <a:solidFill>
                  <a:schemeClr val="tx2"/>
                </a:solidFill>
              </a:rPr>
              <a:t>consumatori.</a:t>
            </a:r>
            <a:r>
              <a:rPr lang="it-IT" sz="2800"/>
              <a:t> </a:t>
            </a:r>
            <a:r>
              <a:rPr lang="it-IT" sz="2800" dirty="0"/>
              <a:t>Ciò è evidenziato dallo sviluppo tecnologico nel settore degli smartphone, del </a:t>
            </a:r>
            <a:r>
              <a:rPr lang="it-IT" sz="2800" dirty="0" err="1"/>
              <a:t>wifi</a:t>
            </a:r>
            <a:r>
              <a:rPr lang="it-IT" sz="2800" dirty="0"/>
              <a:t>, dei tablet e dei pc. La mobilità è una caratteristica costante in tutto questo. </a:t>
            </a:r>
            <a:endParaRPr lang="it-IT" sz="2800" dirty="0">
              <a:solidFill>
                <a:schemeClr val="tx2"/>
              </a:solidFill>
            </a:endParaRPr>
          </a:p>
        </p:txBody>
      </p:sp>
      <p:sp>
        <p:nvSpPr>
          <p:cNvPr id="4" name="CasellaDiTesto 3">
            <a:extLst>
              <a:ext uri="{FF2B5EF4-FFF2-40B4-BE49-F238E27FC236}">
                <a16:creationId xmlns:a16="http://schemas.microsoft.com/office/drawing/2014/main" id="{D0DDE841-3DEA-FDE8-BBC3-544B4C882360}"/>
              </a:ext>
            </a:extLst>
          </p:cNvPr>
          <p:cNvSpPr txBox="1"/>
          <p:nvPr/>
        </p:nvSpPr>
        <p:spPr>
          <a:xfrm>
            <a:off x="4855685" y="5288632"/>
            <a:ext cx="6833212" cy="738664"/>
          </a:xfrm>
          <a:prstGeom prst="rect">
            <a:avLst/>
          </a:prstGeom>
          <a:noFill/>
        </p:spPr>
        <p:txBody>
          <a:bodyPr wrap="square">
            <a:spAutoFit/>
          </a:bodyPr>
          <a:lstStyle/>
          <a:p>
            <a:pPr algn="r"/>
            <a:r>
              <a:rPr lang="it-IT" sz="2100" dirty="0">
                <a:solidFill>
                  <a:srgbClr val="C00000"/>
                </a:solidFill>
              </a:rPr>
              <a:t>Questi sviluppi influenzeranno anche questioni di base come il ruolo dei contanti e del denaro nella società.</a:t>
            </a:r>
          </a:p>
        </p:txBody>
      </p:sp>
    </p:spTree>
    <p:extLst>
      <p:ext uri="{BB962C8B-B14F-4D97-AF65-F5344CB8AC3E}">
        <p14:creationId xmlns:p14="http://schemas.microsoft.com/office/powerpoint/2010/main" val="1765499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4EDB6C-287B-3AD7-A7FC-989D65F0834B}"/>
              </a:ext>
            </a:extLst>
          </p:cNvPr>
          <p:cNvSpPr txBox="1"/>
          <p:nvPr/>
        </p:nvSpPr>
        <p:spPr>
          <a:xfrm>
            <a:off x="1531345" y="1569368"/>
            <a:ext cx="9251415" cy="1892826"/>
          </a:xfrm>
          <a:prstGeom prst="rect">
            <a:avLst/>
          </a:prstGeom>
          <a:noFill/>
        </p:spPr>
        <p:txBody>
          <a:bodyPr wrap="square">
            <a:spAutoFit/>
          </a:bodyPr>
          <a:lstStyle/>
          <a:p>
            <a:r>
              <a:rPr lang="it-IT" sz="2800" dirty="0"/>
              <a:t>Il concetto di </a:t>
            </a:r>
            <a:r>
              <a:rPr lang="it-IT" sz="3300" dirty="0">
                <a:solidFill>
                  <a:schemeClr val="accent1">
                    <a:lumMod val="60000"/>
                    <a:lumOff val="40000"/>
                  </a:schemeClr>
                </a:solidFill>
                <a:effectLst>
                  <a:outerShdw blurRad="38100" dist="38100" dir="2700000" algn="tl">
                    <a:srgbClr val="000000">
                      <a:alpha val="43137"/>
                    </a:srgbClr>
                  </a:outerShdw>
                </a:effectLst>
              </a:rPr>
              <a:t>mobilità</a:t>
            </a:r>
            <a:r>
              <a:rPr lang="it-IT" sz="2800" dirty="0"/>
              <a:t> significa che i metodi convenzionali di comunicazione sono superati e migliorati dalla capacità delle organizzazioni e degli individui di connettersi tra loro in modo sempre più fluido, dinamico e sofisticato.</a:t>
            </a:r>
            <a:endParaRPr lang="it-IT" sz="2800" dirty="0">
              <a:solidFill>
                <a:schemeClr val="tx2"/>
              </a:solidFill>
            </a:endParaRPr>
          </a:p>
        </p:txBody>
      </p:sp>
      <p:sp>
        <p:nvSpPr>
          <p:cNvPr id="5" name="CasellaDiTesto 4">
            <a:extLst>
              <a:ext uri="{FF2B5EF4-FFF2-40B4-BE49-F238E27FC236}">
                <a16:creationId xmlns:a16="http://schemas.microsoft.com/office/drawing/2014/main" id="{5F8299F0-ED8E-12C2-3806-0033A80AEE42}"/>
              </a:ext>
            </a:extLst>
          </p:cNvPr>
          <p:cNvSpPr txBox="1"/>
          <p:nvPr/>
        </p:nvSpPr>
        <p:spPr>
          <a:xfrm>
            <a:off x="4557442" y="4826967"/>
            <a:ext cx="7240836" cy="461665"/>
          </a:xfrm>
          <a:prstGeom prst="rect">
            <a:avLst/>
          </a:prstGeom>
          <a:noFill/>
        </p:spPr>
        <p:txBody>
          <a:bodyPr wrap="square">
            <a:spAutoFit/>
          </a:bodyPr>
          <a:lstStyle/>
          <a:p>
            <a:pPr algn="r"/>
            <a:r>
              <a:rPr lang="it-IT" sz="2400" dirty="0">
                <a:effectLst>
                  <a:outerShdw blurRad="38100" dist="38100" dir="2700000" algn="tl">
                    <a:srgbClr val="000000">
                      <a:alpha val="43137"/>
                    </a:srgbClr>
                  </a:outerShdw>
                </a:effectLst>
                <a:highlight>
                  <a:srgbClr val="FFFF00"/>
                </a:highlight>
              </a:rPr>
              <a:t>App per lo shopping basate sulla geolocalizzazione</a:t>
            </a:r>
          </a:p>
        </p:txBody>
      </p:sp>
      <p:cxnSp>
        <p:nvCxnSpPr>
          <p:cNvPr id="7" name="Connettore 2 6">
            <a:extLst>
              <a:ext uri="{FF2B5EF4-FFF2-40B4-BE49-F238E27FC236}">
                <a16:creationId xmlns:a16="http://schemas.microsoft.com/office/drawing/2014/main" id="{14B3B894-0FC3-E0F7-02EA-6A036D64DA9E}"/>
              </a:ext>
            </a:extLst>
          </p:cNvPr>
          <p:cNvCxnSpPr>
            <a:cxnSpLocks/>
          </p:cNvCxnSpPr>
          <p:nvPr/>
        </p:nvCxnSpPr>
        <p:spPr>
          <a:xfrm>
            <a:off x="10221686" y="5442858"/>
            <a:ext cx="0" cy="7184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8113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4EDB6C-287B-3AD7-A7FC-989D65F0834B}"/>
              </a:ext>
            </a:extLst>
          </p:cNvPr>
          <p:cNvSpPr txBox="1"/>
          <p:nvPr/>
        </p:nvSpPr>
        <p:spPr>
          <a:xfrm>
            <a:off x="1204774" y="361053"/>
            <a:ext cx="9251415" cy="1815882"/>
          </a:xfrm>
          <a:prstGeom prst="rect">
            <a:avLst/>
          </a:prstGeom>
          <a:noFill/>
        </p:spPr>
        <p:txBody>
          <a:bodyPr wrap="square">
            <a:spAutoFit/>
          </a:bodyPr>
          <a:lstStyle/>
          <a:p>
            <a:r>
              <a:rPr lang="it-IT" sz="2700" dirty="0"/>
              <a:t>L’avvento del mobile marketing si basa sull’idea che sia molto più efficace per le aziende rivolgersi ai propri clienti in momenti della giornata in cui si trovano in prossimità del punto vendita o in un’area dedicata. </a:t>
            </a:r>
            <a:endParaRPr lang="it-IT" sz="2700" dirty="0">
              <a:solidFill>
                <a:schemeClr val="tx2"/>
              </a:solidFill>
            </a:endParaRPr>
          </a:p>
        </p:txBody>
      </p:sp>
      <p:sp>
        <p:nvSpPr>
          <p:cNvPr id="4" name="CasellaDiTesto 3">
            <a:extLst>
              <a:ext uri="{FF2B5EF4-FFF2-40B4-BE49-F238E27FC236}">
                <a16:creationId xmlns:a16="http://schemas.microsoft.com/office/drawing/2014/main" id="{EB23C5BB-C1C5-1BA1-A693-FFC64553C093}"/>
              </a:ext>
            </a:extLst>
          </p:cNvPr>
          <p:cNvSpPr txBox="1"/>
          <p:nvPr/>
        </p:nvSpPr>
        <p:spPr>
          <a:xfrm>
            <a:off x="2438399" y="3735104"/>
            <a:ext cx="9481457" cy="2092881"/>
          </a:xfrm>
          <a:prstGeom prst="rect">
            <a:avLst/>
          </a:prstGeom>
          <a:noFill/>
        </p:spPr>
        <p:txBody>
          <a:bodyPr wrap="square">
            <a:spAutoFit/>
          </a:bodyPr>
          <a:lstStyle/>
          <a:p>
            <a:pPr algn="ctr"/>
            <a:r>
              <a:rPr lang="it-IT" sz="2600" dirty="0">
                <a:solidFill>
                  <a:schemeClr val="accent1">
                    <a:lumMod val="60000"/>
                    <a:lumOff val="40000"/>
                  </a:schemeClr>
                </a:solidFill>
              </a:rPr>
              <a:t>Il mobile marketing funziona sul principio di base che scaricando </a:t>
            </a:r>
            <a:r>
              <a:rPr lang="it-IT" sz="2600" dirty="0" err="1">
                <a:solidFill>
                  <a:schemeClr val="accent1">
                    <a:lumMod val="60000"/>
                    <a:lumOff val="40000"/>
                  </a:schemeClr>
                </a:solidFill>
              </a:rPr>
              <a:t>un’app</a:t>
            </a:r>
            <a:r>
              <a:rPr lang="it-IT" sz="2600" dirty="0">
                <a:solidFill>
                  <a:schemeClr val="accent1">
                    <a:lumMod val="60000"/>
                    <a:lumOff val="40000"/>
                  </a:schemeClr>
                </a:solidFill>
              </a:rPr>
              <a:t>, i clienti sono pronti a condividere con un’azienda informazioni sul proprio background, preferenze e modelli d’acquisto. Ciò costituisce una base di dati per il retailer o l’azienda per personalizzare qualsiasi comunicazione successiva</a:t>
            </a:r>
          </a:p>
        </p:txBody>
      </p:sp>
    </p:spTree>
    <p:extLst>
      <p:ext uri="{BB962C8B-B14F-4D97-AF65-F5344CB8AC3E}">
        <p14:creationId xmlns:p14="http://schemas.microsoft.com/office/powerpoint/2010/main" val="3986482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4EDB6C-287B-3AD7-A7FC-989D65F0834B}"/>
              </a:ext>
            </a:extLst>
          </p:cNvPr>
          <p:cNvSpPr txBox="1"/>
          <p:nvPr/>
        </p:nvSpPr>
        <p:spPr>
          <a:xfrm>
            <a:off x="1503342" y="708506"/>
            <a:ext cx="9943183" cy="1815882"/>
          </a:xfrm>
          <a:prstGeom prst="rect">
            <a:avLst/>
          </a:prstGeom>
          <a:noFill/>
        </p:spPr>
        <p:txBody>
          <a:bodyPr wrap="square">
            <a:spAutoFit/>
          </a:bodyPr>
          <a:lstStyle/>
          <a:p>
            <a:r>
              <a:rPr lang="it-IT" sz="2800" dirty="0"/>
              <a:t>Il concetto di </a:t>
            </a:r>
            <a:r>
              <a:rPr lang="it-IT" sz="2800" dirty="0">
                <a:solidFill>
                  <a:schemeClr val="accent1">
                    <a:lumMod val="60000"/>
                    <a:lumOff val="40000"/>
                  </a:schemeClr>
                </a:solidFill>
                <a:effectLst>
                  <a:outerShdw blurRad="38100" dist="38100" dir="2700000" algn="tl">
                    <a:srgbClr val="000000">
                      <a:alpha val="43137"/>
                    </a:srgbClr>
                  </a:outerShdw>
                </a:effectLst>
              </a:rPr>
              <a:t>“</a:t>
            </a:r>
            <a:r>
              <a:rPr lang="it-IT" sz="2800" dirty="0" err="1">
                <a:solidFill>
                  <a:schemeClr val="accent1">
                    <a:lumMod val="60000"/>
                    <a:lumOff val="40000"/>
                  </a:schemeClr>
                </a:solidFill>
                <a:effectLst>
                  <a:outerShdw blurRad="38100" dist="38100" dir="2700000" algn="tl">
                    <a:srgbClr val="000000">
                      <a:alpha val="43137"/>
                    </a:srgbClr>
                  </a:outerShdw>
                </a:effectLst>
              </a:rPr>
              <a:t>geofencing</a:t>
            </a:r>
            <a:r>
              <a:rPr lang="it-IT" sz="2800" dirty="0">
                <a:solidFill>
                  <a:schemeClr val="accent1">
                    <a:lumMod val="60000"/>
                    <a:lumOff val="40000"/>
                  </a:schemeClr>
                </a:solidFill>
                <a:effectLst>
                  <a:outerShdw blurRad="38100" dist="38100" dir="2700000" algn="tl">
                    <a:srgbClr val="000000">
                      <a:alpha val="43137"/>
                    </a:srgbClr>
                  </a:outerShdw>
                </a:effectLst>
              </a:rPr>
              <a:t>” </a:t>
            </a:r>
            <a:r>
              <a:rPr lang="it-IT" sz="2800" dirty="0"/>
              <a:t>(perimetro virtuale) è anche una variante degli sviluppi precedenti. Questa tecnologia permette ai retailer di inviare messaggi al pubblico che entra in una specifica area geografica, come un centro commerciale o una zona commerciale.</a:t>
            </a:r>
            <a:endParaRPr lang="it-IT" sz="2700" dirty="0">
              <a:solidFill>
                <a:schemeClr val="tx2"/>
              </a:solidFill>
            </a:endParaRPr>
          </a:p>
        </p:txBody>
      </p:sp>
      <p:sp>
        <p:nvSpPr>
          <p:cNvPr id="5" name="CasellaDiTesto 4">
            <a:extLst>
              <a:ext uri="{FF2B5EF4-FFF2-40B4-BE49-F238E27FC236}">
                <a16:creationId xmlns:a16="http://schemas.microsoft.com/office/drawing/2014/main" id="{E993180A-6104-A11A-AFDA-ACD1E635B5EB}"/>
              </a:ext>
            </a:extLst>
          </p:cNvPr>
          <p:cNvSpPr txBox="1"/>
          <p:nvPr/>
        </p:nvSpPr>
        <p:spPr>
          <a:xfrm>
            <a:off x="5120089" y="4425893"/>
            <a:ext cx="6097836" cy="477054"/>
          </a:xfrm>
          <a:prstGeom prst="rect">
            <a:avLst/>
          </a:prstGeom>
          <a:noFill/>
        </p:spPr>
        <p:txBody>
          <a:bodyPr wrap="square">
            <a:spAutoFit/>
          </a:bodyPr>
          <a:lstStyle/>
          <a:p>
            <a:pPr algn="r"/>
            <a:r>
              <a:rPr lang="it-IT" sz="2500" dirty="0">
                <a:solidFill>
                  <a:srgbClr val="C00000"/>
                </a:solidFill>
                <a:effectLst>
                  <a:outerShdw blurRad="38100" dist="38100" dir="2700000" algn="tl">
                    <a:srgbClr val="000000">
                      <a:alpha val="43137"/>
                    </a:srgbClr>
                  </a:outerShdw>
                </a:effectLst>
              </a:rPr>
              <a:t>Problemi e sfide del mobile marketing </a:t>
            </a:r>
          </a:p>
        </p:txBody>
      </p:sp>
      <p:sp>
        <p:nvSpPr>
          <p:cNvPr id="6" name="Freccia in giù 5">
            <a:extLst>
              <a:ext uri="{FF2B5EF4-FFF2-40B4-BE49-F238E27FC236}">
                <a16:creationId xmlns:a16="http://schemas.microsoft.com/office/drawing/2014/main" id="{330BACD5-8251-B8C6-0ACD-CA4DA991E4DB}"/>
              </a:ext>
            </a:extLst>
          </p:cNvPr>
          <p:cNvSpPr/>
          <p:nvPr/>
        </p:nvSpPr>
        <p:spPr>
          <a:xfrm>
            <a:off x="11105002" y="5376231"/>
            <a:ext cx="672029" cy="10135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16888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A0B74D2D-013B-DF12-F65B-7AD794736547}"/>
              </a:ext>
            </a:extLst>
          </p:cNvPr>
          <p:cNvSpPr txBox="1"/>
          <p:nvPr/>
        </p:nvSpPr>
        <p:spPr>
          <a:xfrm>
            <a:off x="1331205" y="746224"/>
            <a:ext cx="9529590" cy="4693593"/>
          </a:xfrm>
          <a:prstGeom prst="rect">
            <a:avLst/>
          </a:prstGeom>
          <a:noFill/>
        </p:spPr>
        <p:txBody>
          <a:bodyPr wrap="square">
            <a:spAutoFit/>
          </a:bodyPr>
          <a:lstStyle/>
          <a:p>
            <a:r>
              <a:rPr lang="it-IT" sz="2300" dirty="0">
                <a:solidFill>
                  <a:schemeClr val="accent1">
                    <a:lumMod val="75000"/>
                  </a:schemeClr>
                </a:solidFill>
              </a:rPr>
              <a:t>▶ Fornisce una maggiore profondità di informazioni sui singoli acquirenti. </a:t>
            </a:r>
          </a:p>
          <a:p>
            <a:r>
              <a:rPr lang="it-IT" sz="2300" dirty="0">
                <a:solidFill>
                  <a:schemeClr val="accent1">
                    <a:lumMod val="75000"/>
                  </a:schemeClr>
                </a:solidFill>
              </a:rPr>
              <a:t>▶ Traccia i modelli di visita dei clienti nelle aree commerciali, nei centri commerciali e nei negozi specifici. </a:t>
            </a:r>
          </a:p>
          <a:p>
            <a:r>
              <a:rPr lang="it-IT" sz="2300" dirty="0">
                <a:solidFill>
                  <a:schemeClr val="accent1">
                    <a:lumMod val="75000"/>
                  </a:schemeClr>
                </a:solidFill>
              </a:rPr>
              <a:t>▶ Tali dati di tracciamento possono essere collegati ai dati che il negozio detiene sui modelli di spesa dei clienti nei propri punti vendita. </a:t>
            </a:r>
          </a:p>
          <a:p>
            <a:r>
              <a:rPr lang="it-IT" sz="2300" dirty="0">
                <a:solidFill>
                  <a:schemeClr val="accent1">
                    <a:lumMod val="75000"/>
                  </a:schemeClr>
                </a:solidFill>
              </a:rPr>
              <a:t>▶ Possono essere inviate al cliente comunicazioni personalizzate, pertinenti e mirate. </a:t>
            </a:r>
          </a:p>
          <a:p>
            <a:r>
              <a:rPr lang="it-IT" sz="2300" dirty="0">
                <a:solidFill>
                  <a:schemeClr val="accent1">
                    <a:lumMod val="75000"/>
                  </a:schemeClr>
                </a:solidFill>
              </a:rPr>
              <a:t>▶ Tali comunicazioni hanno un contesto basato sulla localizzazione: arrivano sui dispositivi mobili dei clienti quando si trovano in prossimità del negozio o dell’area geografica (centro commerciale o area shopping). </a:t>
            </a:r>
          </a:p>
          <a:p>
            <a:r>
              <a:rPr lang="it-IT" sz="2300" dirty="0">
                <a:solidFill>
                  <a:schemeClr val="accent1">
                    <a:lumMod val="75000"/>
                  </a:schemeClr>
                </a:solidFill>
              </a:rPr>
              <a:t>▶ Fornisce al retailer una comprensione più approfondita dei modelli di traffico del negozio. </a:t>
            </a:r>
          </a:p>
          <a:p>
            <a:r>
              <a:rPr lang="it-IT" sz="2300" dirty="0">
                <a:solidFill>
                  <a:schemeClr val="accent1">
                    <a:lumMod val="75000"/>
                  </a:schemeClr>
                </a:solidFill>
              </a:rPr>
              <a:t>▶ I messaggi e gli annunci vengono inviati e ricevuti in tempo reale. </a:t>
            </a:r>
          </a:p>
        </p:txBody>
      </p:sp>
    </p:spTree>
    <p:extLst>
      <p:ext uri="{BB962C8B-B14F-4D97-AF65-F5344CB8AC3E}">
        <p14:creationId xmlns:p14="http://schemas.microsoft.com/office/powerpoint/2010/main" val="3933424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A0B74D2D-013B-DF12-F65B-7AD794736547}"/>
              </a:ext>
            </a:extLst>
          </p:cNvPr>
          <p:cNvSpPr txBox="1"/>
          <p:nvPr/>
        </p:nvSpPr>
        <p:spPr>
          <a:xfrm>
            <a:off x="1200837" y="569955"/>
            <a:ext cx="9210101" cy="3693319"/>
          </a:xfrm>
          <a:prstGeom prst="rect">
            <a:avLst/>
          </a:prstGeom>
          <a:noFill/>
        </p:spPr>
        <p:txBody>
          <a:bodyPr wrap="square">
            <a:spAutoFit/>
          </a:bodyPr>
          <a:lstStyle/>
          <a:p>
            <a:r>
              <a:rPr lang="it-IT" sz="2600" dirty="0">
                <a:solidFill>
                  <a:schemeClr val="accent1">
                    <a:lumMod val="75000"/>
                  </a:schemeClr>
                </a:solidFill>
              </a:rPr>
              <a:t>▶ Con l’aumento del numero di utenti di smartphone e dei dispositivi associati, aumenterà anche la sofisticazione di tali tecnologie. </a:t>
            </a:r>
          </a:p>
          <a:p>
            <a:r>
              <a:rPr lang="it-IT" sz="2600" dirty="0">
                <a:solidFill>
                  <a:schemeClr val="accent1">
                    <a:lumMod val="75000"/>
                  </a:schemeClr>
                </a:solidFill>
              </a:rPr>
              <a:t>▶ Poiché il mobile marketing genera il potenziale per tale personalizzazione, è probabile che gli investimenti in questo settore generino un maggiore ritorno sull’investimento a lungo termine. </a:t>
            </a:r>
          </a:p>
          <a:p>
            <a:r>
              <a:rPr lang="it-IT" sz="2600" dirty="0">
                <a:solidFill>
                  <a:schemeClr val="accent1">
                    <a:lumMod val="75000"/>
                  </a:schemeClr>
                </a:solidFill>
              </a:rPr>
              <a:t>▶ In particolare, le promozioni sui prezzi e le offerte speciali saranno probabilmente molto più efficaci delle campagne tradizionali e generali che abbiamo visto in passato. </a:t>
            </a:r>
          </a:p>
          <a:p>
            <a:r>
              <a:rPr lang="it-IT" sz="2600" dirty="0">
                <a:solidFill>
                  <a:schemeClr val="accent1">
                    <a:lumMod val="75000"/>
                  </a:schemeClr>
                </a:solidFill>
              </a:rPr>
              <a:t>▶ In ultima analisi, i prezzi per i clienti si abbassano. </a:t>
            </a:r>
          </a:p>
        </p:txBody>
      </p:sp>
    </p:spTree>
    <p:extLst>
      <p:ext uri="{BB962C8B-B14F-4D97-AF65-F5344CB8AC3E}">
        <p14:creationId xmlns:p14="http://schemas.microsoft.com/office/powerpoint/2010/main" val="1422764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A0B74D2D-013B-DF12-F65B-7AD794736547}"/>
              </a:ext>
            </a:extLst>
          </p:cNvPr>
          <p:cNvSpPr txBox="1"/>
          <p:nvPr/>
        </p:nvSpPr>
        <p:spPr>
          <a:xfrm>
            <a:off x="1002534" y="672029"/>
            <a:ext cx="10906699" cy="553998"/>
          </a:xfrm>
          <a:prstGeom prst="rect">
            <a:avLst/>
          </a:prstGeom>
          <a:noFill/>
        </p:spPr>
        <p:txBody>
          <a:bodyPr wrap="square">
            <a:spAutoFit/>
          </a:bodyPr>
          <a:lstStyle/>
          <a:p>
            <a:r>
              <a:rPr lang="it-IT" sz="3000" dirty="0">
                <a:solidFill>
                  <a:schemeClr val="accent1">
                    <a:lumMod val="60000"/>
                    <a:lumOff val="40000"/>
                  </a:schemeClr>
                </a:solidFill>
                <a:effectLst>
                  <a:outerShdw blurRad="38100" dist="38100" dir="2700000" algn="tl">
                    <a:srgbClr val="000000">
                      <a:alpha val="43137"/>
                    </a:srgbClr>
                  </a:outerShdw>
                </a:effectLst>
              </a:rPr>
              <a:t>GESTIONE DEI BIG DATA </a:t>
            </a:r>
          </a:p>
        </p:txBody>
      </p:sp>
      <p:sp>
        <p:nvSpPr>
          <p:cNvPr id="3" name="CasellaDiTesto 2">
            <a:extLst>
              <a:ext uri="{FF2B5EF4-FFF2-40B4-BE49-F238E27FC236}">
                <a16:creationId xmlns:a16="http://schemas.microsoft.com/office/drawing/2014/main" id="{03108FAF-62FA-F31C-EDF0-DB7C056E6A6D}"/>
              </a:ext>
            </a:extLst>
          </p:cNvPr>
          <p:cNvSpPr txBox="1"/>
          <p:nvPr/>
        </p:nvSpPr>
        <p:spPr>
          <a:xfrm>
            <a:off x="1154016" y="1915613"/>
            <a:ext cx="10149290" cy="2708434"/>
          </a:xfrm>
          <a:prstGeom prst="rect">
            <a:avLst/>
          </a:prstGeom>
          <a:noFill/>
        </p:spPr>
        <p:txBody>
          <a:bodyPr wrap="square">
            <a:spAutoFit/>
          </a:bodyPr>
          <a:lstStyle/>
          <a:p>
            <a:r>
              <a:rPr lang="it-IT" sz="3000" dirty="0">
                <a:solidFill>
                  <a:schemeClr val="tx2"/>
                </a:solidFill>
                <a:effectLst>
                  <a:outerShdw blurRad="38100" dist="38100" dir="2700000" algn="tl">
                    <a:srgbClr val="000000">
                      <a:alpha val="43137"/>
                    </a:srgbClr>
                  </a:outerShdw>
                </a:effectLst>
                <a:highlight>
                  <a:srgbClr val="FFFF00"/>
                </a:highlight>
              </a:rPr>
              <a:t>Big data </a:t>
            </a:r>
            <a:r>
              <a:rPr lang="it-IT" sz="2800" dirty="0">
                <a:solidFill>
                  <a:schemeClr val="tx2"/>
                </a:solidFill>
              </a:rPr>
              <a:t>è un termine che ha assunto un uso e un significato sempre maggiore nel contesto di qualsiasi dibattito sullo sviluppo della strategia di retail. Senza un approccio coerente alla gestione dei big data, è probabile che i retailer affondino sotto il volume di dati che vengono acquisiti e non riescano a tradurre tali dati in informazioni attuabili e rilevanti</a:t>
            </a:r>
          </a:p>
        </p:txBody>
      </p:sp>
    </p:spTree>
    <p:extLst>
      <p:ext uri="{BB962C8B-B14F-4D97-AF65-F5344CB8AC3E}">
        <p14:creationId xmlns:p14="http://schemas.microsoft.com/office/powerpoint/2010/main" val="23457685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3536</TotalTime>
  <Words>1534</Words>
  <Application>Microsoft Office PowerPoint</Application>
  <PresentationFormat>Widescreen</PresentationFormat>
  <Paragraphs>100</Paragraphs>
  <Slides>29</Slides>
  <Notes>28</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29</vt:i4>
      </vt:variant>
    </vt:vector>
  </HeadingPairs>
  <TitlesOfParts>
    <vt:vector size="38" baseType="lpstr">
      <vt:lpstr>Algerian</vt:lpstr>
      <vt:lpstr>Arial</vt:lpstr>
      <vt:lpstr>Calibri</vt:lpstr>
      <vt:lpstr>Times New Roman</vt:lpstr>
      <vt:lpstr>Tw Cen MT</vt:lpstr>
      <vt:lpstr>Tw Cen MT Condensed</vt:lpstr>
      <vt:lpstr>Wingdings</vt:lpstr>
      <vt:lpstr>Wingdings 3</vt:lpstr>
      <vt:lpstr>Integrale</vt:lpstr>
      <vt:lpstr>   Il retail: gli impatti del cambiamento sociale e tecnologico </vt:lpstr>
      <vt:lpstr>Tecnologia e informazione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Come sarà il negozio del futuro?</vt:lpstr>
      <vt:lpstr>Presentazione standard di PowerPoint</vt:lpstr>
      <vt:lpstr>Presentazione standard di PowerPoint</vt:lpstr>
      <vt:lpstr>Presentazione standard di PowerPoint</vt:lpstr>
      <vt:lpstr>L’impatto sull’inventario dei prodotti</vt:lpstr>
      <vt:lpstr>Presentazione standard di PowerPoint</vt:lpstr>
      <vt:lpstr>Portafoglio del negozio </vt:lpstr>
      <vt:lpstr>Presentazione standard di PowerPoint</vt:lpstr>
      <vt:lpstr> Retailer e social media: prospettive future </vt:lpstr>
      <vt:lpstr>Presentazione standard di PowerPoint</vt:lpstr>
      <vt:lpstr>Presentazione standard di PowerPoint</vt:lpstr>
      <vt:lpstr>Quanto sono ricettivi i consumatori in base a questi sviluppi? </vt:lpstr>
      <vt:lpstr>Presentazione standard di PowerPoint</vt:lpstr>
      <vt:lpstr>Implicazioni per i retailer e la supply chain</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Rossana</dc:creator>
  <cp:lastModifiedBy>Rossana Piccolo</cp:lastModifiedBy>
  <cp:revision>199</cp:revision>
  <dcterms:created xsi:type="dcterms:W3CDTF">2023-02-25T07:42:26Z</dcterms:created>
  <dcterms:modified xsi:type="dcterms:W3CDTF">2024-05-02T06:52:09Z</dcterms:modified>
</cp:coreProperties>
</file>