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2" r:id="rId10"/>
    <p:sldId id="261" r:id="rId11"/>
    <p:sldId id="263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 snapToGrid="0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619DC-6DFB-E9CD-39AC-2B7BA516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33C652-8EC5-1F1D-D607-F7FC6EAD6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28E14A-0DD1-078E-22B9-7E6A4C0D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AE1776-3127-25B1-0715-4998C3FD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7E4D47-93D7-1711-8249-9F1EC07A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12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594055-9F6D-B88A-286C-F49BD8FA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310CFD-A065-6609-7C8A-C1E72242F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9E9D1F-9C2B-B103-1E07-966B626B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F3B8C2-1567-C4B3-AD4B-56849804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2249AB-4A5C-CC26-A167-4D0B9960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30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14C58A2-9F30-6007-F2F2-F0771985F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69A3C1-6979-00AD-82EC-319F84E4C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C44A41-B9EF-EF4C-7D56-928D19BF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451287-7BC3-78F1-6ADF-289FB147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1C7185-66E2-53C4-824D-0A586BD9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26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D7739-8E07-2D7E-8A05-E2E98C48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51366-7B56-9278-371C-18F92AF73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EE3E3B-CDEC-7D6D-FA1F-1EADF42B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514498-76D7-74F8-415B-6FD48624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49C96E-410D-2747-6D00-BA4BF9D0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79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AF0CC0-C7ED-C013-0A66-B34E2B8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A2839B-20B8-9ACC-BE6B-7FFA3E4D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9B1800-14F4-59F7-F78B-C28FCD5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939083-C0FF-8274-6F6E-CA8E743C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B2677F-2803-EB3A-8DA9-48C9A7A0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8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BB9F16-A380-90C1-5A7F-A90DBA3A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66568E-B09D-4260-E4F0-5D14A7A44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36E94E-831C-6927-6CDE-D11FB08B0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2D9A8E-F859-E228-707E-036065CB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EC479F-1316-FBBC-0204-71BB5B50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59F9B1-B0C0-E457-8B48-7D260DDE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71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6E226-7404-C1CA-8041-E0A4E5A7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EF5C35-BA5C-B8C1-3683-12829A4A5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A85AB2-D55B-3E3A-A898-06FDECD78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7DEDCBC-0039-0D6A-259A-63ED75A72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E46FE1-7164-5D68-1C94-7F8891C4E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34DF93-C417-C491-3D2E-8C564534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60DAE5-4045-583D-3466-4DD0E0A3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B0D21FE-FA4A-9379-91EF-A453634B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14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0A17B-CD48-6764-C605-924391F4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CD17C7B-CCCD-91FC-74FB-9F55FE81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1D5085-ED2F-8AAA-08E5-51AA0530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07BD08-04D8-0DD6-A778-7E67BACE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6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0B6CAF-4123-B8B0-CC1C-DB4EBFB7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02AC3E-8346-4416-C09E-A8D8B880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07E178-6DB3-F7E7-CCFC-229E45C5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34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4CB48-8881-99D8-8529-29EC3C83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FF6FA0-E1D7-F0DE-D381-E716C917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8DA57F-8FFD-20CD-0792-F717DEB16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931B2C-3861-6038-80AF-25AEFBDD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150207-717D-A8B5-063B-B130A88A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22FE00-2FBD-DA61-5CAD-060A934E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42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78059E-453C-1718-FFEA-06ACBD8A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2B32E2-7A76-8907-2A8E-9D3B86788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9DF1AF-B6CB-6226-D500-F989033A7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72B282-4315-B08B-4B83-83D1B4C7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A33972-1438-B824-BC13-EF297287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136903-D688-0B6F-D1FE-149BB260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51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9158BFE-587F-B056-DAF9-E708719A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F47E1-58D5-49CA-9ADC-9545B73B7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4CADBD-55FD-4976-AB7B-DA23AE434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B71ED-AA7A-4941-825E-AD113CACD32D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0890F6-090A-8810-82D9-50C1958F3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D1042D-0F18-1F99-800B-EED1B6936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1439-8D2C-4947-84DF-2C8B27575B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5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8B35D9-D8DC-7773-2DE5-843265112B57}"/>
              </a:ext>
            </a:extLst>
          </p:cNvPr>
          <p:cNvSpPr txBox="1"/>
          <p:nvPr/>
        </p:nvSpPr>
        <p:spPr>
          <a:xfrm>
            <a:off x="250522" y="100209"/>
            <a:ext cx="65231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b="1" dirty="0">
                <a:solidFill>
                  <a:schemeClr val="accent5">
                    <a:lumMod val="50000"/>
                  </a:schemeClr>
                </a:solidFill>
              </a:rPr>
              <a:t>UD 3.6 metodi cromatografici per analisi enologiche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4B0567-5E42-35F0-842A-8A9E3E314890}"/>
              </a:ext>
            </a:extLst>
          </p:cNvPr>
          <p:cNvSpPr txBox="1"/>
          <p:nvPr/>
        </p:nvSpPr>
        <p:spPr>
          <a:xfrm>
            <a:off x="663880" y="753650"/>
            <a:ext cx="10722279" cy="490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20"/>
              </a:lnSpc>
            </a:pPr>
            <a:r>
              <a:rPr lang="it-IT" sz="2100" b="1" dirty="0">
                <a:solidFill>
                  <a:schemeClr val="accent5">
                    <a:lumMod val="50000"/>
                  </a:schemeClr>
                </a:solidFill>
              </a:rPr>
              <a:t>Alcuni metodi </a:t>
            </a:r>
            <a:r>
              <a:rPr lang="it-IT" sz="2100" b="1" dirty="0">
                <a:solidFill>
                  <a:srgbClr val="00B050"/>
                </a:solidFill>
              </a:rPr>
              <a:t>HPLC</a:t>
            </a:r>
            <a:r>
              <a:rPr lang="it-IT" sz="2100" b="1" dirty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it-IT" sz="2100" b="1" dirty="0">
                <a:solidFill>
                  <a:srgbClr val="FF0000"/>
                </a:solidFill>
              </a:rPr>
              <a:t>GC</a:t>
            </a:r>
          </a:p>
          <a:p>
            <a:pPr algn="just">
              <a:lnSpc>
                <a:spcPts val="2920"/>
              </a:lnSpc>
            </a:pPr>
            <a:endParaRPr lang="it-IT" sz="2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920"/>
              </a:lnSpc>
              <a:buFont typeface="Wingdings" pitchFamily="2" charset="2"/>
              <a:buChar char="Ø"/>
            </a:pPr>
            <a:r>
              <a:rPr lang="it-IT" sz="2100" dirty="0">
                <a:solidFill>
                  <a:srgbClr val="00B050"/>
                </a:solidFill>
                <a:effectLst/>
              </a:rPr>
              <a:t>Organic acid :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ionic</a:t>
            </a:r>
            <a:r>
              <a:rPr lang="it-IT" sz="2100" dirty="0">
                <a:solidFill>
                  <a:srgbClr val="00B050"/>
                </a:solidFill>
                <a:effectLst/>
              </a:rPr>
              <a:t>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chromatography</a:t>
            </a:r>
            <a:r>
              <a:rPr lang="it-IT" sz="2100" dirty="0">
                <a:solidFill>
                  <a:srgbClr val="00B050"/>
                </a:solidFill>
                <a:effectLst/>
              </a:rPr>
              <a:t> (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Oeno</a:t>
            </a:r>
            <a:r>
              <a:rPr lang="it-IT" sz="2100" dirty="0">
                <a:solidFill>
                  <a:srgbClr val="00B050"/>
                </a:solidFill>
                <a:effectLst/>
              </a:rPr>
              <a:t> 23/2004) </a:t>
            </a:r>
            <a:endParaRPr lang="it-IT" sz="2100" dirty="0">
              <a:solidFill>
                <a:srgbClr val="00B050"/>
              </a:solidFill>
            </a:endParaRPr>
          </a:p>
          <a:p>
            <a:pPr marL="342900" indent="-342900" algn="just">
              <a:lnSpc>
                <a:spcPts val="2920"/>
              </a:lnSpc>
              <a:buFont typeface="Wingdings" pitchFamily="2" charset="2"/>
              <a:buChar char="Ø"/>
            </a:pPr>
            <a:r>
              <a:rPr lang="it-IT" sz="2100" dirty="0">
                <a:solidFill>
                  <a:srgbClr val="00B050"/>
                </a:solidFill>
                <a:effectLst/>
              </a:rPr>
              <a:t>Method of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determination</a:t>
            </a:r>
            <a:r>
              <a:rPr lang="it-IT" sz="2100" dirty="0">
                <a:solidFill>
                  <a:srgbClr val="00B050"/>
                </a:solidFill>
                <a:effectLst/>
              </a:rPr>
              <a:t> of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biogenic</a:t>
            </a:r>
            <a:r>
              <a:rPr lang="it-IT" sz="2100" dirty="0">
                <a:solidFill>
                  <a:srgbClr val="00B050"/>
                </a:solidFill>
                <a:effectLst/>
              </a:rPr>
              <a:t>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amines</a:t>
            </a:r>
            <a:r>
              <a:rPr lang="it-IT" sz="2100" dirty="0">
                <a:solidFill>
                  <a:srgbClr val="00B050"/>
                </a:solidFill>
                <a:effectLst/>
              </a:rPr>
              <a:t> in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wine</a:t>
            </a:r>
            <a:r>
              <a:rPr lang="it-IT" sz="2100" dirty="0">
                <a:solidFill>
                  <a:srgbClr val="00B050"/>
                </a:solidFill>
                <a:effectLst/>
              </a:rPr>
              <a:t> by high-performance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liquid</a:t>
            </a:r>
            <a:r>
              <a:rPr lang="it-IT" sz="2100" dirty="0">
                <a:solidFill>
                  <a:srgbClr val="00B050"/>
                </a:solidFill>
              </a:rPr>
              <a:t>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chromatography</a:t>
            </a:r>
            <a:r>
              <a:rPr lang="it-IT" sz="2100" dirty="0">
                <a:solidFill>
                  <a:srgbClr val="00B050"/>
                </a:solidFill>
                <a:effectLst/>
              </a:rPr>
              <a:t> with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photodiode</a:t>
            </a:r>
            <a:r>
              <a:rPr lang="it-IT" sz="2100" dirty="0">
                <a:solidFill>
                  <a:srgbClr val="00B050"/>
                </a:solidFill>
                <a:effectLst/>
              </a:rPr>
              <a:t> array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detection</a:t>
            </a:r>
            <a:r>
              <a:rPr lang="it-IT" sz="2100" dirty="0">
                <a:solidFill>
                  <a:srgbClr val="00B050"/>
                </a:solidFill>
                <a:effectLst/>
              </a:rPr>
              <a:t> </a:t>
            </a:r>
          </a:p>
          <a:p>
            <a:pPr marL="342900" indent="-342900" algn="just">
              <a:lnSpc>
                <a:spcPts val="2920"/>
              </a:lnSpc>
              <a:buFont typeface="Wingdings" pitchFamily="2" charset="2"/>
              <a:buChar char="Ø"/>
            </a:pPr>
            <a:r>
              <a:rPr lang="it-IT" sz="2100" dirty="0" err="1">
                <a:solidFill>
                  <a:srgbClr val="00B050"/>
                </a:solidFill>
                <a:effectLst/>
              </a:rPr>
              <a:t>Sucrose</a:t>
            </a:r>
            <a:r>
              <a:rPr lang="it-IT" sz="2100" dirty="0">
                <a:solidFill>
                  <a:srgbClr val="00B050"/>
                </a:solidFill>
                <a:effectLst/>
              </a:rPr>
              <a:t> by high-performance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liquid</a:t>
            </a:r>
            <a:r>
              <a:rPr lang="it-IT" sz="2100" dirty="0">
                <a:solidFill>
                  <a:srgbClr val="00B050"/>
                </a:solidFill>
                <a:effectLst/>
              </a:rPr>
              <a:t>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chromatography</a:t>
            </a:r>
            <a:r>
              <a:rPr lang="it-IT" sz="2100" dirty="0">
                <a:solidFill>
                  <a:srgbClr val="00B050"/>
                </a:solidFill>
                <a:effectLst/>
              </a:rPr>
              <a:t> </a:t>
            </a:r>
          </a:p>
          <a:p>
            <a:pPr marL="342900" indent="-342900" algn="just">
              <a:lnSpc>
                <a:spcPts val="2920"/>
              </a:lnSpc>
              <a:buFont typeface="Wingdings" pitchFamily="2" charset="2"/>
              <a:buChar char="Ø"/>
            </a:pPr>
            <a:r>
              <a:rPr lang="it-IT" sz="2100" dirty="0" err="1">
                <a:solidFill>
                  <a:srgbClr val="00B050"/>
                </a:solidFill>
                <a:effectLst/>
              </a:rPr>
              <a:t>Measuring</a:t>
            </a:r>
            <a:r>
              <a:rPr lang="it-IT" sz="2100" dirty="0">
                <a:solidFill>
                  <a:srgbClr val="00B050"/>
                </a:solidFill>
                <a:effectLst/>
              </a:rPr>
              <a:t>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ochratoxine</a:t>
            </a:r>
            <a:r>
              <a:rPr lang="it-IT" sz="2100" dirty="0">
                <a:solidFill>
                  <a:srgbClr val="00B050"/>
                </a:solidFill>
                <a:effectLst/>
              </a:rPr>
              <a:t> A in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wine</a:t>
            </a:r>
            <a:r>
              <a:rPr lang="it-IT" sz="2100" dirty="0">
                <a:solidFill>
                  <a:srgbClr val="00B050"/>
                </a:solidFill>
              </a:rPr>
              <a:t> </a:t>
            </a:r>
            <a:r>
              <a:rPr lang="it-IT" sz="2100" dirty="0">
                <a:solidFill>
                  <a:srgbClr val="00B050"/>
                </a:solidFill>
                <a:effectLst/>
              </a:rPr>
              <a:t>after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going</a:t>
            </a:r>
            <a:r>
              <a:rPr lang="it-IT" sz="2100" dirty="0">
                <a:solidFill>
                  <a:srgbClr val="00B050"/>
                </a:solidFill>
                <a:effectLst/>
              </a:rPr>
              <a:t>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through</a:t>
            </a:r>
            <a:r>
              <a:rPr lang="it-IT" sz="2100" dirty="0">
                <a:solidFill>
                  <a:srgbClr val="00B050"/>
                </a:solidFill>
                <a:effectLst/>
              </a:rPr>
              <a:t> an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immunoaffinity</a:t>
            </a:r>
            <a:r>
              <a:rPr lang="it-IT" sz="2100" dirty="0">
                <a:solidFill>
                  <a:srgbClr val="00B050"/>
                </a:solidFill>
                <a:effectLst/>
              </a:rPr>
              <a:t>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column</a:t>
            </a:r>
            <a:r>
              <a:rPr lang="it-IT" sz="2100" dirty="0">
                <a:solidFill>
                  <a:srgbClr val="00B050"/>
                </a:solidFill>
                <a:effectLst/>
              </a:rPr>
              <a:t> and HLPC with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fluorescence</a:t>
            </a:r>
            <a:r>
              <a:rPr lang="it-IT" sz="2100" dirty="0">
                <a:solidFill>
                  <a:srgbClr val="00B050"/>
                </a:solidFill>
                <a:effectLst/>
              </a:rPr>
              <a:t>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detection</a:t>
            </a:r>
            <a:r>
              <a:rPr lang="it-IT" sz="2100" dirty="0">
                <a:solidFill>
                  <a:srgbClr val="00B050"/>
                </a:solidFill>
                <a:effectLst/>
              </a:rPr>
              <a:t> (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Oeno</a:t>
            </a:r>
            <a:r>
              <a:rPr lang="it-IT" sz="2100" dirty="0">
                <a:solidFill>
                  <a:srgbClr val="00B050"/>
                </a:solidFill>
                <a:effectLst/>
              </a:rPr>
              <a:t> 16/2001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revised</a:t>
            </a:r>
            <a:r>
              <a:rPr lang="it-IT" sz="2100" dirty="0">
                <a:solidFill>
                  <a:srgbClr val="00B050"/>
                </a:solidFill>
                <a:effectLst/>
              </a:rPr>
              <a:t> by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Oeno</a:t>
            </a:r>
            <a:r>
              <a:rPr lang="it-IT" sz="2100" dirty="0">
                <a:solidFill>
                  <a:srgbClr val="00B050"/>
                </a:solidFill>
                <a:effectLst/>
              </a:rPr>
              <a:t> 349-2011) </a:t>
            </a:r>
            <a:endParaRPr lang="it-IT" sz="2100" dirty="0">
              <a:solidFill>
                <a:srgbClr val="00B050"/>
              </a:solidFill>
            </a:endParaRPr>
          </a:p>
          <a:p>
            <a:pPr marL="342900" indent="-342900" algn="just">
              <a:lnSpc>
                <a:spcPts val="2920"/>
              </a:lnSpc>
              <a:buFont typeface="Wingdings" pitchFamily="2" charset="2"/>
              <a:buChar char="Ø"/>
            </a:pPr>
            <a:r>
              <a:rPr lang="it-IT" sz="2100" dirty="0">
                <a:solidFill>
                  <a:srgbClr val="00B050"/>
                </a:solidFill>
                <a:effectLst/>
              </a:rPr>
              <a:t>HPLC-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Determination</a:t>
            </a:r>
            <a:r>
              <a:rPr lang="it-IT" sz="2100" dirty="0">
                <a:solidFill>
                  <a:srgbClr val="00B050"/>
                </a:solidFill>
                <a:effectLst/>
              </a:rPr>
              <a:t> of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nine</a:t>
            </a:r>
            <a:r>
              <a:rPr lang="it-IT" sz="2100" dirty="0">
                <a:solidFill>
                  <a:srgbClr val="00B050"/>
                </a:solidFill>
                <a:effectLst/>
              </a:rPr>
              <a:t> major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anthocyanins</a:t>
            </a:r>
            <a:r>
              <a:rPr lang="it-IT" sz="2100" dirty="0">
                <a:solidFill>
                  <a:srgbClr val="00B050"/>
                </a:solidFill>
                <a:effectLst/>
              </a:rPr>
              <a:t> in red and rosé </a:t>
            </a:r>
            <a:r>
              <a:rPr lang="it-IT" sz="2100" dirty="0" err="1">
                <a:solidFill>
                  <a:srgbClr val="00B050"/>
                </a:solidFill>
                <a:effectLst/>
              </a:rPr>
              <a:t>wine</a:t>
            </a:r>
            <a:endParaRPr lang="it-IT" sz="2100" dirty="0">
              <a:solidFill>
                <a:srgbClr val="00B050"/>
              </a:solidFill>
              <a:effectLst/>
            </a:endParaRPr>
          </a:p>
          <a:p>
            <a:pPr marL="342900" indent="-342900" algn="just">
              <a:lnSpc>
                <a:spcPts val="2920"/>
              </a:lnSpc>
              <a:buFont typeface="Wingdings" pitchFamily="2" charset="2"/>
              <a:buChar char="Ø"/>
            </a:pPr>
            <a:endParaRPr lang="it-IT" sz="2100" dirty="0"/>
          </a:p>
          <a:p>
            <a:pPr marL="342900" indent="-342900" algn="just">
              <a:lnSpc>
                <a:spcPts val="2920"/>
              </a:lnSpc>
              <a:buFont typeface="Wingdings" pitchFamily="2" charset="2"/>
              <a:buChar char="Ø"/>
            </a:pPr>
            <a:r>
              <a:rPr lang="it-IT" sz="2100" dirty="0">
                <a:solidFill>
                  <a:srgbClr val="FF0000"/>
                </a:solidFill>
              </a:rPr>
              <a:t>Analysis of volatile </a:t>
            </a:r>
            <a:r>
              <a:rPr lang="it-IT" sz="2100" dirty="0" err="1">
                <a:solidFill>
                  <a:srgbClr val="FF0000"/>
                </a:solidFill>
              </a:rPr>
              <a:t>compounds</a:t>
            </a:r>
            <a:r>
              <a:rPr lang="it-IT" sz="2100" dirty="0">
                <a:solidFill>
                  <a:srgbClr val="FF0000"/>
                </a:solidFill>
              </a:rPr>
              <a:t> in </a:t>
            </a:r>
            <a:r>
              <a:rPr lang="it-IT" sz="2100" dirty="0" err="1">
                <a:solidFill>
                  <a:srgbClr val="FF0000"/>
                </a:solidFill>
              </a:rPr>
              <a:t>wines</a:t>
            </a:r>
            <a:r>
              <a:rPr lang="it-IT" sz="2100" dirty="0">
                <a:solidFill>
                  <a:srgbClr val="FF0000"/>
                </a:solidFill>
              </a:rPr>
              <a:t> by gas </a:t>
            </a:r>
            <a:r>
              <a:rPr lang="it-IT" sz="2100" dirty="0" err="1">
                <a:solidFill>
                  <a:srgbClr val="FF0000"/>
                </a:solidFill>
              </a:rPr>
              <a:t>chromatography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</a:p>
          <a:p>
            <a:pPr marL="342900" indent="-342900" algn="just">
              <a:lnSpc>
                <a:spcPts val="2920"/>
              </a:lnSpc>
              <a:buFont typeface="Wingdings" pitchFamily="2" charset="2"/>
              <a:buChar char="Ø"/>
            </a:pPr>
            <a:r>
              <a:rPr lang="it-IT" sz="2100" dirty="0">
                <a:solidFill>
                  <a:srgbClr val="FF0000"/>
                </a:solidFill>
              </a:rPr>
              <a:t>Method of </a:t>
            </a:r>
            <a:r>
              <a:rPr lang="it-IT" sz="2100" dirty="0" err="1">
                <a:solidFill>
                  <a:srgbClr val="FF0000"/>
                </a:solidFill>
              </a:rPr>
              <a:t>determination</a:t>
            </a:r>
            <a:r>
              <a:rPr lang="it-IT" sz="2100" dirty="0">
                <a:solidFill>
                  <a:srgbClr val="FF0000"/>
                </a:solidFill>
              </a:rPr>
              <a:t> of </a:t>
            </a:r>
            <a:r>
              <a:rPr lang="it-IT" sz="2100" dirty="0" err="1">
                <a:solidFill>
                  <a:srgbClr val="FF0000"/>
                </a:solidFill>
              </a:rPr>
              <a:t>phthalates</a:t>
            </a:r>
            <a:r>
              <a:rPr lang="it-IT" sz="2100" dirty="0">
                <a:solidFill>
                  <a:srgbClr val="FF0000"/>
                </a:solidFill>
              </a:rPr>
              <a:t> by gas  </a:t>
            </a:r>
            <a:r>
              <a:rPr lang="it-IT" sz="2100" dirty="0" err="1">
                <a:solidFill>
                  <a:srgbClr val="FF0000"/>
                </a:solidFill>
              </a:rPr>
              <a:t>chromatography</a:t>
            </a:r>
            <a:r>
              <a:rPr lang="it-IT" sz="2100" dirty="0">
                <a:solidFill>
                  <a:srgbClr val="FF0000"/>
                </a:solidFill>
              </a:rPr>
              <a:t>/mass </a:t>
            </a:r>
            <a:r>
              <a:rPr lang="it-IT" sz="2100" dirty="0" err="1">
                <a:solidFill>
                  <a:srgbClr val="FF0000"/>
                </a:solidFill>
              </a:rPr>
              <a:t>spectrometry</a:t>
            </a:r>
            <a:r>
              <a:rPr lang="it-IT" sz="2100" dirty="0">
                <a:solidFill>
                  <a:srgbClr val="FF0000"/>
                </a:solidFill>
              </a:rPr>
              <a:t> in </a:t>
            </a:r>
            <a:r>
              <a:rPr lang="it-IT" sz="2100" dirty="0" err="1">
                <a:solidFill>
                  <a:srgbClr val="FF0000"/>
                </a:solidFill>
              </a:rPr>
              <a:t>wines</a:t>
            </a:r>
            <a:r>
              <a:rPr lang="it-IT" sz="2100" dirty="0">
                <a:solidFill>
                  <a:srgbClr val="FF0000"/>
                </a:solidFill>
              </a:rPr>
              <a:t> (</a:t>
            </a:r>
            <a:r>
              <a:rPr lang="it-IT" sz="2100" dirty="0" err="1">
                <a:solidFill>
                  <a:srgbClr val="FF0000"/>
                </a:solidFill>
              </a:rPr>
              <a:t>Oeno</a:t>
            </a:r>
            <a:r>
              <a:rPr lang="it-IT" sz="2100" dirty="0">
                <a:solidFill>
                  <a:srgbClr val="FF0000"/>
                </a:solidFill>
              </a:rPr>
              <a:t> 477/2013 </a:t>
            </a:r>
            <a:r>
              <a:rPr lang="it-IT" sz="2100" dirty="0" err="1">
                <a:solidFill>
                  <a:srgbClr val="FF0000"/>
                </a:solidFill>
              </a:rPr>
              <a:t>revised</a:t>
            </a:r>
            <a:r>
              <a:rPr lang="it-IT" sz="2100" dirty="0">
                <a:solidFill>
                  <a:srgbClr val="FF0000"/>
                </a:solidFill>
              </a:rPr>
              <a:t> by </a:t>
            </a:r>
            <a:r>
              <a:rPr lang="it-IT" sz="2100" dirty="0" err="1">
                <a:solidFill>
                  <a:srgbClr val="FF0000"/>
                </a:solidFill>
              </a:rPr>
              <a:t>Oeno</a:t>
            </a:r>
            <a:r>
              <a:rPr lang="it-IT" sz="2100" dirty="0">
                <a:solidFill>
                  <a:srgbClr val="FF0000"/>
                </a:solidFill>
              </a:rPr>
              <a:t> 596/2019) </a:t>
            </a:r>
          </a:p>
        </p:txBody>
      </p:sp>
    </p:spTree>
    <p:extLst>
      <p:ext uri="{BB962C8B-B14F-4D97-AF65-F5344CB8AC3E}">
        <p14:creationId xmlns:p14="http://schemas.microsoft.com/office/powerpoint/2010/main" val="37523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F282E-47DA-B4DB-C8B2-C39C1A98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75" y="167070"/>
            <a:ext cx="114842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Méthode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OIV-MA-AS315-27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Méthode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of volatile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gas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OIV-OENO 553/2016)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volatile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 g/L sugar.</a:t>
            </a:r>
            <a:b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 sugar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 g/L and for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mistelles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practised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ABV)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removes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 of the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318A45-6A54-D15B-4A19-FEFAA17A08CA}"/>
              </a:ext>
            </a:extLst>
          </p:cNvPr>
          <p:cNvSpPr txBox="1"/>
          <p:nvPr/>
        </p:nvSpPr>
        <p:spPr>
          <a:xfrm>
            <a:off x="631556" y="3182278"/>
            <a:ext cx="609858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b="1" dirty="0">
                <a:effectLst/>
                <a:latin typeface="TimesNewRomanPS"/>
              </a:rPr>
              <a:t>2 – Scope of </a:t>
            </a:r>
            <a:r>
              <a:rPr lang="it-IT" sz="1500" b="1" dirty="0" err="1">
                <a:effectLst/>
                <a:latin typeface="TimesNewRomanPS"/>
              </a:rPr>
              <a:t>application</a:t>
            </a:r>
            <a:r>
              <a:rPr lang="it-IT" sz="1500" b="1" dirty="0">
                <a:effectLst/>
                <a:latin typeface="TimesNewRomanPS"/>
              </a:rPr>
              <a:t> </a:t>
            </a:r>
            <a:endParaRPr lang="it-IT" sz="1500" dirty="0"/>
          </a:p>
          <a:p>
            <a:r>
              <a:rPr lang="it-IT" sz="1500" dirty="0">
                <a:effectLst/>
                <a:latin typeface="TimesNewRomanPSMT"/>
              </a:rPr>
              <a:t>The </a:t>
            </a:r>
            <a:r>
              <a:rPr lang="it-IT" sz="1500" dirty="0" err="1">
                <a:effectLst/>
                <a:latin typeface="TimesNewRomanPSMT"/>
              </a:rPr>
              <a:t>present</a:t>
            </a:r>
            <a:r>
              <a:rPr lang="it-IT" sz="1500" dirty="0">
                <a:effectLst/>
                <a:latin typeface="TimesNewRomanPSMT"/>
              </a:rPr>
              <a:t> </a:t>
            </a:r>
            <a:r>
              <a:rPr lang="it-IT" sz="1500" dirty="0" err="1">
                <a:effectLst/>
                <a:latin typeface="TimesNewRomanPSMT"/>
              </a:rPr>
              <a:t>method</a:t>
            </a:r>
            <a:r>
              <a:rPr lang="it-IT" sz="1500" dirty="0">
                <a:effectLst/>
                <a:latin typeface="TimesNewRomanPSMT"/>
              </a:rPr>
              <a:t> </a:t>
            </a:r>
            <a:r>
              <a:rPr lang="it-IT" sz="1500" dirty="0" err="1">
                <a:effectLst/>
                <a:latin typeface="TimesNewRomanPSMT"/>
              </a:rPr>
              <a:t>may</a:t>
            </a:r>
            <a:r>
              <a:rPr lang="it-IT" sz="1500" dirty="0">
                <a:effectLst/>
                <a:latin typeface="TimesNewRomanPSMT"/>
              </a:rPr>
              <a:t> be </a:t>
            </a:r>
            <a:r>
              <a:rPr lang="it-IT" sz="1500" dirty="0" err="1">
                <a:effectLst/>
                <a:latin typeface="TimesNewRomanPSMT"/>
              </a:rPr>
              <a:t>used</a:t>
            </a:r>
            <a:r>
              <a:rPr lang="it-IT" sz="1500" dirty="0">
                <a:effectLst/>
                <a:latin typeface="TimesNewRomanPSMT"/>
              </a:rPr>
              <a:t> for the </a:t>
            </a:r>
            <a:r>
              <a:rPr lang="it-IT" sz="1500" dirty="0" err="1">
                <a:effectLst/>
                <a:latin typeface="TimesNewRomanPSMT"/>
              </a:rPr>
              <a:t>quantification</a:t>
            </a:r>
            <a:r>
              <a:rPr lang="it-IT" sz="1500" dirty="0">
                <a:effectLst/>
                <a:latin typeface="TimesNewRomanPSMT"/>
              </a:rPr>
              <a:t> of the following </a:t>
            </a:r>
            <a:r>
              <a:rPr lang="it-IT" sz="1500" dirty="0" err="1">
                <a:effectLst/>
                <a:latin typeface="TimesNewRomanPSMT"/>
              </a:rPr>
              <a:t>compounds</a:t>
            </a:r>
            <a:r>
              <a:rPr lang="it-IT" sz="1500" dirty="0">
                <a:effectLst/>
                <a:latin typeface="TimesNewRomanPSMT"/>
              </a:rPr>
              <a:t> (non-</a:t>
            </a:r>
            <a:r>
              <a:rPr lang="it-IT" sz="1500" dirty="0" err="1">
                <a:effectLst/>
                <a:latin typeface="TimesNewRomanPSMT"/>
              </a:rPr>
              <a:t>exhaustive</a:t>
            </a:r>
            <a:r>
              <a:rPr lang="it-IT" sz="1500" dirty="0">
                <a:effectLst/>
                <a:latin typeface="TimesNewRomanPSMT"/>
              </a:rPr>
              <a:t> list): </a:t>
            </a:r>
          </a:p>
          <a:p>
            <a:endParaRPr lang="it-IT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</a:t>
            </a:r>
            <a:r>
              <a:rPr lang="it-IT" sz="1500" dirty="0" err="1">
                <a:effectLst/>
                <a:latin typeface="TimesNewRomanPSMT"/>
              </a:rPr>
              <a:t>ethanal</a:t>
            </a:r>
            <a:r>
              <a:rPr lang="it-IT" sz="1500" dirty="0">
                <a:effectLst/>
                <a:latin typeface="TimesNewRomanPSMT"/>
              </a:rPr>
              <a:t>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</a:t>
            </a:r>
            <a:r>
              <a:rPr lang="it-IT" sz="1500" dirty="0" err="1">
                <a:effectLst/>
                <a:latin typeface="TimesNewRomanPSMT"/>
              </a:rPr>
              <a:t>ethyl</a:t>
            </a:r>
            <a:r>
              <a:rPr lang="it-IT" sz="1500" dirty="0">
                <a:effectLst/>
                <a:latin typeface="TimesNewRomanPSMT"/>
              </a:rPr>
              <a:t> acetate,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</a:t>
            </a:r>
            <a:r>
              <a:rPr lang="it-IT" sz="1500" dirty="0" err="1">
                <a:effectLst/>
                <a:latin typeface="TimesNewRomanPSMT"/>
              </a:rPr>
              <a:t>methanol</a:t>
            </a:r>
            <a:r>
              <a:rPr lang="it-IT" sz="1500" dirty="0">
                <a:effectLst/>
                <a:latin typeface="TimesNewRomanPSMT"/>
              </a:rPr>
              <a:t>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butan-2-ol,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propan-1-ol,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2-methylpropan-1-ol,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</a:t>
            </a:r>
            <a:r>
              <a:rPr lang="it-IT" sz="1500" dirty="0" err="1">
                <a:effectLst/>
                <a:latin typeface="TimesNewRomanPSMT"/>
              </a:rPr>
              <a:t>isoamyl</a:t>
            </a:r>
            <a:r>
              <a:rPr lang="it-IT" sz="1500" dirty="0">
                <a:effectLst/>
                <a:latin typeface="TimesNewRomanPSMT"/>
              </a:rPr>
              <a:t> acetate,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 </a:t>
            </a:r>
            <a:r>
              <a:rPr lang="it-IT" sz="1500" dirty="0" err="1">
                <a:effectLst/>
                <a:latin typeface="TimesNewRomanPSMT"/>
              </a:rPr>
              <a:t>furfuraldehyde</a:t>
            </a:r>
            <a:r>
              <a:rPr lang="it-IT" sz="1500" dirty="0">
                <a:effectLst/>
                <a:latin typeface="TimesNewRomanPSMT"/>
              </a:rPr>
              <a:t>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(2R,3R)-butane-2,3-diol,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(2R,3S)-butane-2,3-diol, </a:t>
            </a:r>
            <a:endParaRPr lang="it-IT" sz="1500" dirty="0">
              <a:effectLst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D86B72-2EBA-575D-75AF-9042427D0E5C}"/>
              </a:ext>
            </a:extLst>
          </p:cNvPr>
          <p:cNvSpPr txBox="1"/>
          <p:nvPr/>
        </p:nvSpPr>
        <p:spPr>
          <a:xfrm>
            <a:off x="3680847" y="3936893"/>
            <a:ext cx="2626963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TimesNewRomanPSMT"/>
              </a:rPr>
              <a:t>-  </a:t>
            </a:r>
            <a:r>
              <a:rPr lang="it-IT" sz="1500" dirty="0">
                <a:effectLst/>
                <a:latin typeface="TimesNewRomanPSMT"/>
              </a:rPr>
              <a:t>butan-1-ol,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2-methylbutan-1-ol,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3-methylbutan-1-ol,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pentan-1-ol,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</a:t>
            </a:r>
            <a:r>
              <a:rPr lang="it-IT" sz="1500" dirty="0" err="1">
                <a:effectLst/>
                <a:latin typeface="TimesNewRomanPSMT"/>
              </a:rPr>
              <a:t>acetoin</a:t>
            </a:r>
            <a:r>
              <a:rPr lang="it-IT" sz="1500" dirty="0">
                <a:effectLst/>
                <a:latin typeface="TimesNewRomanPSMT"/>
              </a:rPr>
              <a:t>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</a:t>
            </a:r>
            <a:r>
              <a:rPr lang="it-IT" sz="1500" dirty="0" err="1">
                <a:effectLst/>
                <a:latin typeface="TimesNewRomanPSMT"/>
              </a:rPr>
              <a:t>ethyl</a:t>
            </a:r>
            <a:r>
              <a:rPr lang="it-IT" sz="1500" dirty="0">
                <a:effectLst/>
                <a:latin typeface="TimesNewRomanPSMT"/>
              </a:rPr>
              <a:t> </a:t>
            </a:r>
            <a:r>
              <a:rPr lang="it-IT" sz="1500" dirty="0" err="1">
                <a:effectLst/>
                <a:latin typeface="TimesNewRomanPSMT"/>
              </a:rPr>
              <a:t>lactate</a:t>
            </a:r>
            <a:r>
              <a:rPr lang="it-IT" sz="1500" dirty="0">
                <a:effectLst/>
                <a:latin typeface="TimesNewRomanPSMT"/>
              </a:rPr>
              <a:t>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hexan-1-ol,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3-ethoxypropanol, </a:t>
            </a:r>
            <a:endParaRPr lang="it-IT" sz="15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  <a:latin typeface="TimesNewRomanPSMT"/>
              </a:rPr>
              <a:t>-  </a:t>
            </a:r>
            <a:r>
              <a:rPr lang="it-IT" sz="1500" dirty="0" err="1">
                <a:effectLst/>
                <a:latin typeface="TimesNewRomanPSMT"/>
              </a:rPr>
              <a:t>ethyl</a:t>
            </a:r>
            <a:r>
              <a:rPr lang="it-IT" sz="1500" dirty="0">
                <a:effectLst/>
                <a:latin typeface="TimesNewRomanPSMT"/>
              </a:rPr>
              <a:t> </a:t>
            </a:r>
            <a:r>
              <a:rPr lang="it-IT" sz="1500" dirty="0" err="1">
                <a:effectLst/>
                <a:latin typeface="TimesNewRomanPSMT"/>
              </a:rPr>
              <a:t>octanoate</a:t>
            </a:r>
            <a:r>
              <a:rPr lang="it-IT" sz="1500" dirty="0">
                <a:effectLst/>
                <a:latin typeface="TimesNewRomanPSMT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</a:rPr>
              <a:t>- propane-1,2-diol,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</a:rPr>
              <a:t>- </a:t>
            </a:r>
            <a:r>
              <a:rPr lang="it-IT" sz="1500" dirty="0" err="1">
                <a:effectLst/>
              </a:rPr>
              <a:t>butyrolactone</a:t>
            </a:r>
            <a:r>
              <a:rPr lang="it-IT" sz="1500" dirty="0">
                <a:effectLst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>
                <a:effectLst/>
              </a:rPr>
              <a:t>- </a:t>
            </a:r>
            <a:r>
              <a:rPr lang="it-IT" sz="1500" dirty="0" err="1">
                <a:effectLst/>
              </a:rPr>
              <a:t>diethyl</a:t>
            </a:r>
            <a:r>
              <a:rPr lang="it-IT" sz="1500" dirty="0">
                <a:effectLst/>
              </a:rPr>
              <a:t> </a:t>
            </a:r>
            <a:r>
              <a:rPr lang="it-IT" sz="1500" dirty="0" err="1">
                <a:effectLst/>
              </a:rPr>
              <a:t>succinate</a:t>
            </a:r>
            <a:r>
              <a:rPr lang="it-IT" sz="1500" dirty="0">
                <a:effectLst/>
              </a:rPr>
              <a:t>,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D4247FB-DA24-585D-5EB5-CF0DCBA6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751" y="2995230"/>
            <a:ext cx="4330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2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ABAF74-0BAC-49E5-DEFB-8E4E3BC4722C}"/>
              </a:ext>
            </a:extLst>
          </p:cNvPr>
          <p:cNvSpPr txBox="1"/>
          <p:nvPr/>
        </p:nvSpPr>
        <p:spPr>
          <a:xfrm>
            <a:off x="156832" y="189160"/>
            <a:ext cx="117094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it-IT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it-IT" sz="17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it-IT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Volatile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quantified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gas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injection of the sample,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an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standard,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capillary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coated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bonded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flame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ionisation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92221C-29DA-E5BD-92A4-9B272AD75A35}"/>
              </a:ext>
            </a:extLst>
          </p:cNvPr>
          <p:cNvSpPr txBox="1"/>
          <p:nvPr/>
        </p:nvSpPr>
        <p:spPr>
          <a:xfrm>
            <a:off x="156832" y="1313676"/>
            <a:ext cx="6096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it-IT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– Procedure </a:t>
            </a:r>
            <a:endParaRPr lang="it-IT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gas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capillary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endParaRPr lang="it-IT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it-IT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it-IT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it-IT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it-IT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way of </a:t>
            </a:r>
            <a:r>
              <a:rPr lang="it-IT" sz="1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it-IT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Carrier gas (4.4):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90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Septum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flow rate: 2.5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/min</a:t>
            </a:r>
          </a:p>
          <a:p>
            <a:pPr>
              <a:buFont typeface="+mj-lt"/>
              <a:buAutoNum type="arabicPeriod"/>
            </a:pP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Split flow rate: 40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/min</a:t>
            </a:r>
          </a:p>
          <a:p>
            <a:pPr>
              <a:buFont typeface="+mj-lt"/>
              <a:buAutoNum type="arabicPeriod"/>
            </a:pPr>
            <a:r>
              <a:rPr lang="it-IT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Split mode of injection</a:t>
            </a:r>
          </a:p>
          <a:p>
            <a:pPr>
              <a:buFont typeface="+mj-lt"/>
              <a:buAutoNum type="arabicPeriod"/>
            </a:pP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l-G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Temperature of the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injector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200 °C Detector: </a:t>
            </a:r>
            <a:r>
              <a:rPr lang="it-IT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FID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flame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ionisation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it-IT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Detector temperature </a:t>
            </a:r>
            <a:r>
              <a:rPr lang="it-IT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250 °C</a:t>
            </a:r>
          </a:p>
          <a:p>
            <a:pPr>
              <a:buFont typeface="+mj-lt"/>
              <a:buAutoNum type="arabicPeriod"/>
            </a:pP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Flame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(4.3) = 50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(4.5) = 130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it-IT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Temperature programming:</a:t>
            </a:r>
          </a:p>
          <a:p>
            <a:pPr>
              <a:buFont typeface="+mj-lt"/>
              <a:buAutoNum type="arabicPeriod"/>
            </a:pP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temp. 1 = 32 °C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2.5 °C/min, up to 80 °C - t1 = 0 min</a:t>
            </a:r>
          </a:p>
          <a:p>
            <a:pPr>
              <a:buFont typeface="+mj-lt"/>
              <a:buAutoNum type="arabicPeriod"/>
            </a:pP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temp. 2 = 80 °C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°C/min, up to 170 °C - t2 = 20 min</a:t>
            </a:r>
          </a:p>
          <a:p>
            <a:pPr>
              <a:buFont typeface="+mj-lt"/>
              <a:buAutoNum type="arabicPeriod"/>
            </a:pP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temp. 3 = 170 °C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 °C/min, up to 220°C - t3 = 20 min</a:t>
            </a:r>
          </a:p>
          <a:p>
            <a:pPr>
              <a:buFont typeface="+mj-lt"/>
              <a:buAutoNum type="arabicPeriod"/>
            </a:pPr>
            <a:endParaRPr lang="it-IT" sz="1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C63AB24D-0B43-8909-5784-C8AB83685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080" y="1284432"/>
            <a:ext cx="6096000" cy="55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0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CD5B17-2A7E-5FAA-328C-D0E3EB50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38" y="5520740"/>
            <a:ext cx="5003222" cy="122029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2EFC3F-63C2-F31C-CA79-F7A08C848673}"/>
              </a:ext>
            </a:extLst>
          </p:cNvPr>
          <p:cNvSpPr txBox="1"/>
          <p:nvPr/>
        </p:nvSpPr>
        <p:spPr>
          <a:xfrm>
            <a:off x="107950" y="72076"/>
            <a:ext cx="116332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OIV-MA-AS323-10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of </a:t>
            </a:r>
            <a:r>
              <a:rPr lang="it-IT" sz="17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it-IT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7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phthalates</a:t>
            </a:r>
            <a:r>
              <a:rPr lang="it-IT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gas </a:t>
            </a:r>
            <a:r>
              <a:rPr lang="it-IT" sz="17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it-IT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mass </a:t>
            </a:r>
            <a:r>
              <a:rPr lang="it-IT" sz="17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r>
              <a:rPr lang="it-IT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7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endParaRPr lang="it-IT" sz="17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SCOPE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applies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phthalates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PRINCIPLE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sample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isohexane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concentrated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concentrated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gas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/mass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(GC/MS) with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deuterated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standards.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530ACFF-99D4-F98C-4102-875693628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4740"/>
            <a:ext cx="5939166" cy="370296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897E46B-632B-3947-EE2D-22FC1924A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738" y="2502127"/>
            <a:ext cx="2620093" cy="207491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0A94F3F-98CB-888C-A942-81AD087D8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098" y="4759109"/>
            <a:ext cx="3601687" cy="17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lettera&#10;&#10;Descrizione generata automaticamente">
            <a:extLst>
              <a:ext uri="{FF2B5EF4-FFF2-40B4-BE49-F238E27FC236}">
                <a16:creationId xmlns:a16="http://schemas.microsoft.com/office/drawing/2014/main" id="{34829E42-5662-EFA3-1A99-73C2376F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57149"/>
            <a:ext cx="7131049" cy="35585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6DBFF8-4FB8-5B45-FD6A-F95C0F0C7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825" y="3479800"/>
            <a:ext cx="80001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D177E50-5EC8-2689-038A-89F7B414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46050"/>
            <a:ext cx="9477080" cy="23939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0CA27F7-6B1E-4D3B-399D-80AFC4361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1339"/>
            <a:ext cx="9055100" cy="39533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1BD9B9A-CA94-904D-EBC4-A8EEBAE65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254" y="3900713"/>
            <a:ext cx="5607746" cy="23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5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E549C4-0A60-DBAB-1238-DA89BA52A26A}"/>
              </a:ext>
            </a:extLst>
          </p:cNvPr>
          <p:cNvSpPr txBox="1"/>
          <p:nvPr/>
        </p:nvSpPr>
        <p:spPr>
          <a:xfrm>
            <a:off x="346553" y="298516"/>
            <a:ext cx="11498893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Organic acids Method OIV-MA-AS313-04 </a:t>
            </a:r>
          </a:p>
          <a:p>
            <a:endParaRPr 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 organic acids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simultaneously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high performance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it-IT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(HPLC).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 organic acids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octyl-bonded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silica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resin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acids are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spectrophotometric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absorbance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ultraviolet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malic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tartaric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acids,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advisable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use an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octyl-bonded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silica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for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lactic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acids, an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resin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acids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an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analyzed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under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B79B16-EF2B-E92F-BB53-374FD5A3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4161111"/>
            <a:ext cx="7167563" cy="24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DABC11-06C5-6C79-922E-6B0481D6EF24}"/>
              </a:ext>
            </a:extLst>
          </p:cNvPr>
          <p:cNvSpPr txBox="1"/>
          <p:nvPr/>
        </p:nvSpPr>
        <p:spPr>
          <a:xfrm>
            <a:off x="175365" y="197346"/>
            <a:ext cx="1024629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Apparatus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2.1. Cellulose membrane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apparatus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pores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0.45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m) 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Octadecyl-bonded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silica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fitted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cartridges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(e.g. Sep Pak - Waters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Assoc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2.3. High Performance Liquid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Chromatograph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equipped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with: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— a 10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 loop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injector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— a temperature control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apparatus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spectrophotometer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detector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capable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of making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absorbance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210 nm,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— a chart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recorder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or integrator.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2.3.1 In the case of </a:t>
            </a:r>
            <a:r>
              <a:rPr lang="it-I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lactic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acetic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acid </a:t>
            </a:r>
            <a:r>
              <a:rPr lang="it-I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— a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 strong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cation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(H+)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resin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(300 mm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7.8 mm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9 m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size) (e.g. HPX-87 H BIO-RAD),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— mobile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sulfuric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acid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0.0125 mol/L,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— flow rate: 0.6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/min,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— temperature: 60 - 65°C. (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resin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2.3.2 In the case of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fumaric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succinic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shikimic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lactic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malic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tartaric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acid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(250 mm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4 mm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placed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fitted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octyl-bonded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silica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spherical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5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—mobile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di-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phosphate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70 g/L,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sulfate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14 g/L,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pH 2.1 by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phosphoric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acid,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— flow rate: 0.8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/min, — temperature: 20°C. </a:t>
            </a:r>
          </a:p>
        </p:txBody>
      </p:sp>
    </p:spTree>
    <p:extLst>
      <p:ext uri="{BB962C8B-B14F-4D97-AF65-F5344CB8AC3E}">
        <p14:creationId xmlns:p14="http://schemas.microsoft.com/office/powerpoint/2010/main" val="327656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FE8A3-F20A-CBEF-3393-768A3E894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0" y="647783"/>
            <a:ext cx="12211137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OIV-MA-AS315-18 </a:t>
            </a:r>
            <a:r>
              <a:rPr kumimoji="0" lang="it-IT" altLang="it-IT" sz="1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kumimoji="0" lang="it-IT" altLang="it-IT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kumimoji="0" lang="it-IT" altLang="it-IT" sz="1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kumimoji="0" lang="it-IT" altLang="it-IT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Analysis of </a:t>
            </a:r>
            <a:r>
              <a:rPr kumimoji="0" lang="it-IT" altLang="it-IT" sz="1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biogenic</a:t>
            </a:r>
            <a:r>
              <a:rPr kumimoji="0" lang="it-IT" altLang="it-IT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1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amines</a:t>
            </a:r>
            <a:r>
              <a:rPr kumimoji="0" lang="it-IT" altLang="it-IT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musts and </a:t>
            </a:r>
            <a:r>
              <a:rPr kumimoji="0" lang="it-IT" altLang="it-IT" sz="1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r>
              <a:rPr kumimoji="0" lang="it-IT" altLang="it-IT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1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kumimoji="0" lang="it-IT" altLang="it-IT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HPLC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SCOPE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biogenic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amines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musts and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Ethanolamine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20 mg/l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15 mg/l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Methylamine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10 mg/l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Serotonin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20 mg/l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Ethylamine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20 mg/l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Tyramine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20 mg/l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Isopropylamine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20 mg/l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Propylamine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normally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absent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Isobutylamine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15 mg/l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Butylamine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10 mg/l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Tryptamine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20 mg/l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Phenylethylamine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20 mg/l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Putrescine or 1,4-diaminobutane: up to 40 mg/l 2-Methylbutylamine: up to 20 mg/l 3-Methylbutylamine: up to 20 mg/l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Cadaverine or 1,5-diaminopentane: up to 20 mg/l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Hexylamine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up to 10 mg/l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ge115image261497664">
            <a:extLst>
              <a:ext uri="{FF2B5EF4-FFF2-40B4-BE49-F238E27FC236}">
                <a16:creationId xmlns:a16="http://schemas.microsoft.com/office/drawing/2014/main" id="{56D50DEC-0861-F65E-1545-79B03368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25463"/>
            <a:ext cx="4724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69D774-44EB-D1B6-148C-A9026A1BA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324" y="2271712"/>
            <a:ext cx="6053467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6E21D3-D66C-A867-11FA-B4724AE6F51C}"/>
              </a:ext>
            </a:extLst>
          </p:cNvPr>
          <p:cNvSpPr txBox="1"/>
          <p:nvPr/>
        </p:nvSpPr>
        <p:spPr>
          <a:xfrm>
            <a:off x="367430" y="2828401"/>
            <a:ext cx="118245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6.3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Derivatisation</a:t>
            </a:r>
            <a:endParaRPr lang="it-IT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borosilicic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glass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(5.37), pour 2 ml of OPA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(4.28), 2 ml of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borate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buffer (4.29), 0,6 ml of 2-mercaptoethanol (4.33). Close, mix (5.30). Open and pour 0,4 ml of sample. Close, mix (5.30).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Inject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derivitive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Rinse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after injection, due to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odour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Derivatisation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out by an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changer-preparer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case,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come close to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derivisation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73560E-C89A-1092-1F55-400B400B3B3B}"/>
              </a:ext>
            </a:extLst>
          </p:cNvPr>
          <p:cNvSpPr txBox="1"/>
          <p:nvPr/>
        </p:nvSpPr>
        <p:spPr>
          <a:xfrm>
            <a:off x="367430" y="85201"/>
            <a:ext cx="116325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PRINCIPLE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biogenic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amines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HPLC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C18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it-IT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O- </a:t>
            </a:r>
            <a:r>
              <a:rPr lang="it-IT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phthalaldehyde</a:t>
            </a:r>
            <a:r>
              <a:rPr lang="it-IT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(OPA) </a:t>
            </a:r>
            <a:r>
              <a:rPr lang="it-IT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derivatization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fluorimetric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7AD30A4-75C8-768C-E1EA-789D4B880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855" y="1196438"/>
            <a:ext cx="1816629" cy="18166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16724D-8F1F-A71F-2B4A-A4D2B06FD288}"/>
              </a:ext>
            </a:extLst>
          </p:cNvPr>
          <p:cNvSpPr txBox="1"/>
          <p:nvPr/>
        </p:nvSpPr>
        <p:spPr>
          <a:xfrm>
            <a:off x="8158162" y="2643735"/>
            <a:ext cx="27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TAG-FLUORESCENTE</a:t>
            </a:r>
          </a:p>
        </p:txBody>
      </p:sp>
    </p:spTree>
    <p:extLst>
      <p:ext uri="{BB962C8B-B14F-4D97-AF65-F5344CB8AC3E}">
        <p14:creationId xmlns:p14="http://schemas.microsoft.com/office/powerpoint/2010/main" val="211405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B5C06C-A97C-4227-CDDA-8FCD33DAB448}"/>
              </a:ext>
            </a:extLst>
          </p:cNvPr>
          <p:cNvSpPr txBox="1"/>
          <p:nvPr/>
        </p:nvSpPr>
        <p:spPr>
          <a:xfrm>
            <a:off x="516731" y="206365"/>
            <a:ext cx="111585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OIV-MA-F1-03 </a:t>
            </a:r>
            <a:r>
              <a:rPr lang="it-IT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Sucrose</a:t>
            </a:r>
            <a:r>
              <a:rPr lang="it-IT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High-Performance Liquid </a:t>
            </a:r>
            <a:r>
              <a:rPr lang="it-IT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it-IT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Oeno</a:t>
            </a:r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419A-2011)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D10AE2-BFF4-713F-6F94-FB7A3B85C35C}"/>
              </a:ext>
            </a:extLst>
          </p:cNvPr>
          <p:cNvSpPr txBox="1"/>
          <p:nvPr/>
        </p:nvSpPr>
        <p:spPr>
          <a:xfrm>
            <a:off x="359568" y="2958316"/>
            <a:ext cx="1147286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Procedure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4.1 </a:t>
            </a:r>
            <a:r>
              <a:rPr lang="it-IT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sample:</a:t>
            </a:r>
            <a:b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diluting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rectified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concentrated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must to 40 % (m/v)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 'Total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acidity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',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5.1., and filtering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0.45 </a:t>
            </a:r>
            <a:r>
              <a:rPr lang="el-G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 membrane filter.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4.2 </a:t>
            </a:r>
            <a:r>
              <a:rPr lang="it-IT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Chromatographic</a:t>
            </a:r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b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Inject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turn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l-G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of the standard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10 </a:t>
            </a:r>
            <a:r>
              <a:rPr lang="el-G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of the sample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4.1.</a:t>
            </a:r>
            <a:b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injections in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order.</a:t>
            </a:r>
            <a:b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chromatogram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time of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sucrose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 minutes.</a:t>
            </a:r>
            <a:b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sample volume and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chromatographic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curve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B4C8E2-AEBA-7770-030A-F77CD9AAFFE6}"/>
              </a:ext>
            </a:extLst>
          </p:cNvPr>
          <p:cNvSpPr txBox="1"/>
          <p:nvPr/>
        </p:nvSpPr>
        <p:spPr>
          <a:xfrm>
            <a:off x="454739" y="883473"/>
            <a:ext cx="70774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t-IT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testing and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high-performance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sucrose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alkylamine-bonded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silica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refractometry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quantified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an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under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352AA45-5EEB-6F44-1284-88909706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284" y="711135"/>
            <a:ext cx="3148028" cy="22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197640-4E4F-E4B1-CB8F-3142AA9E1B40}"/>
              </a:ext>
            </a:extLst>
          </p:cNvPr>
          <p:cNvSpPr txBox="1"/>
          <p:nvPr/>
        </p:nvSpPr>
        <p:spPr>
          <a:xfrm>
            <a:off x="294468" y="159823"/>
            <a:ext cx="118975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OIV-MA-AS315-10  </a:t>
            </a:r>
            <a:r>
              <a:rPr lang="it-IT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Measuring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ochratoxine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in </a:t>
            </a:r>
            <a:r>
              <a:rPr lang="it-IT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b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it-IT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immunoaffinity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HLPC with </a:t>
            </a:r>
            <a:r>
              <a:rPr lang="it-IT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fluorescence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Oeno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16/2001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revised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Oeno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349-2011)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FIELD OF APPLICATION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determining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ochratoxine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(OTA) in red, rosé, and white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special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ranging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up 10 </a:t>
            </a:r>
            <a:r>
              <a:rPr lang="el-G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g/l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immunoaffinity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high performance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(HPLC) [1].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PRINCIPLE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 samples are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diluted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polyethylene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glycol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carbonate.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purified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immunoaffinity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OTA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eluted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quantified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HPLC in inverse state with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fluorimetric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91BDB5-2609-03B3-5EAF-ED33CAAA6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626" y="4493370"/>
            <a:ext cx="4267631" cy="20484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E5717A-B4A0-2DFF-C2AE-944976A5F76D}"/>
              </a:ext>
            </a:extLst>
          </p:cNvPr>
          <p:cNvSpPr txBox="1"/>
          <p:nvPr/>
        </p:nvSpPr>
        <p:spPr>
          <a:xfrm>
            <a:off x="356465" y="4223129"/>
            <a:ext cx="61063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5.3 HPLC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Using the injection loop,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inject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reconstituted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2 ml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 in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Fluorescence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detector: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= 333 nm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Emitting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= 460 nm</a:t>
            </a:r>
          </a:p>
        </p:txBody>
      </p:sp>
    </p:spTree>
    <p:extLst>
      <p:ext uri="{BB962C8B-B14F-4D97-AF65-F5344CB8AC3E}">
        <p14:creationId xmlns:p14="http://schemas.microsoft.com/office/powerpoint/2010/main" val="368063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C04F0F-7B88-C12A-E685-1E969210EE41}"/>
              </a:ext>
            </a:extLst>
          </p:cNvPr>
          <p:cNvSpPr txBox="1"/>
          <p:nvPr/>
        </p:nvSpPr>
        <p:spPr>
          <a:xfrm>
            <a:off x="244258" y="191134"/>
            <a:ext cx="11667994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HPLC-</a:t>
            </a:r>
            <a:r>
              <a:rPr lang="it-IT" sz="21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it-IT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1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it-IT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it-IT" sz="21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anthocyanins</a:t>
            </a:r>
            <a:r>
              <a:rPr lang="it-IT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red and rosé </a:t>
            </a:r>
            <a:r>
              <a:rPr lang="it-IT" sz="21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it-IT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1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it-IT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Oeno</a:t>
            </a:r>
            <a:r>
              <a:rPr lang="it-IT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22/2003 </a:t>
            </a:r>
            <a:r>
              <a:rPr lang="it-IT" sz="21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it-IT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21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Oeno</a:t>
            </a:r>
            <a:r>
              <a:rPr lang="it-IT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12/2007) </a:t>
            </a:r>
          </a:p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FIELD OF APPLICATION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the relative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anthocyanins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red and rosé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HPLC with reverse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UV-VIS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PRINCIPLE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acylated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anthocyanins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Figure 1,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peaks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1-5) and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acylated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anthocyanins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Figure 1,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peaks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6-9). Analysis of red and rosé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HPLC by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reverse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elution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water/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formic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acid/acetonitrile with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518 nm [1.2].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2.1 COLUMN</a:t>
            </a:r>
          </a:p>
          <a:p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LiChrospher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 RP 18 (5 </a:t>
            </a:r>
            <a:r>
              <a:rPr lang="el-G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m) in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LiChroCart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250-4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guard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for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RP 18 (30-40 mm) in a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cartridge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mm in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20 mm long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5.1 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samples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poured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sample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vials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sample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changer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Cloudy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samples are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0.45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 membrane filter for HPLC sample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The first part of the filtrate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943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91EECA-F0F8-A7C5-A5E6-4A7100492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466"/>
            <a:ext cx="6544170" cy="48290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EB9E0BC-EF8C-AEC4-5DFF-583D4AE96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618" y="304800"/>
            <a:ext cx="5033060" cy="2946400"/>
          </a:xfrm>
          <a:prstGeom prst="rect">
            <a:avLst/>
          </a:prstGeom>
        </p:spPr>
      </p:pic>
      <p:pic>
        <p:nvPicPr>
          <p:cNvPr id="8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A53ECDC1-2A80-2F53-221C-02EC35A19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60" y="3176053"/>
            <a:ext cx="5719117" cy="3600413"/>
          </a:xfrm>
          <a:prstGeom prst="rect">
            <a:avLst/>
          </a:prstGeom>
        </p:spPr>
      </p:pic>
      <p:pic>
        <p:nvPicPr>
          <p:cNvPr id="10" name="Immagine 9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F3DAA0C6-4D76-297B-F49F-058EDE98E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985" y="4452366"/>
            <a:ext cx="43434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2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1811</Words>
  <Application>Microsoft Macintosh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TimesNewRomanPS</vt:lpstr>
      <vt:lpstr>TimesNewRomanPSMT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giorgia lancia</dc:creator>
  <cp:lastModifiedBy>giorgia lancia</cp:lastModifiedBy>
  <cp:revision>2</cp:revision>
  <dcterms:created xsi:type="dcterms:W3CDTF">2023-04-17T15:19:30Z</dcterms:created>
  <dcterms:modified xsi:type="dcterms:W3CDTF">2023-04-18T06:36:34Z</dcterms:modified>
</cp:coreProperties>
</file>