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1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62"/>
  </p:normalViewPr>
  <p:slideViewPr>
    <p:cSldViewPr snapToGrid="0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23/01/23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node/123797" TargetMode="External"/><Relationship Id="rId2" Type="http://schemas.openxmlformats.org/officeDocument/2006/relationships/hyperlink" Target="https://agriculture.ec.europa.eu/common-agricultural-policy/cap-overview/new-cap-2023-27_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ulture.ec.europa.eu/common-agricultural-policy/market-measures_it" TargetMode="External"/><Relationship Id="rId2" Type="http://schemas.openxmlformats.org/officeDocument/2006/relationships/hyperlink" Target="https://agriculture.ec.europa.eu/common-agricultural-policy/income-support_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riculture.ec.europa.eu/common-agricultural-policy/rural-development_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FF0000"/>
                </a:solidFill>
              </a:rPr>
              <a:t>Diritto del Mercato Unico Europeo</a:t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4000" b="1" dirty="0">
                <a:solidFill>
                  <a:schemeClr val="bg1">
                    <a:lumMod val="50000"/>
                  </a:schemeClr>
                </a:solidFill>
              </a:rPr>
              <a:t>Prof. Dr. Alessandro Nato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7275"/>
            <a:ext cx="10515600" cy="3569687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rgbClr val="FF0000"/>
                </a:solidFill>
              </a:rPr>
              <a:t>Lezione 24</a:t>
            </a:r>
          </a:p>
          <a:p>
            <a:pPr algn="l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La politica agricola comune</a:t>
            </a:r>
          </a:p>
          <a:p>
            <a:pPr algn="l"/>
            <a:endParaRPr lang="it-IT" sz="32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DF75BB-5B35-B06F-64E1-59B34AD4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78" y="201634"/>
            <a:ext cx="4021029" cy="16298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24BD02-0CEA-FFA0-7761-9D268AFF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716165"/>
            <a:ext cx="7010400" cy="17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107E17-DBBD-1221-D4E6-87867502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della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56256D-8DFE-86DF-C2B1-E1C6A5E6C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9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 forme OCM:</a:t>
            </a:r>
          </a:p>
          <a:p>
            <a:pPr lvl="1">
              <a:buFontTx/>
              <a:buChar char="-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Semplice complesso di regole comuni</a:t>
            </a:r>
          </a:p>
          <a:p>
            <a:pPr lvl="1">
              <a:buFontTx/>
              <a:buChar char="-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Coordinamento delle organizzazioni nazionali</a:t>
            </a:r>
          </a:p>
          <a:p>
            <a:pPr lvl="1">
              <a:buFontTx/>
              <a:buChar char="-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Sostituzione delle </a:t>
            </a:r>
            <a:r>
              <a:rPr lang="it-IT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</a:t>
            </a: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Nazionali con organizzazione unica</a:t>
            </a:r>
          </a:p>
          <a:p>
            <a:pPr marL="0" indent="0">
              <a:buNone/>
            </a:pPr>
            <a:r>
              <a:rPr lang="it-IT" sz="29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Fino al 2007: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21 OCM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Organizzazione unica 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Regolamento 1308/2013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Presupposto: eccesso di offerta di un prodotto → eccessivo abbassamento dei prezzi</a:t>
            </a:r>
          </a:p>
          <a:p>
            <a:pPr marL="0" indent="0">
              <a:buNone/>
            </a:pPr>
            <a:r>
              <a:rPr lang="it-IT" sz="29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Linee direttrici:</a:t>
            </a:r>
          </a:p>
          <a:p>
            <a:pPr lvl="1"/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Intervento pubblico diretto: </a:t>
            </a: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ente pubblico preposto (su input UE) acquista e provvede allo stoccaggio (con fondi propri)</a:t>
            </a:r>
            <a:endParaRPr lang="it-IT" sz="29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Aiuto all’ammasso privato: </a:t>
            </a: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 finanziario a  enti privati che immagazzinano il prodotto per il tempo della crisi. Commissione può decidere sostegno, sulla base di soglie di prezzo minime prefissate (basse perché la ratio è fornire «rete di sicurezza»)</a:t>
            </a:r>
          </a:p>
          <a:p>
            <a:pPr marL="0" indent="0">
              <a:buNone/>
            </a:pPr>
            <a:endParaRPr lang="it-IT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lvl="1">
              <a:buFontTx/>
              <a:buChar char="-"/>
            </a:pPr>
            <a:endParaRPr lang="it-IT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272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765F-4430-29BB-0FA1-0E059B66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della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8F7A87-A14C-A436-B1B7-4045A117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Regimi di contenimento della produzione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Regimi di aiuto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Regime degli scambi con Paesi terzi (misure di controllo delle importazioni + restituzioni all’esportazione)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Regime del pagamento unico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Sostegno al reddito dei produttori basato sul numero di ettari ammissibili…..cfr. riforma cd. Mac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Sharry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meccanismo degli aiuti «diretti» istituiti nel 1992)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61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78CFD-7110-BBCB-BEBB-840E1FD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nuova PAC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9F68C7-EFB4-FE04-726D-EB9A5C20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consolidare il ruolo dell'agricoltura europea nel futuro, la PAC si è evoluta nel corso degli anni per adattarsi alle mutevoli circostanze economiche e alle esigenze e necessità dei cittadini.</a:t>
            </a:r>
          </a:p>
          <a:p>
            <a:pPr algn="l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giugno 2018 la Commissione europea ha presentato proposte legislative per la </a:t>
            </a:r>
            <a:r>
              <a:rPr lang="it-IT" b="0" i="0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nuova PAC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Le proposte delineavano una politica più semplice ed efficiente che integrasse le ambizioni di sostenibilità del </a:t>
            </a:r>
            <a:r>
              <a:rPr lang="it-IT" b="0" i="0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 Deal europeo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Dopo lunghi negoziati tra il Parlamento europeo, il Consiglio dell'UE e la Commissione europea, è stato raggiunto un accordo sulla riforma della PAC e la nuova PAC è stata formalmente adottata il 2 dicembre 2021. L'attuazione della nuova PAC è prevista a partire dal 1º gennaio 2023.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78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125BC9F-C704-A636-9712-C2953B6F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Politica agricola comune (PAC)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75F96AA-7C6B-AE59-CCDD-5CF9969A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494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</a:rPr>
              <a:t>Obiettivi:</a:t>
            </a:r>
            <a:endParaRPr lang="it-IT" b="0" i="0" u="none" strike="noStrike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Varata nel 1962, la politica agricola comune (PAC) rappresenta una stretta intesa tra agricoltura e società, tra l'Europa e i suoi agricoltori. Persegue i seguenti obiettivi: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ostenere gli agricoltori e migliorare la produttività agricola, garantendo un approvvigionamento stabile di alimenti a prezzi accessibili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utelare gli agricoltori dell'Unione europea affinché possano avere un tenore di vita ragionevole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iutare ad affrontare i cambiamenti climatici e la gestione sostenibile delle risorse naturali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reservare le zone e i paesaggi rurali in tutta l’UE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antenere in vita l'economia rurale promuovendo l'occupazione nel settore agricolo, nelle industrie agroalimentari e nei settori associati.</a:t>
            </a:r>
          </a:p>
          <a:p>
            <a:pPr lvl="1"/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PAC è una politica comune a tutti i paesi dell'Unione europea, gestita e finanziata a livello europeo con risorse del bilancio dell'UE.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198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6C6E3-6847-0293-0DE0-918E2F53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02FB98-BE30-B8E0-8547-3E3EFB38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Diritto primario: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Norme immutate dal Trattato di Roma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Tuttavia i contenuti della PAC hanno subito una profonda evoluzione dagli anni ’60 ad oggi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Modulazione delle finalità (art. 39 TFUE)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Le finalità sono intese nel senso di non dover essere perseguite cumulativamente da ogni singolo atto della PAC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Un atto PAC estraneo alle finalità indicate è invalido (perché in contrasto con il TFUE)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776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2C4A4-A252-9D0F-4C94-9D48ED28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5CBD47-1689-12F7-BDBA-4BAAB6ED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Evoluzione della Politica agricola comune: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Anni ’60: istituzione delle prime OCM (v. </a:t>
            </a:r>
            <a:r>
              <a:rPr 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infra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con il risultato della creazione di un insieme di regole uniformi per certe filiere agricole + forte politica dei prezzi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Anni ’70: politica della strutture (introduzione dell’imprenditore agricolo a titolo principale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 professionalizzazione della figura)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Anni ’80: dimensione ambientale + sviluppo rurale (=turismo nelle campagne)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Anni ’90: multifunzionalità (Agenda 2000 della Commissione)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Nuovo secolo: globalizzazione degli scambi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 preservare l’ambiente naturale, codici europei dell’agricoltura (regolazione)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Trattato di Lisbona: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Termine del monopolio del Consiglio come organo decisionale, accrescimento del ruolo del Parlamento europeo (procedura legislativa ordinaria)</a:t>
            </a:r>
          </a:p>
          <a:p>
            <a:pPr lvl="1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Consiglio è riservata funzione di governo in senso stretto del settore (=non legislativo)</a:t>
            </a:r>
          </a:p>
          <a:p>
            <a:pPr lvl="1"/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076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DD829-6B15-AC2A-4871-4DD87BE9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FB4C19-C10B-AD6E-E1F5-CAA67E39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</a:t>
            </a:r>
            <a:r>
              <a:rPr lang="it-IT" b="1" i="0" u="none" strike="noStrike" dirty="0">
                <a:solidFill>
                  <a:srgbClr val="00B0F0"/>
                </a:solidFill>
                <a:effectLst/>
              </a:rPr>
              <a:t>La PAC interviene in vari modi:</a:t>
            </a:r>
          </a:p>
          <a:p>
            <a:pPr lvl="1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fornendo </a:t>
            </a:r>
            <a:r>
              <a:rPr lang="it-IT" b="0" i="0" u="sng" strike="noStrike" dirty="0">
                <a:solidFill>
                  <a:srgbClr val="00B0F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sostegno al reddito</a:t>
            </a:r>
            <a:r>
              <a:rPr lang="it-IT" b="0" i="0" u="none" strike="noStrike" dirty="0">
                <a:solidFill>
                  <a:srgbClr val="00B0F0"/>
                </a:solidFill>
                <a:effectLst/>
              </a:rPr>
              <a:t> 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attraverso pagamenti diretti che garantisce la stabilità dei redditi e ricompensa gli agricoltori per un'agricoltura rispettosa dell'ambiente e la fornitura di servizi pubblici normalmente non pagati dai mercati, come la cura dello spazio rurale</a:t>
            </a:r>
          </a:p>
          <a:p>
            <a:pPr lvl="1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adottando </a:t>
            </a:r>
            <a:r>
              <a:rPr lang="it-IT" b="0" i="0" u="sng" strike="noStrike" dirty="0">
                <a:solidFill>
                  <a:srgbClr val="00B0F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misure di mercato</a:t>
            </a:r>
            <a:r>
              <a:rPr lang="it-IT" b="0" i="0" u="none" strike="noStrike" dirty="0">
                <a:solidFill>
                  <a:srgbClr val="00B0F0"/>
                </a:solidFill>
                <a:effectLst/>
              </a:rPr>
              <a:t> 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per far fronte a congiunture difficili, come un improvviso calo della domanda per timori sanitari o una contrazione dei prezzi a seguito di una temporanea eccedenza di prodotti sul mercato</a:t>
            </a:r>
          </a:p>
          <a:p>
            <a:pPr lvl="1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mettendo in atto </a:t>
            </a:r>
            <a:r>
              <a:rPr lang="it-IT" b="0" i="0" u="sng" strike="noStrike" dirty="0">
                <a:solidFill>
                  <a:srgbClr val="00B0F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misure di sviluppo rurale</a:t>
            </a:r>
            <a:r>
              <a:rPr lang="it-IT" b="0" i="0" u="none" strike="noStrike" dirty="0">
                <a:solidFill>
                  <a:srgbClr val="00B0F0"/>
                </a:solidFill>
                <a:effectLst/>
              </a:rPr>
              <a:t> 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 programmi nazionali e regionali per rispondere alle esigenze e alle sfide specifiche delle zone rurali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9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E10D8F-0CD7-0F54-C18E-84B56A442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9698A-8869-51EA-1B8E-5879414B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EA4B1-3AD2-5A54-811A-051D85354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r>
              <a:rPr lang="it-IT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Finanziamenti:</a:t>
            </a:r>
          </a:p>
          <a:p>
            <a:pPr algn="just">
              <a:buFont typeface="Arial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FEOGA (dal 1962)</a:t>
            </a:r>
          </a:p>
          <a:p>
            <a:pPr algn="just">
              <a:buFont typeface="Arial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FEAGA + FEASR (dal 2005)</a:t>
            </a:r>
          </a:p>
          <a:p>
            <a:pPr algn="just">
              <a:buFont typeface="Arial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Risorse proprie dell’Unione, cioè bilancio generale dell’Unione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70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2E875-8658-DFD6-856E-931B29AA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della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21FB1-8E24-EB34-0C90-866090AB3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Organizzazioni comuni di mercato (OCM):</a:t>
            </a:r>
          </a:p>
          <a:p>
            <a:pPr lvl="1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Definizione:</a:t>
            </a:r>
          </a:p>
          <a:p>
            <a:pPr lvl="1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 di misure con le quali si gestisce il mercato (produzione + scambi) di un determinato prodotto agricolo.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Utilità per gli agricoltori:</a:t>
            </a:r>
          </a:p>
          <a:p>
            <a:pPr lvl="1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Garantisce uno sbocco per la loro produzione → stabilità  dei redditi 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Utilità per i consumatori:</a:t>
            </a:r>
          </a:p>
          <a:p>
            <a:pPr lvl="1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Garantisce  la sicurezza dell'approvvigionamento in prodotti alimentari a prezzi ragionevoli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848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3551A-4970-DC81-0336-3B301097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della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2D7F04-FD8F-4A01-125D-74E2BBDE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OCM Componenti: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Prezzi (unici per tutti i mercati europei)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Aiuti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della produzione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Regole per gli scambi con Paesi terzi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(organizzazioni dei produttori)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40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riguardare singoli prodotti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avere varie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Obiettivi art. 39</a:t>
            </a:r>
          </a:p>
          <a:p>
            <a:pPr lvl="1">
              <a:buFontTx/>
              <a:buChar char="-"/>
            </a:pPr>
            <a:r>
              <a:rPr lang="it-IT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Divieto di discriminazione tra produttori o consumatori dell’Unione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Possibilità Fondi agricoli di orientamento/di garanzia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43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Procedura legislativa ordinaria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Ruolo consultivo del Comitato economico e sociale (art. 300, par. 2 TFUE)</a:t>
            </a:r>
          </a:p>
          <a:p>
            <a:pPr lvl="1"/>
            <a:endParaRPr lang="it-IT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8752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985</Words>
  <Application>Microsoft Macintosh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Arial</vt:lpstr>
      <vt:lpstr>Bahnschrift</vt:lpstr>
      <vt:lpstr>Calibri</vt:lpstr>
      <vt:lpstr>Calibri Light</vt:lpstr>
      <vt:lpstr>Tema di Office</vt:lpstr>
      <vt:lpstr>Diritto del Mercato Unico Europeo Prof. Dr. Alessandro Nato</vt:lpstr>
      <vt:lpstr>Politica agricola comune (PAC)</vt:lpstr>
      <vt:lpstr>Politica agricola comune (PAC)</vt:lpstr>
      <vt:lpstr>Politica agricola comune (PAC)</vt:lpstr>
      <vt:lpstr>Strumenti Politica agricola comune (PAC)</vt:lpstr>
      <vt:lpstr>Presentazione standard di PowerPoint</vt:lpstr>
      <vt:lpstr>Strumenti Politica agricola comune (PAC)</vt:lpstr>
      <vt:lpstr>Strumenti della Politica agricola comune (PAC)</vt:lpstr>
      <vt:lpstr>Strumenti della Politica agricola comune (PAC)</vt:lpstr>
      <vt:lpstr>Strumenti della Politica agricola comune (PAC)</vt:lpstr>
      <vt:lpstr>Strumenti della Politica agricola comune (PAC)</vt:lpstr>
      <vt:lpstr>La nuova PAC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108</cp:revision>
  <dcterms:created xsi:type="dcterms:W3CDTF">2022-09-09T08:27:37Z</dcterms:created>
  <dcterms:modified xsi:type="dcterms:W3CDTF">2023-01-23T17:18:57Z</dcterms:modified>
</cp:coreProperties>
</file>