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35" r:id="rId2"/>
    <p:sldId id="460" r:id="rId3"/>
    <p:sldId id="461" r:id="rId4"/>
    <p:sldId id="462" r:id="rId5"/>
    <p:sldId id="463" r:id="rId6"/>
    <p:sldId id="464" r:id="rId7"/>
    <p:sldId id="465" r:id="rId8"/>
    <p:sldId id="466" r:id="rId9"/>
    <p:sldId id="467" r:id="rId10"/>
    <p:sldId id="468" r:id="rId11"/>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781"/>
  </p:normalViewPr>
  <p:slideViewPr>
    <p:cSldViewPr snapToGrid="0">
      <p:cViewPr varScale="1">
        <p:scale>
          <a:sx n="111" d="100"/>
          <a:sy n="111" d="100"/>
        </p:scale>
        <p:origin x="632"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03/04/25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8000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3431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08029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461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54541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369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3832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83794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51008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3 aprile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03/04/25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03/04/25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Diritto diplomatico</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abuso di privilegi </a:t>
            </a:r>
            <a:r>
              <a:rPr lang="it-IT" sz="4400"/>
              <a:t>e immunità</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6023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DA2E7C1E-2B5A-4BBA-AE51-1CD8C19309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6">
            <a:extLst>
              <a:ext uri="{FF2B5EF4-FFF2-40B4-BE49-F238E27FC236}">
                <a16:creationId xmlns:a16="http://schemas.microsoft.com/office/drawing/2014/main" id="{43DF76B1-5174-4FAF-9D19-FFEE984268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0 h 5416094"/>
              <a:gd name="connsiteX1" fmla="*/ 552069 w 10515600"/>
              <a:gd name="connsiteY1" fmla="*/ 0 h 5416094"/>
              <a:gd name="connsiteX2" fmla="*/ 893826 w 10515600"/>
              <a:gd name="connsiteY2" fmla="*/ 0 h 5416094"/>
              <a:gd name="connsiteX3" fmla="*/ 1761363 w 10515600"/>
              <a:gd name="connsiteY3" fmla="*/ 0 h 5416094"/>
              <a:gd name="connsiteX4" fmla="*/ 2313432 w 10515600"/>
              <a:gd name="connsiteY4" fmla="*/ 0 h 5416094"/>
              <a:gd name="connsiteX5" fmla="*/ 2865501 w 10515600"/>
              <a:gd name="connsiteY5" fmla="*/ 0 h 5416094"/>
              <a:gd name="connsiteX6" fmla="*/ 3733038 w 10515600"/>
              <a:gd name="connsiteY6" fmla="*/ 0 h 5416094"/>
              <a:gd name="connsiteX7" fmla="*/ 4179951 w 10515600"/>
              <a:gd name="connsiteY7" fmla="*/ 0 h 5416094"/>
              <a:gd name="connsiteX8" fmla="*/ 5047488 w 10515600"/>
              <a:gd name="connsiteY8" fmla="*/ 0 h 5416094"/>
              <a:gd name="connsiteX9" fmla="*/ 5915025 w 10515600"/>
              <a:gd name="connsiteY9" fmla="*/ 0 h 5416094"/>
              <a:gd name="connsiteX10" fmla="*/ 6572250 w 10515600"/>
              <a:gd name="connsiteY10" fmla="*/ 0 h 5416094"/>
              <a:gd name="connsiteX11" fmla="*/ 7439787 w 10515600"/>
              <a:gd name="connsiteY11" fmla="*/ 0 h 5416094"/>
              <a:gd name="connsiteX12" fmla="*/ 7991856 w 10515600"/>
              <a:gd name="connsiteY12" fmla="*/ 0 h 5416094"/>
              <a:gd name="connsiteX13" fmla="*/ 8543925 w 10515600"/>
              <a:gd name="connsiteY13" fmla="*/ 0 h 5416094"/>
              <a:gd name="connsiteX14" fmla="*/ 9306306 w 10515600"/>
              <a:gd name="connsiteY14" fmla="*/ 0 h 5416094"/>
              <a:gd name="connsiteX15" fmla="*/ 9858375 w 10515600"/>
              <a:gd name="connsiteY15" fmla="*/ 0 h 5416094"/>
              <a:gd name="connsiteX16" fmla="*/ 10515600 w 10515600"/>
              <a:gd name="connsiteY16" fmla="*/ 0 h 5416094"/>
              <a:gd name="connsiteX17" fmla="*/ 10515600 w 10515600"/>
              <a:gd name="connsiteY17" fmla="*/ 785334 h 5416094"/>
              <a:gd name="connsiteX18" fmla="*/ 10515600 w 10515600"/>
              <a:gd name="connsiteY18" fmla="*/ 1516506 h 5416094"/>
              <a:gd name="connsiteX19" fmla="*/ 10515600 w 10515600"/>
              <a:gd name="connsiteY19" fmla="*/ 2247679 h 5416094"/>
              <a:gd name="connsiteX20" fmla="*/ 10515600 w 10515600"/>
              <a:gd name="connsiteY20" fmla="*/ 2762208 h 5416094"/>
              <a:gd name="connsiteX21" fmla="*/ 10515600 w 10515600"/>
              <a:gd name="connsiteY21" fmla="*/ 3330898 h 5416094"/>
              <a:gd name="connsiteX22" fmla="*/ 10515600 w 10515600"/>
              <a:gd name="connsiteY22" fmla="*/ 4062071 h 5416094"/>
              <a:gd name="connsiteX23" fmla="*/ 10515600 w 10515600"/>
              <a:gd name="connsiteY23" fmla="*/ 4684921 h 5416094"/>
              <a:gd name="connsiteX24" fmla="*/ 10515600 w 10515600"/>
              <a:gd name="connsiteY24" fmla="*/ 5416094 h 5416094"/>
              <a:gd name="connsiteX25" fmla="*/ 9753219 w 10515600"/>
              <a:gd name="connsiteY25" fmla="*/ 5416094 h 5416094"/>
              <a:gd name="connsiteX26" fmla="*/ 9411462 w 10515600"/>
              <a:gd name="connsiteY26" fmla="*/ 5416094 h 5416094"/>
              <a:gd name="connsiteX27" fmla="*/ 8754237 w 10515600"/>
              <a:gd name="connsiteY27" fmla="*/ 5416094 h 5416094"/>
              <a:gd name="connsiteX28" fmla="*/ 8307324 w 10515600"/>
              <a:gd name="connsiteY28" fmla="*/ 5416094 h 5416094"/>
              <a:gd name="connsiteX29" fmla="*/ 7544943 w 10515600"/>
              <a:gd name="connsiteY29" fmla="*/ 5416094 h 5416094"/>
              <a:gd name="connsiteX30" fmla="*/ 7098030 w 10515600"/>
              <a:gd name="connsiteY30" fmla="*/ 5416094 h 5416094"/>
              <a:gd name="connsiteX31" fmla="*/ 6335649 w 10515600"/>
              <a:gd name="connsiteY31" fmla="*/ 5416094 h 5416094"/>
              <a:gd name="connsiteX32" fmla="*/ 5993892 w 10515600"/>
              <a:gd name="connsiteY32" fmla="*/ 5416094 h 5416094"/>
              <a:gd name="connsiteX33" fmla="*/ 5231511 w 10515600"/>
              <a:gd name="connsiteY33" fmla="*/ 5416094 h 5416094"/>
              <a:gd name="connsiteX34" fmla="*/ 4784598 w 10515600"/>
              <a:gd name="connsiteY34" fmla="*/ 5416094 h 5416094"/>
              <a:gd name="connsiteX35" fmla="*/ 4442841 w 10515600"/>
              <a:gd name="connsiteY35" fmla="*/ 5416094 h 5416094"/>
              <a:gd name="connsiteX36" fmla="*/ 3995928 w 10515600"/>
              <a:gd name="connsiteY36" fmla="*/ 5416094 h 5416094"/>
              <a:gd name="connsiteX37" fmla="*/ 3233547 w 10515600"/>
              <a:gd name="connsiteY37" fmla="*/ 5416094 h 5416094"/>
              <a:gd name="connsiteX38" fmla="*/ 2786634 w 10515600"/>
              <a:gd name="connsiteY38" fmla="*/ 5416094 h 5416094"/>
              <a:gd name="connsiteX39" fmla="*/ 2444877 w 10515600"/>
              <a:gd name="connsiteY39" fmla="*/ 5416094 h 5416094"/>
              <a:gd name="connsiteX40" fmla="*/ 1997964 w 10515600"/>
              <a:gd name="connsiteY40" fmla="*/ 5416094 h 5416094"/>
              <a:gd name="connsiteX41" fmla="*/ 1445895 w 10515600"/>
              <a:gd name="connsiteY41" fmla="*/ 5416094 h 5416094"/>
              <a:gd name="connsiteX42" fmla="*/ 788670 w 10515600"/>
              <a:gd name="connsiteY42" fmla="*/ 5416094 h 5416094"/>
              <a:gd name="connsiteX43" fmla="*/ 0 w 10515600"/>
              <a:gd name="connsiteY43" fmla="*/ 5416094 h 5416094"/>
              <a:gd name="connsiteX44" fmla="*/ 0 w 10515600"/>
              <a:gd name="connsiteY44" fmla="*/ 4630760 h 5416094"/>
              <a:gd name="connsiteX45" fmla="*/ 0 w 10515600"/>
              <a:gd name="connsiteY45" fmla="*/ 3953749 h 5416094"/>
              <a:gd name="connsiteX46" fmla="*/ 0 w 10515600"/>
              <a:gd name="connsiteY46" fmla="*/ 3276737 h 5416094"/>
              <a:gd name="connsiteX47" fmla="*/ 0 w 10515600"/>
              <a:gd name="connsiteY47" fmla="*/ 2599725 h 5416094"/>
              <a:gd name="connsiteX48" fmla="*/ 0 w 10515600"/>
              <a:gd name="connsiteY48" fmla="*/ 1922713 h 5416094"/>
              <a:gd name="connsiteX49" fmla="*/ 0 w 10515600"/>
              <a:gd name="connsiteY49" fmla="*/ 1299863 h 5416094"/>
              <a:gd name="connsiteX50" fmla="*/ 0 w 10515600"/>
              <a:gd name="connsiteY5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515600" h="5416094"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24919" y="196329"/>
                  <a:pt x="10549062" y="488432"/>
                  <a:pt x="10515600" y="785334"/>
                </a:cubicBezTo>
                <a:cubicBezTo>
                  <a:pt x="10482138" y="1082236"/>
                  <a:pt x="10536385" y="1323726"/>
                  <a:pt x="10515600" y="1516506"/>
                </a:cubicBezTo>
                <a:cubicBezTo>
                  <a:pt x="10494815" y="1709286"/>
                  <a:pt x="10546328" y="2097632"/>
                  <a:pt x="10515600" y="2247679"/>
                </a:cubicBezTo>
                <a:cubicBezTo>
                  <a:pt x="10484872" y="2397726"/>
                  <a:pt x="10491771" y="2577292"/>
                  <a:pt x="10515600" y="2762208"/>
                </a:cubicBezTo>
                <a:cubicBezTo>
                  <a:pt x="10539429" y="2947124"/>
                  <a:pt x="10511007" y="3105736"/>
                  <a:pt x="10515600" y="3330898"/>
                </a:cubicBezTo>
                <a:cubicBezTo>
                  <a:pt x="10520194" y="3556060"/>
                  <a:pt x="10497393" y="3882611"/>
                  <a:pt x="10515600" y="4062071"/>
                </a:cubicBezTo>
                <a:cubicBezTo>
                  <a:pt x="10533807" y="4241531"/>
                  <a:pt x="10544791" y="4505155"/>
                  <a:pt x="10515600" y="4684921"/>
                </a:cubicBezTo>
                <a:cubicBezTo>
                  <a:pt x="10486410" y="4864687"/>
                  <a:pt x="10497356" y="5246484"/>
                  <a:pt x="10515600" y="5416094"/>
                </a:cubicBezTo>
                <a:cubicBezTo>
                  <a:pt x="10245623" y="5445692"/>
                  <a:pt x="10029676" y="5415505"/>
                  <a:pt x="9753219" y="5416094"/>
                </a:cubicBezTo>
                <a:cubicBezTo>
                  <a:pt x="9476762" y="5416683"/>
                  <a:pt x="9553148" y="5422760"/>
                  <a:pt x="9411462" y="5416094"/>
                </a:cubicBezTo>
                <a:cubicBezTo>
                  <a:pt x="9269776" y="5409428"/>
                  <a:pt x="8927709" y="5385012"/>
                  <a:pt x="8754237" y="5416094"/>
                </a:cubicBezTo>
                <a:cubicBezTo>
                  <a:pt x="8580766" y="5447176"/>
                  <a:pt x="8413264" y="5410024"/>
                  <a:pt x="8307324" y="5416094"/>
                </a:cubicBezTo>
                <a:cubicBezTo>
                  <a:pt x="8201384" y="5422164"/>
                  <a:pt x="7912690" y="5421686"/>
                  <a:pt x="7544943" y="5416094"/>
                </a:cubicBezTo>
                <a:cubicBezTo>
                  <a:pt x="7177196" y="5410502"/>
                  <a:pt x="7304235" y="5418502"/>
                  <a:pt x="7098030" y="5416094"/>
                </a:cubicBezTo>
                <a:cubicBezTo>
                  <a:pt x="6891825" y="5413686"/>
                  <a:pt x="6541479" y="5434609"/>
                  <a:pt x="6335649" y="5416094"/>
                </a:cubicBezTo>
                <a:cubicBezTo>
                  <a:pt x="6129819" y="5397579"/>
                  <a:pt x="6106541" y="5402791"/>
                  <a:pt x="5993892" y="5416094"/>
                </a:cubicBezTo>
                <a:cubicBezTo>
                  <a:pt x="5881243" y="5429397"/>
                  <a:pt x="5545248" y="5437743"/>
                  <a:pt x="5231511" y="5416094"/>
                </a:cubicBezTo>
                <a:cubicBezTo>
                  <a:pt x="4917774" y="5394445"/>
                  <a:pt x="4963237" y="5426599"/>
                  <a:pt x="4784598" y="5416094"/>
                </a:cubicBezTo>
                <a:cubicBezTo>
                  <a:pt x="4605959" y="5405589"/>
                  <a:pt x="4605904" y="5406658"/>
                  <a:pt x="4442841" y="5416094"/>
                </a:cubicBezTo>
                <a:cubicBezTo>
                  <a:pt x="4279778" y="5425530"/>
                  <a:pt x="4177180" y="5426138"/>
                  <a:pt x="3995928" y="5416094"/>
                </a:cubicBezTo>
                <a:cubicBezTo>
                  <a:pt x="3814676" y="5406050"/>
                  <a:pt x="3516440" y="5429234"/>
                  <a:pt x="3233547" y="5416094"/>
                </a:cubicBezTo>
                <a:cubicBezTo>
                  <a:pt x="2950654" y="5402954"/>
                  <a:pt x="2884354" y="5436103"/>
                  <a:pt x="2786634" y="5416094"/>
                </a:cubicBezTo>
                <a:cubicBezTo>
                  <a:pt x="2688914" y="5396085"/>
                  <a:pt x="2522958" y="5423232"/>
                  <a:pt x="2444877" y="5416094"/>
                </a:cubicBezTo>
                <a:cubicBezTo>
                  <a:pt x="2366796" y="5408956"/>
                  <a:pt x="2104768" y="5395479"/>
                  <a:pt x="1997964" y="5416094"/>
                </a:cubicBezTo>
                <a:cubicBezTo>
                  <a:pt x="1891160" y="5436709"/>
                  <a:pt x="1573016" y="5412376"/>
                  <a:pt x="1445895" y="5416094"/>
                </a:cubicBezTo>
                <a:cubicBezTo>
                  <a:pt x="1318774" y="5419812"/>
                  <a:pt x="986443" y="5400529"/>
                  <a:pt x="788670" y="5416094"/>
                </a:cubicBezTo>
                <a:cubicBezTo>
                  <a:pt x="590897" y="5431659"/>
                  <a:pt x="363709" y="5381266"/>
                  <a:pt x="0" y="5416094"/>
                </a:cubicBezTo>
                <a:cubicBezTo>
                  <a:pt x="-22973" y="5218643"/>
                  <a:pt x="-26699" y="5010779"/>
                  <a:pt x="0" y="4630760"/>
                </a:cubicBezTo>
                <a:cubicBezTo>
                  <a:pt x="26699" y="4250741"/>
                  <a:pt x="-15389" y="4196664"/>
                  <a:pt x="0" y="3953749"/>
                </a:cubicBezTo>
                <a:cubicBezTo>
                  <a:pt x="15389" y="3710834"/>
                  <a:pt x="468" y="3611311"/>
                  <a:pt x="0" y="3276737"/>
                </a:cubicBezTo>
                <a:cubicBezTo>
                  <a:pt x="-468" y="2942163"/>
                  <a:pt x="15360" y="2781998"/>
                  <a:pt x="0" y="2599725"/>
                </a:cubicBezTo>
                <a:cubicBezTo>
                  <a:pt x="-15360" y="2417452"/>
                  <a:pt x="14816" y="2100232"/>
                  <a:pt x="0" y="1922713"/>
                </a:cubicBezTo>
                <a:cubicBezTo>
                  <a:pt x="-14816" y="1745194"/>
                  <a:pt x="-24648" y="1604167"/>
                  <a:pt x="0" y="1299863"/>
                </a:cubicBezTo>
                <a:cubicBezTo>
                  <a:pt x="24648" y="995559"/>
                  <a:pt x="2182" y="279525"/>
                  <a:pt x="0" y="0"/>
                </a:cubicBezTo>
                <a:close/>
              </a:path>
            </a:pathLst>
          </a:custGeom>
          <a:noFill/>
          <a:ln w="4762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R="0" lvl="0" indent="0" fontAlgn="auto">
              <a:spcBef>
                <a:spcPts val="0"/>
              </a:spcBef>
              <a:spcAft>
                <a:spcPts val="600"/>
              </a:spcAft>
              <a:buClrTx/>
              <a:buSzTx/>
              <a:buFontTx/>
              <a:buNone/>
              <a:tabLst/>
              <a:defRPr/>
            </a:pPr>
            <a:fld id="{DD589A36-170F-7348-BCDB-23CF9D860473}" type="slidenum">
              <a:rPr kumimoji="0" lang="en-US" b="0" i="0" u="none" strike="noStrike" cap="none" spc="0" normalizeH="0" baseline="0" noProof="0" smtClean="0">
                <a:ln>
                  <a:noFill/>
                </a:ln>
                <a:effectLst/>
                <a:uLnTx/>
                <a:uFillTx/>
              </a:rPr>
              <a:pPr marR="0" lvl="0" indent="0" fontAlgn="auto">
                <a:spcBef>
                  <a:spcPts val="0"/>
                </a:spcBef>
                <a:spcAft>
                  <a:spcPts val="600"/>
                </a:spcAft>
                <a:buClrTx/>
                <a:buSzTx/>
                <a:buFontTx/>
                <a:buNone/>
                <a:tabLst/>
                <a:defRPr/>
              </a:pPr>
              <a:t>2</a:t>
            </a:fld>
            <a:endParaRPr kumimoji="0" lang="en-US" b="0" i="0" u="none" strike="noStrike" cap="none" spc="0" normalizeH="0" baseline="0" noProof="0">
              <a:ln>
                <a:noFill/>
              </a:ln>
              <a:effectLst/>
              <a:uLnTx/>
              <a:uFillTx/>
            </a:endParaRPr>
          </a:p>
        </p:txBody>
      </p:sp>
      <p:graphicFrame>
        <p:nvGraphicFramePr>
          <p:cNvPr id="2" name="Tabella 1">
            <a:extLst>
              <a:ext uri="{FF2B5EF4-FFF2-40B4-BE49-F238E27FC236}">
                <a16:creationId xmlns:a16="http://schemas.microsoft.com/office/drawing/2014/main" id="{0DBEA858-15E3-0609-B4FB-51F6C1E37DA9}"/>
              </a:ext>
            </a:extLst>
          </p:cNvPr>
          <p:cNvGraphicFramePr>
            <a:graphicFrameLocks noGrp="1"/>
          </p:cNvGraphicFramePr>
          <p:nvPr>
            <p:extLst>
              <p:ext uri="{D42A27DB-BD31-4B8C-83A1-F6EECF244321}">
                <p14:modId xmlns:p14="http://schemas.microsoft.com/office/powerpoint/2010/main" val="239992782"/>
              </p:ext>
            </p:extLst>
          </p:nvPr>
        </p:nvGraphicFramePr>
        <p:xfrm>
          <a:off x="1224532" y="914400"/>
          <a:ext cx="9666738" cy="4968820"/>
        </p:xfrm>
        <a:graphic>
          <a:graphicData uri="http://schemas.openxmlformats.org/drawingml/2006/table">
            <a:tbl>
              <a:tblPr firstRow="1" bandRow="1">
                <a:tableStyleId>{5C22544A-7EE6-4342-B048-85BDC9FD1C3A}</a:tableStyleId>
              </a:tblPr>
              <a:tblGrid>
                <a:gridCol w="3222246">
                  <a:extLst>
                    <a:ext uri="{9D8B030D-6E8A-4147-A177-3AD203B41FA5}">
                      <a16:colId xmlns:a16="http://schemas.microsoft.com/office/drawing/2014/main" val="988569649"/>
                    </a:ext>
                  </a:extLst>
                </a:gridCol>
                <a:gridCol w="3222246">
                  <a:extLst>
                    <a:ext uri="{9D8B030D-6E8A-4147-A177-3AD203B41FA5}">
                      <a16:colId xmlns:a16="http://schemas.microsoft.com/office/drawing/2014/main" val="1881570639"/>
                    </a:ext>
                  </a:extLst>
                </a:gridCol>
                <a:gridCol w="3222246">
                  <a:extLst>
                    <a:ext uri="{9D8B030D-6E8A-4147-A177-3AD203B41FA5}">
                      <a16:colId xmlns:a16="http://schemas.microsoft.com/office/drawing/2014/main" val="1004184322"/>
                    </a:ext>
                  </a:extLst>
                </a:gridCol>
              </a:tblGrid>
              <a:tr h="1083471">
                <a:tc>
                  <a:txBody>
                    <a:bodyPr/>
                    <a:lstStyle/>
                    <a:p>
                      <a:pPr algn="ctr"/>
                      <a:endParaRPr lang="it-IT" sz="1500" dirty="0"/>
                    </a:p>
                    <a:p>
                      <a:pPr algn="ctr"/>
                      <a:r>
                        <a:rPr lang="it-IT" sz="3100" dirty="0"/>
                        <a:t>Tipo di immunità</a:t>
                      </a:r>
                      <a:endParaRPr lang="it-IT" sz="1700" dirty="0"/>
                    </a:p>
                  </a:txBody>
                  <a:tcPr marL="87377" marR="87377" marT="43688" marB="43688"/>
                </a:tc>
                <a:tc>
                  <a:txBody>
                    <a:bodyPr/>
                    <a:lstStyle/>
                    <a:p>
                      <a:pPr algn="ctr"/>
                      <a:endParaRPr lang="it-IT" sz="1500" dirty="0"/>
                    </a:p>
                    <a:p>
                      <a:pPr algn="ctr"/>
                      <a:r>
                        <a:rPr lang="it-IT" sz="3100" dirty="0"/>
                        <a:t>Portata</a:t>
                      </a:r>
                      <a:endParaRPr lang="it-IT" sz="1700" dirty="0"/>
                    </a:p>
                    <a:p>
                      <a:endParaRPr lang="it-IT" sz="1700" dirty="0"/>
                    </a:p>
                  </a:txBody>
                  <a:tcPr marL="87377" marR="87377" marT="43688" marB="43688"/>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it-IT" sz="1500" dirty="0"/>
                    </a:p>
                    <a:p>
                      <a:pPr marL="0" marR="0" indent="0" algn="ctr" defTabSz="914400" rtl="0" eaLnBrk="1" fontAlgn="auto" latinLnBrk="0" hangingPunct="1">
                        <a:lnSpc>
                          <a:spcPct val="100000"/>
                        </a:lnSpc>
                        <a:spcBef>
                          <a:spcPts val="0"/>
                        </a:spcBef>
                        <a:spcAft>
                          <a:spcPts val="0"/>
                        </a:spcAft>
                        <a:buClrTx/>
                        <a:buSzTx/>
                        <a:buFontTx/>
                        <a:buNone/>
                        <a:tabLst/>
                        <a:defRPr/>
                      </a:pPr>
                      <a:r>
                        <a:rPr lang="it-IT" sz="3100" dirty="0"/>
                        <a:t>Durata</a:t>
                      </a:r>
                      <a:endParaRPr lang="it-IT" sz="1700" dirty="0"/>
                    </a:p>
                  </a:txBody>
                  <a:tcPr marL="87377" marR="87377" marT="43688" marB="43688"/>
                </a:tc>
                <a:extLst>
                  <a:ext uri="{0D108BD9-81ED-4DB2-BD59-A6C34878D82A}">
                    <a16:rowId xmlns:a16="http://schemas.microsoft.com/office/drawing/2014/main" val="2157931789"/>
                  </a:ext>
                </a:extLst>
              </a:tr>
              <a:tr h="1869861">
                <a:tc>
                  <a:txBody>
                    <a:bodyPr/>
                    <a:lstStyle/>
                    <a:p>
                      <a:endParaRPr lang="it-IT" sz="1700" dirty="0"/>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2700" b="0" i="0" u="none" strike="noStrike" kern="1200" cap="none" spc="0" normalizeH="0" baseline="0" noProof="0" dirty="0">
                          <a:ln>
                            <a:noFill/>
                          </a:ln>
                          <a:solidFill>
                            <a:srgbClr val="003A70"/>
                          </a:solidFill>
                          <a:effectLst/>
                          <a:uLnTx/>
                          <a:uFillTx/>
                          <a:latin typeface="+mn-lt"/>
                          <a:ea typeface="+mn-ea"/>
                          <a:cs typeface="+mn-cs"/>
                        </a:rPr>
                        <a:t>immunità funzionale
(c.d. </a:t>
                      </a:r>
                      <a:r>
                        <a:rPr kumimoji="0" lang="it-IT" sz="2700" b="0" i="1" u="none" strike="noStrike" kern="1200" cap="none" spc="0" normalizeH="0" baseline="0" noProof="0" dirty="0">
                          <a:ln>
                            <a:noFill/>
                          </a:ln>
                          <a:solidFill>
                            <a:srgbClr val="003A70"/>
                          </a:solidFill>
                          <a:effectLst/>
                          <a:uLnTx/>
                          <a:uFillTx/>
                          <a:latin typeface="+mn-lt"/>
                          <a:ea typeface="+mn-ea"/>
                          <a:cs typeface="+mn-cs"/>
                        </a:rPr>
                        <a:t>ratione materiae</a:t>
                      </a:r>
                      <a:r>
                        <a:rPr kumimoji="0" lang="it-IT" sz="2700" b="0" i="0" u="none" strike="noStrike" kern="1200" cap="none" spc="0" normalizeH="0" baseline="0" noProof="0" dirty="0">
                          <a:ln>
                            <a:noFill/>
                          </a:ln>
                          <a:solidFill>
                            <a:srgbClr val="003A70"/>
                          </a:solidFill>
                          <a:effectLst/>
                          <a:uLnTx/>
                          <a:uFillTx/>
                          <a:latin typeface="+mn-lt"/>
                          <a:ea typeface="+mn-ea"/>
                          <a:cs typeface="+mn-cs"/>
                        </a:rPr>
                        <a:t>)</a:t>
                      </a:r>
                      <a:endParaRPr lang="it-IT" sz="1700" dirty="0"/>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tutti gli atti ufficiali</a:t>
                      </a:r>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per sempre</a:t>
                      </a:r>
                      <a:endParaRPr kumimoji="0" lang="it-IT" sz="3200" b="0" i="0" u="none" strike="noStrike" kern="1200" cap="none" spc="0" normalizeH="0" baseline="0" noProof="0" dirty="0">
                        <a:ln>
                          <a:noFill/>
                        </a:ln>
                        <a:solidFill>
                          <a:srgbClr val="003A70"/>
                        </a:solidFill>
                        <a:effectLst/>
                        <a:uLnTx/>
                        <a:uFillTx/>
                        <a:latin typeface="+mn-lt"/>
                        <a:ea typeface="+mn-ea"/>
                        <a:cs typeface="+mn-cs"/>
                      </a:endParaRPr>
                    </a:p>
                  </a:txBody>
                  <a:tcPr marL="87377" marR="87377" marT="43688" marB="43688"/>
                </a:tc>
                <a:extLst>
                  <a:ext uri="{0D108BD9-81ED-4DB2-BD59-A6C34878D82A}">
                    <a16:rowId xmlns:a16="http://schemas.microsoft.com/office/drawing/2014/main" val="1781993110"/>
                  </a:ext>
                </a:extLst>
              </a:tr>
              <a:tr h="2015488">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27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2700" b="0" i="0" u="none" strike="noStrike" kern="1200" cap="none" spc="0" normalizeH="0" baseline="0" noProof="0" dirty="0">
                          <a:ln>
                            <a:noFill/>
                          </a:ln>
                          <a:solidFill>
                            <a:srgbClr val="003A70"/>
                          </a:solidFill>
                          <a:effectLst/>
                          <a:uLnTx/>
                          <a:uFillTx/>
                          <a:latin typeface="+mn-lt"/>
                          <a:ea typeface="+mn-ea"/>
                          <a:cs typeface="+mn-cs"/>
                        </a:rPr>
                        <a:t>immunità personale
(c.d. </a:t>
                      </a:r>
                      <a:r>
                        <a:rPr kumimoji="0" lang="it-IT" sz="2700" b="0" i="1" u="none" strike="noStrike" kern="1200" cap="none" spc="0" normalizeH="0" baseline="0" noProof="0" dirty="0">
                          <a:ln>
                            <a:noFill/>
                          </a:ln>
                          <a:solidFill>
                            <a:srgbClr val="003A70"/>
                          </a:solidFill>
                          <a:effectLst/>
                          <a:uLnTx/>
                          <a:uFillTx/>
                          <a:latin typeface="+mn-lt"/>
                          <a:ea typeface="+mn-ea"/>
                          <a:cs typeface="+mn-cs"/>
                        </a:rPr>
                        <a:t>ratione personae</a:t>
                      </a:r>
                      <a:r>
                        <a:rPr kumimoji="0" lang="it-IT" sz="2700" b="0" i="0" u="none" strike="noStrike" kern="1200" cap="none" spc="0" normalizeH="0" baseline="0" noProof="0" dirty="0">
                          <a:ln>
                            <a:noFill/>
                          </a:ln>
                          <a:solidFill>
                            <a:srgbClr val="003A70"/>
                          </a:solidFill>
                          <a:effectLst/>
                          <a:uLnTx/>
                          <a:uFillTx/>
                          <a:latin typeface="+mn-lt"/>
                          <a:ea typeface="+mn-ea"/>
                          <a:cs typeface="+mn-cs"/>
                        </a:rPr>
                        <a:t>)</a:t>
                      </a:r>
                      <a:endParaRPr lang="it-IT" sz="1700" dirty="0"/>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0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000" b="0" i="0" u="none" strike="noStrike" kern="1200" cap="none" spc="0" normalizeH="0" baseline="0" noProof="0" dirty="0">
                          <a:ln>
                            <a:noFill/>
                          </a:ln>
                          <a:solidFill>
                            <a:srgbClr val="003A70"/>
                          </a:solidFill>
                          <a:effectLst/>
                          <a:uLnTx/>
                          <a:uFillTx/>
                          <a:latin typeface="+mn-lt"/>
                          <a:ea typeface="+mn-ea"/>
                          <a:cs typeface="+mn-cs"/>
                        </a:rPr>
                        <a:t>atti privati
(con eccezioni)</a:t>
                      </a:r>
                    </a:p>
                  </a:txBody>
                  <a:tcPr marL="87377" marR="87377" marT="43688" marB="43688"/>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it-IT" sz="3100" b="0" i="0" u="none" strike="noStrike" kern="1200" cap="none" spc="0" normalizeH="0" baseline="0" noProof="0" dirty="0">
                        <a:ln>
                          <a:noFill/>
                        </a:ln>
                        <a:solidFill>
                          <a:srgbClr val="003A70"/>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it-IT" sz="3100" b="0" i="0" u="none" strike="noStrike" kern="1200" cap="none" spc="0" normalizeH="0" baseline="0" noProof="0" dirty="0">
                          <a:ln>
                            <a:noFill/>
                          </a:ln>
                          <a:solidFill>
                            <a:srgbClr val="003A70"/>
                          </a:solidFill>
                          <a:effectLst/>
                          <a:uLnTx/>
                          <a:uFillTx/>
                          <a:latin typeface="+mn-lt"/>
                          <a:ea typeface="+mn-ea"/>
                          <a:cs typeface="+mn-cs"/>
                        </a:rPr>
                        <a:t>fino alla fine delle funzioni</a:t>
                      </a:r>
                    </a:p>
                  </a:txBody>
                  <a:tcPr marL="87377" marR="87377" marT="43688" marB="43688"/>
                </a:tc>
                <a:extLst>
                  <a:ext uri="{0D108BD9-81ED-4DB2-BD59-A6C34878D82A}">
                    <a16:rowId xmlns:a16="http://schemas.microsoft.com/office/drawing/2014/main" val="1942059097"/>
                  </a:ext>
                </a:extLst>
              </a:tr>
            </a:tbl>
          </a:graphicData>
        </a:graphic>
      </p:graphicFrame>
    </p:spTree>
    <p:extLst>
      <p:ext uri="{BB962C8B-B14F-4D97-AF65-F5344CB8AC3E}">
        <p14:creationId xmlns:p14="http://schemas.microsoft.com/office/powerpoint/2010/main" val="2831147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atti ufficiali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1714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3600" dirty="0"/>
          </a:p>
          <a:p>
            <a:pPr marL="0" indent="0" algn="just">
              <a:buNone/>
            </a:pPr>
            <a:r>
              <a:rPr lang="it-IT" sz="4000" dirty="0"/>
              <a:t>I servizi quotidiani come il lavaggio o l’aiuto domestico non erano destinati a essere considerati estranei alle funzioni ufficiali di un diplomatico. </a:t>
            </a:r>
            <a:r>
              <a:rPr lang="it-IT" sz="4000" b="1" dirty="0"/>
              <a:t>Poiché questi servizi sono accessori alla vita quotidiana, i diplomatici devono essere immuni dalle controversie che ne derivano</a:t>
            </a:r>
            <a:r>
              <a:rPr lang="it-IT" sz="40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Tabion</a:t>
            </a:r>
            <a:r>
              <a:rPr lang="it-IT" sz="4000" i="1" dirty="0"/>
              <a:t> c. Mufti</a:t>
            </a:r>
          </a:p>
          <a:p>
            <a:pPr lvl="0" algn="ctr">
              <a:defRPr/>
            </a:pPr>
            <a:r>
              <a:rPr lang="it-IT" sz="4000" dirty="0"/>
              <a:t>Corte d’Appello degli Stati Uniti, 4th </a:t>
            </a:r>
            <a:r>
              <a:rPr lang="it-IT" sz="4000" dirty="0" err="1"/>
              <a:t>Cir</a:t>
            </a:r>
            <a:r>
              <a:rPr lang="it-IT" sz="4000" dirty="0"/>
              <a:t>., 1996</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3725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200" dirty="0"/>
              <a:t>Le funzioni ufficiali del signor Al-</a:t>
            </a:r>
            <a:r>
              <a:rPr lang="it-IT" sz="4200" dirty="0" err="1"/>
              <a:t>Malki</a:t>
            </a:r>
            <a:r>
              <a:rPr lang="it-IT" sz="4200" dirty="0"/>
              <a:t> non possono essere estese all’impiego di personale domestico per fare le pulizie, aiutare in cucina e prendersi cura dei suoi figli. Queste cose non sono state fatte per o per conto dell’Arabia Saudita. La Corte d'Appello […] ha ritenuto che tali attività fossero «favorevoli» all'esercizio delle sue funzioni ufficiali. Senza dubbio lo erano. Ma lo stesso si potrebbe dire di quasi tutto ciò che rende più facile la vita personale di un agente diplomatico. Essa non fa rientrare l’assunzione della sig.ra Reyes nelle funzioni ufficiali di quest’ultimo in qualità di agente diplomatico.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Reyes c. Al-</a:t>
            </a:r>
            <a:r>
              <a:rPr lang="it-IT" sz="4000" i="1" dirty="0" err="1"/>
              <a:t>Malki</a:t>
            </a:r>
            <a:endParaRPr lang="it-IT" sz="4000" i="1" dirty="0"/>
          </a:p>
          <a:p>
            <a:pPr lvl="0" algn="ctr">
              <a:defRPr/>
            </a:pPr>
            <a:r>
              <a:rPr lang="it-IT" sz="4000" dirty="0"/>
              <a:t>Corte Suprema del Regno Unito, 2017</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2847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eccezione commerciale</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6955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a:bodyPr>
          <a:lstStyle/>
          <a:p>
            <a:pPr marL="0" indent="0" algn="just">
              <a:buNone/>
            </a:pPr>
            <a:endParaRPr lang="it-IT" sz="4400" dirty="0"/>
          </a:p>
          <a:p>
            <a:pPr marL="0" indent="0" algn="just">
              <a:buNone/>
            </a:pPr>
            <a:r>
              <a:rPr lang="it-IT" sz="4400" dirty="0"/>
              <a:t>Un agente diplomatico gode dell’immunità dalla […] giurisdizione civile e amministrativa, salvo in caso di:  […]
c) un’</a:t>
            </a:r>
            <a:r>
              <a:rPr lang="it-IT" sz="4400" b="1" dirty="0"/>
              <a:t>azione relativa a qualsiasi attività professionale o commerciale </a:t>
            </a:r>
            <a:r>
              <a:rPr lang="it-IT" sz="4400" dirty="0"/>
              <a:t>esercitata dall’agente diplomatico nello Stato di residenza al di fuori delle sue funzioni ufficiali.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8" y="396534"/>
            <a:ext cx="10703295" cy="1323439"/>
          </a:xfrm>
          <a:prstGeom prst="rect">
            <a:avLst/>
          </a:prstGeom>
          <a:noFill/>
        </p:spPr>
        <p:txBody>
          <a:bodyPr wrap="square">
            <a:spAutoFit/>
          </a:bodyPr>
          <a:lstStyle/>
          <a:p>
            <a:pPr lvl="0" algn="ctr">
              <a:defRPr/>
            </a:pPr>
            <a:r>
              <a:rPr lang="it-IT" sz="4000" dirty="0"/>
              <a:t>Convenzione di Vienna sulle relazioni diplomatiche</a:t>
            </a:r>
            <a:br>
              <a:rPr lang="it-IT" sz="4000" dirty="0"/>
            </a:br>
            <a:r>
              <a:rPr lang="it-IT" sz="4000" dirty="0"/>
              <a:t>Articolo 31, par. 1</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6334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r>
              <a:rPr lang="it-IT" sz="4000" dirty="0" err="1"/>
              <a:t>Tabion</a:t>
            </a:r>
            <a:r>
              <a:rPr lang="it-IT" sz="4000" dirty="0"/>
              <a:t> riceveva una certa paga, e senza dubbio era attiva [...]. Guardando solo alle parole «commerciale» e «attività», quindi, l'espressione «attività commerciale» potrebbe logicamente comprendere i rapporti del Mufti con </a:t>
            </a:r>
            <a:r>
              <a:rPr lang="it-IT" sz="4000" dirty="0" err="1"/>
              <a:t>Tabion</a:t>
            </a:r>
            <a:r>
              <a:rPr lang="it-IT" sz="4000" dirty="0"/>
              <a:t>. Ma un tale modo letterale di interpretare è superficiale e incompleto [...]. Se esaminato nel suo contesto, </a:t>
            </a:r>
            <a:r>
              <a:rPr lang="it-IT" sz="4000" b="1" dirty="0"/>
              <a:t>il termine «attività commerciale» </a:t>
            </a:r>
            <a:r>
              <a:rPr lang="it-IT" sz="4000" dirty="0"/>
              <a:t>non ha un significato così ampio da includere i contratti di servizi occasionali come sostiene la </a:t>
            </a:r>
            <a:r>
              <a:rPr lang="it-IT" sz="4000" dirty="0" err="1"/>
              <a:t>Tabion</a:t>
            </a:r>
            <a:r>
              <a:rPr lang="it-IT" sz="4000" dirty="0"/>
              <a:t>, ma </a:t>
            </a:r>
            <a:r>
              <a:rPr lang="it-IT" sz="4000" b="1" dirty="0"/>
              <a:t>si riferisce piuttosto solo al commercio o al </a:t>
            </a:r>
            <a:r>
              <a:rPr lang="it-IT" sz="4000" b="1" i="1" dirty="0"/>
              <a:t>business</a:t>
            </a:r>
            <a:r>
              <a:rPr lang="it-IT" sz="4000" b="1" dirty="0"/>
              <a:t> svolti per profitto personale</a:t>
            </a:r>
            <a:r>
              <a:rPr lang="it-IT" sz="4000" dirty="0"/>
              <a:t>. Accettare il significato più ampio non tiene conto del contesto del trattato e della storia negoziale, così come della sua successiva interpretazione.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Tabion</a:t>
            </a:r>
            <a:r>
              <a:rPr lang="it-IT" sz="4000" i="1" dirty="0"/>
              <a:t> c. Mufti</a:t>
            </a:r>
          </a:p>
          <a:p>
            <a:pPr lvl="0" algn="ctr">
              <a:defRPr/>
            </a:pPr>
            <a:r>
              <a:rPr lang="it-IT" sz="4000" dirty="0"/>
              <a:t>Corte d’Appello degli Stati Uniti, 4th </a:t>
            </a:r>
            <a:r>
              <a:rPr lang="it-IT" sz="4000" dirty="0" err="1"/>
              <a:t>Cir</a:t>
            </a:r>
            <a:r>
              <a:rPr lang="it-IT" sz="4000" dirty="0"/>
              <a:t>., 1996</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9590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20000"/>
          </a:bodyPr>
          <a:lstStyle/>
          <a:p>
            <a:pPr marL="0" indent="0" algn="just">
              <a:buNone/>
            </a:pPr>
            <a:endParaRPr lang="it-IT" sz="3600" dirty="0"/>
          </a:p>
          <a:p>
            <a:pPr marL="0" indent="0" algn="just">
              <a:buNone/>
            </a:pPr>
            <a:r>
              <a:rPr lang="it-IT" sz="3600" dirty="0"/>
              <a:t>Il signor </a:t>
            </a:r>
            <a:r>
              <a:rPr lang="it-IT" sz="3600" dirty="0" err="1"/>
              <a:t>Basfar</a:t>
            </a:r>
            <a:r>
              <a:rPr lang="it-IT" sz="3600" dirty="0"/>
              <a:t> era chiaramente coinvolto nel </a:t>
            </a:r>
            <a:r>
              <a:rPr lang="it-IT" sz="3600" b="1" dirty="0"/>
              <a:t>traffico</a:t>
            </a:r>
            <a:r>
              <a:rPr lang="it-IT" sz="3600" dirty="0"/>
              <a:t> della signora Wong [...]. Egli ha chiaramente svolto un ruolo principale nel reclutamento, nel trasporto e nell'accoglienza di lei, utilizzando i mezzi proibiti e ai fini del suo sfruttamento. […] Il trattamento riservato dal signor </a:t>
            </a:r>
            <a:r>
              <a:rPr lang="it-IT" sz="3600" dirty="0" err="1"/>
              <a:t>Basfar</a:t>
            </a:r>
            <a:r>
              <a:rPr lang="it-IT" sz="3600" dirty="0"/>
              <a:t> alla signora Wong, in base ai fatti presunti, equivaleva a una forma di schiavitù moderna [...]. Ciò dimostra che il rapporto tra loro non era quello di un lavoro subordinato liberamente assunto [...]. E ciò dimostra che la sua condotta costituiva </a:t>
            </a:r>
            <a:r>
              <a:rPr lang="it-IT" sz="3600" b="1" dirty="0"/>
              <a:t>un’attività commerciale esercitata (per quanto conta) per profitto personale</a:t>
            </a:r>
            <a:r>
              <a:rPr lang="it-IT" sz="36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Basfar</a:t>
            </a:r>
            <a:r>
              <a:rPr lang="it-IT" sz="4000" i="1" dirty="0"/>
              <a:t> c. Wong</a:t>
            </a:r>
          </a:p>
          <a:p>
            <a:pPr lvl="0" algn="ctr">
              <a:defRPr/>
            </a:pPr>
            <a:r>
              <a:rPr lang="it-IT" sz="4000" dirty="0"/>
              <a:t>Corte Suprema del Regno Unito, 2022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391151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8102</TotalTime>
  <Words>555</Words>
  <Application>Microsoft Macintosh PowerPoint</Application>
  <PresentationFormat>Widescreen</PresentationFormat>
  <Paragraphs>64</Paragraphs>
  <Slides>10</Slides>
  <Notes>10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343</cp:revision>
  <dcterms:created xsi:type="dcterms:W3CDTF">2023-02-07T10:10:48Z</dcterms:created>
  <dcterms:modified xsi:type="dcterms:W3CDTF">2025-04-03T13:54:22Z</dcterms:modified>
</cp:coreProperties>
</file>