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35" r:id="rId2"/>
    <p:sldId id="460" r:id="rId3"/>
    <p:sldId id="461" r:id="rId4"/>
    <p:sldId id="462" r:id="rId5"/>
    <p:sldId id="463" r:id="rId6"/>
    <p:sldId id="464" r:id="rId7"/>
    <p:sldId id="465" r:id="rId8"/>
    <p:sldId id="466" r:id="rId9"/>
    <p:sldId id="467" r:id="rId10"/>
    <p:sldId id="468"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03/04/25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000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1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802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14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454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69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832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379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008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3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Diritto diplomatico</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abuso di privilegi </a:t>
            </a:r>
            <a:r>
              <a:rPr lang="it-IT" sz="4400"/>
              <a:t>e immunità</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023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a:t>
            </a:fld>
            <a:endParaRPr kumimoji="0" lang="en-US" b="0" i="0" u="none" strike="noStrike" cap="none" spc="0" normalizeH="0" baseline="0" noProof="0">
              <a:ln>
                <a:noFill/>
              </a:ln>
              <a:effectLst/>
              <a:uLnTx/>
              <a:uFillTx/>
            </a:endParaRPr>
          </a:p>
        </p:txBody>
      </p:sp>
      <p:graphicFrame>
        <p:nvGraphicFramePr>
          <p:cNvPr id="2" name="Tabella 1">
            <a:extLst>
              <a:ext uri="{FF2B5EF4-FFF2-40B4-BE49-F238E27FC236}">
                <a16:creationId xmlns:a16="http://schemas.microsoft.com/office/drawing/2014/main" id="{0DBEA858-15E3-0609-B4FB-51F6C1E37DA9}"/>
              </a:ext>
            </a:extLst>
          </p:cNvPr>
          <p:cNvGraphicFramePr>
            <a:graphicFrameLocks noGrp="1"/>
          </p:cNvGraphicFramePr>
          <p:nvPr>
            <p:extLst>
              <p:ext uri="{D42A27DB-BD31-4B8C-83A1-F6EECF244321}">
                <p14:modId xmlns:p14="http://schemas.microsoft.com/office/powerpoint/2010/main" val="239992782"/>
              </p:ext>
            </p:extLst>
          </p:nvPr>
        </p:nvGraphicFramePr>
        <p:xfrm>
          <a:off x="1224532" y="914400"/>
          <a:ext cx="9666738" cy="4968820"/>
        </p:xfrm>
        <a:graphic>
          <a:graphicData uri="http://schemas.openxmlformats.org/drawingml/2006/table">
            <a:tbl>
              <a:tblPr firstRow="1" bandRow="1">
                <a:tableStyleId>{5C22544A-7EE6-4342-B048-85BDC9FD1C3A}</a:tableStyleId>
              </a:tblPr>
              <a:tblGrid>
                <a:gridCol w="3222246">
                  <a:extLst>
                    <a:ext uri="{9D8B030D-6E8A-4147-A177-3AD203B41FA5}">
                      <a16:colId xmlns:a16="http://schemas.microsoft.com/office/drawing/2014/main" val="988569649"/>
                    </a:ext>
                  </a:extLst>
                </a:gridCol>
                <a:gridCol w="3222246">
                  <a:extLst>
                    <a:ext uri="{9D8B030D-6E8A-4147-A177-3AD203B41FA5}">
                      <a16:colId xmlns:a16="http://schemas.microsoft.com/office/drawing/2014/main" val="1881570639"/>
                    </a:ext>
                  </a:extLst>
                </a:gridCol>
                <a:gridCol w="3222246">
                  <a:extLst>
                    <a:ext uri="{9D8B030D-6E8A-4147-A177-3AD203B41FA5}">
                      <a16:colId xmlns:a16="http://schemas.microsoft.com/office/drawing/2014/main" val="1004184322"/>
                    </a:ext>
                  </a:extLst>
                </a:gridCol>
              </a:tblGrid>
              <a:tr h="1083471">
                <a:tc>
                  <a:txBody>
                    <a:bodyPr/>
                    <a:lstStyle/>
                    <a:p>
                      <a:pPr algn="ctr"/>
                      <a:endParaRPr lang="it-IT" sz="1500" dirty="0"/>
                    </a:p>
                    <a:p>
                      <a:pPr algn="ctr"/>
                      <a:r>
                        <a:rPr lang="it-IT" sz="3100" dirty="0"/>
                        <a:t>Tipo di immunità</a:t>
                      </a:r>
                      <a:endParaRPr lang="it-IT" sz="1700" dirty="0"/>
                    </a:p>
                  </a:txBody>
                  <a:tcPr marL="87377" marR="87377" marT="43688" marB="43688"/>
                </a:tc>
                <a:tc>
                  <a:txBody>
                    <a:bodyPr/>
                    <a:lstStyle/>
                    <a:p>
                      <a:pPr algn="ctr"/>
                      <a:endParaRPr lang="it-IT" sz="1500" dirty="0"/>
                    </a:p>
                    <a:p>
                      <a:pPr algn="ctr"/>
                      <a:r>
                        <a:rPr lang="it-IT" sz="3100" dirty="0"/>
                        <a:t>Portata</a:t>
                      </a:r>
                      <a:endParaRPr lang="it-IT" sz="1700" dirty="0"/>
                    </a:p>
                    <a:p>
                      <a:endParaRPr lang="it-IT" sz="1700" dirty="0"/>
                    </a:p>
                  </a:txBody>
                  <a:tcPr marL="87377" marR="87377" marT="43688" marB="4368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it-IT" sz="1500" dirty="0"/>
                    </a:p>
                    <a:p>
                      <a:pPr marL="0" marR="0" indent="0" algn="ctr" defTabSz="914400" rtl="0" eaLnBrk="1" fontAlgn="auto" latinLnBrk="0" hangingPunct="1">
                        <a:lnSpc>
                          <a:spcPct val="100000"/>
                        </a:lnSpc>
                        <a:spcBef>
                          <a:spcPts val="0"/>
                        </a:spcBef>
                        <a:spcAft>
                          <a:spcPts val="0"/>
                        </a:spcAft>
                        <a:buClrTx/>
                        <a:buSzTx/>
                        <a:buFontTx/>
                        <a:buNone/>
                        <a:tabLst/>
                        <a:defRPr/>
                      </a:pPr>
                      <a:r>
                        <a:rPr lang="it-IT" sz="3100" dirty="0"/>
                        <a:t>Durata</a:t>
                      </a:r>
                      <a:endParaRPr lang="it-IT" sz="1700" dirty="0"/>
                    </a:p>
                  </a:txBody>
                  <a:tcPr marL="87377" marR="87377" marT="43688" marB="43688"/>
                </a:tc>
                <a:extLst>
                  <a:ext uri="{0D108BD9-81ED-4DB2-BD59-A6C34878D82A}">
                    <a16:rowId xmlns:a16="http://schemas.microsoft.com/office/drawing/2014/main" val="2157931789"/>
                  </a:ext>
                </a:extLst>
              </a:tr>
              <a:tr h="1869861">
                <a:tc>
                  <a:txBody>
                    <a:bodyPr/>
                    <a:lstStyle/>
                    <a:p>
                      <a:endParaRPr lang="it-IT" sz="1700" dirty="0"/>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funzionale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materiae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tutti gli atti ufficiali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per sempre</a:t>
                      </a:r>
                      <a:endParaRPr kumimoji="0" lang="it-IT" sz="3200" b="0" i="0" u="none" strike="noStrike" kern="1200" cap="none" spc="0" normalizeH="0" baseline="0" noProof="0" dirty="0">
                        <a:ln>
                          <a:noFill/>
                        </a:ln>
                        <a:solidFill>
                          <a:srgbClr val="003A70"/>
                        </a:solidFill>
                        <a:effectLst/>
                        <a:uLnTx/>
                        <a:uFillTx/>
                        <a:latin typeface="+mn-lt"/>
                        <a:ea typeface="+mn-ea"/>
                        <a:cs typeface="+mn-cs"/>
                      </a:endParaRPr>
                    </a:p>
                  </a:txBody>
                  <a:tcPr marL="87377" marR="87377" marT="43688" marB="43688"/>
                </a:tc>
                <a:extLst>
                  <a:ext uri="{0D108BD9-81ED-4DB2-BD59-A6C34878D82A}">
                    <a16:rowId xmlns:a16="http://schemas.microsoft.com/office/drawing/2014/main" val="1781993110"/>
                  </a:ext>
                </a:extLst>
              </a:tr>
              <a:tr h="201548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27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personale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personae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0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000" b="0" i="0" u="none" strike="noStrike" kern="1200" cap="none" spc="0" normalizeH="0" baseline="0" noProof="0" dirty="0">
                          <a:ln>
                            <a:noFill/>
                          </a:ln>
                          <a:solidFill>
                            <a:srgbClr val="003A70"/>
                          </a:solidFill>
                          <a:effectLst/>
                          <a:uLnTx/>
                          <a:uFillTx/>
                          <a:latin typeface="+mn-lt"/>
                          <a:ea typeface="+mn-ea"/>
                          <a:cs typeface="+mn-cs"/>
                        </a:rPr>
                        <a:t>atti privati
(con eccezioni)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fino alla fine delle funzioni</a:t>
                      </a:r>
                    </a:p>
                  </a:txBody>
                  <a:tcPr marL="87377" marR="87377" marT="43688" marB="43688"/>
                </a:tc>
                <a:extLst>
                  <a:ext uri="{0D108BD9-81ED-4DB2-BD59-A6C34878D82A}">
                    <a16:rowId xmlns:a16="http://schemas.microsoft.com/office/drawing/2014/main" val="1942059097"/>
                  </a:ext>
                </a:extLst>
              </a:tr>
            </a:tbl>
          </a:graphicData>
        </a:graphic>
      </p:graphicFrame>
    </p:spTree>
    <p:extLst>
      <p:ext uri="{BB962C8B-B14F-4D97-AF65-F5344CB8AC3E}">
        <p14:creationId xmlns:p14="http://schemas.microsoft.com/office/powerpoint/2010/main" val="2831147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atti ufficiali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14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r>
              <a:rPr lang="it-IT" sz="4000" dirty="0"/>
              <a:t>I servizi quotidiani come il lavaggio o l’aiuto domestico non erano destinati a essere considerati estranei alle funzioni ufficiali di un diplomatico. </a:t>
            </a:r>
            <a:r>
              <a:rPr lang="it-IT" sz="4000" b="1" dirty="0"/>
              <a:t>Poiché questi servizi sono accessori alla vita quotidiana, i diplomatici devono essere immuni dalle controversie che ne derivano</a:t>
            </a:r>
            <a:r>
              <a:rPr lang="it-IT" sz="40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Tabion</a:t>
            </a:r>
            <a:r>
              <a:rPr lang="it-IT" sz="4000" i="1" dirty="0"/>
              <a:t> c. Mufti</a:t>
            </a:r>
          </a:p>
          <a:p>
            <a:pPr lvl="0" algn="ctr">
              <a:defRPr/>
            </a:pPr>
            <a:r>
              <a:rPr lang="it-IT" sz="4000" dirty="0"/>
              <a:t>Corte d’Appello degli Stati Uniti, 4th </a:t>
            </a:r>
            <a:r>
              <a:rPr lang="it-IT" sz="4000" dirty="0" err="1"/>
              <a:t>Cir</a:t>
            </a:r>
            <a:r>
              <a:rPr lang="it-IT" sz="4000" dirty="0"/>
              <a:t>., 1996</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72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200" dirty="0"/>
              <a:t>Le funzioni ufficiali del signor Al-</a:t>
            </a:r>
            <a:r>
              <a:rPr lang="it-IT" sz="4200" dirty="0" err="1"/>
              <a:t>Malki</a:t>
            </a:r>
            <a:r>
              <a:rPr lang="it-IT" sz="4200" dirty="0"/>
              <a:t> non possono essere estese all’impiego di personale domestico per fare le pulizie, aiutare in cucina e prendersi cura dei suoi figli. Queste cose non sono state fatte per o per conto dell’Arabia Saudita. La Corte d'Appello […] ha ritenuto che tali attività fossero «favorevoli» all'esercizio delle sue funzioni ufficiali. Senza dubbio lo erano. Ma lo stesso si potrebbe dire di quasi tutto ciò che rende più facile la vita personale di un agente diplomatico. Essa non fa rientrare l’assunzione della sig.ra Reyes nelle funzioni ufficiali di quest’ultimo in qualità di agente diplomatico.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Reyes c. Al-</a:t>
            </a:r>
            <a:r>
              <a:rPr lang="it-IT" sz="4000" i="1" dirty="0" err="1"/>
              <a:t>Malki</a:t>
            </a:r>
            <a:endParaRPr lang="it-IT" sz="4000" i="1" dirty="0"/>
          </a:p>
          <a:p>
            <a:pPr lvl="0" algn="ctr">
              <a:defRPr/>
            </a:pPr>
            <a:r>
              <a:rPr lang="it-IT" sz="4000" dirty="0"/>
              <a:t>Corte Suprema del Regno Unito, 2017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2847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eccezione commerciale</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5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a:bodyPr>
          <a:lstStyle/>
          <a:p>
            <a:pPr marL="0" indent="0" algn="just">
              <a:buNone/>
            </a:pPr>
            <a:endParaRPr lang="it-IT" sz="4400" dirty="0"/>
          </a:p>
          <a:p>
            <a:pPr marL="0" indent="0" algn="just">
              <a:buNone/>
            </a:pPr>
            <a:r>
              <a:rPr lang="it-IT" sz="4400" dirty="0"/>
              <a:t>Un agente diplomatico gode dell’immunità dalla […] giurisdizione civile e amministrativa, salvo in caso di:  […]
c) un’</a:t>
            </a:r>
            <a:r>
              <a:rPr lang="it-IT" sz="4400" b="1" dirty="0"/>
              <a:t>azione relativa a qualsiasi attività professionale o commerciale </a:t>
            </a:r>
            <a:r>
              <a:rPr lang="it-IT" sz="4400" dirty="0"/>
              <a:t>esercitata dall’agente diplomatico nello Stato di residenza al di fuori delle sue funzioni ufficiali.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31, par.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334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000" dirty="0" err="1"/>
              <a:t>Tabion</a:t>
            </a:r>
            <a:r>
              <a:rPr lang="it-IT" sz="4000" dirty="0"/>
              <a:t> riceveva una certa paga, e senza dubbio era attiva [...]. Guardando solo alle parole «commerciale» e «attività», quindi, l'espressione «attività commerciale» potrebbe logicamente comprendere i rapporti del Mufti con </a:t>
            </a:r>
            <a:r>
              <a:rPr lang="it-IT" sz="4000" dirty="0" err="1"/>
              <a:t>Tabion</a:t>
            </a:r>
            <a:r>
              <a:rPr lang="it-IT" sz="4000" dirty="0"/>
              <a:t>. Ma un tale modo letterale di interpretare è superficiale e incompleto [...]. Se esaminato nel suo contesto, </a:t>
            </a:r>
            <a:r>
              <a:rPr lang="it-IT" sz="4000" b="1" dirty="0"/>
              <a:t>il termine «attività commerciale» </a:t>
            </a:r>
            <a:r>
              <a:rPr lang="it-IT" sz="4000" dirty="0"/>
              <a:t>non ha un significato così ampio da includere i contratti di servizi occasionali come sostiene la </a:t>
            </a:r>
            <a:r>
              <a:rPr lang="it-IT" sz="4000" dirty="0" err="1"/>
              <a:t>Tabion</a:t>
            </a:r>
            <a:r>
              <a:rPr lang="it-IT" sz="4000" dirty="0"/>
              <a:t>, ma </a:t>
            </a:r>
            <a:r>
              <a:rPr lang="it-IT" sz="4000" b="1" dirty="0"/>
              <a:t>si riferisce piuttosto solo al commercio o al </a:t>
            </a:r>
            <a:r>
              <a:rPr lang="it-IT" sz="4000" b="1" i="1" dirty="0"/>
              <a:t>business</a:t>
            </a:r>
            <a:r>
              <a:rPr lang="it-IT" sz="4000" b="1" dirty="0"/>
              <a:t> svolti per profitto personale</a:t>
            </a:r>
            <a:r>
              <a:rPr lang="it-IT" sz="4000" dirty="0"/>
              <a:t>. Accettare il significato più ampio non tiene conto del contesto del trattato e della storia negoziale, così come della sua successiva interpretazione.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Tabion</a:t>
            </a:r>
            <a:r>
              <a:rPr lang="it-IT" sz="4000" i="1" dirty="0"/>
              <a:t> c. Mufti</a:t>
            </a:r>
          </a:p>
          <a:p>
            <a:pPr lvl="0" algn="ctr">
              <a:defRPr/>
            </a:pPr>
            <a:r>
              <a:rPr lang="it-IT" sz="4000" dirty="0"/>
              <a:t>Corte d’Appello degli Stati Uniti, 4th </a:t>
            </a:r>
            <a:r>
              <a:rPr lang="it-IT" sz="4000" dirty="0" err="1"/>
              <a:t>Cir</a:t>
            </a:r>
            <a:r>
              <a:rPr lang="it-IT" sz="4000" dirty="0"/>
              <a:t>., 1996</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590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endParaRPr lang="it-IT" sz="3600" dirty="0"/>
          </a:p>
          <a:p>
            <a:pPr marL="0" indent="0" algn="just">
              <a:buNone/>
            </a:pPr>
            <a:r>
              <a:rPr lang="it-IT" sz="3600" dirty="0"/>
              <a:t>Il signor </a:t>
            </a:r>
            <a:r>
              <a:rPr lang="it-IT" sz="3600" dirty="0" err="1"/>
              <a:t>Basfar</a:t>
            </a:r>
            <a:r>
              <a:rPr lang="it-IT" sz="3600" dirty="0"/>
              <a:t> era chiaramente coinvolto nel </a:t>
            </a:r>
            <a:r>
              <a:rPr lang="it-IT" sz="3600" b="1" dirty="0"/>
              <a:t>traffico</a:t>
            </a:r>
            <a:r>
              <a:rPr lang="it-IT" sz="3600" dirty="0"/>
              <a:t> della signora Wong [...]. Egli ha chiaramente svolto un ruolo principale nel reclutamento, nel trasporto e nell'accoglienza di lei, utilizzando i mezzi proibiti e ai fini del suo sfruttamento. […] Il trattamento riservato dal signor </a:t>
            </a:r>
            <a:r>
              <a:rPr lang="it-IT" sz="3600" dirty="0" err="1"/>
              <a:t>Basfar</a:t>
            </a:r>
            <a:r>
              <a:rPr lang="it-IT" sz="3600" dirty="0"/>
              <a:t> alla signora Wong, in base ai fatti presunti, equivaleva a una forma di schiavitù moderna [...]. Ciò dimostra che il rapporto tra loro non era quello di un lavoro subordinato liberamente assunto [...]. E ciò dimostra che la sua condotta costituiva </a:t>
            </a:r>
            <a:r>
              <a:rPr lang="it-IT" sz="3600" b="1" dirty="0"/>
              <a:t>un’attività commerciale esercitata (per quanto conta) per profitto personale</a:t>
            </a:r>
            <a:r>
              <a:rPr lang="it-IT" sz="36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Basfar</a:t>
            </a:r>
            <a:r>
              <a:rPr lang="it-IT" sz="4000" i="1" dirty="0"/>
              <a:t> c. Wong</a:t>
            </a:r>
          </a:p>
          <a:p>
            <a:pPr lvl="0" algn="ctr">
              <a:defRPr/>
            </a:pPr>
            <a:r>
              <a:rPr lang="it-IT" sz="4000" dirty="0"/>
              <a:t>Corte Suprema del Regno Unito, 2022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9115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8102</TotalTime>
  <Words>555</Words>
  <Application>Microsoft Macintosh PowerPoint</Application>
  <PresentationFormat>Widescreen</PresentationFormat>
  <Paragraphs>64</Paragraphs>
  <Slides>10</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343</cp:revision>
  <dcterms:created xsi:type="dcterms:W3CDTF">2023-02-07T10:10:48Z</dcterms:created>
  <dcterms:modified xsi:type="dcterms:W3CDTF">2025-04-03T13:54:22Z</dcterms:modified>
</cp:coreProperties>
</file>