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98" r:id="rId2"/>
    <p:sldId id="275" r:id="rId3"/>
    <p:sldId id="366" r:id="rId4"/>
    <p:sldId id="369" r:id="rId5"/>
    <p:sldId id="384" r:id="rId6"/>
    <p:sldId id="370" r:id="rId7"/>
    <p:sldId id="371" r:id="rId8"/>
    <p:sldId id="372" r:id="rId9"/>
    <p:sldId id="373" r:id="rId10"/>
    <p:sldId id="374" r:id="rId11"/>
    <p:sldId id="375" r:id="rId12"/>
    <p:sldId id="259" r:id="rId13"/>
    <p:sldId id="376" r:id="rId14"/>
    <p:sldId id="377" r:id="rId15"/>
    <p:sldId id="387" r:id="rId16"/>
    <p:sldId id="378" r:id="rId17"/>
    <p:sldId id="379" r:id="rId18"/>
    <p:sldId id="380" r:id="rId19"/>
    <p:sldId id="339" r:id="rId20"/>
    <p:sldId id="385" r:id="rId21"/>
    <p:sldId id="367" r:id="rId22"/>
    <p:sldId id="381" r:id="rId23"/>
    <p:sldId id="383" r:id="rId24"/>
    <p:sldId id="341" r:id="rId25"/>
    <p:sldId id="386" r:id="rId26"/>
    <p:sldId id="368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70"/>
    <a:srgbClr val="FFC72C"/>
    <a:srgbClr val="0077C8"/>
    <a:srgbClr val="00B2A9"/>
    <a:srgbClr val="006298"/>
    <a:srgbClr val="7725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Stile 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64"/>
    <p:restoredTop sz="95507"/>
  </p:normalViewPr>
  <p:slideViewPr>
    <p:cSldViewPr snapToGrid="0" snapToObjects="1" showGuides="1">
      <p:cViewPr varScale="1">
        <p:scale>
          <a:sx n="98" d="100"/>
          <a:sy n="98" d="100"/>
        </p:scale>
        <p:origin x="104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E04FC-0E64-1840-9C6A-42B85D5EA1CD}" type="datetimeFigureOut">
              <a:rPr lang="it-IT" smtClean="0"/>
              <a:t>04/12/21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C4299-DFA9-814B-AD28-ECDE1FA0A81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8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547200"/>
          </a:xfrm>
        </p:spPr>
        <p:txBody>
          <a:bodyPr lIns="0" tIns="0" rIns="0" bIns="0" anchor="t" anchorCtr="0">
            <a:sp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243181"/>
            <a:ext cx="11189994" cy="619850"/>
          </a:xfrm>
        </p:spPr>
        <p:txBody>
          <a:bodyPr lIns="0" tIns="0" rIns="0" bIns="0" anchor="t">
            <a:spAutoFit/>
          </a:bodyPr>
          <a:lstStyle>
            <a:lvl1pPr marL="0" indent="0" algn="l"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0A97C65-1B54-DB47-A604-7DF0E350DE20}" type="datetime4">
              <a:rPr lang="it-IT" smtClean="0"/>
              <a:pPr/>
              <a:t>4 dicembre 2021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2" name="Segnaposto testo 77">
            <a:extLst>
              <a:ext uri="{FF2B5EF4-FFF2-40B4-BE49-F238E27FC236}">
                <a16:creationId xmlns:a16="http://schemas.microsoft.com/office/drawing/2014/main" id="{11E9754D-4544-094C-90CE-D95DEC303D3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F48BF19-5644-BB43-8AD2-AEB567996144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2608855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3864" userDrawn="1">
          <p15:clr>
            <a:srgbClr val="FBAE40"/>
          </p15:clr>
        </p15:guide>
        <p15:guide id="5" orient="horz" pos="3517" userDrawn="1">
          <p15:clr>
            <a:srgbClr val="FBAE40"/>
          </p15:clr>
        </p15:guide>
        <p15:guide id="7" orient="horz" pos="2742" userDrawn="1">
          <p15:clr>
            <a:srgbClr val="FBAE40"/>
          </p15:clr>
        </p15:guide>
        <p15:guide id="8" orient="horz" pos="1091" userDrawn="1">
          <p15:clr>
            <a:srgbClr val="FBAE40"/>
          </p15:clr>
        </p15:guide>
        <p15:guide id="10" pos="5011" userDrawn="1">
          <p15:clr>
            <a:srgbClr val="FBAE40"/>
          </p15:clr>
        </p15:guide>
        <p15:guide id="11" pos="46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CF852A-D30A-CC4D-BB28-885647985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87984D-29CE-3442-8C11-C7B68CA421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528003"/>
            <a:ext cx="5359131" cy="4351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Luiss Sans" pitchFamily="2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020D039-24D7-3D4C-AC12-8A561B0819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0118" y="1534556"/>
            <a:ext cx="5611019" cy="435133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Luiss Sans" pitchFamily="2" charset="0"/>
                <a:cs typeface="Calibri" panose="020F0502020204030204" pitchFamily="34" charset="0"/>
              </a:defRPr>
            </a:lvl1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1475FED-2144-8A45-B971-72FEF3C89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937F-DAC6-0B4A-AA33-EEC4AE615C47}" type="datetime4">
              <a:rPr lang="it-IT" smtClean="0"/>
              <a:t>4 dicembre 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DAFAF3-5C89-784D-BB84-8D0F087F1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della Presentazione/Sezione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C1EA764-7BE2-C542-B147-FEDB2B2C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9A36-170F-7348-BCDB-23CF9D860473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96D8687-7367-CD48-9FF8-EE4A129CDF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6250912"/>
            <a:ext cx="171428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382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bg>
      <p:bgPr>
        <a:solidFill>
          <a:srgbClr val="003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522AE-B4DE-BE46-8DCD-711FCF7B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0">
                <a:solidFill>
                  <a:schemeClr val="bg1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2322D5-CD07-334E-AC52-C62261E6A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36971"/>
            <a:ext cx="11222038" cy="421487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  <a:latin typeface="Luiss Sans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2C449B-207F-D644-9692-120FA3AB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5500" y="6224587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uiss Sans" pitchFamily="2" charset="0"/>
              </a:defRPr>
            </a:lvl1pPr>
          </a:lstStyle>
          <a:p>
            <a:fld id="{2721728E-09D1-294C-815A-88BEBB89DB06}" type="datetime4">
              <a:rPr lang="it-IT" smtClean="0"/>
              <a:pPr/>
              <a:t>4 dicembre 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602E30-BCD6-B540-9A70-A2109E6F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692" y="6224587"/>
            <a:ext cx="57077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uiss Sans" pitchFamily="2" charset="0"/>
              </a:defRPr>
            </a:lvl1pPr>
          </a:lstStyle>
          <a:p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169FEF-6CA0-6C4F-867F-1AC8C991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224587"/>
            <a:ext cx="8588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Luiss Sans" pitchFamily="2" charset="0"/>
              </a:defRPr>
            </a:lvl1pPr>
          </a:lstStyle>
          <a:p>
            <a:fld id="{DD589A36-170F-7348-BCDB-23CF9D860473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8DBF9A1-392F-9E4C-AC39-82F1DA76A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6250912"/>
            <a:ext cx="1714284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58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0D9461D8-08BF-204F-8ABB-496B7A5229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925" y="549275"/>
            <a:ext cx="11098213" cy="577056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84877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BB0A04-BBE7-D343-BF4A-4CC426B84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4" y="1672314"/>
            <a:ext cx="6923782" cy="964424"/>
          </a:xfrm>
        </p:spPr>
        <p:txBody>
          <a:bodyPr lIns="0" tIns="0" rIns="0" bIns="0" anchor="t" anchorCtr="0">
            <a:no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0679AF4-40BB-0349-820B-505BF6BB1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798576"/>
            <a:ext cx="6933116" cy="109098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955B9F9E-793E-2948-9AFD-E3373DD2EA63}" type="datetime4">
              <a:rPr lang="it-IT" smtClean="0"/>
              <a:pPr/>
              <a:t>4 dicembre 2021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55D151DB-98DC-6D45-8A40-5DD000109E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4963" y="542925"/>
            <a:ext cx="3706812" cy="5040313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34" name="Segnaposto testo 77">
            <a:extLst>
              <a:ext uri="{FF2B5EF4-FFF2-40B4-BE49-F238E27FC236}">
                <a16:creationId xmlns:a16="http://schemas.microsoft.com/office/drawing/2014/main" id="{D6519D1F-4BB1-3A49-B60F-D7E64631FF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A145963D-F588-8B43-AA13-FDB8E527A8A9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1161137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9" pos="7680" userDrawn="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EE33963A-5F1C-9E44-A101-09D5145AB554}" type="datetime4">
              <a:rPr lang="it-IT" smtClean="0"/>
              <a:pPr/>
              <a:t>4 dicembre 2021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55D151DB-98DC-6D45-8A40-5DD000109ED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54963" y="1731963"/>
            <a:ext cx="3706812" cy="3851275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Immagine</a:t>
            </a:r>
          </a:p>
        </p:txBody>
      </p:sp>
      <p:sp>
        <p:nvSpPr>
          <p:cNvPr id="35" name="Segnaposto immagine 5">
            <a:extLst>
              <a:ext uri="{FF2B5EF4-FFF2-40B4-BE49-F238E27FC236}">
                <a16:creationId xmlns:a16="http://schemas.microsoft.com/office/drawing/2014/main" id="{4F0B9C52-DDDA-FE45-95B8-A0E8106B4E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71651" y="548056"/>
            <a:ext cx="1590123" cy="433019"/>
          </a:xfrm>
          <a:noFill/>
        </p:spPr>
        <p:txBody>
          <a:bodyPr lIns="36000" tIns="0" rIns="36000" bIns="0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Eventuale</a:t>
            </a:r>
            <a:br>
              <a:rPr lang="it-IT" dirty="0"/>
            </a:br>
            <a:r>
              <a:rPr lang="it-IT" dirty="0"/>
              <a:t>Logo Partner</a:t>
            </a:r>
          </a:p>
        </p:txBody>
      </p:sp>
      <p:sp>
        <p:nvSpPr>
          <p:cNvPr id="36" name="Segnaposto immagine 5">
            <a:extLst>
              <a:ext uri="{FF2B5EF4-FFF2-40B4-BE49-F238E27FC236}">
                <a16:creationId xmlns:a16="http://schemas.microsoft.com/office/drawing/2014/main" id="{5441D381-F275-1742-880C-884CF2AA0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54093" y="548056"/>
            <a:ext cx="1590123" cy="433019"/>
          </a:xfrm>
          <a:noFill/>
        </p:spPr>
        <p:txBody>
          <a:bodyPr lIns="36000" tIns="0" rIns="36000" bIns="0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Eventuale</a:t>
            </a:r>
            <a:br>
              <a:rPr lang="it-IT" dirty="0"/>
            </a:br>
            <a:r>
              <a:rPr lang="it-IT" dirty="0"/>
              <a:t>Logo Partner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50DB0EED-3DD2-9C43-8E86-8A25CD5D83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4" y="1672314"/>
            <a:ext cx="6923782" cy="964424"/>
          </a:xfrm>
        </p:spPr>
        <p:txBody>
          <a:bodyPr lIns="0" tIns="0" rIns="0" bIns="0" anchor="t" anchorCtr="0">
            <a:no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9" name="Sottotitolo 2">
            <a:extLst>
              <a:ext uri="{FF2B5EF4-FFF2-40B4-BE49-F238E27FC236}">
                <a16:creationId xmlns:a16="http://schemas.microsoft.com/office/drawing/2014/main" id="{CF92B6C9-72A5-AA4E-85B3-1B682783E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798576"/>
            <a:ext cx="6933116" cy="109098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38" name="Segnaposto testo 77">
            <a:extLst>
              <a:ext uri="{FF2B5EF4-FFF2-40B4-BE49-F238E27FC236}">
                <a16:creationId xmlns:a16="http://schemas.microsoft.com/office/drawing/2014/main" id="{E7B05D74-7AEC-EF47-A942-4934923EDB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1E15AD69-25AC-6D42-A1A3-0514D984EE6F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1633763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  <p15:guide id="12" orient="horz" pos="61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71A5510-EE32-3446-8828-82083C2039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2271" y="3891534"/>
            <a:ext cx="5565913" cy="547200"/>
          </a:xfrm>
        </p:spPr>
        <p:txBody>
          <a:bodyPr lIns="0" tIns="0" rIns="0" bIns="0" anchor="b"/>
          <a:lstStyle>
            <a:lvl1pPr algn="l">
              <a:defRPr sz="22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fld id="{4D5A4C28-790A-AE41-9A40-9C1FC37F4BA5}" type="datetime4">
              <a:rPr lang="it-IT" smtClean="0"/>
              <a:pPr/>
              <a:t>4 dicembre 2021</a:t>
            </a:fld>
            <a:endParaRPr lang="it-IT" dirty="0"/>
          </a:p>
        </p:txBody>
      </p:sp>
      <p:grpSp>
        <p:nvGrpSpPr>
          <p:cNvPr id="82" name="Gruppo 81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9" name="Rettangolo 58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1" name="Rettangolo 60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3" name="Rettangolo 62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Rettangolo 64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1" name="Rettangolo 70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3" name="Rettangolo 72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1" name="Gruppo 80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56" name="Rettangolo 55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8" name="Rettangolo 57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0" name="Rettangolo 59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2" name="Rettangolo 61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Rettangolo 63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Rettangolo 65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0" name="Rettangolo 6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2" name="Rettangolo 71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4" name="Rettangolo 73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75" name="Immagine 74">
            <a:extLst>
              <a:ext uri="{FF2B5EF4-FFF2-40B4-BE49-F238E27FC236}">
                <a16:creationId xmlns:a16="http://schemas.microsoft.com/office/drawing/2014/main" id="{F496A682-0F52-234A-8803-BDFAFDE999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5066132"/>
            <a:ext cx="3257143" cy="547200"/>
          </a:xfrm>
          <a:prstGeom prst="rect">
            <a:avLst/>
          </a:prstGeom>
        </p:spPr>
      </p:pic>
      <p:sp>
        <p:nvSpPr>
          <p:cNvPr id="35" name="Segnaposto immagine 5">
            <a:extLst>
              <a:ext uri="{FF2B5EF4-FFF2-40B4-BE49-F238E27FC236}">
                <a16:creationId xmlns:a16="http://schemas.microsoft.com/office/drawing/2014/main" id="{4F0B9C52-DDDA-FE45-95B8-A0E8106B4E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71651" y="548056"/>
            <a:ext cx="1590123" cy="433019"/>
          </a:xfrm>
          <a:noFill/>
        </p:spPr>
        <p:txBody>
          <a:bodyPr lIns="36000" tIns="0" rIns="36000" bIns="0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Eventuale</a:t>
            </a:r>
            <a:br>
              <a:rPr lang="it-IT" dirty="0"/>
            </a:br>
            <a:r>
              <a:rPr lang="it-IT" dirty="0"/>
              <a:t>Logo Partner</a:t>
            </a:r>
          </a:p>
        </p:txBody>
      </p:sp>
      <p:sp>
        <p:nvSpPr>
          <p:cNvPr id="36" name="Segnaposto immagine 5">
            <a:extLst>
              <a:ext uri="{FF2B5EF4-FFF2-40B4-BE49-F238E27FC236}">
                <a16:creationId xmlns:a16="http://schemas.microsoft.com/office/drawing/2014/main" id="{5441D381-F275-1742-880C-884CF2AA04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54093" y="548056"/>
            <a:ext cx="1590123" cy="433019"/>
          </a:xfrm>
          <a:noFill/>
        </p:spPr>
        <p:txBody>
          <a:bodyPr lIns="36000" tIns="0" rIns="36000" bIns="0">
            <a:normAutofit/>
          </a:bodyPr>
          <a:lstStyle>
            <a:lvl1pPr marL="0" indent="0">
              <a:spcBef>
                <a:spcPts val="0"/>
              </a:spcBef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Eventuale</a:t>
            </a:r>
            <a:br>
              <a:rPr lang="it-IT" dirty="0"/>
            </a:br>
            <a:r>
              <a:rPr lang="it-IT" dirty="0"/>
              <a:t>Logo Partner</a:t>
            </a:r>
          </a:p>
        </p:txBody>
      </p:sp>
      <p:sp>
        <p:nvSpPr>
          <p:cNvPr id="37" name="Segnaposto immagine 5">
            <a:extLst>
              <a:ext uri="{FF2B5EF4-FFF2-40B4-BE49-F238E27FC236}">
                <a16:creationId xmlns:a16="http://schemas.microsoft.com/office/drawing/2014/main" id="{E92A9B0A-F6E3-DB48-9ED3-A79538B1089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950063" y="1731963"/>
            <a:ext cx="3711712" cy="3851276"/>
          </a:xfrm>
          <a:noFill/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Immagine trattata con Pattern</a:t>
            </a:r>
          </a:p>
        </p:txBody>
      </p:sp>
      <p:sp>
        <p:nvSpPr>
          <p:cNvPr id="34" name="Titolo 1">
            <a:extLst>
              <a:ext uri="{FF2B5EF4-FFF2-40B4-BE49-F238E27FC236}">
                <a16:creationId xmlns:a16="http://schemas.microsoft.com/office/drawing/2014/main" id="{363682A5-81A2-1B47-A929-A43EF07B4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4" y="1672314"/>
            <a:ext cx="6923782" cy="964424"/>
          </a:xfrm>
        </p:spPr>
        <p:txBody>
          <a:bodyPr lIns="0" tIns="0" rIns="0" bIns="0" anchor="t" anchorCtr="0">
            <a:noAutofit/>
          </a:bodyPr>
          <a:lstStyle>
            <a:lvl1pPr algn="l">
              <a:defRPr sz="3800" b="1" i="0">
                <a:solidFill>
                  <a:srgbClr val="003A70"/>
                </a:solidFill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8" name="Sottotitolo 2">
            <a:extLst>
              <a:ext uri="{FF2B5EF4-FFF2-40B4-BE49-F238E27FC236}">
                <a16:creationId xmlns:a16="http://schemas.microsoft.com/office/drawing/2014/main" id="{157F673D-9926-BF4C-8EFF-1FC29A08A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261" y="2798576"/>
            <a:ext cx="6933116" cy="109098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3800">
                <a:solidFill>
                  <a:srgbClr val="003A70"/>
                </a:solidFill>
                <a:latin typeface="Luiss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40" name="Segnaposto testo 77">
            <a:extLst>
              <a:ext uri="{FF2B5EF4-FFF2-40B4-BE49-F238E27FC236}">
                <a16:creationId xmlns:a16="http://schemas.microsoft.com/office/drawing/2014/main" id="{D968EEEE-3924-2946-95B6-5A9673C353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795857"/>
            <a:ext cx="6889750" cy="724967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it-IT" sz="2000" b="0" i="0" smtClean="0">
                <a:solidFill>
                  <a:srgbClr val="003A70"/>
                </a:solidFill>
                <a:effectLst/>
                <a:latin typeface="Luiss Sans" pitchFamily="2" charset="0"/>
              </a:defRPr>
            </a:lvl1pPr>
          </a:lstStyle>
          <a:p>
            <a:r>
              <a:rPr lang="it-IT" dirty="0"/>
              <a:t>Specifica, Dipartimento, School</a:t>
            </a:r>
            <a:endParaRPr lang="it-IT" dirty="0">
              <a:solidFill>
                <a:srgbClr val="004274"/>
              </a:solidFill>
              <a:effectLst/>
              <a:latin typeface="Luiss type" pitchFamily="2" charset="77"/>
            </a:endParaRP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0CBBDB73-3450-3546-9724-9B2D9C959017}"/>
              </a:ext>
            </a:extLst>
          </p:cNvPr>
          <p:cNvSpPr txBox="1"/>
          <p:nvPr userDrawn="1"/>
        </p:nvSpPr>
        <p:spPr>
          <a:xfrm>
            <a:off x="527023" y="500698"/>
            <a:ext cx="5553075" cy="26467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it-IT" sz="2000" b="1" i="0" dirty="0">
                <a:solidFill>
                  <a:srgbClr val="003A70"/>
                </a:solidFill>
                <a:latin typeface="Luiss Sans" pitchFamily="2" charset="0"/>
              </a:rPr>
              <a:t>Luiss</a:t>
            </a:r>
          </a:p>
        </p:txBody>
      </p:sp>
    </p:spTree>
    <p:extLst>
      <p:ext uri="{BB962C8B-B14F-4D97-AF65-F5344CB8AC3E}">
        <p14:creationId xmlns:p14="http://schemas.microsoft.com/office/powerpoint/2010/main" val="877378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64">
          <p15:clr>
            <a:srgbClr val="FBAE40"/>
          </p15:clr>
        </p15:guide>
        <p15:guide id="5" orient="horz" pos="3517">
          <p15:clr>
            <a:srgbClr val="FBAE40"/>
          </p15:clr>
        </p15:guide>
        <p15:guide id="7" orient="horz" pos="2742">
          <p15:clr>
            <a:srgbClr val="FBAE40"/>
          </p15:clr>
        </p15:guide>
        <p15:guide id="8" orient="horz" pos="1091">
          <p15:clr>
            <a:srgbClr val="FBAE40"/>
          </p15:clr>
        </p15:guide>
        <p15:guide id="10" pos="5011">
          <p15:clr>
            <a:srgbClr val="FBAE40"/>
          </p15:clr>
        </p15:guide>
        <p15:guide id="11" pos="4674">
          <p15:clr>
            <a:srgbClr val="FBAE40"/>
          </p15:clr>
        </p15:guide>
        <p15:guide id="12" orient="horz" pos="6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A4C5C7EC-083B-CD48-A862-19F4ED944048}"/>
              </a:ext>
            </a:extLst>
          </p:cNvPr>
          <p:cNvGrpSpPr/>
          <p:nvPr userDrawn="1"/>
        </p:nvGrpSpPr>
        <p:grpSpPr>
          <a:xfrm>
            <a:off x="1060174" y="6138000"/>
            <a:ext cx="10071652" cy="720000"/>
            <a:chOff x="1060174" y="6138000"/>
            <a:chExt cx="10071652" cy="720000"/>
          </a:xfrm>
          <a:solidFill>
            <a:srgbClr val="006298"/>
          </a:solidFill>
        </p:grpSpPr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itolo 1">
            <a:extLst>
              <a:ext uri="{FF2B5EF4-FFF2-40B4-BE49-F238E27FC236}">
                <a16:creationId xmlns:a16="http://schemas.microsoft.com/office/drawing/2014/main" id="{05532EBB-7867-C448-AF61-F5F387DF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1672315"/>
            <a:ext cx="11242812" cy="1084810"/>
          </a:xfrm>
        </p:spPr>
        <p:txBody>
          <a:bodyPr anchor="t">
            <a:noAutofit/>
          </a:bodyPr>
          <a:lstStyle>
            <a:lvl1pPr>
              <a:defRPr sz="3800" b="1" i="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6" name="Segnaposto testo 2">
            <a:extLst>
              <a:ext uri="{FF2B5EF4-FFF2-40B4-BE49-F238E27FC236}">
                <a16:creationId xmlns:a16="http://schemas.microsoft.com/office/drawing/2014/main" id="{322F0BCE-FF4B-A640-BDCF-4E622AB36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2757124"/>
            <a:ext cx="11242812" cy="1443521"/>
          </a:xfrm>
        </p:spPr>
        <p:txBody>
          <a:bodyPr anchor="t">
            <a:normAutofit/>
          </a:bodyPr>
          <a:lstStyle>
            <a:lvl1pPr marL="0" indent="0">
              <a:buNone/>
              <a:defRPr sz="3800" b="0" i="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74232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solidFill>
          <a:srgbClr val="003A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solidFill>
              <a:srgbClr val="003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/>
          <p:cNvGrpSpPr/>
          <p:nvPr userDrawn="1"/>
        </p:nvGrpSpPr>
        <p:grpSpPr>
          <a:xfrm>
            <a:off x="0" y="6138000"/>
            <a:ext cx="12192000" cy="720000"/>
            <a:chOff x="0" y="6138000"/>
            <a:chExt cx="12192000" cy="720000"/>
          </a:xfrm>
        </p:grpSpPr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1661913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0" y="6138000"/>
              <a:ext cx="530087" cy="720000"/>
            </a:xfrm>
            <a:prstGeom prst="rect">
              <a:avLst/>
            </a:prstGeom>
            <a:solidFill>
              <a:srgbClr val="0062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itolo 1">
            <a:extLst>
              <a:ext uri="{FF2B5EF4-FFF2-40B4-BE49-F238E27FC236}">
                <a16:creationId xmlns:a16="http://schemas.microsoft.com/office/drawing/2014/main" id="{05532EBB-7867-C448-AF61-F5F387DF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1672315"/>
            <a:ext cx="11242812" cy="1084810"/>
          </a:xfrm>
        </p:spPr>
        <p:txBody>
          <a:bodyPr anchor="t">
            <a:noAutofit/>
          </a:bodyPr>
          <a:lstStyle>
            <a:lvl1pPr>
              <a:defRPr sz="3800" b="1" i="0">
                <a:solidFill>
                  <a:schemeClr val="bg1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6" name="Segnaposto testo 2">
            <a:extLst>
              <a:ext uri="{FF2B5EF4-FFF2-40B4-BE49-F238E27FC236}">
                <a16:creationId xmlns:a16="http://schemas.microsoft.com/office/drawing/2014/main" id="{322F0BCE-FF4B-A640-BDCF-4E622AB36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2757124"/>
            <a:ext cx="11242812" cy="1443521"/>
          </a:xfrm>
        </p:spPr>
        <p:txBody>
          <a:bodyPr anchor="t">
            <a:normAutofit/>
          </a:bodyPr>
          <a:lstStyle>
            <a:lvl1pPr marL="0" indent="0">
              <a:buNone/>
              <a:defRPr sz="3800" b="0" i="0">
                <a:solidFill>
                  <a:schemeClr val="bg1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stazione sezione">
    <p:bg>
      <p:bgPr>
        <a:solidFill>
          <a:srgbClr val="FFC7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  <a:solidFill>
            <a:srgbClr val="772583"/>
          </a:solidFill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/>
          <p:cNvGrpSpPr/>
          <p:nvPr userDrawn="1"/>
        </p:nvGrpSpPr>
        <p:grpSpPr>
          <a:xfrm>
            <a:off x="0" y="6138000"/>
            <a:ext cx="12192000" cy="720000"/>
            <a:chOff x="0" y="6138000"/>
            <a:chExt cx="12192000" cy="720000"/>
          </a:xfrm>
          <a:solidFill>
            <a:srgbClr val="FFC72C"/>
          </a:solidFill>
        </p:grpSpPr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166191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itolo 1">
            <a:extLst>
              <a:ext uri="{FF2B5EF4-FFF2-40B4-BE49-F238E27FC236}">
                <a16:creationId xmlns:a16="http://schemas.microsoft.com/office/drawing/2014/main" id="{05532EBB-7867-C448-AF61-F5F387DF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1672315"/>
            <a:ext cx="11242812" cy="1084810"/>
          </a:xfrm>
        </p:spPr>
        <p:txBody>
          <a:bodyPr anchor="t">
            <a:noAutofit/>
          </a:bodyPr>
          <a:lstStyle>
            <a:lvl1pPr>
              <a:defRPr sz="3800" b="1" i="0">
                <a:solidFill>
                  <a:srgbClr val="772583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6" name="Segnaposto testo 2">
            <a:extLst>
              <a:ext uri="{FF2B5EF4-FFF2-40B4-BE49-F238E27FC236}">
                <a16:creationId xmlns:a16="http://schemas.microsoft.com/office/drawing/2014/main" id="{322F0BCE-FF4B-A640-BDCF-4E622AB36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2757124"/>
            <a:ext cx="11242812" cy="1443521"/>
          </a:xfrm>
        </p:spPr>
        <p:txBody>
          <a:bodyPr anchor="t">
            <a:normAutofit/>
          </a:bodyPr>
          <a:lstStyle>
            <a:lvl1pPr marL="0" indent="0">
              <a:buNone/>
              <a:defRPr sz="3800" b="0" i="0">
                <a:solidFill>
                  <a:srgbClr val="772583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16794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stazione sezione">
    <p:bg>
      <p:bgPr>
        <a:solidFill>
          <a:srgbClr val="00B2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>
            <a:extLst>
              <a:ext uri="{FF2B5EF4-FFF2-40B4-BE49-F238E27FC236}">
                <a16:creationId xmlns:a16="http://schemas.microsoft.com/office/drawing/2014/main" id="{5540BA0A-A2F8-1E48-AF86-D2449D532D96}"/>
              </a:ext>
            </a:extLst>
          </p:cNvPr>
          <p:cNvGrpSpPr/>
          <p:nvPr userDrawn="1"/>
        </p:nvGrpSpPr>
        <p:grpSpPr>
          <a:xfrm>
            <a:off x="530087" y="6138000"/>
            <a:ext cx="11131826" cy="720000"/>
            <a:chOff x="530087" y="6138000"/>
            <a:chExt cx="11131826" cy="720000"/>
          </a:xfrm>
          <a:solidFill>
            <a:schemeClr val="bg1"/>
          </a:solidFill>
        </p:grpSpPr>
        <p:sp>
          <p:nvSpPr>
            <p:cNvPr id="31" name="Rettangolo 30">
              <a:extLst>
                <a:ext uri="{FF2B5EF4-FFF2-40B4-BE49-F238E27FC236}">
                  <a16:creationId xmlns:a16="http://schemas.microsoft.com/office/drawing/2014/main" id="{A5FC1A69-9F52-EF47-8F85-0B6FB45ADFC0}"/>
                </a:ext>
              </a:extLst>
            </p:cNvPr>
            <p:cNvSpPr/>
            <p:nvPr userDrawn="1"/>
          </p:nvSpPr>
          <p:spPr>
            <a:xfrm>
              <a:off x="53008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2" name="Rettangolo 31">
              <a:extLst>
                <a:ext uri="{FF2B5EF4-FFF2-40B4-BE49-F238E27FC236}">
                  <a16:creationId xmlns:a16="http://schemas.microsoft.com/office/drawing/2014/main" id="{E7ECF867-CD1F-A544-93A7-59F02B7EB3F9}"/>
                </a:ext>
              </a:extLst>
            </p:cNvPr>
            <p:cNvSpPr/>
            <p:nvPr userDrawn="1"/>
          </p:nvSpPr>
          <p:spPr>
            <a:xfrm>
              <a:off x="159026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3" name="Rettangolo 32">
              <a:extLst>
                <a:ext uri="{FF2B5EF4-FFF2-40B4-BE49-F238E27FC236}">
                  <a16:creationId xmlns:a16="http://schemas.microsoft.com/office/drawing/2014/main" id="{E112286F-F6FC-FB40-A761-246E00D4D855}"/>
                </a:ext>
              </a:extLst>
            </p:cNvPr>
            <p:cNvSpPr/>
            <p:nvPr userDrawn="1"/>
          </p:nvSpPr>
          <p:spPr>
            <a:xfrm>
              <a:off x="265043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4" name="Rettangolo 33">
              <a:extLst>
                <a:ext uri="{FF2B5EF4-FFF2-40B4-BE49-F238E27FC236}">
                  <a16:creationId xmlns:a16="http://schemas.microsoft.com/office/drawing/2014/main" id="{61B4BD18-F688-0F4E-93F6-53DE176B107F}"/>
                </a:ext>
              </a:extLst>
            </p:cNvPr>
            <p:cNvSpPr/>
            <p:nvPr userDrawn="1"/>
          </p:nvSpPr>
          <p:spPr>
            <a:xfrm>
              <a:off x="371060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35B704C4-AEA3-C647-9999-62D70618425C}"/>
                </a:ext>
              </a:extLst>
            </p:cNvPr>
            <p:cNvSpPr/>
            <p:nvPr userDrawn="1"/>
          </p:nvSpPr>
          <p:spPr>
            <a:xfrm>
              <a:off x="477078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B5B290BF-9576-1543-872D-91DDB5937065}"/>
                </a:ext>
              </a:extLst>
            </p:cNvPr>
            <p:cNvSpPr/>
            <p:nvPr userDrawn="1"/>
          </p:nvSpPr>
          <p:spPr>
            <a:xfrm>
              <a:off x="583095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0DCA18FE-2923-3B4E-A5C2-85D922F38FD0}"/>
                </a:ext>
              </a:extLst>
            </p:cNvPr>
            <p:cNvSpPr/>
            <p:nvPr userDrawn="1"/>
          </p:nvSpPr>
          <p:spPr>
            <a:xfrm>
              <a:off x="689113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8" name="Rettangolo 37">
              <a:extLst>
                <a:ext uri="{FF2B5EF4-FFF2-40B4-BE49-F238E27FC236}">
                  <a16:creationId xmlns:a16="http://schemas.microsoft.com/office/drawing/2014/main" id="{1E45AD85-CF93-2846-BC0C-2BA8D4DB418A}"/>
                </a:ext>
              </a:extLst>
            </p:cNvPr>
            <p:cNvSpPr/>
            <p:nvPr userDrawn="1"/>
          </p:nvSpPr>
          <p:spPr>
            <a:xfrm>
              <a:off x="795130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0CF0D82F-31DB-C64B-8A03-2D08FA7E79D9}"/>
                </a:ext>
              </a:extLst>
            </p:cNvPr>
            <p:cNvSpPr/>
            <p:nvPr userDrawn="1"/>
          </p:nvSpPr>
          <p:spPr>
            <a:xfrm>
              <a:off x="901147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324BE938-9044-8E47-9BA4-80AF2F19990B}"/>
                </a:ext>
              </a:extLst>
            </p:cNvPr>
            <p:cNvSpPr/>
            <p:nvPr userDrawn="1"/>
          </p:nvSpPr>
          <p:spPr>
            <a:xfrm>
              <a:off x="1007165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41" name="Rettangolo 40">
              <a:extLst>
                <a:ext uri="{FF2B5EF4-FFF2-40B4-BE49-F238E27FC236}">
                  <a16:creationId xmlns:a16="http://schemas.microsoft.com/office/drawing/2014/main" id="{EDAFE086-4A55-2347-8DE3-D7DF548A3C4F}"/>
                </a:ext>
              </a:extLst>
            </p:cNvPr>
            <p:cNvSpPr/>
            <p:nvPr userDrawn="1"/>
          </p:nvSpPr>
          <p:spPr>
            <a:xfrm>
              <a:off x="1113182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uppo 6"/>
          <p:cNvGrpSpPr/>
          <p:nvPr userDrawn="1"/>
        </p:nvGrpSpPr>
        <p:grpSpPr>
          <a:xfrm>
            <a:off x="0" y="6138000"/>
            <a:ext cx="12192000" cy="720000"/>
            <a:chOff x="0" y="6138000"/>
            <a:chExt cx="12192000" cy="720000"/>
          </a:xfrm>
          <a:solidFill>
            <a:srgbClr val="00B2A9"/>
          </a:solidFill>
        </p:grpSpPr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1060174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359FF146-AD7A-8345-996B-F028DF33A537}"/>
                </a:ext>
              </a:extLst>
            </p:cNvPr>
            <p:cNvSpPr/>
            <p:nvPr userDrawn="1"/>
          </p:nvSpPr>
          <p:spPr>
            <a:xfrm>
              <a:off x="2120348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5" name="Rettangolo 44">
              <a:extLst>
                <a:ext uri="{FF2B5EF4-FFF2-40B4-BE49-F238E27FC236}">
                  <a16:creationId xmlns:a16="http://schemas.microsoft.com/office/drawing/2014/main" id="{C3BE867D-189E-E140-90A2-9C373B76323D}"/>
                </a:ext>
              </a:extLst>
            </p:cNvPr>
            <p:cNvSpPr/>
            <p:nvPr userDrawn="1"/>
          </p:nvSpPr>
          <p:spPr>
            <a:xfrm>
              <a:off x="3180522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6" name="Rettangolo 45">
              <a:extLst>
                <a:ext uri="{FF2B5EF4-FFF2-40B4-BE49-F238E27FC236}">
                  <a16:creationId xmlns:a16="http://schemas.microsoft.com/office/drawing/2014/main" id="{B3968CAB-E9C9-C448-BAED-1164B67B83D6}"/>
                </a:ext>
              </a:extLst>
            </p:cNvPr>
            <p:cNvSpPr/>
            <p:nvPr userDrawn="1"/>
          </p:nvSpPr>
          <p:spPr>
            <a:xfrm>
              <a:off x="4240696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Rettangolo 46">
              <a:extLst>
                <a:ext uri="{FF2B5EF4-FFF2-40B4-BE49-F238E27FC236}">
                  <a16:creationId xmlns:a16="http://schemas.microsoft.com/office/drawing/2014/main" id="{DD7E810C-6698-4141-AE4D-FED7B888FB8E}"/>
                </a:ext>
              </a:extLst>
            </p:cNvPr>
            <p:cNvSpPr/>
            <p:nvPr userDrawn="1"/>
          </p:nvSpPr>
          <p:spPr>
            <a:xfrm>
              <a:off x="530087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Rettangolo 47">
              <a:extLst>
                <a:ext uri="{FF2B5EF4-FFF2-40B4-BE49-F238E27FC236}">
                  <a16:creationId xmlns:a16="http://schemas.microsoft.com/office/drawing/2014/main" id="{9B0258DC-87FE-6E48-B377-3E2FDBC08326}"/>
                </a:ext>
              </a:extLst>
            </p:cNvPr>
            <p:cNvSpPr/>
            <p:nvPr userDrawn="1"/>
          </p:nvSpPr>
          <p:spPr>
            <a:xfrm>
              <a:off x="636104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922BA846-4255-384A-97F0-52FD5A3C3965}"/>
                </a:ext>
              </a:extLst>
            </p:cNvPr>
            <p:cNvSpPr/>
            <p:nvPr userDrawn="1"/>
          </p:nvSpPr>
          <p:spPr>
            <a:xfrm>
              <a:off x="7421217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0" name="Rettangolo 49">
              <a:extLst>
                <a:ext uri="{FF2B5EF4-FFF2-40B4-BE49-F238E27FC236}">
                  <a16:creationId xmlns:a16="http://schemas.microsoft.com/office/drawing/2014/main" id="{D2E5825D-0B98-D043-890F-554D5B9AF97E}"/>
                </a:ext>
              </a:extLst>
            </p:cNvPr>
            <p:cNvSpPr/>
            <p:nvPr userDrawn="1"/>
          </p:nvSpPr>
          <p:spPr>
            <a:xfrm>
              <a:off x="8481391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1" name="Rettangolo 50">
              <a:extLst>
                <a:ext uri="{FF2B5EF4-FFF2-40B4-BE49-F238E27FC236}">
                  <a16:creationId xmlns:a16="http://schemas.microsoft.com/office/drawing/2014/main" id="{888D3338-3950-944B-84B7-796D95024907}"/>
                </a:ext>
              </a:extLst>
            </p:cNvPr>
            <p:cNvSpPr/>
            <p:nvPr userDrawn="1"/>
          </p:nvSpPr>
          <p:spPr>
            <a:xfrm>
              <a:off x="9541565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2" name="Rettangolo 51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0601739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3" name="Rettangolo 52">
              <a:extLst>
                <a:ext uri="{FF2B5EF4-FFF2-40B4-BE49-F238E27FC236}">
                  <a16:creationId xmlns:a16="http://schemas.microsoft.com/office/drawing/2014/main" id="{CE370570-6F3F-4D47-9CB5-970BC89BA15D}"/>
                </a:ext>
              </a:extLst>
            </p:cNvPr>
            <p:cNvSpPr/>
            <p:nvPr userDrawn="1"/>
          </p:nvSpPr>
          <p:spPr>
            <a:xfrm>
              <a:off x="11661913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0C028009-61B6-504A-86BF-75FC39DE243E}"/>
                </a:ext>
              </a:extLst>
            </p:cNvPr>
            <p:cNvSpPr/>
            <p:nvPr userDrawn="1"/>
          </p:nvSpPr>
          <p:spPr>
            <a:xfrm>
              <a:off x="0" y="6138000"/>
              <a:ext cx="530087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5" name="Titolo 1">
            <a:extLst>
              <a:ext uri="{FF2B5EF4-FFF2-40B4-BE49-F238E27FC236}">
                <a16:creationId xmlns:a16="http://schemas.microsoft.com/office/drawing/2014/main" id="{05532EBB-7867-C448-AF61-F5F387DFC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1672315"/>
            <a:ext cx="11242812" cy="1084810"/>
          </a:xfrm>
        </p:spPr>
        <p:txBody>
          <a:bodyPr anchor="t">
            <a:noAutofit/>
          </a:bodyPr>
          <a:lstStyle>
            <a:lvl1pPr>
              <a:defRPr sz="3800" b="1" i="0">
                <a:solidFill>
                  <a:schemeClr val="bg1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6" name="Segnaposto testo 2">
            <a:extLst>
              <a:ext uri="{FF2B5EF4-FFF2-40B4-BE49-F238E27FC236}">
                <a16:creationId xmlns:a16="http://schemas.microsoft.com/office/drawing/2014/main" id="{322F0BCE-FF4B-A640-BDCF-4E622AB36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2757124"/>
            <a:ext cx="11242812" cy="1443521"/>
          </a:xfrm>
        </p:spPr>
        <p:txBody>
          <a:bodyPr anchor="t">
            <a:normAutofit/>
          </a:bodyPr>
          <a:lstStyle>
            <a:lvl1pPr marL="0" indent="0">
              <a:buNone/>
              <a:defRPr sz="3800" b="0" i="0">
                <a:solidFill>
                  <a:schemeClr val="bg1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14134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2522AE-B4DE-BE46-8DCD-711FCF7BB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Luiss Sans" pitchFamily="2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2322D5-CD07-334E-AC52-C62261E6A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36970"/>
            <a:ext cx="11222038" cy="43399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Luiss Sans" pitchFamily="2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C2C449B-207F-D644-9692-120FA3AB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5500" y="6224587"/>
            <a:ext cx="2286000" cy="365125"/>
          </a:xfrm>
        </p:spPr>
        <p:txBody>
          <a:bodyPr/>
          <a:lstStyle/>
          <a:p>
            <a:fld id="{2721728E-09D1-294C-815A-88BEBB89DB06}" type="datetime4">
              <a:rPr lang="it-IT" smtClean="0"/>
              <a:t>4 dicembre 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602E30-BCD6-B540-9A70-A2109E6F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2692" y="6224587"/>
            <a:ext cx="5707708" cy="365125"/>
          </a:xfrm>
        </p:spPr>
        <p:txBody>
          <a:bodyPr/>
          <a:lstStyle/>
          <a:p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169FEF-6CA0-6C4F-867F-1AC8C991C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600" y="6224587"/>
            <a:ext cx="858838" cy="365125"/>
          </a:xfrm>
        </p:spPr>
        <p:txBody>
          <a:bodyPr/>
          <a:lstStyle/>
          <a:p>
            <a:fld id="{DD589A36-170F-7348-BCDB-23CF9D860473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18DBF9A1-392F-9E4C-AC39-82F1DA76A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508" y="6250912"/>
            <a:ext cx="1714284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160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F49B507-8551-CC47-91BD-DBB3E40CD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222038" cy="993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411DEE-4AD8-E74D-AEA0-F1709A493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911" y="1532404"/>
            <a:ext cx="11222038" cy="43445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7DADEC-74B6-2245-817D-CEA23C0FF5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45500" y="6224587"/>
            <a:ext cx="2286000" cy="365125"/>
          </a:xfrm>
          <a:prstGeom prst="rect">
            <a:avLst/>
          </a:prstGeom>
        </p:spPr>
        <p:txBody>
          <a:bodyPr vert="horz" lIns="72000" tIns="0" rIns="72000" bIns="0" rtlCol="0" anchor="b"/>
          <a:lstStyle>
            <a:lvl1pPr algn="r">
              <a:defRPr sz="1400" b="0" i="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fld id="{3A7BE5A2-6539-894E-945C-593AB235A246}" type="datetime4">
              <a:rPr lang="it-IT" smtClean="0"/>
              <a:pPr/>
              <a:t>4 dicembre 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E383537-6367-1443-9D86-622943D14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2692" y="6224587"/>
            <a:ext cx="5707708" cy="365125"/>
          </a:xfrm>
          <a:prstGeom prst="rect">
            <a:avLst/>
          </a:prstGeom>
        </p:spPr>
        <p:txBody>
          <a:bodyPr vert="horz" lIns="72000" tIns="0" rIns="72000" bIns="0" rtlCol="0" anchor="b"/>
          <a:lstStyle>
            <a:lvl1pPr algn="l">
              <a:defRPr sz="1400" b="1" i="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C8A305-BBBD-9C45-8197-11A6CAC59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600" y="6224587"/>
            <a:ext cx="858838" cy="365125"/>
          </a:xfrm>
          <a:prstGeom prst="rect">
            <a:avLst/>
          </a:prstGeom>
        </p:spPr>
        <p:txBody>
          <a:bodyPr vert="horz" lIns="72000" tIns="0" rIns="72000" bIns="0" rtlCol="0" anchor="b"/>
          <a:lstStyle>
            <a:lvl1pPr algn="r">
              <a:defRPr sz="1400" b="0" i="0">
                <a:solidFill>
                  <a:srgbClr val="003A70"/>
                </a:solidFill>
                <a:latin typeface="Luiss Sans" pitchFamily="2" charset="0"/>
                <a:ea typeface="Luiss Sans" pitchFamily="2" charset="0"/>
                <a:cs typeface="Luiss Sans" pitchFamily="2" charset="0"/>
              </a:defRPr>
            </a:lvl1pPr>
          </a:lstStyle>
          <a:p>
            <a:fld id="{DD589A36-170F-7348-BCDB-23CF9D860473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925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1" r:id="rId5"/>
    <p:sldLayoutId id="2147483664" r:id="rId6"/>
    <p:sldLayoutId id="2147483665" r:id="rId7"/>
    <p:sldLayoutId id="2147483666" r:id="rId8"/>
    <p:sldLayoutId id="2147483650" r:id="rId9"/>
    <p:sldLayoutId id="2147483652" r:id="rId10"/>
    <p:sldLayoutId id="2147483667" r:id="rId11"/>
    <p:sldLayoutId id="2147483668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0" i="0" kern="1200">
          <a:solidFill>
            <a:srgbClr val="003A70"/>
          </a:solidFill>
          <a:latin typeface="Luiss Sans" pitchFamily="2" charset="0"/>
          <a:ea typeface="Luiss Sans" pitchFamily="2" charset="0"/>
          <a:cs typeface="Luiss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800"/>
        </a:spcBef>
        <a:buFont typeface="Arial" panose="020B0604020202020204" pitchFamily="34" charset="0"/>
        <a:buChar char="•"/>
        <a:defRPr sz="3200" b="0" i="0" kern="1200">
          <a:solidFill>
            <a:schemeClr val="tx1">
              <a:lumMod val="65000"/>
              <a:lumOff val="35000"/>
            </a:schemeClr>
          </a:solidFill>
          <a:latin typeface="Luiss Sans" pitchFamily="2" charset="0"/>
          <a:ea typeface="Luiss Sans" pitchFamily="2" charset="0"/>
          <a:cs typeface="Luiss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31" userDrawn="1">
          <p15:clr>
            <a:srgbClr val="F26B43"/>
          </p15:clr>
        </p15:guide>
        <p15:guide id="7" orient="horz" pos="346" userDrawn="1">
          <p15:clr>
            <a:srgbClr val="F26B43"/>
          </p15:clr>
        </p15:guide>
        <p15:guide id="8" orient="horz" pos="3981" userDrawn="1">
          <p15:clr>
            <a:srgbClr val="F26B43"/>
          </p15:clr>
        </p15:guide>
        <p15:guide id="9" orient="horz" pos="300" userDrawn="1">
          <p15:clr>
            <a:srgbClr val="F26B43"/>
          </p15:clr>
        </p15:guide>
        <p15:guide id="10" orient="horz" pos="958" userDrawn="1">
          <p15:clr>
            <a:srgbClr val="F26B43"/>
          </p15:clr>
        </p15:guide>
        <p15:guide id="11" orient="horz" pos="3702" userDrawn="1">
          <p15:clr>
            <a:srgbClr val="F26B43"/>
          </p15:clr>
        </p15:guide>
        <p15:guide id="12" pos="73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data.consilium.europa.eu/doc/document/ST-8508-2019-INIT/en/pdf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glossary/national-competent-authority" TargetMode="External"/><Relationship Id="rId2" Type="http://schemas.openxmlformats.org/officeDocument/2006/relationships/hyperlink" Target="https://www.ema.europa.eu/en/glossary/european-medicines-regulatory-network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glossary/marketing-authorisation" TargetMode="External"/><Relationship Id="rId2" Type="http://schemas.openxmlformats.org/officeDocument/2006/relationships/hyperlink" Target="https://www.ema.europa.eu/en/committees-working-parties-other-groups" TargetMode="Externa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jpeg"/><Relationship Id="rId4" Type="http://schemas.openxmlformats.org/officeDocument/2006/relationships/hyperlink" Target="https://www.ema.europa.eu/en/committes/working-parties-other-group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ma.europa.eu/en/glossary/efficacy" TargetMode="External"/><Relationship Id="rId3" Type="http://schemas.openxmlformats.org/officeDocument/2006/relationships/hyperlink" Target="https://www.ema.europa.eu/en/human-regulatory/research-development/scientific-advice-protocol-assistance" TargetMode="External"/><Relationship Id="rId7" Type="http://schemas.openxmlformats.org/officeDocument/2006/relationships/hyperlink" Target="https://www.ema.europa.eu/en/human-regulatory/research-development/scientific-guidelines" TargetMode="External"/><Relationship Id="rId2" Type="http://schemas.openxmlformats.org/officeDocument/2006/relationships/hyperlink" Target="https://www.ema.europa.eu/en/human-regulatory/overview/support-early-access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ema.europa.eu/en/human-regulatory/overview/orphan-designation" TargetMode="External"/><Relationship Id="rId5" Type="http://schemas.openxmlformats.org/officeDocument/2006/relationships/hyperlink" Target="https://www.ema.europa.eu/en/human-regulatory/overview/advanced-therapy-medicinal-products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s://www.ema.europa.eu/en/human-regulatory/overview/paediatric-medicines-overview" TargetMode="External"/><Relationship Id="rId9" Type="http://schemas.openxmlformats.org/officeDocument/2006/relationships/hyperlink" Target="https://www.ema.europa.eu/en/human-regulatory/research-development/innovation-medicine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hyperlink" Target="http://eur-lex.europa.eu/LexUriServ/LexUriServ.do?uri=OJ:L:2010:348:0001:0016:EN:PDF" TargetMode="External"/><Relationship Id="rId7" Type="http://schemas.openxmlformats.org/officeDocument/2006/relationships/hyperlink" Target="http://eur-lex.europa.eu/LexUriServ/LexUriServ.do?uri=OJ:L:2012:159:0005:0025:EN:PDF" TargetMode="External"/><Relationship Id="rId2" Type="http://schemas.openxmlformats.org/officeDocument/2006/relationships/hyperlink" Target="https://www.ema.europa.eu/en/glossary/pharmacovigilance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eur-lex.europa.eu/LexUriServ/LexUriServ.do?uri=OJ:L:2012:299:0001:0004:EN:PDF" TargetMode="External"/><Relationship Id="rId5" Type="http://schemas.openxmlformats.org/officeDocument/2006/relationships/hyperlink" Target="http://eur-lex.europa.eu/LexUriServ/LexUriServ.do?uri=OJ:L:2010:348:0074:0099:EN:PDF" TargetMode="External"/><Relationship Id="rId4" Type="http://schemas.openxmlformats.org/officeDocument/2006/relationships/hyperlink" Target="http://eur-lex.europa.eu/LexUriServ/LexUriServ.do?uri=OJ:L:2012:316:0038:0040:EN:PD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olo 11">
            <a:extLst>
              <a:ext uri="{FF2B5EF4-FFF2-40B4-BE49-F238E27FC236}">
                <a16:creationId xmlns:a16="http://schemas.microsoft.com/office/drawing/2014/main" id="{07B17CF2-442B-DB46-8CDE-F9F11AA527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353" y="1672314"/>
            <a:ext cx="11189995" cy="1634294"/>
          </a:xfrm>
        </p:spPr>
        <p:txBody>
          <a:bodyPr/>
          <a:lstStyle/>
          <a:p>
            <a:r>
              <a:rPr lang="en-US" sz="4000" dirty="0"/>
              <a:t>The Union’s sources of law and the decision-making procedures (II): delegation and implementation</a:t>
            </a:r>
            <a:br>
              <a:rPr lang="it-IT" dirty="0"/>
            </a:br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8B0C88-B3C8-7347-83E8-516872AF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353" y="3553098"/>
            <a:ext cx="5565913" cy="1290585"/>
          </a:xfrm>
        </p:spPr>
        <p:txBody>
          <a:bodyPr/>
          <a:lstStyle/>
          <a:p>
            <a:r>
              <a:rPr lang="it-IT" dirty="0"/>
              <a:t>Cristina </a:t>
            </a:r>
            <a:r>
              <a:rPr lang="it-IT" dirty="0" err="1"/>
              <a:t>Fasone</a:t>
            </a:r>
            <a:r>
              <a:rPr lang="it-IT" dirty="0"/>
              <a:t> &amp; Alessandro Nato</a:t>
            </a:r>
          </a:p>
          <a:p>
            <a:r>
              <a:rPr lang="it-IT" dirty="0"/>
              <a:t>EU Institutions</a:t>
            </a:r>
          </a:p>
          <a:p>
            <a:r>
              <a:rPr lang="it-IT" dirty="0" err="1"/>
              <a:t>Lesson</a:t>
            </a:r>
            <a:r>
              <a:rPr lang="it-IT" dirty="0"/>
              <a:t> 8</a:t>
            </a:r>
          </a:p>
          <a:p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EB313C7-E88B-A041-82F9-0207DAD412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Libera Università Internazionale </a:t>
            </a:r>
          </a:p>
          <a:p>
            <a:r>
              <a:rPr lang="it-IT" dirty="0"/>
              <a:t>degli Studi Sociali Guido </a:t>
            </a:r>
            <a:r>
              <a:rPr lang="it-IT" dirty="0" err="1"/>
              <a:t>Carli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4472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CCD7E-00C7-5948-87AC-215509E59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3. Delegation and </a:t>
            </a:r>
            <a:r>
              <a:rPr lang="it-IT" dirty="0" err="1"/>
              <a:t>implementation</a:t>
            </a:r>
            <a:r>
              <a:rPr lang="it-IT" dirty="0"/>
              <a:t> post-</a:t>
            </a:r>
            <a:r>
              <a:rPr lang="it-IT" dirty="0" err="1"/>
              <a:t>Lisbon</a:t>
            </a:r>
            <a:r>
              <a:rPr lang="it-IT" dirty="0"/>
              <a:t> (V)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92D03B3-A780-3A4F-9189-123E07E666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000" dirty="0" err="1"/>
              <a:t>Implemention</a:t>
            </a:r>
            <a:r>
              <a:rPr lang="it-IT" sz="2000" dirty="0"/>
              <a:t> </a:t>
            </a:r>
            <a:r>
              <a:rPr lang="it-IT" sz="2000" dirty="0" err="1"/>
              <a:t>Act</a:t>
            </a:r>
            <a:r>
              <a:rPr lang="it-IT" sz="2000" dirty="0"/>
              <a:t> (Art. 291 TFEU):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000" dirty="0"/>
              <a:t>3. For the purposes of paragraph 2, </a:t>
            </a:r>
            <a:r>
              <a:rPr lang="en-US" sz="2000" b="1" dirty="0"/>
              <a:t>the European Parliament and the Council, </a:t>
            </a:r>
            <a:r>
              <a:rPr lang="en-US" sz="2000" dirty="0"/>
              <a:t>acting by means of regulations in accordance with the ordinary legislative procedure,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000" b="1" dirty="0"/>
              <a:t> should lay down in advance the rules and general principles </a:t>
            </a:r>
            <a:r>
              <a:rPr lang="en-US" sz="2000" b="1" u="sng" dirty="0"/>
              <a:t>concerning mechanisms for control</a:t>
            </a:r>
            <a:r>
              <a:rPr lang="en-US" sz="2000" b="1" dirty="0"/>
              <a:t> </a:t>
            </a:r>
            <a:r>
              <a:rPr lang="en-US" sz="2000" b="1" i="1" dirty="0"/>
              <a:t>by Member States of the Commission's exercise of implementing powers</a:t>
            </a:r>
            <a:r>
              <a:rPr lang="en-US" sz="2000" dirty="0"/>
              <a:t>.”</a:t>
            </a:r>
          </a:p>
          <a:p>
            <a:pPr>
              <a:lnSpc>
                <a:spcPct val="100000"/>
              </a:lnSpc>
            </a:pPr>
            <a:endParaRPr lang="it-IT" sz="18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7EF2EDC-689D-2449-B290-5D696AF78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2" y="1358900"/>
            <a:ext cx="5611019" cy="435133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sz="2400" dirty="0"/>
              <a:t>A blurred divide between delegated and implementing acts in practice: Commission’s power of legislative initiative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hlinkClick r:id="rId2"/>
              </a:rPr>
              <a:t>Revision of Common Understanding as part of the Interinstitutional Agreement on Better Law-Making</a:t>
            </a:r>
            <a:endParaRPr lang="it-IT" sz="2400" dirty="0"/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1796E6-30BB-5948-BC00-39309773A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 smtClean="0"/>
              <a:pPr>
                <a:spcAft>
                  <a:spcPts val="600"/>
                </a:spcAft>
              </a:pPr>
              <a:t>10</a:t>
            </a:fld>
            <a:endParaRPr lang="it-IT"/>
          </a:p>
        </p:txBody>
      </p:sp>
      <p:pic>
        <p:nvPicPr>
          <p:cNvPr id="7" name="Picture 2" descr="The European Union is having a bad crisis | The Economist">
            <a:extLst>
              <a:ext uri="{FF2B5EF4-FFF2-40B4-BE49-F238E27FC236}">
                <a16:creationId xmlns:a16="http://schemas.microsoft.com/office/drawing/2014/main" id="{0730AF28-5328-7648-8E3D-1E49BE54A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7" r="20113" b="2"/>
          <a:stretch/>
        </p:blipFill>
        <p:spPr bwMode="auto">
          <a:xfrm>
            <a:off x="9389831" y="4767825"/>
            <a:ext cx="1936188" cy="193618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5806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857A99-F1F3-BF41-B223-59AC890E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3. Delegation and </a:t>
            </a:r>
            <a:r>
              <a:rPr lang="it-IT" dirty="0" err="1"/>
              <a:t>implementation</a:t>
            </a:r>
            <a:r>
              <a:rPr lang="it-IT" dirty="0"/>
              <a:t> post-</a:t>
            </a:r>
            <a:r>
              <a:rPr lang="it-IT" dirty="0" err="1"/>
              <a:t>Lisbon</a:t>
            </a:r>
            <a:r>
              <a:rPr lang="it-IT" dirty="0"/>
              <a:t> VI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006167D-8DD8-D846-89AE-D25EACC27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9A36-170F-7348-BCDB-23CF9D860473}" type="slidenum">
              <a:rPr lang="it-IT" smtClean="0"/>
              <a:t>11</a:t>
            </a:fld>
            <a:endParaRPr lang="it-IT"/>
          </a:p>
        </p:txBody>
      </p:sp>
      <p:pic>
        <p:nvPicPr>
          <p:cNvPr id="5122" name="Picture 2" descr="Fig. 1">
            <a:extLst>
              <a:ext uri="{FF2B5EF4-FFF2-40B4-BE49-F238E27FC236}">
                <a16:creationId xmlns:a16="http://schemas.microsoft.com/office/drawing/2014/main" id="{051446D6-FB1F-2742-9352-18F0501EDB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963974"/>
            <a:ext cx="11526157" cy="510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922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D88CAC-E64D-4892-BDC8-47388E24F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it-IT" dirty="0"/>
              <a:t>Delegation and </a:t>
            </a:r>
            <a:r>
              <a:rPr lang="it-IT" dirty="0" err="1"/>
              <a:t>implementation</a:t>
            </a:r>
            <a:r>
              <a:rPr lang="it-IT" dirty="0"/>
              <a:t> post-</a:t>
            </a:r>
            <a:r>
              <a:rPr lang="it-IT" dirty="0" err="1"/>
              <a:t>Lisbon</a:t>
            </a:r>
            <a:endParaRPr lang="it-IT" dirty="0"/>
          </a:p>
        </p:txBody>
      </p:sp>
      <p:graphicFrame>
        <p:nvGraphicFramePr>
          <p:cNvPr id="5" name="Segnaposto contenuto 4">
            <a:extLst>
              <a:ext uri="{FF2B5EF4-FFF2-40B4-BE49-F238E27FC236}">
                <a16:creationId xmlns:a16="http://schemas.microsoft.com/office/drawing/2014/main" id="{D307CDAD-CD13-4CA7-96D4-119D8EB452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092909"/>
              </p:ext>
            </p:extLst>
          </p:nvPr>
        </p:nvGraphicFramePr>
        <p:xfrm>
          <a:off x="2650435" y="609601"/>
          <a:ext cx="8482162" cy="5499653"/>
        </p:xfrm>
        <a:graphic>
          <a:graphicData uri="http://schemas.openxmlformats.org/drawingml/2006/table">
            <a:tbl>
              <a:tblPr/>
              <a:tblGrid>
                <a:gridCol w="6431060">
                  <a:extLst>
                    <a:ext uri="{9D8B030D-6E8A-4147-A177-3AD203B41FA5}">
                      <a16:colId xmlns:a16="http://schemas.microsoft.com/office/drawing/2014/main" val="252980657"/>
                    </a:ext>
                  </a:extLst>
                </a:gridCol>
                <a:gridCol w="1025551">
                  <a:extLst>
                    <a:ext uri="{9D8B030D-6E8A-4147-A177-3AD203B41FA5}">
                      <a16:colId xmlns:a16="http://schemas.microsoft.com/office/drawing/2014/main" val="3241408299"/>
                    </a:ext>
                  </a:extLst>
                </a:gridCol>
                <a:gridCol w="1025551">
                  <a:extLst>
                    <a:ext uri="{9D8B030D-6E8A-4147-A177-3AD203B41FA5}">
                      <a16:colId xmlns:a16="http://schemas.microsoft.com/office/drawing/2014/main" val="549977356"/>
                    </a:ext>
                  </a:extLst>
                </a:gridCol>
              </a:tblGrid>
              <a:tr h="722225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Statistics for 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0473575"/>
                  </a:ext>
                </a:extLst>
              </a:tr>
              <a:tr h="344244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Adopted acts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550596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Basic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Amending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999807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Legislative acts - Ordinary legislative procedure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066748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Regulations of the European Parliament and of the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248012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Directives of the European Parliament and of the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46551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Decisions of the European Parliament and of the Council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976329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7606639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Other legislative acts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8100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Council regulations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531992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Council directives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043192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Council decisions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865881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0604386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Non-legislative acts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3290029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Delegated acts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960437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Commission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delegated</a:t>
                      </a:r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regulations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4954610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Commission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delegated</a:t>
                      </a:r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directives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352571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Commission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delegated</a:t>
                      </a:r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decisions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787948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151131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Implementing acts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547811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Council implementing regulations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62831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Council implementing decisions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2776726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Commission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implementing</a:t>
                      </a:r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regulations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384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862400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Commission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implementing</a:t>
                      </a:r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directives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289484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Commission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implementing</a:t>
                      </a:r>
                      <a:r>
                        <a:rPr lang="it-IT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IT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decisions</a:t>
                      </a:r>
                      <a:endParaRPr lang="it-IT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938225"/>
                  </a:ext>
                </a:extLst>
              </a:tr>
              <a:tr h="184716"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0" i="0" u="none" strike="noStrike"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>
                          <a:effectLst/>
                          <a:latin typeface="Arial" panose="020B0604020202020204" pitchFamily="34" charset="0"/>
                        </a:rPr>
                        <a:t>526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000" b="1" i="0" u="none" strike="noStrike" dirty="0">
                          <a:effectLst/>
                          <a:latin typeface="Arial" panose="020B0604020202020204" pitchFamily="34" charset="0"/>
                        </a:rPr>
                        <a:t>367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363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759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7F3BB2-0A57-434E-941A-71159203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EMA</a:t>
            </a:r>
            <a:br>
              <a:rPr lang="it-IT" dirty="0"/>
            </a:b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Medicines</a:t>
            </a:r>
            <a:r>
              <a:rPr lang="it-IT" dirty="0"/>
              <a:t> Agency</a:t>
            </a:r>
          </a:p>
        </p:txBody>
      </p:sp>
    </p:spTree>
    <p:extLst>
      <p:ext uri="{BB962C8B-B14F-4D97-AF65-F5344CB8AC3E}">
        <p14:creationId xmlns:p14="http://schemas.microsoft.com/office/powerpoint/2010/main" val="4233814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3CDABA-87E4-ED4A-B5D8-50183FB5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4. EMA - </a:t>
            </a:r>
            <a:r>
              <a:rPr lang="it-IT" dirty="0" err="1"/>
              <a:t>European</a:t>
            </a:r>
            <a:r>
              <a:rPr lang="it-IT" dirty="0"/>
              <a:t> </a:t>
            </a:r>
            <a:r>
              <a:rPr lang="it-IT" dirty="0" err="1"/>
              <a:t>Medicines</a:t>
            </a:r>
            <a:r>
              <a:rPr lang="it-IT" dirty="0"/>
              <a:t> Agency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002A40-DF55-804D-A144-BFAD4FFBD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358900"/>
            <a:ext cx="5359131" cy="45204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2400" dirty="0"/>
              <a:t>The </a:t>
            </a:r>
            <a:r>
              <a:rPr lang="it-IT" sz="2400" dirty="0" err="1"/>
              <a:t>mission</a:t>
            </a:r>
            <a:r>
              <a:rPr lang="it-IT" sz="2400" dirty="0"/>
              <a:t> of the EMA </a:t>
            </a:r>
            <a:r>
              <a:rPr lang="it-IT" sz="2400" dirty="0" err="1"/>
              <a:t>is</a:t>
            </a:r>
            <a:r>
              <a:rPr lang="it-IT" sz="2400" dirty="0"/>
              <a:t> to </a:t>
            </a:r>
            <a:r>
              <a:rPr lang="it-IT" sz="2400" b="1" dirty="0" err="1"/>
              <a:t>foster</a:t>
            </a:r>
            <a:r>
              <a:rPr lang="it-IT" sz="2400" b="1" dirty="0"/>
              <a:t> </a:t>
            </a:r>
            <a:r>
              <a:rPr lang="it-IT" sz="2400" b="1" dirty="0" err="1"/>
              <a:t>scientific</a:t>
            </a:r>
            <a:r>
              <a:rPr lang="it-IT" sz="2400" b="1" dirty="0"/>
              <a:t> </a:t>
            </a:r>
            <a:r>
              <a:rPr lang="it-IT" sz="2400" b="1" dirty="0" err="1"/>
              <a:t>excellence</a:t>
            </a:r>
            <a:r>
              <a:rPr lang="it-IT" sz="2400" b="1" dirty="0"/>
              <a:t> in the </a:t>
            </a:r>
            <a:r>
              <a:rPr lang="it-IT" sz="2400" b="1" dirty="0" err="1"/>
              <a:t>evaluation</a:t>
            </a:r>
            <a:r>
              <a:rPr lang="it-IT" sz="2400" b="1" dirty="0"/>
              <a:t> and </a:t>
            </a:r>
            <a:r>
              <a:rPr lang="it-IT" sz="2400" b="1" dirty="0" err="1"/>
              <a:t>supervision</a:t>
            </a:r>
            <a:r>
              <a:rPr lang="it-IT" sz="2400" b="1" dirty="0"/>
              <a:t> of </a:t>
            </a:r>
            <a:r>
              <a:rPr lang="it-IT" sz="2400" b="1" dirty="0" err="1"/>
              <a:t>medicine</a:t>
            </a:r>
            <a:r>
              <a:rPr lang="it-IT" sz="2400" dirty="0" err="1"/>
              <a:t>s</a:t>
            </a:r>
            <a:r>
              <a:rPr lang="it-IT" sz="2400" dirty="0"/>
              <a:t>, for the benefit of public and </a:t>
            </a:r>
            <a:r>
              <a:rPr lang="it-IT" sz="2400" dirty="0" err="1"/>
              <a:t>animal</a:t>
            </a:r>
            <a:r>
              <a:rPr lang="it-IT" sz="2400" dirty="0"/>
              <a:t> </a:t>
            </a:r>
            <a:r>
              <a:rPr lang="it-IT" sz="2400" dirty="0" err="1"/>
              <a:t>health</a:t>
            </a:r>
            <a:r>
              <a:rPr lang="it-IT" sz="2400" dirty="0"/>
              <a:t> in the EU.</a:t>
            </a:r>
          </a:p>
          <a:p>
            <a:pPr>
              <a:lnSpc>
                <a:spcPct val="100000"/>
              </a:lnSpc>
            </a:pPr>
            <a:r>
              <a:rPr lang="it-IT" sz="2400" dirty="0"/>
              <a:t>The </a:t>
            </a:r>
            <a:r>
              <a:rPr lang="it-IT" sz="2400" u="sng" dirty="0">
                <a:hlinkClick r:id="rId2" tooltip="The system for regulating medicines in Europe is based on a closely coordinated regulatory network of national competent authorities in the Member States of the European Economic Area working together with the European Medicines Agency and the European Commission. &#10; &#10; More information can be found under 'European medicines regulatory network'."/>
              </a:rPr>
              <a:t>European medicines regulatory network</a:t>
            </a:r>
            <a:r>
              <a:rPr lang="it-IT" sz="2400" u="sng" dirty="0"/>
              <a:t> </a:t>
            </a:r>
            <a:r>
              <a:rPr lang="it-IT" sz="2400" dirty="0" err="1"/>
              <a:t>is</a:t>
            </a:r>
            <a:r>
              <a:rPr lang="it-IT" sz="2400" dirty="0"/>
              <a:t> the </a:t>
            </a:r>
            <a:r>
              <a:rPr lang="it-IT" sz="2400" dirty="0" err="1"/>
              <a:t>cornerstone</a:t>
            </a:r>
            <a:r>
              <a:rPr lang="it-IT" sz="2400" dirty="0"/>
              <a:t> of </a:t>
            </a:r>
            <a:r>
              <a:rPr lang="it-IT" sz="2400" dirty="0" err="1"/>
              <a:t>EMA's</a:t>
            </a:r>
            <a:r>
              <a:rPr lang="it-IT" sz="2400" dirty="0"/>
              <a:t> work and success.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23FD3102-6571-654B-8169-4CD326586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2006" y="1534556"/>
            <a:ext cx="5359131" cy="4351338"/>
          </a:xfrm>
        </p:spPr>
        <p:txBody>
          <a:bodyPr>
            <a:normAutofit/>
          </a:bodyPr>
          <a:lstStyle/>
          <a:p>
            <a:endParaRPr lang="it-IT" dirty="0"/>
          </a:p>
          <a:p>
            <a:r>
              <a:rPr lang="it-IT" sz="2800" dirty="0"/>
              <a:t>The Agency </a:t>
            </a:r>
            <a:r>
              <a:rPr lang="it-IT" sz="2800" dirty="0" err="1"/>
              <a:t>operates</a:t>
            </a:r>
            <a:r>
              <a:rPr lang="it-IT" sz="2800" dirty="0"/>
              <a:t> </a:t>
            </a:r>
            <a:r>
              <a:rPr lang="it-IT" sz="2800" dirty="0" err="1"/>
              <a:t>at</a:t>
            </a:r>
            <a:r>
              <a:rPr lang="it-IT" sz="2800" dirty="0"/>
              <a:t> the </a:t>
            </a:r>
            <a:r>
              <a:rPr lang="it-IT" sz="2800" dirty="0" err="1"/>
              <a:t>heart</a:t>
            </a:r>
            <a:r>
              <a:rPr lang="it-IT" sz="2800" dirty="0"/>
              <a:t> of the network, </a:t>
            </a:r>
            <a:r>
              <a:rPr lang="it-IT" sz="2800" dirty="0" err="1"/>
              <a:t>coordinating</a:t>
            </a:r>
            <a:r>
              <a:rPr lang="it-IT" sz="2800" dirty="0"/>
              <a:t> and </a:t>
            </a:r>
            <a:r>
              <a:rPr lang="it-IT" sz="2800" dirty="0" err="1"/>
              <a:t>supporting</a:t>
            </a:r>
            <a:r>
              <a:rPr lang="it-IT" sz="2800" dirty="0"/>
              <a:t> </a:t>
            </a:r>
            <a:r>
              <a:rPr lang="it-IT" sz="2800" dirty="0" err="1"/>
              <a:t>interactions</a:t>
            </a:r>
            <a:r>
              <a:rPr lang="it-IT" sz="2800" dirty="0"/>
              <a:t> </a:t>
            </a:r>
            <a:r>
              <a:rPr lang="it-IT" sz="2800" dirty="0" err="1"/>
              <a:t>between</a:t>
            </a:r>
            <a:r>
              <a:rPr lang="it-IT" sz="2800" dirty="0"/>
              <a:t> over </a:t>
            </a:r>
            <a:r>
              <a:rPr lang="it-IT" sz="2800" dirty="0" err="1"/>
              <a:t>fifty</a:t>
            </a:r>
            <a:r>
              <a:rPr lang="it-IT" sz="2800" dirty="0"/>
              <a:t> </a:t>
            </a:r>
            <a:r>
              <a:rPr lang="it-IT" sz="2800" dirty="0">
                <a:hlinkClick r:id="rId3" tooltip="A medicines regulatory authority in a European Union Member State."/>
              </a:rPr>
              <a:t>national competent authorities</a:t>
            </a:r>
            <a:r>
              <a:rPr lang="it-IT" sz="2800" dirty="0"/>
              <a:t> for </a:t>
            </a:r>
            <a:r>
              <a:rPr lang="it-IT" sz="2800" dirty="0" err="1"/>
              <a:t>both</a:t>
            </a:r>
            <a:r>
              <a:rPr lang="it-IT" sz="2800" dirty="0"/>
              <a:t> human and </a:t>
            </a:r>
            <a:r>
              <a:rPr lang="it-IT" sz="2800" dirty="0" err="1"/>
              <a:t>veterinary</a:t>
            </a:r>
            <a:r>
              <a:rPr lang="it-IT" sz="2800" dirty="0"/>
              <a:t> </a:t>
            </a:r>
            <a:r>
              <a:rPr lang="it-IT" sz="2800" dirty="0" err="1"/>
              <a:t>medicines</a:t>
            </a:r>
            <a:r>
              <a:rPr lang="it-IT" sz="2800" dirty="0"/>
              <a:t>.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5E1E199-EB2E-034F-9F08-23C3A785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 smtClean="0"/>
              <a:pPr>
                <a:spcAft>
                  <a:spcPts val="600"/>
                </a:spcAft>
              </a:pPr>
              <a:t>14</a:t>
            </a:fld>
            <a:endParaRPr lang="it-IT"/>
          </a:p>
        </p:txBody>
      </p:sp>
      <p:pic>
        <p:nvPicPr>
          <p:cNvPr id="11" name="Picture 2" descr="Logo and visual identity | European Medicines Agency">
            <a:extLst>
              <a:ext uri="{FF2B5EF4-FFF2-40B4-BE49-F238E27FC236}">
                <a16:creationId xmlns:a16="http://schemas.microsoft.com/office/drawing/2014/main" id="{AC7539FC-65DA-1C40-B2A8-2B0D69984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5428" y="268288"/>
            <a:ext cx="3454401" cy="1429305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424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DEB806-BD9E-2D49-B2D0-1770ADFE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222038" cy="606981"/>
          </a:xfrm>
        </p:spPr>
        <p:txBody>
          <a:bodyPr/>
          <a:lstStyle/>
          <a:p>
            <a:r>
              <a:rPr lang="it-IT" dirty="0"/>
              <a:t>EMA </a:t>
            </a:r>
            <a:r>
              <a:rPr lang="it-IT" dirty="0" err="1"/>
              <a:t>Structure</a:t>
            </a:r>
            <a:r>
              <a:rPr lang="it-IT" dirty="0"/>
              <a:t> and </a:t>
            </a:r>
            <a:r>
              <a:rPr lang="it-IT" dirty="0" err="1"/>
              <a:t>internal</a:t>
            </a:r>
            <a:r>
              <a:rPr lang="it-IT" dirty="0"/>
              <a:t> </a:t>
            </a:r>
            <a:r>
              <a:rPr lang="it-IT" dirty="0" err="1"/>
              <a:t>organization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585B77-ACF0-0041-A907-518FEBAB6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972106"/>
            <a:ext cx="5359131" cy="4907235"/>
          </a:xfrm>
        </p:spPr>
        <p:txBody>
          <a:bodyPr>
            <a:normAutofit/>
          </a:bodyPr>
          <a:lstStyle/>
          <a:p>
            <a:r>
              <a:rPr lang="it-IT" sz="2000" b="1" dirty="0" err="1"/>
              <a:t>Decentralised</a:t>
            </a:r>
            <a:r>
              <a:rPr lang="it-IT" sz="2000" b="1" dirty="0"/>
              <a:t> agency </a:t>
            </a:r>
          </a:p>
          <a:p>
            <a:r>
              <a:rPr lang="it-IT" sz="2000" dirty="0" err="1"/>
              <a:t>Governed</a:t>
            </a:r>
            <a:r>
              <a:rPr lang="it-IT" sz="2000" dirty="0"/>
              <a:t> by an </a:t>
            </a:r>
            <a:r>
              <a:rPr lang="it-IT" sz="2000" b="1" dirty="0" err="1"/>
              <a:t>independent</a:t>
            </a:r>
            <a:r>
              <a:rPr lang="it-IT" sz="2000" b="1" dirty="0"/>
              <a:t> (1) Management Board </a:t>
            </a:r>
            <a:r>
              <a:rPr lang="it-IT" sz="2000" dirty="0"/>
              <a:t>(36 </a:t>
            </a:r>
            <a:r>
              <a:rPr lang="it-IT" sz="2000" dirty="0" err="1"/>
              <a:t>member</a:t>
            </a:r>
            <a:r>
              <a:rPr lang="it-IT" sz="2000" dirty="0"/>
              <a:t>)</a:t>
            </a:r>
            <a:r>
              <a:rPr lang="it-IT" sz="2000" b="1" dirty="0"/>
              <a:t>:</a:t>
            </a:r>
            <a:r>
              <a:rPr lang="it-IT" sz="2000" dirty="0"/>
              <a:t> </a:t>
            </a:r>
            <a:r>
              <a:rPr lang="it-IT" sz="2000" dirty="0" err="1"/>
              <a:t>its</a:t>
            </a:r>
            <a:r>
              <a:rPr lang="it-IT" sz="2000" dirty="0"/>
              <a:t> </a:t>
            </a:r>
            <a:r>
              <a:rPr lang="it-IT" sz="2000" dirty="0" err="1"/>
              <a:t>day</a:t>
            </a:r>
            <a:r>
              <a:rPr lang="it-IT" sz="2000" dirty="0"/>
              <a:t>-to-</a:t>
            </a:r>
            <a:r>
              <a:rPr lang="it-IT" sz="2000" dirty="0" err="1"/>
              <a:t>day</a:t>
            </a:r>
            <a:r>
              <a:rPr lang="it-IT" sz="2000" dirty="0"/>
              <a:t> </a:t>
            </a:r>
            <a:r>
              <a:rPr lang="it-IT" sz="2000" dirty="0" err="1"/>
              <a:t>operations</a:t>
            </a:r>
            <a:r>
              <a:rPr lang="it-IT" sz="2000" dirty="0"/>
              <a:t> are </a:t>
            </a:r>
            <a:r>
              <a:rPr lang="it-IT" sz="2000" dirty="0" err="1"/>
              <a:t>carried</a:t>
            </a:r>
            <a:r>
              <a:rPr lang="it-IT" sz="2000" dirty="0"/>
              <a:t> out by the </a:t>
            </a:r>
            <a:r>
              <a:rPr lang="it-IT" sz="2000" b="1" dirty="0"/>
              <a:t>(2) EMA staff</a:t>
            </a:r>
            <a:r>
              <a:rPr lang="it-IT" sz="2000" dirty="0"/>
              <a:t>, </a:t>
            </a:r>
            <a:r>
              <a:rPr lang="it-IT" sz="2000" dirty="0" err="1"/>
              <a:t>overseen</a:t>
            </a:r>
            <a:r>
              <a:rPr lang="it-IT" sz="2000" dirty="0"/>
              <a:t> by </a:t>
            </a:r>
            <a:r>
              <a:rPr lang="it-IT" sz="2000" dirty="0" err="1"/>
              <a:t>EMA’s</a:t>
            </a:r>
            <a:r>
              <a:rPr lang="it-IT" sz="2000" dirty="0"/>
              <a:t> </a:t>
            </a:r>
            <a:r>
              <a:rPr lang="it-IT" sz="2000" b="1" dirty="0"/>
              <a:t>(3) Executive </a:t>
            </a:r>
            <a:r>
              <a:rPr lang="it-IT" sz="2000" b="1" dirty="0" err="1"/>
              <a:t>Director</a:t>
            </a:r>
            <a:r>
              <a:rPr lang="it-IT" sz="2000" dirty="0"/>
              <a:t>.</a:t>
            </a:r>
          </a:p>
          <a:p>
            <a:r>
              <a:rPr lang="it-IT" sz="2000" dirty="0"/>
              <a:t>EMA </a:t>
            </a:r>
            <a:r>
              <a:rPr lang="it-IT" sz="2000" dirty="0" err="1"/>
              <a:t>is</a:t>
            </a:r>
            <a:r>
              <a:rPr lang="it-IT" sz="2000" dirty="0"/>
              <a:t> a </a:t>
            </a:r>
            <a:r>
              <a:rPr lang="it-IT" sz="2000" b="1" dirty="0"/>
              <a:t>networking </a:t>
            </a:r>
            <a:r>
              <a:rPr lang="it-IT" sz="2000" b="1" dirty="0" err="1"/>
              <a:t>organisation</a:t>
            </a:r>
            <a:r>
              <a:rPr lang="it-IT" sz="2000" dirty="0"/>
              <a:t> </a:t>
            </a:r>
            <a:r>
              <a:rPr lang="it-IT" sz="2000" dirty="0" err="1"/>
              <a:t>whose</a:t>
            </a:r>
            <a:r>
              <a:rPr lang="it-IT" sz="2000" dirty="0"/>
              <a:t> </a:t>
            </a:r>
            <a:r>
              <a:rPr lang="it-IT" sz="2000" dirty="0" err="1"/>
              <a:t>activities</a:t>
            </a:r>
            <a:r>
              <a:rPr lang="it-IT" sz="2000" dirty="0"/>
              <a:t> involve </a:t>
            </a:r>
            <a:r>
              <a:rPr lang="it-IT" sz="2000" dirty="0" err="1"/>
              <a:t>thousands</a:t>
            </a:r>
            <a:r>
              <a:rPr lang="it-IT" sz="2000" dirty="0"/>
              <a:t> of </a:t>
            </a:r>
            <a:r>
              <a:rPr lang="it-IT" sz="2000" dirty="0" err="1"/>
              <a:t>experts</a:t>
            </a:r>
            <a:r>
              <a:rPr lang="it-IT" sz="2000" dirty="0"/>
              <a:t> from </a:t>
            </a:r>
            <a:r>
              <a:rPr lang="it-IT" sz="2000" dirty="0" err="1"/>
              <a:t>across</a:t>
            </a:r>
            <a:r>
              <a:rPr lang="it-IT" sz="2000" dirty="0"/>
              <a:t> Europe. </a:t>
            </a:r>
            <a:r>
              <a:rPr lang="it-IT" sz="2000" dirty="0" err="1"/>
              <a:t>These</a:t>
            </a:r>
            <a:r>
              <a:rPr lang="it-IT" sz="2000" dirty="0"/>
              <a:t> </a:t>
            </a:r>
            <a:r>
              <a:rPr lang="it-IT" sz="2000" dirty="0" err="1"/>
              <a:t>experts</a:t>
            </a:r>
            <a:r>
              <a:rPr lang="it-IT" sz="2000" dirty="0"/>
              <a:t> </a:t>
            </a:r>
            <a:r>
              <a:rPr lang="it-IT" sz="2000" dirty="0" err="1"/>
              <a:t>carry</a:t>
            </a:r>
            <a:r>
              <a:rPr lang="it-IT" sz="2000" dirty="0"/>
              <a:t> out the work of </a:t>
            </a:r>
            <a:r>
              <a:rPr lang="it-IT" sz="2000" b="1" dirty="0"/>
              <a:t>(4) </a:t>
            </a:r>
            <a:r>
              <a:rPr lang="it-IT" sz="2000" b="1" dirty="0" err="1"/>
              <a:t>EMA's</a:t>
            </a:r>
            <a:r>
              <a:rPr lang="it-IT" sz="2000" b="1" dirty="0"/>
              <a:t> </a:t>
            </a:r>
            <a:r>
              <a:rPr lang="it-IT" sz="2000" b="1" dirty="0" err="1"/>
              <a:t>scientific</a:t>
            </a:r>
            <a:r>
              <a:rPr lang="it-IT" sz="2000" b="1" dirty="0"/>
              <a:t> </a:t>
            </a:r>
            <a:r>
              <a:rPr lang="it-IT" sz="2000" b="1" dirty="0" err="1"/>
              <a:t>committees</a:t>
            </a:r>
            <a:r>
              <a:rPr lang="it-IT" sz="2000" dirty="0"/>
              <a:t>.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A2A271-3B4A-844B-A059-F32D0A944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0119" y="972105"/>
            <a:ext cx="5611019" cy="490723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/>
              <a:t>EMA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b="1" dirty="0"/>
              <a:t>7 </a:t>
            </a:r>
            <a:r>
              <a:rPr lang="it-IT" sz="2000" dirty="0">
                <a:hlinkClick r:id="rId2"/>
              </a:rPr>
              <a:t>scientific committees</a:t>
            </a:r>
            <a:r>
              <a:rPr lang="it-IT" sz="2000" dirty="0"/>
              <a:t> </a:t>
            </a:r>
            <a:r>
              <a:rPr lang="it-IT" sz="2000" dirty="0" err="1"/>
              <a:t>that</a:t>
            </a:r>
            <a:r>
              <a:rPr lang="it-IT" sz="2000" dirty="0"/>
              <a:t> </a:t>
            </a:r>
            <a:r>
              <a:rPr lang="it-IT" sz="2000" b="1" dirty="0" err="1"/>
              <a:t>evaluate</a:t>
            </a:r>
            <a:r>
              <a:rPr lang="it-IT" sz="2000" b="1" dirty="0"/>
              <a:t> </a:t>
            </a:r>
            <a:r>
              <a:rPr lang="it-IT" sz="2000" dirty="0" err="1"/>
              <a:t>medicines</a:t>
            </a:r>
            <a:r>
              <a:rPr lang="it-IT" sz="2000" dirty="0"/>
              <a:t> </a:t>
            </a:r>
            <a:r>
              <a:rPr lang="it-IT" sz="2000" dirty="0" err="1"/>
              <a:t>along</a:t>
            </a:r>
            <a:r>
              <a:rPr lang="it-IT" sz="2000" dirty="0"/>
              <a:t>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lifecycle</a:t>
            </a:r>
            <a:r>
              <a:rPr lang="it-IT" sz="2000" dirty="0"/>
              <a:t> </a:t>
            </a:r>
            <a:r>
              <a:rPr lang="it-IT" sz="2000" b="1" dirty="0"/>
              <a:t>from </a:t>
            </a:r>
            <a:r>
              <a:rPr lang="it-IT" sz="2000" b="1" dirty="0" err="1"/>
              <a:t>early</a:t>
            </a:r>
            <a:r>
              <a:rPr lang="it-IT" sz="2000" b="1" dirty="0"/>
              <a:t> </a:t>
            </a:r>
            <a:r>
              <a:rPr lang="it-IT" sz="2000" b="1" dirty="0" err="1"/>
              <a:t>stages</a:t>
            </a:r>
            <a:r>
              <a:rPr lang="it-IT" sz="2000" b="1" dirty="0"/>
              <a:t> </a:t>
            </a:r>
            <a:r>
              <a:rPr lang="it-IT" sz="2000" dirty="0"/>
              <a:t>of </a:t>
            </a:r>
            <a:r>
              <a:rPr lang="it-IT" sz="2000" dirty="0" err="1"/>
              <a:t>development</a:t>
            </a:r>
            <a:r>
              <a:rPr lang="it-IT" sz="2000" dirty="0"/>
              <a:t>, </a:t>
            </a:r>
            <a:r>
              <a:rPr lang="it-IT" sz="2000" dirty="0" err="1"/>
              <a:t>through</a:t>
            </a:r>
            <a:r>
              <a:rPr lang="it-IT" sz="2000" dirty="0"/>
              <a:t> </a:t>
            </a:r>
            <a:r>
              <a:rPr lang="it-IT" sz="2000" dirty="0">
                <a:hlinkClick r:id="rId3" tooltip="The approval to market a medicine in one, several or all European Union Member States."/>
              </a:rPr>
              <a:t>marketing authorisation</a:t>
            </a:r>
            <a:r>
              <a:rPr lang="it-IT" sz="2000" dirty="0"/>
              <a:t> </a:t>
            </a:r>
            <a:r>
              <a:rPr lang="it-IT" sz="2000" b="1" dirty="0"/>
              <a:t>to </a:t>
            </a:r>
            <a:r>
              <a:rPr lang="it-IT" sz="2000" b="1" dirty="0" err="1"/>
              <a:t>safety</a:t>
            </a:r>
            <a:r>
              <a:rPr lang="it-IT" sz="2000" b="1" dirty="0"/>
              <a:t> </a:t>
            </a:r>
            <a:r>
              <a:rPr lang="it-IT" sz="2000" b="1" dirty="0" err="1"/>
              <a:t>monitoring</a:t>
            </a:r>
            <a:r>
              <a:rPr lang="it-IT" sz="2000" b="1" dirty="0"/>
              <a:t> once </a:t>
            </a:r>
            <a:r>
              <a:rPr lang="it-IT" sz="2000" b="1" dirty="0" err="1"/>
              <a:t>they</a:t>
            </a:r>
            <a:r>
              <a:rPr lang="it-IT" sz="2000" b="1" dirty="0"/>
              <a:t> are on the market</a:t>
            </a:r>
            <a:r>
              <a:rPr lang="it-IT" sz="20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/>
              <a:t>EMA </a:t>
            </a:r>
            <a:r>
              <a:rPr lang="it-IT" sz="2000" dirty="0" err="1"/>
              <a:t>has</a:t>
            </a:r>
            <a:r>
              <a:rPr lang="it-IT" sz="2000" dirty="0"/>
              <a:t> a </a:t>
            </a:r>
            <a:r>
              <a:rPr lang="it-IT" sz="2000" dirty="0" err="1"/>
              <a:t>number</a:t>
            </a:r>
            <a:r>
              <a:rPr lang="it-IT" sz="2000" dirty="0"/>
              <a:t> of </a:t>
            </a:r>
            <a:r>
              <a:rPr lang="it-IT" sz="2000" b="1" dirty="0"/>
              <a:t>(4.1) </a:t>
            </a:r>
            <a:r>
              <a:rPr lang="it-IT" sz="2000" dirty="0">
                <a:hlinkClick r:id="rId4"/>
              </a:rPr>
              <a:t>working parties and related groups</a:t>
            </a:r>
            <a:r>
              <a:rPr lang="it-IT" sz="2000" dirty="0"/>
              <a:t>, </a:t>
            </a:r>
            <a:r>
              <a:rPr lang="it-IT" sz="2000" dirty="0" err="1"/>
              <a:t>which</a:t>
            </a:r>
            <a:r>
              <a:rPr lang="it-IT" sz="2000" dirty="0"/>
              <a:t> the </a:t>
            </a:r>
            <a:r>
              <a:rPr lang="it-IT" sz="2000" dirty="0" err="1"/>
              <a:t>committees</a:t>
            </a:r>
            <a:r>
              <a:rPr lang="it-IT" sz="2000" dirty="0"/>
              <a:t> can </a:t>
            </a:r>
            <a:r>
              <a:rPr lang="it-IT" sz="2000" dirty="0" err="1"/>
              <a:t>consult</a:t>
            </a:r>
            <a:r>
              <a:rPr lang="it-IT" sz="2000" dirty="0"/>
              <a:t> on </a:t>
            </a:r>
            <a:r>
              <a:rPr lang="it-IT" sz="2000" dirty="0" err="1"/>
              <a:t>scientific</a:t>
            </a:r>
            <a:r>
              <a:rPr lang="it-IT" sz="2000" dirty="0"/>
              <a:t> </a:t>
            </a:r>
            <a:r>
              <a:rPr lang="it-IT" sz="2000" dirty="0" err="1"/>
              <a:t>issues</a:t>
            </a:r>
            <a:r>
              <a:rPr lang="it-IT" sz="2000" dirty="0"/>
              <a:t> </a:t>
            </a:r>
            <a:r>
              <a:rPr lang="it-IT" sz="2000" dirty="0" err="1"/>
              <a:t>relating</a:t>
            </a:r>
            <a:r>
              <a:rPr lang="it-IT" sz="2000" dirty="0"/>
              <a:t> to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dirty="0" err="1"/>
              <a:t>particular</a:t>
            </a:r>
            <a:r>
              <a:rPr lang="it-IT" sz="2000" dirty="0"/>
              <a:t> </a:t>
            </a:r>
            <a:r>
              <a:rPr lang="it-IT" sz="2000" dirty="0" err="1"/>
              <a:t>field</a:t>
            </a:r>
            <a:r>
              <a:rPr lang="it-IT" sz="2000" dirty="0"/>
              <a:t> of expertise.</a:t>
            </a:r>
          </a:p>
          <a:p>
            <a:pPr>
              <a:buFont typeface="Wingdings" pitchFamily="2" charset="2"/>
              <a:buChar char="Ø"/>
            </a:pPr>
            <a:endParaRPr lang="it-IT" sz="20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CFD00A-640F-364E-A55D-3C8057B3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937F-DAC6-0B4A-AA33-EEC4AE615C47}" type="datetime4">
              <a:rPr lang="it-IT" smtClean="0"/>
              <a:t>4 dicembre 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13CD5D-38C8-124C-ADCD-256F203FE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della Presentazione/Sezione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DEAB99A-357C-814A-83F7-6C00B733B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9A36-170F-7348-BCDB-23CF9D860473}" type="slidenum">
              <a:rPr lang="it-IT" smtClean="0"/>
              <a:t>15</a:t>
            </a:fld>
            <a:endParaRPr lang="it-IT"/>
          </a:p>
        </p:txBody>
      </p:sp>
      <p:pic>
        <p:nvPicPr>
          <p:cNvPr id="9" name="Picture 2" descr="European Medicines Agency - YouTube">
            <a:extLst>
              <a:ext uri="{FF2B5EF4-FFF2-40B4-BE49-F238E27FC236}">
                <a16:creationId xmlns:a16="http://schemas.microsoft.com/office/drawing/2014/main" id="{7FB5739D-35B8-EC48-BF0F-7E64F6933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r="1461" b="-3"/>
          <a:stretch/>
        </p:blipFill>
        <p:spPr bwMode="auto">
          <a:xfrm>
            <a:off x="9162255" y="4977964"/>
            <a:ext cx="1734345" cy="180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01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97306A-7C35-3B4E-BF2E-017A253D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222038" cy="824185"/>
          </a:xfrm>
        </p:spPr>
        <p:txBody>
          <a:bodyPr anchor="b">
            <a:normAutofit/>
          </a:bodyPr>
          <a:lstStyle/>
          <a:p>
            <a:r>
              <a:rPr lang="it-IT" sz="3200" dirty="0"/>
              <a:t>4. </a:t>
            </a:r>
            <a:r>
              <a:rPr lang="it-IT" sz="2800" dirty="0"/>
              <a:t>EMA - </a:t>
            </a:r>
            <a:r>
              <a:rPr lang="it-IT" sz="2800" dirty="0" err="1"/>
              <a:t>European</a:t>
            </a:r>
            <a:r>
              <a:rPr lang="it-IT" sz="2800" dirty="0"/>
              <a:t> </a:t>
            </a:r>
            <a:r>
              <a:rPr lang="it-IT" sz="2800" dirty="0" err="1"/>
              <a:t>Medicines</a:t>
            </a:r>
            <a:r>
              <a:rPr lang="it-IT" sz="2800" dirty="0"/>
              <a:t> Agency: </a:t>
            </a:r>
            <a:r>
              <a:rPr lang="it-IT" sz="2800" dirty="0" err="1"/>
              <a:t>Fuctions</a:t>
            </a:r>
            <a:r>
              <a:rPr lang="it-IT" sz="2800" dirty="0"/>
              <a:t> (I)</a:t>
            </a:r>
            <a:endParaRPr lang="it-IT" sz="5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5EFD1B-0506-6848-9BF6-CC003DA067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t"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it-IT" sz="2400" dirty="0"/>
          </a:p>
          <a:p>
            <a:pPr>
              <a:lnSpc>
                <a:spcPct val="100000"/>
              </a:lnSpc>
            </a:pPr>
            <a:r>
              <a:rPr lang="it-IT" sz="3600" dirty="0"/>
              <a:t>EMA </a:t>
            </a:r>
            <a:r>
              <a:rPr lang="it-IT" sz="3600" dirty="0" err="1"/>
              <a:t>is</a:t>
            </a:r>
            <a:r>
              <a:rPr lang="it-IT" sz="3600" dirty="0"/>
              <a:t> </a:t>
            </a:r>
            <a:r>
              <a:rPr lang="it-IT" sz="3600" dirty="0" err="1"/>
              <a:t>committed</a:t>
            </a:r>
            <a:r>
              <a:rPr lang="it-IT" sz="3600" dirty="0"/>
              <a:t> to </a:t>
            </a:r>
            <a:r>
              <a:rPr lang="it-IT" sz="3600" dirty="0" err="1"/>
              <a:t>enabling</a:t>
            </a:r>
            <a:r>
              <a:rPr lang="it-IT" sz="3600" dirty="0"/>
              <a:t> </a:t>
            </a:r>
            <a:r>
              <a:rPr lang="it-IT" sz="3600" b="1" dirty="0" err="1"/>
              <a:t>timely</a:t>
            </a:r>
            <a:r>
              <a:rPr lang="it-IT" sz="3600" b="1" dirty="0"/>
              <a:t> </a:t>
            </a:r>
            <a:r>
              <a:rPr lang="it-IT" sz="3600" b="1" dirty="0" err="1"/>
              <a:t>patient</a:t>
            </a:r>
            <a:r>
              <a:rPr lang="it-IT" sz="3600" b="1" dirty="0"/>
              <a:t> </a:t>
            </a:r>
            <a:r>
              <a:rPr lang="it-IT" sz="3600" b="1" dirty="0" err="1"/>
              <a:t>access</a:t>
            </a:r>
            <a:r>
              <a:rPr lang="it-IT" sz="3600" dirty="0"/>
              <a:t> </a:t>
            </a:r>
            <a:r>
              <a:rPr lang="it-IT" sz="3600" b="1" dirty="0"/>
              <a:t>to new </a:t>
            </a:r>
            <a:r>
              <a:rPr lang="it-IT" sz="3600" b="1" dirty="0" err="1"/>
              <a:t>medicines</a:t>
            </a:r>
            <a:r>
              <a:rPr lang="it-IT" sz="3600" dirty="0"/>
              <a:t>, and </a:t>
            </a:r>
            <a:r>
              <a:rPr lang="it-IT" sz="3600" dirty="0" err="1"/>
              <a:t>plays</a:t>
            </a:r>
            <a:r>
              <a:rPr lang="it-IT" sz="3600" dirty="0"/>
              <a:t> a </a:t>
            </a:r>
            <a:r>
              <a:rPr lang="it-IT" sz="3600" dirty="0" err="1"/>
              <a:t>vital</a:t>
            </a:r>
            <a:r>
              <a:rPr lang="it-IT" sz="3600" dirty="0"/>
              <a:t> </a:t>
            </a:r>
            <a:r>
              <a:rPr lang="it-IT" sz="3600" dirty="0" err="1"/>
              <a:t>role</a:t>
            </a:r>
            <a:r>
              <a:rPr lang="it-IT" sz="3600" dirty="0"/>
              <a:t> in </a:t>
            </a:r>
            <a:r>
              <a:rPr lang="it-IT" sz="3600" dirty="0" err="1"/>
              <a:t>supporting</a:t>
            </a:r>
            <a:r>
              <a:rPr lang="it-IT" sz="3600" dirty="0"/>
              <a:t> medicine </a:t>
            </a:r>
            <a:r>
              <a:rPr lang="it-IT" sz="3600" dirty="0" err="1"/>
              <a:t>development</a:t>
            </a:r>
            <a:r>
              <a:rPr lang="it-IT" sz="3600" dirty="0"/>
              <a:t> for the benefit of </a:t>
            </a:r>
            <a:r>
              <a:rPr lang="it-IT" sz="3600" dirty="0" err="1"/>
              <a:t>patients</a:t>
            </a:r>
            <a:r>
              <a:rPr lang="it-IT" sz="3600" dirty="0"/>
              <a:t>.</a:t>
            </a:r>
          </a:p>
          <a:p>
            <a:pPr>
              <a:lnSpc>
                <a:spcPct val="100000"/>
              </a:lnSpc>
            </a:pPr>
            <a:r>
              <a:rPr lang="it-IT" sz="3600" dirty="0"/>
              <a:t>The Agency </a:t>
            </a:r>
            <a:r>
              <a:rPr lang="it-IT" sz="3600" dirty="0" err="1"/>
              <a:t>uses</a:t>
            </a:r>
            <a:r>
              <a:rPr lang="it-IT" sz="3600" dirty="0"/>
              <a:t> a wide </a:t>
            </a:r>
            <a:r>
              <a:rPr lang="it-IT" sz="3600" dirty="0" err="1"/>
              <a:t>range</a:t>
            </a:r>
            <a:r>
              <a:rPr lang="it-IT" sz="3600" dirty="0"/>
              <a:t> of </a:t>
            </a:r>
            <a:r>
              <a:rPr lang="it-IT" sz="3600" b="1" dirty="0" err="1"/>
              <a:t>regulatory</a:t>
            </a:r>
            <a:r>
              <a:rPr lang="it-IT" sz="3600" b="1" dirty="0"/>
              <a:t> </a:t>
            </a:r>
            <a:r>
              <a:rPr lang="it-IT" sz="3600" b="1" dirty="0" err="1"/>
              <a:t>mechanisms</a:t>
            </a:r>
            <a:r>
              <a:rPr lang="it-IT" sz="3600" dirty="0"/>
              <a:t> to </a:t>
            </a:r>
            <a:r>
              <a:rPr lang="it-IT" sz="3600" dirty="0" err="1"/>
              <a:t>achieve</a:t>
            </a:r>
            <a:r>
              <a:rPr lang="it-IT" sz="3600" dirty="0"/>
              <a:t> </a:t>
            </a:r>
            <a:r>
              <a:rPr lang="it-IT" sz="3600" dirty="0" err="1"/>
              <a:t>these</a:t>
            </a:r>
            <a:r>
              <a:rPr lang="it-IT" sz="3600" dirty="0"/>
              <a:t> </a:t>
            </a:r>
            <a:r>
              <a:rPr lang="it-IT" sz="3600" dirty="0" err="1"/>
              <a:t>aims</a:t>
            </a:r>
            <a:r>
              <a:rPr lang="it-IT" sz="3600" dirty="0"/>
              <a:t>, </a:t>
            </a:r>
            <a:r>
              <a:rPr lang="it-IT" sz="3600" dirty="0" err="1"/>
              <a:t>which</a:t>
            </a:r>
            <a:r>
              <a:rPr lang="it-IT" sz="3600" dirty="0"/>
              <a:t> are </a:t>
            </a:r>
            <a:r>
              <a:rPr lang="it-IT" sz="3600" dirty="0" err="1"/>
              <a:t>continuously</a:t>
            </a:r>
            <a:r>
              <a:rPr lang="it-IT" sz="3600" dirty="0"/>
              <a:t> </a:t>
            </a:r>
            <a:r>
              <a:rPr lang="it-IT" sz="3600" dirty="0" err="1"/>
              <a:t>reviewed</a:t>
            </a:r>
            <a:r>
              <a:rPr lang="it-IT" sz="3600" dirty="0"/>
              <a:t> and </a:t>
            </a:r>
            <a:r>
              <a:rPr lang="it-IT" sz="3600" dirty="0" err="1"/>
              <a:t>improved</a:t>
            </a:r>
            <a:r>
              <a:rPr lang="it-IT" sz="3600" dirty="0"/>
              <a:t>.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84EA83E-D4DA-5A42-B439-4536707A4EF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endParaRPr lang="it-IT" dirty="0"/>
          </a:p>
          <a:p>
            <a:pPr marL="0" indent="0">
              <a:lnSpc>
                <a:spcPct val="100000"/>
              </a:lnSpc>
              <a:buNone/>
            </a:pPr>
            <a:r>
              <a:rPr lang="it-IT" dirty="0"/>
              <a:t>Sector:</a:t>
            </a:r>
          </a:p>
          <a:p>
            <a:pPr>
              <a:lnSpc>
                <a:spcPct val="100000"/>
              </a:lnSpc>
            </a:pPr>
            <a:r>
              <a:rPr lang="it-IT" dirty="0">
                <a:hlinkClick r:id="rId2"/>
              </a:rPr>
              <a:t>support for early access</a:t>
            </a:r>
            <a:r>
              <a:rPr lang="it-IT" dirty="0"/>
              <a:t>; </a:t>
            </a:r>
            <a:r>
              <a:rPr lang="it-IT" dirty="0">
                <a:hlinkClick r:id="rId3"/>
              </a:rPr>
              <a:t>scientific advice and protocol assistance;</a:t>
            </a:r>
            <a:r>
              <a:rPr lang="it-IT" dirty="0"/>
              <a:t> </a:t>
            </a:r>
            <a:r>
              <a:rPr lang="it-IT" dirty="0">
                <a:hlinkClick r:id="rId4"/>
              </a:rPr>
              <a:t>paediatric procedures</a:t>
            </a:r>
            <a:r>
              <a:rPr lang="it-IT" dirty="0"/>
              <a:t>; </a:t>
            </a:r>
            <a:r>
              <a:rPr lang="it-IT" dirty="0" err="1"/>
              <a:t>scientific</a:t>
            </a:r>
            <a:r>
              <a:rPr lang="it-IT" dirty="0"/>
              <a:t> </a:t>
            </a:r>
            <a:r>
              <a:rPr lang="it-IT" dirty="0" err="1"/>
              <a:t>support</a:t>
            </a:r>
            <a:r>
              <a:rPr lang="it-IT" dirty="0"/>
              <a:t> for </a:t>
            </a:r>
            <a:r>
              <a:rPr lang="it-IT" dirty="0">
                <a:hlinkClick r:id="rId5"/>
              </a:rPr>
              <a:t>advanced-therapy medicines</a:t>
            </a:r>
            <a:r>
              <a:rPr lang="it-IT" dirty="0"/>
              <a:t>; </a:t>
            </a:r>
            <a:r>
              <a:rPr lang="it-IT" dirty="0">
                <a:hlinkClick r:id="rId6"/>
              </a:rPr>
              <a:t>orphan designation</a:t>
            </a:r>
            <a:r>
              <a:rPr lang="it-IT" dirty="0"/>
              <a:t> of </a:t>
            </a:r>
            <a:r>
              <a:rPr lang="it-IT" dirty="0" err="1"/>
              <a:t>medicines</a:t>
            </a:r>
            <a:r>
              <a:rPr lang="it-IT" dirty="0"/>
              <a:t> for rare </a:t>
            </a:r>
            <a:r>
              <a:rPr lang="it-IT" dirty="0" err="1"/>
              <a:t>diseases</a:t>
            </a:r>
            <a:r>
              <a:rPr lang="it-IT" dirty="0"/>
              <a:t>; </a:t>
            </a:r>
            <a:r>
              <a:rPr lang="it-IT" dirty="0">
                <a:hlinkClick r:id="rId7"/>
              </a:rPr>
              <a:t>scientific guidelines</a:t>
            </a:r>
            <a:r>
              <a:rPr lang="it-IT" dirty="0"/>
              <a:t> on </a:t>
            </a:r>
            <a:r>
              <a:rPr lang="it-IT" dirty="0" err="1"/>
              <a:t>requirements</a:t>
            </a:r>
            <a:r>
              <a:rPr lang="it-IT" dirty="0"/>
              <a:t> for the </a:t>
            </a:r>
            <a:r>
              <a:rPr lang="it-IT" dirty="0" err="1"/>
              <a:t>quality</a:t>
            </a:r>
            <a:r>
              <a:rPr lang="it-IT" dirty="0"/>
              <a:t>, </a:t>
            </a:r>
            <a:r>
              <a:rPr lang="it-IT" dirty="0" err="1"/>
              <a:t>safety</a:t>
            </a:r>
            <a:r>
              <a:rPr lang="it-IT" dirty="0"/>
              <a:t> and </a:t>
            </a:r>
            <a:r>
              <a:rPr lang="it-IT" dirty="0">
                <a:hlinkClick r:id="rId8" tooltip="The measurement of a medicine's desired effect under ideal conditions, such as in a clinical trial."/>
              </a:rPr>
              <a:t>efficacy</a:t>
            </a:r>
            <a:r>
              <a:rPr lang="it-IT" dirty="0"/>
              <a:t> </a:t>
            </a:r>
            <a:r>
              <a:rPr lang="it-IT" dirty="0" err="1"/>
              <a:t>testing</a:t>
            </a:r>
            <a:r>
              <a:rPr lang="it-IT" dirty="0"/>
              <a:t> of </a:t>
            </a:r>
            <a:r>
              <a:rPr lang="it-IT" dirty="0" err="1"/>
              <a:t>medicines</a:t>
            </a:r>
            <a:r>
              <a:rPr lang="it-IT" dirty="0"/>
              <a:t>; the </a:t>
            </a:r>
            <a:r>
              <a:rPr lang="it-IT" dirty="0">
                <a:hlinkClick r:id="rId9"/>
              </a:rPr>
              <a:t>Innovation Task Force</a:t>
            </a:r>
            <a:r>
              <a:rPr lang="it-IT" dirty="0"/>
              <a:t>, a forum for </a:t>
            </a:r>
            <a:r>
              <a:rPr lang="it-IT" dirty="0" err="1"/>
              <a:t>early</a:t>
            </a:r>
            <a:r>
              <a:rPr lang="it-IT" dirty="0"/>
              <a:t> </a:t>
            </a:r>
            <a:r>
              <a:rPr lang="it-IT" dirty="0" err="1"/>
              <a:t>dialogue</a:t>
            </a:r>
            <a:r>
              <a:rPr lang="it-IT" dirty="0"/>
              <a:t> with </a:t>
            </a:r>
            <a:r>
              <a:rPr lang="it-IT" dirty="0" err="1"/>
              <a:t>applicants</a:t>
            </a:r>
            <a:r>
              <a:rPr lang="it-IT" dirty="0"/>
              <a:t>.</a:t>
            </a:r>
            <a:br>
              <a:rPr lang="it-IT" dirty="0"/>
            </a:br>
            <a:endParaRPr lang="it-IT" dirty="0"/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E25170-7C14-2741-9F51-69A2AE486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 smtClean="0"/>
              <a:pPr>
                <a:spcAft>
                  <a:spcPts val="600"/>
                </a:spcAft>
              </a:pPr>
              <a:t>16</a:t>
            </a:fld>
            <a:endParaRPr lang="it-IT"/>
          </a:p>
        </p:txBody>
      </p:sp>
      <p:pic>
        <p:nvPicPr>
          <p:cNvPr id="9" name="Picture 2" descr="European Medicines Agency - YouTube">
            <a:extLst>
              <a:ext uri="{FF2B5EF4-FFF2-40B4-BE49-F238E27FC236}">
                <a16:creationId xmlns:a16="http://schemas.microsoft.com/office/drawing/2014/main" id="{F9369A8E-433A-3440-989C-E30318E567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r="1461" b="-3"/>
          <a:stretch/>
        </p:blipFill>
        <p:spPr bwMode="auto">
          <a:xfrm>
            <a:off x="9162255" y="626626"/>
            <a:ext cx="1734345" cy="180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7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1616DA-6D74-6146-B87F-F3962764A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4600" dirty="0"/>
              <a:t>4. EMA - </a:t>
            </a:r>
            <a:r>
              <a:rPr lang="it-IT" sz="4600" dirty="0" err="1"/>
              <a:t>European</a:t>
            </a:r>
            <a:r>
              <a:rPr lang="it-IT" sz="4600" dirty="0"/>
              <a:t> </a:t>
            </a:r>
            <a:r>
              <a:rPr lang="it-IT" sz="4600" dirty="0" err="1"/>
              <a:t>Medicines</a:t>
            </a:r>
            <a:r>
              <a:rPr lang="it-IT" sz="4600" dirty="0"/>
              <a:t> Agency: </a:t>
            </a:r>
            <a:r>
              <a:rPr lang="it-IT" sz="4600" dirty="0" err="1"/>
              <a:t>Functions</a:t>
            </a:r>
            <a:r>
              <a:rPr lang="it-IT" sz="4600" dirty="0"/>
              <a:t> (II)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D4B62E-1DDA-6D42-A9E8-26F29EB64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endParaRPr lang="it-IT" sz="2200"/>
          </a:p>
          <a:p>
            <a:pPr>
              <a:lnSpc>
                <a:spcPct val="100000"/>
              </a:lnSpc>
            </a:pPr>
            <a:r>
              <a:rPr lang="it-IT" sz="2200"/>
              <a:t>Evaluate applications for marketing authorisation</a:t>
            </a:r>
          </a:p>
          <a:p>
            <a:pPr>
              <a:lnSpc>
                <a:spcPct val="100000"/>
              </a:lnSpc>
            </a:pPr>
            <a:r>
              <a:rPr lang="it-IT" sz="2200"/>
              <a:t>Monitor the safety of medicines across their lifecycle</a:t>
            </a:r>
          </a:p>
          <a:p>
            <a:pPr>
              <a:lnSpc>
                <a:spcPct val="100000"/>
              </a:lnSpc>
            </a:pPr>
            <a:r>
              <a:rPr lang="it-IT" sz="2200"/>
              <a:t>Provide information to healthcare professionals and patients</a:t>
            </a:r>
          </a:p>
          <a:p>
            <a:pPr>
              <a:lnSpc>
                <a:spcPct val="100000"/>
              </a:lnSpc>
            </a:pPr>
            <a:r>
              <a:rPr lang="it-IT" sz="2200"/>
              <a:t>Provide medical advice</a:t>
            </a:r>
          </a:p>
          <a:p>
            <a:pPr>
              <a:lnSpc>
                <a:spcPct val="100000"/>
              </a:lnSpc>
            </a:pPr>
            <a:r>
              <a:rPr lang="it-IT" sz="2200"/>
              <a:t>Develop treatment guidelines </a:t>
            </a:r>
            <a:br>
              <a:rPr lang="it-IT" sz="2200"/>
            </a:br>
            <a:endParaRPr lang="it-IT" sz="2200"/>
          </a:p>
          <a:p>
            <a:pPr>
              <a:lnSpc>
                <a:spcPct val="100000"/>
              </a:lnSpc>
            </a:pPr>
            <a:endParaRPr lang="it-IT" sz="2200"/>
          </a:p>
          <a:p>
            <a:pPr>
              <a:lnSpc>
                <a:spcPct val="100000"/>
              </a:lnSpc>
            </a:pPr>
            <a:endParaRPr lang="it-IT" sz="2200"/>
          </a:p>
        </p:txBody>
      </p:sp>
      <p:pic>
        <p:nvPicPr>
          <p:cNvPr id="7" name="Picture 2" descr="European Medicines Agency - YouTube">
            <a:extLst>
              <a:ext uri="{FF2B5EF4-FFF2-40B4-BE49-F238E27FC236}">
                <a16:creationId xmlns:a16="http://schemas.microsoft.com/office/drawing/2014/main" id="{0DB9474A-211D-8947-810A-2E52FA544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r="1461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E7A28B-E00E-0C43-827F-ABCDEFDC6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 smtClean="0"/>
              <a:pPr>
                <a:spcAft>
                  <a:spcPts val="600"/>
                </a:spcAft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055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454FE21-CD11-8C4D-A687-EEC9CF59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4600"/>
              <a:t>4. EMA - European Medicines Agency: Functions (III)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BAB883-F06D-1A47-8393-FA46DF63C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700" dirty="0" err="1"/>
              <a:t>Pharmaco</a:t>
            </a:r>
            <a:r>
              <a:rPr lang="it-IT" sz="1700" dirty="0"/>
              <a:t> </a:t>
            </a:r>
            <a:r>
              <a:rPr lang="it-IT" sz="1700" dirty="0" err="1"/>
              <a:t>vigilance</a:t>
            </a:r>
            <a:r>
              <a:rPr lang="it-IT" sz="1700" dirty="0"/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sz="1700" dirty="0"/>
              <a:t>In 2010, a package of </a:t>
            </a:r>
            <a:r>
              <a:rPr lang="it-IT" sz="1700" dirty="0" err="1"/>
              <a:t>legislation</a:t>
            </a:r>
            <a:r>
              <a:rPr lang="it-IT" sz="1700" dirty="0"/>
              <a:t> </a:t>
            </a:r>
            <a:r>
              <a:rPr lang="it-IT" sz="1700" dirty="0" err="1"/>
              <a:t>was</a:t>
            </a:r>
            <a:r>
              <a:rPr lang="it-IT" sz="1700" dirty="0"/>
              <a:t> </a:t>
            </a:r>
            <a:r>
              <a:rPr lang="it-IT" sz="1700" dirty="0" err="1"/>
              <a:t>adopted</a:t>
            </a:r>
            <a:r>
              <a:rPr lang="it-IT" sz="1700" dirty="0"/>
              <a:t> </a:t>
            </a:r>
            <a:r>
              <a:rPr lang="it-IT" sz="1700" dirty="0" err="1"/>
              <a:t>whose</a:t>
            </a:r>
            <a:r>
              <a:rPr lang="it-IT" sz="1700" dirty="0"/>
              <a:t> </a:t>
            </a:r>
            <a:r>
              <a:rPr lang="it-IT" sz="1700" dirty="0" err="1"/>
              <a:t>main</a:t>
            </a:r>
            <a:r>
              <a:rPr lang="it-IT" sz="1700" dirty="0"/>
              <a:t> </a:t>
            </a:r>
            <a:r>
              <a:rPr lang="it-IT" sz="1700" dirty="0" err="1"/>
              <a:t>aim</a:t>
            </a:r>
            <a:r>
              <a:rPr lang="it-IT" sz="1700" dirty="0"/>
              <a:t> </a:t>
            </a:r>
            <a:r>
              <a:rPr lang="it-IT" sz="1700" dirty="0" err="1"/>
              <a:t>is</a:t>
            </a:r>
            <a:r>
              <a:rPr lang="it-IT" sz="1700" dirty="0"/>
              <a:t> to </a:t>
            </a:r>
            <a:r>
              <a:rPr lang="it-IT" sz="1700" b="1" dirty="0" err="1"/>
              <a:t>reinforce</a:t>
            </a:r>
            <a:r>
              <a:rPr lang="it-IT" sz="1700" b="1" dirty="0"/>
              <a:t> </a:t>
            </a:r>
            <a:r>
              <a:rPr lang="it-IT" sz="1700" b="1" dirty="0">
                <a:hlinkClick r:id="rId2" tooltip="Science and activities relating to the detection, assessment, understanding and prevention of adverse effects or any other medicine-related problem. &#10; &#10; More information can be found under 'Pharmacovigilance -  Overview'."/>
              </a:rPr>
              <a:t>pharmacovigilance</a:t>
            </a:r>
            <a:r>
              <a:rPr lang="it-IT" sz="1700" dirty="0"/>
              <a:t> in the EU. The </a:t>
            </a:r>
            <a:r>
              <a:rPr lang="it-IT" sz="1700" dirty="0" err="1"/>
              <a:t>main</a:t>
            </a:r>
            <a:r>
              <a:rPr lang="it-IT" sz="1700" dirty="0"/>
              <a:t> </a:t>
            </a:r>
            <a:r>
              <a:rPr lang="it-IT" sz="1700" dirty="0" err="1"/>
              <a:t>legal</a:t>
            </a:r>
            <a:r>
              <a:rPr lang="it-IT" sz="1700" dirty="0"/>
              <a:t> </a:t>
            </a:r>
            <a:r>
              <a:rPr lang="it-IT" sz="1700" dirty="0" err="1"/>
              <a:t>acts</a:t>
            </a:r>
            <a:r>
              <a:rPr lang="it-IT" sz="1700" dirty="0"/>
              <a:t> are:</a:t>
            </a:r>
          </a:p>
          <a:p>
            <a:pPr>
              <a:lnSpc>
                <a:spcPct val="100000"/>
              </a:lnSpc>
            </a:pPr>
            <a:r>
              <a:rPr lang="it-IT" sz="1700" dirty="0">
                <a:hlinkClick r:id="rId3"/>
              </a:rPr>
              <a:t>Regulation (EU) No 1235/2010</a:t>
            </a:r>
            <a:r>
              <a:rPr lang="it-IT" sz="1700" dirty="0"/>
              <a:t> and </a:t>
            </a:r>
            <a:r>
              <a:rPr lang="it-IT" sz="1700" dirty="0">
                <a:hlinkClick r:id="rId4"/>
              </a:rPr>
              <a:t>Regulation (EU) No 1027/2012</a:t>
            </a:r>
            <a:r>
              <a:rPr lang="it-IT" sz="1700" dirty="0"/>
              <a:t> </a:t>
            </a:r>
            <a:r>
              <a:rPr lang="it-IT" sz="1700" dirty="0" err="1"/>
              <a:t>amending</a:t>
            </a:r>
            <a:r>
              <a:rPr lang="it-IT" sz="1700" dirty="0"/>
              <a:t>, </a:t>
            </a:r>
            <a:r>
              <a:rPr lang="it-IT" sz="1700" dirty="0" err="1"/>
              <a:t>as</a:t>
            </a:r>
            <a:r>
              <a:rPr lang="it-IT" sz="1700" dirty="0"/>
              <a:t> </a:t>
            </a:r>
            <a:r>
              <a:rPr lang="it-IT" sz="1700" dirty="0" err="1"/>
              <a:t>regards</a:t>
            </a:r>
            <a:r>
              <a:rPr lang="it-IT" sz="1700" dirty="0"/>
              <a:t> </a:t>
            </a:r>
            <a:r>
              <a:rPr lang="it-IT" sz="1700" dirty="0">
                <a:hlinkClick r:id="rId2" tooltip="Science and activities relating to the detection, assessment, understanding and prevention of adverse effects or any other medicine-related problem. &#10; &#10; More information can be found under 'Pharmacovigilance -  Overview'."/>
              </a:rPr>
              <a:t>pharmacovigilance</a:t>
            </a:r>
            <a:r>
              <a:rPr lang="it-IT" sz="1700" dirty="0"/>
              <a:t>, </a:t>
            </a:r>
            <a:r>
              <a:rPr lang="it-IT" sz="1700" dirty="0" err="1"/>
              <a:t>Regulation</a:t>
            </a:r>
            <a:r>
              <a:rPr lang="it-IT" sz="1700" dirty="0"/>
              <a:t> (EC) No 726/2004;</a:t>
            </a:r>
          </a:p>
          <a:p>
            <a:pPr>
              <a:lnSpc>
                <a:spcPct val="100000"/>
              </a:lnSpc>
            </a:pPr>
            <a:r>
              <a:rPr lang="it-IT" sz="1700" dirty="0">
                <a:hlinkClick r:id="rId5"/>
              </a:rPr>
              <a:t>Directive 2010/84/EU</a:t>
            </a:r>
            <a:r>
              <a:rPr lang="it-IT" sz="1700" dirty="0"/>
              <a:t> and </a:t>
            </a:r>
            <a:r>
              <a:rPr lang="it-IT" sz="1700" dirty="0">
                <a:hlinkClick r:id="rId6"/>
              </a:rPr>
              <a:t>Directive 2012/26/EU</a:t>
            </a:r>
            <a:r>
              <a:rPr lang="it-IT" sz="1700" dirty="0"/>
              <a:t> </a:t>
            </a:r>
            <a:r>
              <a:rPr lang="it-IT" sz="1700" dirty="0" err="1"/>
              <a:t>amending</a:t>
            </a:r>
            <a:r>
              <a:rPr lang="it-IT" sz="1700" dirty="0"/>
              <a:t>, </a:t>
            </a:r>
            <a:r>
              <a:rPr lang="it-IT" sz="1700" dirty="0" err="1"/>
              <a:t>as</a:t>
            </a:r>
            <a:r>
              <a:rPr lang="it-IT" sz="1700" dirty="0"/>
              <a:t> </a:t>
            </a:r>
            <a:r>
              <a:rPr lang="it-IT" sz="1700" dirty="0" err="1"/>
              <a:t>regards</a:t>
            </a:r>
            <a:r>
              <a:rPr lang="it-IT" sz="1700" dirty="0"/>
              <a:t> </a:t>
            </a:r>
            <a:r>
              <a:rPr lang="it-IT" sz="1700" dirty="0">
                <a:hlinkClick r:id="rId2" tooltip="Science and activities relating to the detection, assessment, understanding and prevention of adverse effects or any other medicine-related problem. &#10; &#10; More information can be found under 'Pharmacovigilance -  Overview'."/>
              </a:rPr>
              <a:t>pharmacovigilance</a:t>
            </a:r>
            <a:r>
              <a:rPr lang="it-IT" sz="1700" dirty="0"/>
              <a:t>, Directive 2001/83/EC.</a:t>
            </a:r>
          </a:p>
          <a:p>
            <a:pPr>
              <a:lnSpc>
                <a:spcPct val="100000"/>
              </a:lnSpc>
            </a:pPr>
            <a:r>
              <a:rPr lang="it-IT" sz="1700" dirty="0">
                <a:hlinkClick r:id="rId7"/>
              </a:rPr>
              <a:t>Commission Implementing Regulation No 520/2012</a:t>
            </a:r>
            <a:r>
              <a:rPr lang="it-IT" sz="1700" dirty="0"/>
              <a:t>, </a:t>
            </a:r>
            <a:r>
              <a:rPr lang="it-IT" sz="1700" dirty="0" err="1"/>
              <a:t>which</a:t>
            </a:r>
            <a:r>
              <a:rPr lang="it-IT" sz="1700" dirty="0"/>
              <a:t> </a:t>
            </a:r>
            <a:r>
              <a:rPr lang="it-IT" sz="1700" dirty="0" err="1"/>
              <a:t>concerns</a:t>
            </a:r>
            <a:r>
              <a:rPr lang="it-IT" sz="1700" dirty="0"/>
              <a:t> </a:t>
            </a:r>
            <a:r>
              <a:rPr lang="it-IT" sz="1700" dirty="0" err="1"/>
              <a:t>operational</a:t>
            </a:r>
            <a:r>
              <a:rPr lang="it-IT" sz="1700" dirty="0"/>
              <a:t> </a:t>
            </a:r>
            <a:r>
              <a:rPr lang="it-IT" sz="1700" dirty="0" err="1"/>
              <a:t>aspects</a:t>
            </a:r>
            <a:r>
              <a:rPr lang="it-IT" sz="1700" dirty="0"/>
              <a:t> of </a:t>
            </a:r>
            <a:r>
              <a:rPr lang="it-IT" sz="1700" dirty="0" err="1"/>
              <a:t>implementing</a:t>
            </a:r>
            <a:r>
              <a:rPr lang="it-IT" sz="1700" dirty="0"/>
              <a:t> the new </a:t>
            </a:r>
            <a:r>
              <a:rPr lang="it-IT" sz="1700" dirty="0" err="1"/>
              <a:t>legislation</a:t>
            </a:r>
            <a:r>
              <a:rPr lang="it-IT" sz="1700" dirty="0"/>
              <a:t>. </a:t>
            </a:r>
          </a:p>
          <a:p>
            <a:pPr>
              <a:lnSpc>
                <a:spcPct val="100000"/>
              </a:lnSpc>
            </a:pPr>
            <a:endParaRPr lang="it-IT" sz="1700" dirty="0"/>
          </a:p>
        </p:txBody>
      </p:sp>
      <p:pic>
        <p:nvPicPr>
          <p:cNvPr id="7" name="Picture 2" descr="European Medicines Agency - YouTube">
            <a:extLst>
              <a:ext uri="{FF2B5EF4-FFF2-40B4-BE49-F238E27FC236}">
                <a16:creationId xmlns:a16="http://schemas.microsoft.com/office/drawing/2014/main" id="{04A54ECA-5650-6F42-BF52-D9C5B95A1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" r="1461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DCC871-22CB-6041-9C8B-D977CBE31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 smtClean="0"/>
              <a:pPr>
                <a:spcAft>
                  <a:spcPts val="600"/>
                </a:spcAft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5817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8648B5-8CF2-774C-AD97-F5A6B7B84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i="1" dirty="0"/>
              <a:t>CJEU, </a:t>
            </a:r>
            <a:r>
              <a:rPr lang="it-IT" sz="4000" i="1" dirty="0" err="1"/>
              <a:t>European</a:t>
            </a:r>
            <a:r>
              <a:rPr lang="it-IT" sz="4000" i="1" dirty="0"/>
              <a:t> </a:t>
            </a:r>
            <a:r>
              <a:rPr lang="it-IT" sz="4000" i="1" dirty="0" err="1"/>
              <a:t>Parliament</a:t>
            </a:r>
            <a:r>
              <a:rPr lang="it-IT" sz="4000" i="1" dirty="0"/>
              <a:t> v. </a:t>
            </a:r>
            <a:r>
              <a:rPr lang="it-IT" sz="4000" i="1" dirty="0" err="1"/>
              <a:t>European</a:t>
            </a:r>
            <a:r>
              <a:rPr lang="it-IT" sz="4000" i="1" dirty="0"/>
              <a:t> Commission, case C-286/14 </a:t>
            </a:r>
            <a:br>
              <a:rPr lang="it-IT" sz="4000" i="1" dirty="0"/>
            </a:br>
            <a:br>
              <a:rPr lang="it-IT" dirty="0"/>
            </a:b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99300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olo 46">
            <a:extLst>
              <a:ext uri="{FF2B5EF4-FFF2-40B4-BE49-F238E27FC236}">
                <a16:creationId xmlns:a16="http://schemas.microsoft.com/office/drawing/2014/main" id="{81426377-1A7E-8148-A8FB-3EF0D0F06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1" y="558749"/>
            <a:ext cx="11242812" cy="722542"/>
          </a:xfrm>
        </p:spPr>
        <p:txBody>
          <a:bodyPr anchor="t"/>
          <a:lstStyle/>
          <a:p>
            <a:pPr algn="ctr"/>
            <a:r>
              <a:rPr lang="it-IT" sz="3200" dirty="0" err="1"/>
              <a:t>Overview</a:t>
            </a:r>
            <a:br>
              <a:rPr lang="it-IT" sz="3200" dirty="0"/>
            </a:br>
            <a:r>
              <a:rPr lang="it-IT" sz="3200" dirty="0"/>
              <a:t> </a:t>
            </a:r>
          </a:p>
        </p:txBody>
      </p:sp>
      <p:sp>
        <p:nvSpPr>
          <p:cNvPr id="38" name="Segnaposto testo 37">
            <a:extLst>
              <a:ext uri="{FF2B5EF4-FFF2-40B4-BE49-F238E27FC236}">
                <a16:creationId xmlns:a16="http://schemas.microsoft.com/office/drawing/2014/main" id="{D7506231-5CF1-204D-AEA6-D5094E4CB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101" y="1435100"/>
            <a:ext cx="11242812" cy="4602843"/>
          </a:xfrm>
        </p:spPr>
        <p:txBody>
          <a:bodyPr anchor="t">
            <a:normAutofit/>
          </a:bodyPr>
          <a:lstStyle/>
          <a:p>
            <a:pPr algn="just">
              <a:lnSpc>
                <a:spcPct val="80000"/>
              </a:lnSpc>
              <a:defRPr/>
            </a:pPr>
            <a:endParaRPr lang="it-IT" sz="2400" dirty="0"/>
          </a:p>
          <a:p>
            <a:pPr marL="514350" indent="-514350" algn="just">
              <a:lnSpc>
                <a:spcPct val="80000"/>
              </a:lnSpc>
              <a:buAutoNum type="arabicPeriod"/>
              <a:defRPr/>
            </a:pPr>
            <a:r>
              <a:rPr lang="it-IT" sz="2600" dirty="0"/>
              <a:t>Executive </a:t>
            </a:r>
            <a:r>
              <a:rPr lang="it-IT" sz="2600" dirty="0" err="1"/>
              <a:t>rule-making</a:t>
            </a:r>
            <a:endParaRPr lang="it-IT" sz="2600" dirty="0"/>
          </a:p>
          <a:p>
            <a:pPr marL="514350" indent="-514350" algn="just">
              <a:lnSpc>
                <a:spcPct val="80000"/>
              </a:lnSpc>
              <a:buAutoNum type="arabicPeriod"/>
              <a:defRPr/>
            </a:pPr>
            <a:r>
              <a:rPr lang="it-IT" sz="2600" dirty="0"/>
              <a:t>Comitology </a:t>
            </a:r>
            <a:r>
              <a:rPr lang="it-IT" sz="2600" dirty="0" err="1"/>
              <a:t>pre-Lisbon</a:t>
            </a:r>
            <a:endParaRPr lang="it-IT" sz="2600" dirty="0"/>
          </a:p>
          <a:p>
            <a:pPr marL="514350" indent="-514350" algn="just">
              <a:lnSpc>
                <a:spcPct val="80000"/>
              </a:lnSpc>
              <a:buAutoNum type="arabicPeriod"/>
              <a:defRPr/>
            </a:pPr>
            <a:r>
              <a:rPr lang="it-IT" sz="2600" dirty="0"/>
              <a:t>Delegation and </a:t>
            </a:r>
            <a:r>
              <a:rPr lang="it-IT" sz="2600" dirty="0" err="1"/>
              <a:t>implementation</a:t>
            </a:r>
            <a:r>
              <a:rPr lang="it-IT" sz="2600" dirty="0"/>
              <a:t> post-</a:t>
            </a:r>
            <a:r>
              <a:rPr lang="it-IT" sz="2600" dirty="0" err="1"/>
              <a:t>Lisbon</a:t>
            </a:r>
            <a:endParaRPr lang="it-IT" sz="2600" dirty="0"/>
          </a:p>
          <a:p>
            <a:pPr marL="514350" indent="-514350" algn="just">
              <a:lnSpc>
                <a:spcPct val="80000"/>
              </a:lnSpc>
              <a:buAutoNum type="arabicPeriod"/>
              <a:defRPr/>
            </a:pPr>
            <a:r>
              <a:rPr lang="it-IT" sz="2600" dirty="0"/>
              <a:t>EMA – </a:t>
            </a:r>
            <a:r>
              <a:rPr lang="it-IT" sz="2600" dirty="0" err="1"/>
              <a:t>European</a:t>
            </a:r>
            <a:r>
              <a:rPr lang="it-IT" sz="2600" dirty="0"/>
              <a:t> </a:t>
            </a:r>
            <a:r>
              <a:rPr lang="it-IT" sz="2600" dirty="0" err="1"/>
              <a:t>Medicines</a:t>
            </a:r>
            <a:r>
              <a:rPr lang="it-IT" sz="2600" dirty="0"/>
              <a:t> Agency</a:t>
            </a:r>
          </a:p>
          <a:p>
            <a:pPr marL="514350" indent="-514350" algn="just">
              <a:lnSpc>
                <a:spcPct val="80000"/>
              </a:lnSpc>
              <a:buAutoNum type="arabicPeriod"/>
              <a:defRPr/>
            </a:pPr>
            <a:r>
              <a:rPr lang="it-IT" sz="2600" i="1" dirty="0"/>
              <a:t>CJEU, </a:t>
            </a:r>
            <a:r>
              <a:rPr lang="it-IT" sz="2600" i="1" dirty="0" err="1"/>
              <a:t>European</a:t>
            </a:r>
            <a:r>
              <a:rPr lang="it-IT" sz="2600" i="1" dirty="0"/>
              <a:t> </a:t>
            </a:r>
            <a:r>
              <a:rPr lang="it-IT" sz="2600" i="1" dirty="0" err="1"/>
              <a:t>Parliament</a:t>
            </a:r>
            <a:r>
              <a:rPr lang="it-IT" sz="2600" i="1" dirty="0"/>
              <a:t> v. </a:t>
            </a:r>
            <a:r>
              <a:rPr lang="it-IT" sz="2600" i="1" dirty="0" err="1"/>
              <a:t>European</a:t>
            </a:r>
            <a:r>
              <a:rPr lang="it-IT" sz="2600" i="1" dirty="0"/>
              <a:t> Commission, case C-286/14 </a:t>
            </a:r>
          </a:p>
          <a:p>
            <a:pPr marL="514350" indent="-514350" algn="just">
              <a:lnSpc>
                <a:spcPct val="80000"/>
              </a:lnSpc>
              <a:buAutoNum type="arabicPeriod"/>
              <a:defRPr/>
            </a:pPr>
            <a:r>
              <a:rPr lang="it-IT" sz="2600" i="1" dirty="0"/>
              <a:t>CJEU, Olivieri v </a:t>
            </a:r>
            <a:r>
              <a:rPr lang="it-IT" sz="2600" i="1" dirty="0" err="1"/>
              <a:t>European</a:t>
            </a:r>
            <a:r>
              <a:rPr lang="it-IT" sz="2600" i="1" dirty="0"/>
              <a:t> Commission and EMA, T-326/99 </a:t>
            </a:r>
            <a:endParaRPr lang="it-IT" sz="2600" dirty="0"/>
          </a:p>
          <a:p>
            <a:pPr marL="514350" indent="-514350" algn="just">
              <a:lnSpc>
                <a:spcPct val="80000"/>
              </a:lnSpc>
              <a:buAutoNum type="arabicPeriod"/>
              <a:defRPr/>
            </a:pPr>
            <a:endParaRPr lang="it-IT" sz="2800" dirty="0"/>
          </a:p>
          <a:p>
            <a:pPr marL="514350" indent="-514350" algn="just">
              <a:lnSpc>
                <a:spcPct val="80000"/>
              </a:lnSpc>
              <a:buAutoNum type="arabicPeriod"/>
              <a:defRPr/>
            </a:pPr>
            <a:endParaRPr lang="en-US" altLang="en-US" sz="2800" dirty="0"/>
          </a:p>
          <a:p>
            <a:pPr marL="742950" indent="-742950">
              <a:buAutoNum type="arabicPeriod"/>
            </a:pPr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518E15-1D6B-1B4B-A2EE-0D1EDA2CEC60}"/>
              </a:ext>
            </a:extLst>
          </p:cNvPr>
          <p:cNvSpPr txBox="1"/>
          <p:nvPr/>
        </p:nvSpPr>
        <p:spPr>
          <a:xfrm>
            <a:off x="8480289" y="-656207"/>
            <a:ext cx="37117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it-IT" sz="1200" dirty="0"/>
              <a:t>Slide statica</a:t>
            </a:r>
          </a:p>
          <a:p>
            <a:r>
              <a:rPr lang="it-IT" sz="1200" dirty="0"/>
              <a:t>Esempio di slide divisoria </a:t>
            </a:r>
            <a:r>
              <a:rPr lang="it-IT" sz="1200" dirty="0" err="1"/>
              <a:t>isitutuzionale</a:t>
            </a:r>
            <a:r>
              <a:rPr lang="it-IT" sz="1200" dirty="0"/>
              <a:t> (fondo blu)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356227A-8EE5-734C-9549-BD1612301DE8}"/>
              </a:ext>
            </a:extLst>
          </p:cNvPr>
          <p:cNvSpPr txBox="1"/>
          <p:nvPr/>
        </p:nvSpPr>
        <p:spPr>
          <a:xfrm>
            <a:off x="2768958" y="2009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53184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E51E1E-BFD7-7349-9715-AEED0612A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i="1" dirty="0"/>
              <a:t>CJEU, </a:t>
            </a:r>
            <a:r>
              <a:rPr lang="it-IT" sz="2800" i="1" dirty="0" err="1"/>
              <a:t>European</a:t>
            </a:r>
            <a:r>
              <a:rPr lang="it-IT" sz="2800" i="1" dirty="0"/>
              <a:t> </a:t>
            </a:r>
            <a:r>
              <a:rPr lang="it-IT" sz="2800" i="1" dirty="0" err="1"/>
              <a:t>Parliament</a:t>
            </a:r>
            <a:r>
              <a:rPr lang="it-IT" sz="2800" i="1" dirty="0"/>
              <a:t> v. </a:t>
            </a:r>
            <a:r>
              <a:rPr lang="it-IT" sz="2800" i="1" dirty="0" err="1"/>
              <a:t>European</a:t>
            </a:r>
            <a:r>
              <a:rPr lang="it-IT" sz="2800" i="1" dirty="0"/>
              <a:t> Commission, case C-286/14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B64FAEC-91C5-6845-8DB9-6963CA159D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204686"/>
            <a:ext cx="5359131" cy="4674655"/>
          </a:xfrm>
        </p:spPr>
        <p:txBody>
          <a:bodyPr>
            <a:noAutofit/>
          </a:bodyPr>
          <a:lstStyle/>
          <a:p>
            <a:r>
              <a:rPr lang="it-IT" sz="2000" dirty="0" err="1"/>
              <a:t>Issue</a:t>
            </a:r>
            <a:r>
              <a:rPr lang="it-IT" sz="2000" dirty="0"/>
              <a:t>: EP </a:t>
            </a:r>
            <a:r>
              <a:rPr lang="it-IT" sz="2000" dirty="0" err="1"/>
              <a:t>asked</a:t>
            </a:r>
            <a:r>
              <a:rPr lang="it-IT" sz="2000" dirty="0"/>
              <a:t> the ECJ to </a:t>
            </a:r>
            <a:r>
              <a:rPr lang="it-IT" sz="2000" dirty="0" err="1"/>
              <a:t>cancel</a:t>
            </a:r>
            <a:r>
              <a:rPr lang="it-IT" sz="2000" dirty="0"/>
              <a:t> the </a:t>
            </a:r>
            <a:r>
              <a:rPr lang="it-IT" sz="2000" dirty="0" err="1"/>
              <a:t>delegated</a:t>
            </a:r>
            <a:r>
              <a:rPr lang="it-IT" sz="2000" dirty="0"/>
              <a:t> </a:t>
            </a:r>
            <a:r>
              <a:rPr lang="it-IT" sz="2000" dirty="0" err="1"/>
              <a:t>act</a:t>
            </a:r>
            <a:r>
              <a:rPr lang="it-IT" sz="2000" dirty="0"/>
              <a:t> </a:t>
            </a:r>
            <a:r>
              <a:rPr lang="it-IT" sz="2000" dirty="0" err="1"/>
              <a:t>adopted</a:t>
            </a:r>
            <a:r>
              <a:rPr lang="it-IT" sz="2000" dirty="0"/>
              <a:t> by the EC (DR 275/2014):</a:t>
            </a:r>
          </a:p>
          <a:p>
            <a:pPr>
              <a:buFont typeface="Wingdings" pitchFamily="2" charset="2"/>
              <a:buChar char="Ø"/>
            </a:pPr>
            <a:r>
              <a:rPr lang="it-IT" sz="1800" dirty="0"/>
              <a:t>A) </a:t>
            </a:r>
            <a:r>
              <a:rPr lang="it-IT" sz="1800" b="1" dirty="0"/>
              <a:t>the Commission </a:t>
            </a:r>
            <a:r>
              <a:rPr lang="it-IT" sz="1800" b="1" dirty="0" err="1"/>
              <a:t>had</a:t>
            </a:r>
            <a:r>
              <a:rPr lang="it-IT" sz="1800" b="1" dirty="0"/>
              <a:t> </a:t>
            </a:r>
            <a:r>
              <a:rPr lang="it-IT" sz="1800" b="1" dirty="0" err="1"/>
              <a:t>exceeded</a:t>
            </a:r>
            <a:r>
              <a:rPr lang="it-IT" sz="1800" b="1" dirty="0"/>
              <a:t> </a:t>
            </a:r>
            <a:r>
              <a:rPr lang="it-IT" sz="1800" b="1" dirty="0" err="1"/>
              <a:t>its</a:t>
            </a:r>
            <a:r>
              <a:rPr lang="it-IT" sz="1800" b="1" dirty="0"/>
              <a:t> </a:t>
            </a:r>
            <a:r>
              <a:rPr lang="it-IT" sz="1800" b="1" dirty="0" err="1"/>
              <a:t>powers</a:t>
            </a:r>
            <a:r>
              <a:rPr lang="it-IT" sz="1800" b="1" dirty="0"/>
              <a:t> by </a:t>
            </a:r>
            <a:r>
              <a:rPr lang="it-IT" sz="1800" b="1" dirty="0" err="1"/>
              <a:t>adding</a:t>
            </a:r>
            <a:r>
              <a:rPr lang="it-IT" sz="1800" b="1" dirty="0"/>
              <a:t> the text of the </a:t>
            </a:r>
            <a:r>
              <a:rPr lang="it-IT" sz="1800" b="1" dirty="0" err="1"/>
              <a:t>delegated</a:t>
            </a:r>
            <a:r>
              <a:rPr lang="it-IT" sz="1800" b="1" dirty="0"/>
              <a:t> </a:t>
            </a:r>
            <a:r>
              <a:rPr lang="it-IT" sz="1800" b="1" dirty="0" err="1"/>
              <a:t>act</a:t>
            </a:r>
            <a:r>
              <a:rPr lang="it-IT" sz="1800" b="1" dirty="0"/>
              <a:t> to the </a:t>
            </a:r>
            <a:r>
              <a:rPr lang="it-IT" sz="1800" b="1" dirty="0" err="1"/>
              <a:t>basic</a:t>
            </a:r>
            <a:r>
              <a:rPr lang="it-IT" sz="1800" b="1" dirty="0"/>
              <a:t> </a:t>
            </a:r>
            <a:r>
              <a:rPr lang="it-IT" sz="1800" b="1" dirty="0" err="1"/>
              <a:t>act</a:t>
            </a:r>
            <a:r>
              <a:rPr lang="it-IT" sz="1800" b="1" dirty="0"/>
              <a:t>, </a:t>
            </a:r>
            <a:r>
              <a:rPr lang="it-IT" sz="1800" b="1" dirty="0" err="1"/>
              <a:t>instead</a:t>
            </a:r>
            <a:r>
              <a:rPr lang="it-IT" sz="1800" b="1" dirty="0"/>
              <a:t> of </a:t>
            </a:r>
            <a:r>
              <a:rPr lang="it-IT" sz="1800" b="1" dirty="0" err="1"/>
              <a:t>adopting</a:t>
            </a:r>
            <a:r>
              <a:rPr lang="it-IT" sz="1800" b="1" dirty="0"/>
              <a:t> a separate </a:t>
            </a:r>
            <a:r>
              <a:rPr lang="it-IT" sz="1800" b="1" dirty="0" err="1"/>
              <a:t>act</a:t>
            </a:r>
            <a:r>
              <a:rPr lang="it-IT" sz="1800" b="1" dirty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it-IT" sz="1800" dirty="0"/>
              <a:t>B) the Commission </a:t>
            </a:r>
            <a:r>
              <a:rPr lang="it-IT" sz="1800" dirty="0" err="1"/>
              <a:t>was</a:t>
            </a:r>
            <a:r>
              <a:rPr lang="it-IT" sz="1800" dirty="0"/>
              <a:t> </a:t>
            </a:r>
            <a:r>
              <a:rPr lang="it-IT" sz="1800" dirty="0" err="1"/>
              <a:t>solely</a:t>
            </a:r>
            <a:r>
              <a:rPr lang="it-IT" sz="1800" dirty="0"/>
              <a:t> </a:t>
            </a:r>
            <a:r>
              <a:rPr lang="it-IT" sz="1800" dirty="0" err="1"/>
              <a:t>empowered</a:t>
            </a:r>
            <a:r>
              <a:rPr lang="it-IT" sz="1800" dirty="0"/>
              <a:t> to </a:t>
            </a:r>
            <a:r>
              <a:rPr lang="it-IT" sz="1800" dirty="0" err="1"/>
              <a:t>supplement</a:t>
            </a:r>
            <a:r>
              <a:rPr lang="it-IT" sz="1800" dirty="0"/>
              <a:t>, </a:t>
            </a:r>
            <a:r>
              <a:rPr lang="it-IT" sz="1800" dirty="0" err="1"/>
              <a:t>not</a:t>
            </a:r>
            <a:r>
              <a:rPr lang="it-IT" sz="1800" dirty="0"/>
              <a:t> </a:t>
            </a:r>
            <a:r>
              <a:rPr lang="it-IT" sz="1800" dirty="0" err="1"/>
              <a:t>amend</a:t>
            </a:r>
            <a:r>
              <a:rPr lang="it-IT" sz="1800" dirty="0"/>
              <a:t> the </a:t>
            </a:r>
            <a:r>
              <a:rPr lang="it-IT" sz="1800" dirty="0" err="1"/>
              <a:t>basic</a:t>
            </a:r>
            <a:r>
              <a:rPr lang="it-IT" sz="1800" dirty="0"/>
              <a:t> </a:t>
            </a:r>
            <a:r>
              <a:rPr lang="it-IT" sz="1800" dirty="0" err="1"/>
              <a:t>act</a:t>
            </a:r>
            <a:r>
              <a:rPr lang="it-IT" sz="1800" dirty="0"/>
              <a:t> </a:t>
            </a:r>
          </a:p>
          <a:p>
            <a:r>
              <a:rPr lang="it-IT" sz="2000" b="1" i="1" u="sng" dirty="0"/>
              <a:t>ECJ </a:t>
            </a:r>
            <a:r>
              <a:rPr lang="it-IT" sz="2000" b="1" i="1" u="sng" dirty="0" err="1"/>
              <a:t>decision</a:t>
            </a:r>
            <a:r>
              <a:rPr lang="it-IT" sz="2000" u="sng" dirty="0"/>
              <a:t>: </a:t>
            </a:r>
            <a:r>
              <a:rPr lang="it-IT" sz="2000" dirty="0"/>
              <a:t>The E</a:t>
            </a:r>
            <a:r>
              <a:rPr lang="it-IT" sz="2000" i="1" dirty="0"/>
              <a:t>CJ</a:t>
            </a:r>
            <a:r>
              <a:rPr lang="it-IT" sz="2000" dirty="0"/>
              <a:t> </a:t>
            </a:r>
            <a:r>
              <a:rPr lang="it-IT" sz="2000" dirty="0" err="1"/>
              <a:t>agreed</a:t>
            </a:r>
            <a:r>
              <a:rPr lang="it-IT" sz="2000" dirty="0"/>
              <a:t> with the EP and </a:t>
            </a:r>
            <a:r>
              <a:rPr lang="it-IT" sz="2000" dirty="0" err="1"/>
              <a:t>annulled</a:t>
            </a:r>
            <a:r>
              <a:rPr lang="it-IT" sz="2000" dirty="0"/>
              <a:t> the </a:t>
            </a:r>
            <a:r>
              <a:rPr lang="it-IT" sz="2000" dirty="0" err="1"/>
              <a:t>act</a:t>
            </a:r>
            <a:r>
              <a:rPr lang="it-IT" sz="2000" dirty="0"/>
              <a:t> and </a:t>
            </a:r>
            <a:r>
              <a:rPr lang="it-IT" sz="2000" dirty="0" err="1"/>
              <a:t>clarified</a:t>
            </a:r>
            <a:r>
              <a:rPr lang="it-IT" sz="2000" dirty="0"/>
              <a:t>:</a:t>
            </a:r>
            <a:endParaRPr lang="it-IT" sz="2000" u="sng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48C393-89FF-884C-BCE6-18B9BAFA8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2" y="1211238"/>
            <a:ext cx="5227365" cy="467465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endParaRPr lang="it-IT" sz="1900" dirty="0"/>
          </a:p>
          <a:p>
            <a:pPr>
              <a:buFont typeface="Wingdings" pitchFamily="2" charset="2"/>
              <a:buChar char="Ø"/>
            </a:pPr>
            <a:endParaRPr lang="it-IT" sz="1900" dirty="0"/>
          </a:p>
          <a:p>
            <a:pPr>
              <a:buFont typeface="Wingdings" pitchFamily="2" charset="2"/>
              <a:buChar char="Ø"/>
            </a:pPr>
            <a:r>
              <a:rPr lang="it-IT" sz="2300" dirty="0"/>
              <a:t>1) DP to ‘</a:t>
            </a:r>
            <a:r>
              <a:rPr lang="it-IT" sz="2300" dirty="0" err="1"/>
              <a:t>supplement</a:t>
            </a:r>
            <a:r>
              <a:rPr lang="it-IT" sz="2300" dirty="0"/>
              <a:t>’: [EC] limited, to </a:t>
            </a:r>
            <a:r>
              <a:rPr lang="it-IT" sz="2300" dirty="0" err="1"/>
              <a:t>development</a:t>
            </a:r>
            <a:r>
              <a:rPr lang="it-IT" sz="2300" dirty="0"/>
              <a:t> in </a:t>
            </a:r>
            <a:r>
              <a:rPr lang="it-IT" sz="2300" dirty="0" err="1"/>
              <a:t>detail</a:t>
            </a:r>
            <a:r>
              <a:rPr lang="it-IT" sz="2300" dirty="0"/>
              <a:t> of non-</a:t>
            </a:r>
            <a:r>
              <a:rPr lang="it-IT" sz="2300" dirty="0" err="1"/>
              <a:t>essential</a:t>
            </a:r>
            <a:r>
              <a:rPr lang="it-IT" sz="2300" dirty="0"/>
              <a:t> </a:t>
            </a:r>
            <a:r>
              <a:rPr lang="it-IT" sz="2300" dirty="0" err="1"/>
              <a:t>elements</a:t>
            </a:r>
            <a:r>
              <a:rPr lang="it-IT" sz="2300" dirty="0"/>
              <a:t> of the </a:t>
            </a:r>
            <a:r>
              <a:rPr lang="it-IT" sz="2300" dirty="0" err="1"/>
              <a:t>legislation</a:t>
            </a:r>
            <a:r>
              <a:rPr lang="it-IT" sz="2300" dirty="0"/>
              <a:t> in </a:t>
            </a:r>
            <a:r>
              <a:rPr lang="it-IT" sz="2300" dirty="0" err="1"/>
              <a:t>question</a:t>
            </a:r>
            <a:r>
              <a:rPr lang="it-IT" sz="2300" dirty="0"/>
              <a:t> </a:t>
            </a:r>
            <a:r>
              <a:rPr lang="it-IT" sz="2300" dirty="0" err="1"/>
              <a:t>that</a:t>
            </a:r>
            <a:r>
              <a:rPr lang="it-IT" sz="2300" dirty="0"/>
              <a:t> the legislature </a:t>
            </a:r>
            <a:r>
              <a:rPr lang="it-IT" sz="2300" dirty="0" err="1"/>
              <a:t>has</a:t>
            </a:r>
            <a:r>
              <a:rPr lang="it-IT" sz="2300" dirty="0"/>
              <a:t> </a:t>
            </a:r>
            <a:r>
              <a:rPr lang="it-IT" sz="2300" dirty="0" err="1"/>
              <a:t>not</a:t>
            </a:r>
            <a:r>
              <a:rPr lang="it-IT" sz="2300" dirty="0"/>
              <a:t> </a:t>
            </a:r>
            <a:r>
              <a:rPr lang="it-IT" sz="2300" dirty="0" err="1"/>
              <a:t>specified</a:t>
            </a:r>
            <a:r>
              <a:rPr lang="it-IT" sz="2300" dirty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it-IT" sz="2300" dirty="0"/>
              <a:t>2) DP of a </a:t>
            </a:r>
            <a:r>
              <a:rPr lang="it-IT" sz="2300" dirty="0" err="1"/>
              <a:t>power</a:t>
            </a:r>
            <a:r>
              <a:rPr lang="it-IT" sz="2300" dirty="0"/>
              <a:t> to ‘</a:t>
            </a:r>
            <a:r>
              <a:rPr lang="it-IT" sz="2300" dirty="0" err="1"/>
              <a:t>amend</a:t>
            </a:r>
            <a:r>
              <a:rPr lang="it-IT" sz="2300" dirty="0"/>
              <a:t>’: [EC] to </a:t>
            </a:r>
            <a:r>
              <a:rPr lang="it-IT" sz="2300" dirty="0" err="1"/>
              <a:t>modify</a:t>
            </a:r>
            <a:r>
              <a:rPr lang="it-IT" sz="2300" dirty="0"/>
              <a:t> or </a:t>
            </a:r>
            <a:r>
              <a:rPr lang="it-IT" sz="2300" dirty="0" err="1"/>
              <a:t>repeal</a:t>
            </a:r>
            <a:r>
              <a:rPr lang="it-IT" sz="2300" dirty="0"/>
              <a:t> non-</a:t>
            </a:r>
            <a:r>
              <a:rPr lang="it-IT" sz="2300" dirty="0" err="1"/>
              <a:t>essential</a:t>
            </a:r>
            <a:r>
              <a:rPr lang="it-IT" sz="2300" dirty="0"/>
              <a:t> </a:t>
            </a:r>
            <a:r>
              <a:rPr lang="it-IT" sz="2300" dirty="0" err="1"/>
              <a:t>elements</a:t>
            </a:r>
            <a:r>
              <a:rPr lang="it-IT" sz="2300" dirty="0"/>
              <a:t> </a:t>
            </a:r>
            <a:r>
              <a:rPr lang="it-IT" sz="2300" dirty="0" err="1"/>
              <a:t>laid</a:t>
            </a:r>
            <a:r>
              <a:rPr lang="it-IT" sz="2300" dirty="0"/>
              <a:t> down by the legislature in </a:t>
            </a:r>
            <a:r>
              <a:rPr lang="it-IT" sz="2300" dirty="0" err="1"/>
              <a:t>that</a:t>
            </a:r>
            <a:r>
              <a:rPr lang="it-IT" sz="2300" dirty="0"/>
              <a:t> </a:t>
            </a:r>
            <a:r>
              <a:rPr lang="it-IT" sz="2300" dirty="0" err="1"/>
              <a:t>act</a:t>
            </a:r>
            <a:r>
              <a:rPr lang="it-IT" sz="23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it-IT" sz="2300" dirty="0"/>
              <a:t>3) EC </a:t>
            </a:r>
            <a:r>
              <a:rPr lang="it-IT" sz="2300" dirty="0" err="1"/>
              <a:t>should</a:t>
            </a:r>
            <a:r>
              <a:rPr lang="it-IT" sz="2300" dirty="0"/>
              <a:t> </a:t>
            </a:r>
            <a:r>
              <a:rPr lang="it-IT" sz="2300" dirty="0" err="1"/>
              <a:t>have</a:t>
            </a:r>
            <a:r>
              <a:rPr lang="it-IT" sz="2300" dirty="0"/>
              <a:t> </a:t>
            </a:r>
            <a:r>
              <a:rPr lang="it-IT" sz="2300" dirty="0" err="1"/>
              <a:t>adopted</a:t>
            </a:r>
            <a:r>
              <a:rPr lang="it-IT" sz="2300" dirty="0"/>
              <a:t> a separate </a:t>
            </a:r>
            <a:r>
              <a:rPr lang="it-IT" sz="2300" dirty="0" err="1"/>
              <a:t>act</a:t>
            </a:r>
            <a:r>
              <a:rPr lang="it-IT" sz="2300" dirty="0"/>
              <a:t> </a:t>
            </a:r>
            <a:r>
              <a:rPr lang="it-IT" sz="2300" dirty="0" err="1"/>
              <a:t>when</a:t>
            </a:r>
            <a:r>
              <a:rPr lang="it-IT" sz="2300" dirty="0"/>
              <a:t> </a:t>
            </a:r>
            <a:r>
              <a:rPr lang="it-IT" sz="2300" dirty="0" err="1"/>
              <a:t>exercising</a:t>
            </a:r>
            <a:r>
              <a:rPr lang="it-IT" sz="2300" dirty="0"/>
              <a:t> </a:t>
            </a:r>
            <a:r>
              <a:rPr lang="it-IT" sz="2300" dirty="0" err="1"/>
              <a:t>its</a:t>
            </a:r>
            <a:r>
              <a:rPr lang="it-IT" sz="2300" dirty="0"/>
              <a:t> </a:t>
            </a:r>
            <a:r>
              <a:rPr lang="it-IT" sz="2300" dirty="0" err="1"/>
              <a:t>supplementing</a:t>
            </a:r>
            <a:r>
              <a:rPr lang="it-IT" sz="2300" dirty="0"/>
              <a:t> </a:t>
            </a:r>
            <a:r>
              <a:rPr lang="it-IT" sz="2300" dirty="0" err="1"/>
              <a:t>power</a:t>
            </a:r>
            <a:r>
              <a:rPr lang="it-IT" sz="2300" dirty="0"/>
              <a:t>:  </a:t>
            </a:r>
            <a:r>
              <a:rPr lang="it-IT" sz="2300" b="1" dirty="0"/>
              <a:t>the EC </a:t>
            </a:r>
            <a:r>
              <a:rPr lang="it-IT" sz="2300" b="1" dirty="0" err="1"/>
              <a:t>may</a:t>
            </a:r>
            <a:r>
              <a:rPr lang="it-IT" sz="2300" b="1" dirty="0"/>
              <a:t> </a:t>
            </a:r>
            <a:r>
              <a:rPr lang="it-IT" sz="2300" b="1" dirty="0" err="1"/>
              <a:t>not</a:t>
            </a:r>
            <a:r>
              <a:rPr lang="it-IT" sz="2300" b="1" dirty="0"/>
              <a:t>, in the </a:t>
            </a:r>
            <a:r>
              <a:rPr lang="it-IT" sz="2300" b="1" dirty="0" err="1"/>
              <a:t>context</a:t>
            </a:r>
            <a:r>
              <a:rPr lang="it-IT" sz="2300" b="1" dirty="0"/>
              <a:t> of the </a:t>
            </a:r>
            <a:r>
              <a:rPr lang="it-IT" sz="2300" b="1" dirty="0" err="1"/>
              <a:t>exercise</a:t>
            </a:r>
            <a:r>
              <a:rPr lang="it-IT" sz="2300" b="1" dirty="0"/>
              <a:t> of a </a:t>
            </a:r>
            <a:r>
              <a:rPr lang="it-IT" sz="2300" b="1" dirty="0" err="1"/>
              <a:t>power</a:t>
            </a:r>
            <a:r>
              <a:rPr lang="it-IT" sz="2300" b="1" dirty="0"/>
              <a:t> to ‘</a:t>
            </a:r>
            <a:r>
              <a:rPr lang="it-IT" sz="2300" b="1" dirty="0" err="1"/>
              <a:t>supplement</a:t>
            </a:r>
            <a:r>
              <a:rPr lang="it-IT" sz="2300" b="1" dirty="0"/>
              <a:t>’ a legislative </a:t>
            </a:r>
            <a:r>
              <a:rPr lang="it-IT" sz="2300" b="1" dirty="0" err="1"/>
              <a:t>act</a:t>
            </a:r>
            <a:r>
              <a:rPr lang="it-IT" sz="2300" b="1" dirty="0"/>
              <a:t>, </a:t>
            </a:r>
            <a:r>
              <a:rPr lang="it-IT" sz="2300" b="1" dirty="0" err="1"/>
              <a:t>add</a:t>
            </a:r>
            <a:r>
              <a:rPr lang="it-IT" sz="2300" b="1" dirty="0"/>
              <a:t> an </a:t>
            </a:r>
            <a:r>
              <a:rPr lang="it-IT" sz="2300" b="1" dirty="0" err="1"/>
              <a:t>element</a:t>
            </a:r>
            <a:r>
              <a:rPr lang="it-IT" sz="2300" b="1" dirty="0"/>
              <a:t> to the </a:t>
            </a:r>
            <a:r>
              <a:rPr lang="it-IT" sz="2300" b="1" dirty="0" err="1"/>
              <a:t>actual</a:t>
            </a:r>
            <a:r>
              <a:rPr lang="it-IT" sz="2300" b="1" dirty="0"/>
              <a:t> text of </a:t>
            </a:r>
            <a:r>
              <a:rPr lang="it-IT" sz="2300" b="1" dirty="0" err="1"/>
              <a:t>that</a:t>
            </a:r>
            <a:r>
              <a:rPr lang="it-IT" sz="2300" b="1" dirty="0"/>
              <a:t> </a:t>
            </a:r>
            <a:r>
              <a:rPr lang="it-IT" sz="2300" b="1" dirty="0" err="1"/>
              <a:t>act</a:t>
            </a:r>
            <a:r>
              <a:rPr lang="it-IT" sz="2300" b="1" dirty="0"/>
              <a:t>. </a:t>
            </a:r>
          </a:p>
          <a:p>
            <a:pPr>
              <a:buFont typeface="Wingdings" pitchFamily="2" charset="2"/>
              <a:buChar char="Ø"/>
            </a:pPr>
            <a:endParaRPr lang="it-IT" sz="2000" dirty="0"/>
          </a:p>
          <a:p>
            <a:pPr>
              <a:buFont typeface="Wingdings" pitchFamily="2" charset="2"/>
              <a:buChar char="Ø"/>
            </a:pPr>
            <a:endParaRPr lang="it-IT" sz="2000" dirty="0"/>
          </a:p>
          <a:p>
            <a:pPr marL="0" indent="0">
              <a:buNone/>
            </a:pPr>
            <a:endParaRPr lang="it-IT" sz="2400" dirty="0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84E694-FBFE-A046-8451-D7D27506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937F-DAC6-0B4A-AA33-EEC4AE615C47}" type="datetime4">
              <a:rPr lang="it-IT" smtClean="0"/>
              <a:t>4 dicembre 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B4D8A4A-2E74-E049-B138-755B5713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della Presentazione/Sezione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F5EEE1-F2AA-F143-96FD-B2D55FC3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9A36-170F-7348-BCDB-23CF9D860473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117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F7E8C5-4129-8046-8F2A-93385FFE8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i="1" dirty="0"/>
              <a:t>5. CJEU, </a:t>
            </a:r>
            <a:r>
              <a:rPr lang="it-IT" sz="2800" i="1" dirty="0" err="1"/>
              <a:t>European</a:t>
            </a:r>
            <a:r>
              <a:rPr lang="it-IT" sz="2800" i="1" dirty="0"/>
              <a:t> </a:t>
            </a:r>
            <a:r>
              <a:rPr lang="it-IT" sz="2800" i="1" dirty="0" err="1"/>
              <a:t>Parliament</a:t>
            </a:r>
            <a:r>
              <a:rPr lang="it-IT" sz="2800" i="1" dirty="0"/>
              <a:t> v. </a:t>
            </a:r>
            <a:r>
              <a:rPr lang="it-IT" sz="2800" i="1" dirty="0" err="1"/>
              <a:t>European</a:t>
            </a:r>
            <a:r>
              <a:rPr lang="it-IT" sz="2800" i="1" dirty="0"/>
              <a:t> Commission, case C-286/14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CEDA7D-057A-8C47-AD07-7BFCB196D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In 2013 </a:t>
            </a:r>
            <a:r>
              <a:rPr lang="it-IT" dirty="0" err="1"/>
              <a:t>Regulation</a:t>
            </a:r>
            <a:r>
              <a:rPr lang="it-IT" dirty="0"/>
              <a:t> 1316/2013 (</a:t>
            </a:r>
            <a:r>
              <a:rPr lang="it-IT" dirty="0" err="1"/>
              <a:t>basic</a:t>
            </a:r>
            <a:r>
              <a:rPr lang="it-IT" dirty="0"/>
              <a:t> </a:t>
            </a:r>
            <a:r>
              <a:rPr lang="it-IT" dirty="0" err="1"/>
              <a:t>act</a:t>
            </a:r>
            <a:r>
              <a:rPr lang="it-IT" dirty="0"/>
              <a:t>) </a:t>
            </a:r>
            <a:r>
              <a:rPr lang="it-IT" dirty="0" err="1"/>
              <a:t>establishing</a:t>
            </a:r>
            <a:r>
              <a:rPr lang="it-IT" dirty="0"/>
              <a:t> the </a:t>
            </a:r>
            <a:r>
              <a:rPr lang="it-IT" dirty="0" err="1"/>
              <a:t>Connecting</a:t>
            </a:r>
            <a:r>
              <a:rPr lang="it-IT" dirty="0"/>
              <a:t> Europe </a:t>
            </a:r>
            <a:r>
              <a:rPr lang="it-IT" dirty="0" err="1"/>
              <a:t>Facility</a:t>
            </a:r>
            <a:r>
              <a:rPr lang="it-IT" dirty="0"/>
              <a:t>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adopted</a:t>
            </a:r>
            <a:r>
              <a:rPr lang="it-IT" dirty="0"/>
              <a:t>, </a:t>
            </a:r>
            <a:r>
              <a:rPr lang="it-IT" dirty="0" err="1"/>
              <a:t>conferring</a:t>
            </a:r>
            <a:r>
              <a:rPr lang="it-IT" dirty="0"/>
              <a:t> on the Commission the </a:t>
            </a:r>
            <a:r>
              <a:rPr lang="it-IT" dirty="0" err="1"/>
              <a:t>power</a:t>
            </a:r>
            <a:r>
              <a:rPr lang="it-IT" dirty="0"/>
              <a:t> to ‘</a:t>
            </a:r>
            <a:r>
              <a:rPr lang="it-IT" dirty="0" err="1"/>
              <a:t>detail</a:t>
            </a:r>
            <a:r>
              <a:rPr lang="it-IT" dirty="0"/>
              <a:t>’ </a:t>
            </a:r>
            <a:r>
              <a:rPr lang="it-IT" dirty="0" err="1"/>
              <a:t>funding</a:t>
            </a:r>
            <a:r>
              <a:rPr lang="it-IT" dirty="0"/>
              <a:t> </a:t>
            </a:r>
            <a:r>
              <a:rPr lang="it-IT" dirty="0" err="1"/>
              <a:t>properties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facility</a:t>
            </a:r>
            <a:r>
              <a:rPr lang="it-IT" dirty="0"/>
              <a:t>. </a:t>
            </a:r>
          </a:p>
          <a:p>
            <a:r>
              <a:rPr lang="it-IT" dirty="0"/>
              <a:t>The text of the </a:t>
            </a:r>
            <a:r>
              <a:rPr lang="it-IT" dirty="0" err="1"/>
              <a:t>basic</a:t>
            </a:r>
            <a:r>
              <a:rPr lang="it-IT" dirty="0"/>
              <a:t> </a:t>
            </a:r>
            <a:r>
              <a:rPr lang="it-IT" dirty="0" err="1"/>
              <a:t>act</a:t>
            </a:r>
            <a:r>
              <a:rPr lang="it-IT" dirty="0"/>
              <a:t> </a:t>
            </a:r>
            <a:r>
              <a:rPr lang="it-IT" dirty="0" err="1"/>
              <a:t>does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specify</a:t>
            </a:r>
            <a:r>
              <a:rPr lang="it-IT" dirty="0"/>
              <a:t> </a:t>
            </a:r>
            <a:r>
              <a:rPr lang="it-IT" dirty="0" err="1"/>
              <a:t>whether</a:t>
            </a:r>
            <a:r>
              <a:rPr lang="it-IT" dirty="0"/>
              <a:t> the Commission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amend</a:t>
            </a:r>
            <a:r>
              <a:rPr lang="it-IT" dirty="0"/>
              <a:t> or </a:t>
            </a:r>
            <a:r>
              <a:rPr lang="it-IT" dirty="0" err="1"/>
              <a:t>supplement</a:t>
            </a:r>
            <a:r>
              <a:rPr lang="it-IT" dirty="0"/>
              <a:t> the </a:t>
            </a:r>
            <a:r>
              <a:rPr lang="it-IT" dirty="0" err="1"/>
              <a:t>basic</a:t>
            </a:r>
            <a:r>
              <a:rPr lang="it-IT" dirty="0"/>
              <a:t> </a:t>
            </a:r>
            <a:r>
              <a:rPr lang="it-IT" dirty="0" err="1"/>
              <a:t>act</a:t>
            </a:r>
            <a:r>
              <a:rPr lang="it-IT" dirty="0"/>
              <a:t>. The Commission </a:t>
            </a:r>
            <a:r>
              <a:rPr lang="it-IT" dirty="0" err="1"/>
              <a:t>adopted</a:t>
            </a:r>
            <a:r>
              <a:rPr lang="it-IT" dirty="0"/>
              <a:t> </a:t>
            </a:r>
            <a:r>
              <a:rPr lang="it-IT" dirty="0" err="1"/>
              <a:t>Delegated</a:t>
            </a:r>
            <a:r>
              <a:rPr lang="it-IT" dirty="0"/>
              <a:t> </a:t>
            </a:r>
            <a:r>
              <a:rPr lang="it-IT" dirty="0" err="1"/>
              <a:t>Regulation</a:t>
            </a:r>
            <a:r>
              <a:rPr lang="it-IT" dirty="0"/>
              <a:t> 275/2014 by </a:t>
            </a:r>
            <a:r>
              <a:rPr lang="it-IT" dirty="0" err="1"/>
              <a:t>adding</a:t>
            </a:r>
            <a:r>
              <a:rPr lang="it-IT" dirty="0"/>
              <a:t> the </a:t>
            </a:r>
            <a:r>
              <a:rPr lang="it-IT" dirty="0" err="1"/>
              <a:t>funding</a:t>
            </a:r>
            <a:r>
              <a:rPr lang="it-IT" dirty="0"/>
              <a:t> </a:t>
            </a:r>
            <a:r>
              <a:rPr lang="it-IT" dirty="0" err="1"/>
              <a:t>priorities</a:t>
            </a:r>
            <a:r>
              <a:rPr lang="it-IT" dirty="0"/>
              <a:t> to an </a:t>
            </a:r>
            <a:r>
              <a:rPr lang="it-IT" dirty="0" err="1"/>
              <a:t>annex</a:t>
            </a:r>
            <a:r>
              <a:rPr lang="it-IT" dirty="0"/>
              <a:t> of the </a:t>
            </a:r>
            <a:r>
              <a:rPr lang="it-IT" dirty="0" err="1"/>
              <a:t>basic</a:t>
            </a:r>
            <a:r>
              <a:rPr lang="it-IT" dirty="0"/>
              <a:t> </a:t>
            </a:r>
            <a:r>
              <a:rPr lang="it-IT" dirty="0" err="1"/>
              <a:t>act</a:t>
            </a:r>
            <a:r>
              <a:rPr lang="it-IT" dirty="0"/>
              <a:t>. </a:t>
            </a:r>
          </a:p>
          <a:p>
            <a:r>
              <a:rPr lang="it-IT" b="1" dirty="0"/>
              <a:t>The EP </a:t>
            </a:r>
            <a:r>
              <a:rPr lang="it-IT" b="1" dirty="0" err="1"/>
              <a:t>claimed</a:t>
            </a:r>
            <a:r>
              <a:rPr lang="it-IT" b="1" dirty="0"/>
              <a:t> the Commission </a:t>
            </a:r>
            <a:r>
              <a:rPr lang="it-IT" b="1" dirty="0" err="1"/>
              <a:t>had</a:t>
            </a:r>
            <a:r>
              <a:rPr lang="it-IT" b="1" dirty="0"/>
              <a:t> </a:t>
            </a:r>
            <a:r>
              <a:rPr lang="it-IT" b="1" dirty="0" err="1"/>
              <a:t>exceeded</a:t>
            </a:r>
            <a:r>
              <a:rPr lang="it-IT" b="1" dirty="0"/>
              <a:t> </a:t>
            </a:r>
            <a:r>
              <a:rPr lang="it-IT" b="1" dirty="0" err="1"/>
              <a:t>its</a:t>
            </a:r>
            <a:r>
              <a:rPr lang="it-IT" b="1" dirty="0"/>
              <a:t> </a:t>
            </a:r>
            <a:r>
              <a:rPr lang="it-IT" b="1" dirty="0" err="1"/>
              <a:t>powers</a:t>
            </a:r>
            <a:r>
              <a:rPr lang="it-IT" b="1" dirty="0"/>
              <a:t> by </a:t>
            </a:r>
            <a:r>
              <a:rPr lang="it-IT" b="1" dirty="0" err="1"/>
              <a:t>adding</a:t>
            </a:r>
            <a:r>
              <a:rPr lang="it-IT" b="1" dirty="0"/>
              <a:t> the text of the </a:t>
            </a:r>
            <a:r>
              <a:rPr lang="it-IT" b="1" dirty="0" err="1"/>
              <a:t>delegated</a:t>
            </a:r>
            <a:r>
              <a:rPr lang="it-IT" b="1" dirty="0"/>
              <a:t> </a:t>
            </a:r>
            <a:r>
              <a:rPr lang="it-IT" b="1" dirty="0" err="1"/>
              <a:t>act</a:t>
            </a:r>
            <a:r>
              <a:rPr lang="it-IT" b="1" dirty="0"/>
              <a:t> to the </a:t>
            </a:r>
            <a:r>
              <a:rPr lang="it-IT" b="1" dirty="0" err="1"/>
              <a:t>basic</a:t>
            </a:r>
            <a:r>
              <a:rPr lang="it-IT" b="1" dirty="0"/>
              <a:t> </a:t>
            </a:r>
            <a:r>
              <a:rPr lang="it-IT" b="1" dirty="0" err="1"/>
              <a:t>act</a:t>
            </a:r>
            <a:r>
              <a:rPr lang="it-IT" b="1" dirty="0"/>
              <a:t>, </a:t>
            </a:r>
            <a:r>
              <a:rPr lang="it-IT" b="1" dirty="0" err="1"/>
              <a:t>instead</a:t>
            </a:r>
            <a:r>
              <a:rPr lang="it-IT" b="1" dirty="0"/>
              <a:t> of </a:t>
            </a:r>
            <a:r>
              <a:rPr lang="it-IT" b="1" dirty="0" err="1"/>
              <a:t>adopting</a:t>
            </a:r>
            <a:r>
              <a:rPr lang="it-IT" b="1" dirty="0"/>
              <a:t> a separate </a:t>
            </a:r>
            <a:r>
              <a:rPr lang="it-IT" b="1" dirty="0" err="1"/>
              <a:t>act</a:t>
            </a:r>
            <a:r>
              <a:rPr lang="it-IT" dirty="0"/>
              <a:t>. </a:t>
            </a:r>
          </a:p>
          <a:p>
            <a:r>
              <a:rPr lang="it-IT" dirty="0"/>
              <a:t>The EP </a:t>
            </a:r>
            <a:r>
              <a:rPr lang="it-IT" dirty="0" err="1"/>
              <a:t>claimed</a:t>
            </a:r>
            <a:r>
              <a:rPr lang="it-IT" dirty="0"/>
              <a:t> the Commission </a:t>
            </a:r>
            <a:r>
              <a:rPr lang="it-IT" dirty="0" err="1"/>
              <a:t>was</a:t>
            </a:r>
            <a:r>
              <a:rPr lang="it-IT" dirty="0"/>
              <a:t> </a:t>
            </a:r>
            <a:r>
              <a:rPr lang="it-IT" dirty="0" err="1"/>
              <a:t>solely</a:t>
            </a:r>
            <a:r>
              <a:rPr lang="it-IT" dirty="0"/>
              <a:t> </a:t>
            </a:r>
            <a:r>
              <a:rPr lang="it-IT" dirty="0" err="1"/>
              <a:t>empowered</a:t>
            </a:r>
            <a:r>
              <a:rPr lang="it-IT" dirty="0"/>
              <a:t> to </a:t>
            </a:r>
            <a:r>
              <a:rPr lang="it-IT" dirty="0" err="1"/>
              <a:t>supplement</a:t>
            </a:r>
            <a:r>
              <a:rPr lang="it-IT" dirty="0"/>
              <a:t>,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amend</a:t>
            </a:r>
            <a:r>
              <a:rPr lang="it-IT" dirty="0"/>
              <a:t> the </a:t>
            </a:r>
            <a:r>
              <a:rPr lang="it-IT" dirty="0" err="1"/>
              <a:t>basic</a:t>
            </a:r>
            <a:r>
              <a:rPr lang="it-IT" dirty="0"/>
              <a:t> </a:t>
            </a:r>
            <a:r>
              <a:rPr lang="it-IT" dirty="0" err="1"/>
              <a:t>act</a:t>
            </a:r>
            <a:r>
              <a:rPr lang="it-IT" dirty="0"/>
              <a:t> and </a:t>
            </a:r>
            <a:r>
              <a:rPr lang="it-IT" dirty="0" err="1"/>
              <a:t>sought</a:t>
            </a:r>
            <a:r>
              <a:rPr lang="it-IT" dirty="0"/>
              <a:t> to </a:t>
            </a:r>
            <a:r>
              <a:rPr lang="it-IT" dirty="0" err="1"/>
              <a:t>annul</a:t>
            </a:r>
            <a:r>
              <a:rPr lang="it-IT" dirty="0"/>
              <a:t> the </a:t>
            </a:r>
            <a:r>
              <a:rPr lang="it-IT" dirty="0" err="1"/>
              <a:t>Delegated</a:t>
            </a:r>
            <a:r>
              <a:rPr lang="it-IT" dirty="0"/>
              <a:t> </a:t>
            </a:r>
            <a:r>
              <a:rPr lang="it-IT" dirty="0" err="1"/>
              <a:t>Regulation</a:t>
            </a:r>
            <a:r>
              <a:rPr lang="it-IT" dirty="0"/>
              <a:t>. The CJEU </a:t>
            </a:r>
            <a:r>
              <a:rPr lang="it-IT" dirty="0" err="1"/>
              <a:t>agreed</a:t>
            </a:r>
            <a:r>
              <a:rPr lang="it-IT" dirty="0"/>
              <a:t> with the EP and </a:t>
            </a:r>
            <a:r>
              <a:rPr lang="it-IT" dirty="0" err="1"/>
              <a:t>annulled</a:t>
            </a:r>
            <a:r>
              <a:rPr lang="it-IT" dirty="0"/>
              <a:t> the </a:t>
            </a:r>
            <a:r>
              <a:rPr lang="it-IT" dirty="0" err="1"/>
              <a:t>act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71FC36D-F9E7-564E-9C5B-A3A24334D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728E-09D1-294C-815A-88BEBB89DB06}" type="datetime4">
              <a:rPr lang="it-IT" smtClean="0"/>
              <a:t>4 dicembre 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258F97-B18F-4744-95E5-4A55E28E1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39F003-CE99-8D4C-8399-7518CDB7F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9A36-170F-7348-BCDB-23CF9D860473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2743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0E5597-9655-B34C-BC1E-D7DD716D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i="1" dirty="0"/>
              <a:t>5. CJEU, </a:t>
            </a:r>
            <a:r>
              <a:rPr lang="it-IT" sz="2400" i="1" dirty="0" err="1"/>
              <a:t>European</a:t>
            </a:r>
            <a:r>
              <a:rPr lang="it-IT" sz="2400" i="1" dirty="0"/>
              <a:t> </a:t>
            </a:r>
            <a:r>
              <a:rPr lang="it-IT" sz="2400" i="1" dirty="0" err="1"/>
              <a:t>Parliament</a:t>
            </a:r>
            <a:r>
              <a:rPr lang="it-IT" sz="2400" i="1" dirty="0"/>
              <a:t> v. </a:t>
            </a:r>
            <a:r>
              <a:rPr lang="it-IT" sz="2400" i="1" dirty="0" err="1"/>
              <a:t>European</a:t>
            </a:r>
            <a:r>
              <a:rPr lang="it-IT" sz="2400" i="1" dirty="0"/>
              <a:t> Commission, case C-286/14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BA8DAD-28E9-EE47-93CE-82428FC53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t-IT" dirty="0"/>
              <a:t>According to the CJEU, the </a:t>
            </a:r>
            <a:r>
              <a:rPr lang="it-IT" dirty="0" err="1"/>
              <a:t>wording</a:t>
            </a:r>
            <a:r>
              <a:rPr lang="it-IT" dirty="0"/>
              <a:t> of the </a:t>
            </a:r>
            <a:r>
              <a:rPr lang="it-IT" dirty="0" err="1"/>
              <a:t>basic</a:t>
            </a:r>
            <a:r>
              <a:rPr lang="it-IT" dirty="0"/>
              <a:t> </a:t>
            </a:r>
            <a:r>
              <a:rPr lang="it-IT" dirty="0" err="1"/>
              <a:t>act</a:t>
            </a:r>
            <a:r>
              <a:rPr lang="it-IT" dirty="0"/>
              <a:t> (‘to </a:t>
            </a:r>
            <a:r>
              <a:rPr lang="it-IT" dirty="0" err="1"/>
              <a:t>detail</a:t>
            </a:r>
            <a:r>
              <a:rPr lang="it-IT" dirty="0"/>
              <a:t>’) </a:t>
            </a:r>
            <a:r>
              <a:rPr lang="it-IT" dirty="0" err="1"/>
              <a:t>ought</a:t>
            </a:r>
            <a:r>
              <a:rPr lang="it-IT" dirty="0"/>
              <a:t> to be </a:t>
            </a:r>
            <a:r>
              <a:rPr lang="it-IT" dirty="0" err="1"/>
              <a:t>regarded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conferring</a:t>
            </a:r>
            <a:r>
              <a:rPr lang="it-IT" dirty="0"/>
              <a:t> a </a:t>
            </a:r>
            <a:r>
              <a:rPr lang="it-IT" dirty="0" err="1"/>
              <a:t>delegated</a:t>
            </a:r>
            <a:r>
              <a:rPr lang="it-IT" dirty="0"/>
              <a:t> </a:t>
            </a:r>
            <a:r>
              <a:rPr lang="it-IT" dirty="0" err="1"/>
              <a:t>power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the </a:t>
            </a:r>
            <a:r>
              <a:rPr lang="it-IT" dirty="0" err="1"/>
              <a:t>meaning</a:t>
            </a:r>
            <a:r>
              <a:rPr lang="it-IT" dirty="0"/>
              <a:t> of </a:t>
            </a:r>
            <a:r>
              <a:rPr lang="it-IT" dirty="0" err="1"/>
              <a:t>Article</a:t>
            </a:r>
            <a:r>
              <a:rPr lang="it-IT" dirty="0"/>
              <a:t> 290(1) TFEU. </a:t>
            </a:r>
          </a:p>
          <a:p>
            <a:r>
              <a:rPr lang="it-IT" dirty="0"/>
              <a:t>The delegation of a </a:t>
            </a:r>
            <a:r>
              <a:rPr lang="it-IT" dirty="0" err="1"/>
              <a:t>power</a:t>
            </a:r>
            <a:r>
              <a:rPr lang="it-IT" dirty="0"/>
              <a:t> to ‘</a:t>
            </a:r>
            <a:r>
              <a:rPr lang="it-IT" dirty="0" err="1"/>
              <a:t>supplement</a:t>
            </a:r>
            <a:r>
              <a:rPr lang="it-IT" dirty="0"/>
              <a:t>’ a legislative </a:t>
            </a:r>
            <a:r>
              <a:rPr lang="it-IT" dirty="0" err="1"/>
              <a:t>act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meant</a:t>
            </a:r>
            <a:r>
              <a:rPr lang="it-IT" dirty="0"/>
              <a:t> </a:t>
            </a:r>
            <a:r>
              <a:rPr lang="it-IT" dirty="0" err="1"/>
              <a:t>only</a:t>
            </a:r>
            <a:r>
              <a:rPr lang="it-IT" dirty="0"/>
              <a:t> to </a:t>
            </a:r>
            <a:r>
              <a:rPr lang="it-IT" dirty="0" err="1"/>
              <a:t>authorise</a:t>
            </a:r>
            <a:r>
              <a:rPr lang="it-IT" dirty="0"/>
              <a:t> the Commission to </a:t>
            </a:r>
            <a:r>
              <a:rPr lang="it-IT" dirty="0" err="1"/>
              <a:t>flesh</a:t>
            </a:r>
            <a:r>
              <a:rPr lang="it-IT" dirty="0"/>
              <a:t> out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act</a:t>
            </a:r>
            <a:r>
              <a:rPr lang="it-IT" dirty="0"/>
              <a:t>. </a:t>
            </a:r>
            <a:r>
              <a:rPr lang="it-IT" dirty="0" err="1"/>
              <a:t>Where</a:t>
            </a:r>
            <a:r>
              <a:rPr lang="it-IT" dirty="0"/>
              <a:t> the Commission </a:t>
            </a:r>
            <a:r>
              <a:rPr lang="it-IT" dirty="0" err="1"/>
              <a:t>exercises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power</a:t>
            </a:r>
            <a:r>
              <a:rPr lang="it-IT" dirty="0"/>
              <a:t>, </a:t>
            </a:r>
            <a:r>
              <a:rPr lang="it-IT" dirty="0" err="1"/>
              <a:t>its</a:t>
            </a:r>
            <a:r>
              <a:rPr lang="it-IT" dirty="0"/>
              <a:t> authority </a:t>
            </a:r>
            <a:r>
              <a:rPr lang="it-IT" dirty="0" err="1"/>
              <a:t>is</a:t>
            </a:r>
            <a:r>
              <a:rPr lang="it-IT" dirty="0"/>
              <a:t> limited, in </a:t>
            </a:r>
            <a:r>
              <a:rPr lang="it-IT" dirty="0" err="1"/>
              <a:t>compliance</a:t>
            </a:r>
            <a:r>
              <a:rPr lang="it-IT" dirty="0"/>
              <a:t> with the </a:t>
            </a:r>
            <a:r>
              <a:rPr lang="it-IT" dirty="0" err="1"/>
              <a:t>entirety</a:t>
            </a:r>
            <a:r>
              <a:rPr lang="it-IT" dirty="0"/>
              <a:t> of the legislative </a:t>
            </a:r>
            <a:r>
              <a:rPr lang="it-IT" dirty="0" err="1"/>
              <a:t>act</a:t>
            </a:r>
            <a:r>
              <a:rPr lang="it-IT" dirty="0"/>
              <a:t>, </a:t>
            </a:r>
            <a:r>
              <a:rPr lang="it-IT" dirty="0" err="1"/>
              <a:t>adopted</a:t>
            </a:r>
            <a:r>
              <a:rPr lang="it-IT" dirty="0"/>
              <a:t> by the legislature, to </a:t>
            </a:r>
            <a:r>
              <a:rPr lang="it-IT" dirty="0" err="1"/>
              <a:t>development</a:t>
            </a:r>
            <a:r>
              <a:rPr lang="it-IT" dirty="0"/>
              <a:t> in </a:t>
            </a:r>
            <a:r>
              <a:rPr lang="it-IT" dirty="0" err="1"/>
              <a:t>detail</a:t>
            </a:r>
            <a:r>
              <a:rPr lang="it-IT" dirty="0"/>
              <a:t> of non-</a:t>
            </a:r>
            <a:r>
              <a:rPr lang="it-IT" dirty="0" err="1"/>
              <a:t>essential</a:t>
            </a:r>
            <a:r>
              <a:rPr lang="it-IT" dirty="0"/>
              <a:t> </a:t>
            </a:r>
            <a:r>
              <a:rPr lang="it-IT" dirty="0" err="1"/>
              <a:t>elements</a:t>
            </a:r>
            <a:r>
              <a:rPr lang="it-IT" dirty="0"/>
              <a:t> of the </a:t>
            </a:r>
            <a:r>
              <a:rPr lang="it-IT" dirty="0" err="1"/>
              <a:t>legislation</a:t>
            </a:r>
            <a:r>
              <a:rPr lang="it-IT" dirty="0"/>
              <a:t> in </a:t>
            </a:r>
            <a:r>
              <a:rPr lang="it-IT" dirty="0" err="1"/>
              <a:t>question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legislature </a:t>
            </a:r>
            <a:r>
              <a:rPr lang="it-IT" dirty="0" err="1"/>
              <a:t>has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specified</a:t>
            </a:r>
            <a:r>
              <a:rPr lang="it-IT" dirty="0"/>
              <a:t>. </a:t>
            </a:r>
          </a:p>
          <a:p>
            <a:r>
              <a:rPr lang="it-IT" dirty="0"/>
              <a:t>By </a:t>
            </a:r>
            <a:r>
              <a:rPr lang="it-IT" dirty="0" err="1"/>
              <a:t>contrast</a:t>
            </a:r>
            <a:r>
              <a:rPr lang="it-IT" dirty="0"/>
              <a:t>, the delegation of a </a:t>
            </a:r>
            <a:r>
              <a:rPr lang="it-IT" dirty="0" err="1"/>
              <a:t>power</a:t>
            </a:r>
            <a:r>
              <a:rPr lang="it-IT" dirty="0"/>
              <a:t> to ‘</a:t>
            </a:r>
            <a:r>
              <a:rPr lang="it-IT" dirty="0" err="1"/>
              <a:t>amend</a:t>
            </a:r>
            <a:r>
              <a:rPr lang="it-IT" dirty="0"/>
              <a:t>’ a legislative </a:t>
            </a:r>
            <a:r>
              <a:rPr lang="it-IT" dirty="0" err="1"/>
              <a:t>act</a:t>
            </a:r>
            <a:r>
              <a:rPr lang="it-IT" dirty="0"/>
              <a:t> </a:t>
            </a:r>
            <a:r>
              <a:rPr lang="it-IT" dirty="0" err="1"/>
              <a:t>aims</a:t>
            </a:r>
            <a:r>
              <a:rPr lang="it-IT" dirty="0"/>
              <a:t> to </a:t>
            </a:r>
            <a:r>
              <a:rPr lang="it-IT" dirty="0" err="1"/>
              <a:t>authorize</a:t>
            </a:r>
            <a:r>
              <a:rPr lang="it-IT" dirty="0"/>
              <a:t> the commission to </a:t>
            </a:r>
            <a:r>
              <a:rPr lang="it-IT" dirty="0" err="1"/>
              <a:t>modify</a:t>
            </a:r>
            <a:r>
              <a:rPr lang="it-IT" dirty="0"/>
              <a:t> or </a:t>
            </a:r>
            <a:r>
              <a:rPr lang="it-IT" dirty="0" err="1"/>
              <a:t>repeal</a:t>
            </a:r>
            <a:r>
              <a:rPr lang="it-IT" dirty="0"/>
              <a:t> non-</a:t>
            </a:r>
            <a:r>
              <a:rPr lang="it-IT" dirty="0" err="1"/>
              <a:t>essential</a:t>
            </a:r>
            <a:r>
              <a:rPr lang="it-IT" dirty="0"/>
              <a:t> </a:t>
            </a:r>
            <a:r>
              <a:rPr lang="it-IT" dirty="0" err="1"/>
              <a:t>elements</a:t>
            </a:r>
            <a:r>
              <a:rPr lang="it-IT" dirty="0"/>
              <a:t> </a:t>
            </a:r>
            <a:r>
              <a:rPr lang="it-IT" dirty="0" err="1"/>
              <a:t>laid</a:t>
            </a:r>
            <a:r>
              <a:rPr lang="it-IT" dirty="0"/>
              <a:t> down by the legislature in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act</a:t>
            </a:r>
            <a:r>
              <a:rPr lang="it-IT" dirty="0"/>
              <a:t> (</a:t>
            </a:r>
            <a:r>
              <a:rPr lang="it-IT" dirty="0" err="1"/>
              <a:t>thus</a:t>
            </a:r>
            <a:r>
              <a:rPr lang="it-IT" dirty="0"/>
              <a:t> in </a:t>
            </a:r>
            <a:r>
              <a:rPr lang="it-IT" dirty="0" err="1"/>
              <a:t>cases</a:t>
            </a:r>
            <a:r>
              <a:rPr lang="it-IT" dirty="0"/>
              <a:t> </a:t>
            </a:r>
            <a:r>
              <a:rPr lang="it-IT" dirty="0" err="1"/>
              <a:t>where</a:t>
            </a:r>
            <a:r>
              <a:rPr lang="it-IT" dirty="0"/>
              <a:t> the Commission </a:t>
            </a:r>
            <a:r>
              <a:rPr lang="it-IT" dirty="0" err="1"/>
              <a:t>exercises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power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required</a:t>
            </a:r>
            <a:r>
              <a:rPr lang="it-IT" dirty="0"/>
              <a:t> to </a:t>
            </a:r>
            <a:r>
              <a:rPr lang="it-IT" dirty="0" err="1"/>
              <a:t>act</a:t>
            </a:r>
            <a:r>
              <a:rPr lang="it-IT" dirty="0"/>
              <a:t> in </a:t>
            </a:r>
            <a:r>
              <a:rPr lang="it-IT" dirty="0" err="1"/>
              <a:t>compliance</a:t>
            </a:r>
            <a:r>
              <a:rPr lang="it-IT" dirty="0"/>
              <a:t> with the </a:t>
            </a:r>
            <a:r>
              <a:rPr lang="it-IT" dirty="0" err="1"/>
              <a:t>elements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authority </a:t>
            </a:r>
            <a:r>
              <a:rPr lang="it-IT" dirty="0" err="1"/>
              <a:t>conferred</a:t>
            </a:r>
            <a:r>
              <a:rPr lang="it-IT" dirty="0"/>
              <a:t> on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aims</a:t>
            </a:r>
            <a:r>
              <a:rPr lang="it-IT" dirty="0"/>
              <a:t> </a:t>
            </a:r>
            <a:r>
              <a:rPr lang="it-IT" dirty="0" err="1"/>
              <a:t>precisely</a:t>
            </a:r>
            <a:r>
              <a:rPr lang="it-IT" dirty="0"/>
              <a:t> to ‘</a:t>
            </a:r>
            <a:r>
              <a:rPr lang="it-IT" dirty="0" err="1"/>
              <a:t>amend</a:t>
            </a:r>
            <a:r>
              <a:rPr lang="it-IT" dirty="0"/>
              <a:t>’.) </a:t>
            </a:r>
          </a:p>
          <a:p>
            <a:r>
              <a:rPr lang="it-IT" dirty="0"/>
              <a:t>The CJEU </a:t>
            </a:r>
            <a:r>
              <a:rPr lang="it-IT" dirty="0" err="1"/>
              <a:t>held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, </a:t>
            </a:r>
            <a:r>
              <a:rPr lang="it-IT" dirty="0" err="1"/>
              <a:t>because</a:t>
            </a:r>
            <a:r>
              <a:rPr lang="it-IT" dirty="0"/>
              <a:t> of </a:t>
            </a:r>
            <a:r>
              <a:rPr lang="it-IT" dirty="0" err="1"/>
              <a:t>these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, </a:t>
            </a:r>
            <a:r>
              <a:rPr lang="it-IT" dirty="0" err="1"/>
              <a:t>article</a:t>
            </a:r>
            <a:r>
              <a:rPr lang="it-IT" dirty="0"/>
              <a:t> 290(1) TFEU </a:t>
            </a:r>
            <a:r>
              <a:rPr lang="it-IT" dirty="0" err="1"/>
              <a:t>requires</a:t>
            </a:r>
            <a:r>
              <a:rPr lang="it-IT" dirty="0"/>
              <a:t> the legislature to </a:t>
            </a:r>
            <a:r>
              <a:rPr lang="it-IT" dirty="0" err="1"/>
              <a:t>determine</a:t>
            </a:r>
            <a:r>
              <a:rPr lang="it-IT" dirty="0"/>
              <a:t> the nature of the delegation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intends</a:t>
            </a:r>
            <a:r>
              <a:rPr lang="it-IT" dirty="0"/>
              <a:t> to </a:t>
            </a:r>
            <a:r>
              <a:rPr lang="it-IT" dirty="0" err="1"/>
              <a:t>confer</a:t>
            </a:r>
            <a:r>
              <a:rPr lang="it-IT" dirty="0"/>
              <a:t> on the Commission.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cannot</a:t>
            </a:r>
            <a:r>
              <a:rPr lang="it-IT" dirty="0"/>
              <a:t> be </a:t>
            </a:r>
            <a:r>
              <a:rPr lang="it-IT" dirty="0" err="1"/>
              <a:t>left</a:t>
            </a:r>
            <a:r>
              <a:rPr lang="it-IT" dirty="0"/>
              <a:t> to the Commission to </a:t>
            </a:r>
            <a:r>
              <a:rPr lang="it-IT" dirty="0" err="1"/>
              <a:t>determine</a:t>
            </a:r>
            <a:r>
              <a:rPr lang="it-IT" dirty="0"/>
              <a:t>. In </a:t>
            </a:r>
            <a:r>
              <a:rPr lang="it-IT" dirty="0" err="1"/>
              <a:t>this</a:t>
            </a:r>
            <a:r>
              <a:rPr lang="it-IT" dirty="0"/>
              <a:t> </a:t>
            </a:r>
            <a:r>
              <a:rPr lang="it-IT" dirty="0" err="1"/>
              <a:t>particular</a:t>
            </a:r>
            <a:r>
              <a:rPr lang="it-IT" dirty="0"/>
              <a:t> case, </a:t>
            </a:r>
            <a:r>
              <a:rPr lang="it-IT" dirty="0" err="1"/>
              <a:t>detailing</a:t>
            </a:r>
            <a:r>
              <a:rPr lang="it-IT" dirty="0"/>
              <a:t> the </a:t>
            </a:r>
            <a:r>
              <a:rPr lang="it-IT" dirty="0" err="1"/>
              <a:t>funding</a:t>
            </a:r>
            <a:r>
              <a:rPr lang="it-IT" dirty="0"/>
              <a:t> </a:t>
            </a:r>
            <a:r>
              <a:rPr lang="it-IT" dirty="0" err="1"/>
              <a:t>priorities</a:t>
            </a:r>
            <a:r>
              <a:rPr lang="it-IT" dirty="0"/>
              <a:t> </a:t>
            </a:r>
            <a:r>
              <a:rPr lang="it-IT" dirty="0" err="1"/>
              <a:t>amounts</a:t>
            </a:r>
            <a:r>
              <a:rPr lang="it-IT" dirty="0"/>
              <a:t> to </a:t>
            </a:r>
            <a:r>
              <a:rPr lang="it-IT" dirty="0" err="1"/>
              <a:t>supplementing</a:t>
            </a:r>
            <a:r>
              <a:rPr lang="it-IT" dirty="0"/>
              <a:t> the </a:t>
            </a:r>
            <a:r>
              <a:rPr lang="it-IT" dirty="0" err="1"/>
              <a:t>basic</a:t>
            </a:r>
            <a:r>
              <a:rPr lang="it-IT" dirty="0"/>
              <a:t> </a:t>
            </a:r>
            <a:r>
              <a:rPr lang="it-IT" dirty="0" err="1"/>
              <a:t>act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13A77E-43E9-2847-81CE-86C2635BE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728E-09D1-294C-815A-88BEBB89DB06}" type="datetime4">
              <a:rPr lang="it-IT" smtClean="0"/>
              <a:t>4 dicembre 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63C86A-123F-304B-8AE4-F426937C6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della Presentazione/Sezione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C9B61AF-4665-DF43-B628-448A19483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9A36-170F-7348-BCDB-23CF9D860473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97261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B5684E-248B-9844-B250-EDB77E92E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i="1" dirty="0"/>
              <a:t>5. CJEU, </a:t>
            </a:r>
            <a:r>
              <a:rPr lang="it-IT" sz="2800" i="1" dirty="0" err="1"/>
              <a:t>European</a:t>
            </a:r>
            <a:r>
              <a:rPr lang="it-IT" sz="2800" i="1" dirty="0"/>
              <a:t> </a:t>
            </a:r>
            <a:r>
              <a:rPr lang="it-IT" sz="2800" i="1" dirty="0" err="1"/>
              <a:t>Parliament</a:t>
            </a:r>
            <a:r>
              <a:rPr lang="it-IT" sz="2800" i="1" dirty="0"/>
              <a:t> v. </a:t>
            </a:r>
            <a:r>
              <a:rPr lang="it-IT" sz="2800" i="1" dirty="0" err="1"/>
              <a:t>European</a:t>
            </a:r>
            <a:r>
              <a:rPr lang="it-IT" sz="2800" i="1" dirty="0"/>
              <a:t> Commission, case C-286/14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E1FD72-26E1-D042-A5CB-93E0903F8F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In </a:t>
            </a:r>
            <a:r>
              <a:rPr lang="it-IT" dirty="0" err="1"/>
              <a:t>addition</a:t>
            </a:r>
            <a:r>
              <a:rPr lang="it-IT" dirty="0"/>
              <a:t>, the CJEU </a:t>
            </a:r>
            <a:r>
              <a:rPr lang="it-IT" dirty="0" err="1"/>
              <a:t>held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Commission </a:t>
            </a:r>
            <a:r>
              <a:rPr lang="it-IT" dirty="0" err="1"/>
              <a:t>should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adopted</a:t>
            </a:r>
            <a:r>
              <a:rPr lang="it-IT" dirty="0"/>
              <a:t> a separate </a:t>
            </a:r>
            <a:r>
              <a:rPr lang="it-IT" dirty="0" err="1"/>
              <a:t>act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exercising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 err="1"/>
              <a:t>supplementing</a:t>
            </a:r>
            <a:r>
              <a:rPr lang="it-IT" dirty="0"/>
              <a:t> </a:t>
            </a:r>
            <a:r>
              <a:rPr lang="it-IT" dirty="0" err="1"/>
              <a:t>power</a:t>
            </a:r>
            <a:r>
              <a:rPr lang="it-IT" dirty="0"/>
              <a:t>: </a:t>
            </a:r>
          </a:p>
          <a:p>
            <a:r>
              <a:rPr lang="it-IT" b="1" dirty="0"/>
              <a:t>the Commission </a:t>
            </a:r>
            <a:r>
              <a:rPr lang="it-IT" b="1" dirty="0" err="1"/>
              <a:t>may</a:t>
            </a:r>
            <a:r>
              <a:rPr lang="it-IT" b="1" dirty="0"/>
              <a:t> </a:t>
            </a:r>
            <a:r>
              <a:rPr lang="it-IT" b="1" dirty="0" err="1"/>
              <a:t>not</a:t>
            </a:r>
            <a:r>
              <a:rPr lang="it-IT" b="1" dirty="0"/>
              <a:t>, in the </a:t>
            </a:r>
            <a:r>
              <a:rPr lang="it-IT" b="1" dirty="0" err="1"/>
              <a:t>context</a:t>
            </a:r>
            <a:r>
              <a:rPr lang="it-IT" b="1" dirty="0"/>
              <a:t> of the </a:t>
            </a:r>
            <a:r>
              <a:rPr lang="it-IT" b="1" dirty="0" err="1"/>
              <a:t>exercise</a:t>
            </a:r>
            <a:r>
              <a:rPr lang="it-IT" b="1" dirty="0"/>
              <a:t> of a </a:t>
            </a:r>
            <a:r>
              <a:rPr lang="it-IT" b="1" dirty="0" err="1"/>
              <a:t>power</a:t>
            </a:r>
            <a:r>
              <a:rPr lang="it-IT" b="1" dirty="0"/>
              <a:t> to ‘</a:t>
            </a:r>
            <a:r>
              <a:rPr lang="it-IT" b="1" dirty="0" err="1"/>
              <a:t>supplement</a:t>
            </a:r>
            <a:r>
              <a:rPr lang="it-IT" b="1" dirty="0"/>
              <a:t>’ a legislative </a:t>
            </a:r>
            <a:r>
              <a:rPr lang="it-IT" b="1" dirty="0" err="1"/>
              <a:t>act</a:t>
            </a:r>
            <a:r>
              <a:rPr lang="it-IT" b="1" dirty="0"/>
              <a:t>, </a:t>
            </a:r>
            <a:r>
              <a:rPr lang="it-IT" b="1" dirty="0" err="1"/>
              <a:t>add</a:t>
            </a:r>
            <a:r>
              <a:rPr lang="it-IT" b="1" dirty="0"/>
              <a:t> an </a:t>
            </a:r>
            <a:r>
              <a:rPr lang="it-IT" b="1" dirty="0" err="1"/>
              <a:t>element</a:t>
            </a:r>
            <a:r>
              <a:rPr lang="it-IT" b="1" dirty="0"/>
              <a:t> to the </a:t>
            </a:r>
            <a:r>
              <a:rPr lang="it-IT" b="1" dirty="0" err="1"/>
              <a:t>actual</a:t>
            </a:r>
            <a:r>
              <a:rPr lang="it-IT" b="1" dirty="0"/>
              <a:t> text of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act</a:t>
            </a:r>
            <a:r>
              <a:rPr lang="it-IT" b="1" dirty="0"/>
              <a:t>. </a:t>
            </a:r>
          </a:p>
          <a:p>
            <a:r>
              <a:rPr lang="it-IT" dirty="0" err="1"/>
              <a:t>Such</a:t>
            </a:r>
            <a:r>
              <a:rPr lang="it-IT" dirty="0"/>
              <a:t> </a:t>
            </a:r>
            <a:r>
              <a:rPr lang="it-IT" dirty="0" err="1"/>
              <a:t>incorporation</a:t>
            </a:r>
            <a:r>
              <a:rPr lang="it-IT" dirty="0"/>
              <a:t> </a:t>
            </a:r>
            <a:r>
              <a:rPr lang="it-IT" dirty="0" err="1"/>
              <a:t>would</a:t>
            </a:r>
            <a:r>
              <a:rPr lang="it-IT" dirty="0"/>
              <a:t> be </a:t>
            </a:r>
            <a:r>
              <a:rPr lang="it-IT" dirty="0" err="1"/>
              <a:t>liable</a:t>
            </a:r>
            <a:r>
              <a:rPr lang="it-IT" dirty="0"/>
              <a:t> to create </a:t>
            </a:r>
            <a:r>
              <a:rPr lang="it-IT" dirty="0" err="1"/>
              <a:t>confusion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to the </a:t>
            </a:r>
            <a:r>
              <a:rPr lang="it-IT" dirty="0" err="1"/>
              <a:t>legal</a:t>
            </a:r>
            <a:r>
              <a:rPr lang="it-IT" dirty="0"/>
              <a:t> </a:t>
            </a:r>
            <a:r>
              <a:rPr lang="it-IT" dirty="0" err="1"/>
              <a:t>basis</a:t>
            </a:r>
            <a:r>
              <a:rPr lang="it-IT" dirty="0"/>
              <a:t> of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element</a:t>
            </a:r>
            <a:r>
              <a:rPr lang="it-IT" dirty="0"/>
              <a:t>, and </a:t>
            </a:r>
            <a:r>
              <a:rPr lang="it-IT" dirty="0" err="1"/>
              <a:t>would</a:t>
            </a:r>
            <a:r>
              <a:rPr lang="it-IT" dirty="0"/>
              <a:t> </a:t>
            </a:r>
            <a:r>
              <a:rPr lang="it-IT" dirty="0" err="1"/>
              <a:t>make</a:t>
            </a:r>
            <a:r>
              <a:rPr lang="it-IT" dirty="0"/>
              <a:t>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impossible</a:t>
            </a:r>
            <a:r>
              <a:rPr lang="it-IT" dirty="0"/>
              <a:t> for the Commission to </a:t>
            </a:r>
            <a:r>
              <a:rPr lang="it-IT" dirty="0" err="1"/>
              <a:t>replace</a:t>
            </a:r>
            <a:r>
              <a:rPr lang="it-IT" dirty="0"/>
              <a:t> or delete </a:t>
            </a:r>
            <a:r>
              <a:rPr lang="it-IT" dirty="0" err="1"/>
              <a:t>parts</a:t>
            </a:r>
            <a:r>
              <a:rPr lang="it-IT" dirty="0"/>
              <a:t> of the </a:t>
            </a:r>
            <a:r>
              <a:rPr lang="it-IT" dirty="0" err="1"/>
              <a:t>delegated</a:t>
            </a:r>
            <a:r>
              <a:rPr lang="it-IT" dirty="0"/>
              <a:t> </a:t>
            </a:r>
            <a:r>
              <a:rPr lang="it-IT" dirty="0" err="1"/>
              <a:t>act</a:t>
            </a:r>
            <a:r>
              <a:rPr lang="it-IT" dirty="0"/>
              <a:t> </a:t>
            </a:r>
            <a:r>
              <a:rPr lang="it-IT" dirty="0" err="1"/>
              <a:t>when</a:t>
            </a:r>
            <a:r>
              <a:rPr lang="it-IT" dirty="0"/>
              <a:t> </a:t>
            </a:r>
            <a:r>
              <a:rPr lang="it-IT" dirty="0" err="1"/>
              <a:t>necessary</a:t>
            </a:r>
            <a:r>
              <a:rPr lang="it-IT" dirty="0"/>
              <a:t>. 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A91FE8-B1C7-BD4B-A311-E5BE6C574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9A36-170F-7348-BCDB-23CF9D860473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297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CB8FCE-DD3B-2A4D-8CC6-CEBBDBD9A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000" i="1" dirty="0"/>
              <a:t>CJEU, Olivieri v </a:t>
            </a:r>
            <a:r>
              <a:rPr lang="it-IT" sz="4000" i="1" dirty="0" err="1"/>
              <a:t>European</a:t>
            </a:r>
            <a:r>
              <a:rPr lang="it-IT" sz="4000" i="1" dirty="0"/>
              <a:t> Commission and EMA, T-326/99 </a:t>
            </a:r>
            <a:br>
              <a:rPr lang="it-IT" sz="4000" dirty="0"/>
            </a:br>
            <a:br>
              <a:rPr lang="it-IT" dirty="0"/>
            </a:br>
            <a:br>
              <a:rPr lang="it-IT" sz="4000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634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4A99A6-41BA-F84B-96CF-C2D5E6219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400" i="1" dirty="0"/>
              <a:t>6. CJEU, Olivieri v </a:t>
            </a:r>
            <a:r>
              <a:rPr lang="it-IT" sz="2400" i="1" dirty="0" err="1"/>
              <a:t>European</a:t>
            </a:r>
            <a:r>
              <a:rPr lang="it-IT" sz="2400" i="1" dirty="0"/>
              <a:t> Commission and EMA, T-326/99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943B29-DCF0-5248-8E4C-E66213202E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it-IT" sz="2000" dirty="0" err="1"/>
              <a:t>Issue</a:t>
            </a:r>
            <a:r>
              <a:rPr lang="it-IT" sz="2000" dirty="0"/>
              <a:t>: the </a:t>
            </a:r>
            <a:r>
              <a:rPr lang="it-IT" sz="2000" dirty="0" err="1"/>
              <a:t>justiciability</a:t>
            </a:r>
            <a:r>
              <a:rPr lang="it-IT" sz="2000" dirty="0"/>
              <a:t> of EU </a:t>
            </a:r>
            <a:r>
              <a:rPr lang="it-IT" sz="2000" dirty="0" err="1"/>
              <a:t>agencies</a:t>
            </a:r>
            <a:r>
              <a:rPr lang="it-IT" sz="2000" dirty="0"/>
              <a:t>’ </a:t>
            </a:r>
            <a:r>
              <a:rPr lang="it-IT" sz="2000" dirty="0" err="1"/>
              <a:t>opinions</a:t>
            </a:r>
            <a:endParaRPr lang="it-IT" sz="2000" dirty="0"/>
          </a:p>
          <a:p>
            <a:r>
              <a:rPr lang="it-IT" sz="2000" dirty="0"/>
              <a:t> --&gt; </a:t>
            </a:r>
            <a:r>
              <a:rPr lang="it-IT" sz="2000" dirty="0" err="1"/>
              <a:t>EMA’s</a:t>
            </a:r>
            <a:r>
              <a:rPr lang="it-IT" sz="2000" dirty="0"/>
              <a:t> </a:t>
            </a:r>
            <a:r>
              <a:rPr lang="it-IT" sz="2000" dirty="0" err="1"/>
              <a:t>opinions</a:t>
            </a:r>
            <a:r>
              <a:rPr lang="it-IT" sz="2000" dirty="0"/>
              <a:t> on the </a:t>
            </a:r>
            <a:r>
              <a:rPr lang="it-IT" sz="2000" dirty="0" err="1"/>
              <a:t>withdrawal</a:t>
            </a:r>
            <a:r>
              <a:rPr lang="it-IT" sz="2000" dirty="0"/>
              <a:t> or the </a:t>
            </a:r>
            <a:r>
              <a:rPr lang="it-IT" sz="2000" dirty="0" err="1"/>
              <a:t>suspension</a:t>
            </a:r>
            <a:r>
              <a:rPr lang="it-IT" sz="2000" dirty="0"/>
              <a:t> of the marketing </a:t>
            </a:r>
            <a:r>
              <a:rPr lang="it-IT" sz="2000" dirty="0" err="1"/>
              <a:t>authorisations</a:t>
            </a:r>
            <a:r>
              <a:rPr lang="it-IT" sz="2000" dirty="0"/>
              <a:t> of </a:t>
            </a:r>
            <a:r>
              <a:rPr lang="it-IT" sz="2000" dirty="0" err="1"/>
              <a:t>medicinal</a:t>
            </a:r>
            <a:r>
              <a:rPr lang="it-IT" sz="2000" dirty="0"/>
              <a:t> </a:t>
            </a:r>
            <a:r>
              <a:rPr lang="it-IT" sz="2000" dirty="0" err="1"/>
              <a:t>products</a:t>
            </a:r>
            <a:r>
              <a:rPr lang="it-IT" sz="2000" dirty="0"/>
              <a:t>.</a:t>
            </a:r>
          </a:p>
          <a:p>
            <a:r>
              <a:rPr lang="it-IT" sz="2000" b="1" u="sng" dirty="0"/>
              <a:t>ECJ </a:t>
            </a:r>
            <a:r>
              <a:rPr lang="it-IT" sz="2000" b="1" u="sng" dirty="0" err="1"/>
              <a:t>Decision</a:t>
            </a:r>
            <a:r>
              <a:rPr lang="it-IT" sz="20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/>
              <a:t>The Court of </a:t>
            </a:r>
            <a:r>
              <a:rPr lang="it-IT" sz="2000" dirty="0" err="1"/>
              <a:t>Justice</a:t>
            </a:r>
            <a:r>
              <a:rPr lang="it-IT" sz="2000" dirty="0"/>
              <a:t>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recognised</a:t>
            </a:r>
            <a:r>
              <a:rPr lang="it-IT" sz="2000" dirty="0"/>
              <a:t> the </a:t>
            </a:r>
            <a:r>
              <a:rPr lang="it-IT" sz="2000" dirty="0" err="1"/>
              <a:t>justiciability</a:t>
            </a:r>
            <a:r>
              <a:rPr lang="it-IT" sz="2000" dirty="0"/>
              <a:t> of EU </a:t>
            </a:r>
            <a:r>
              <a:rPr lang="it-IT" sz="2000" dirty="0" err="1"/>
              <a:t>agencies</a:t>
            </a:r>
            <a:r>
              <a:rPr lang="it-IT" sz="2000" dirty="0"/>
              <a:t>’ </a:t>
            </a:r>
            <a:r>
              <a:rPr lang="it-IT" sz="2000" dirty="0" err="1"/>
              <a:t>opinions</a:t>
            </a:r>
            <a:endParaRPr lang="it-IT" sz="20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66E3A9-255C-E04C-A18E-64C42EF64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2006" y="1534556"/>
            <a:ext cx="5359131" cy="43513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000" dirty="0" err="1"/>
              <a:t>This</a:t>
            </a:r>
            <a:r>
              <a:rPr lang="it-IT" sz="2000" dirty="0"/>
              <a:t> </a:t>
            </a:r>
            <a:r>
              <a:rPr lang="it-IT" sz="2000" dirty="0" err="1"/>
              <a:t>justiciability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recognized</a:t>
            </a:r>
            <a:r>
              <a:rPr lang="it-IT" sz="2000" dirty="0"/>
              <a:t> in </a:t>
            </a:r>
            <a:r>
              <a:rPr lang="it-IT" sz="2000" dirty="0" err="1"/>
              <a:t>cases</a:t>
            </a:r>
            <a:r>
              <a:rPr lang="it-IT" sz="2000" dirty="0"/>
              <a:t> </a:t>
            </a:r>
            <a:r>
              <a:rPr lang="it-IT" sz="2000" dirty="0" err="1"/>
              <a:t>where</a:t>
            </a:r>
            <a:r>
              <a:rPr lang="it-IT" sz="2000" dirty="0"/>
              <a:t> the </a:t>
            </a:r>
            <a:r>
              <a:rPr lang="it-IT" sz="2000" b="1" dirty="0" err="1"/>
              <a:t>opinions</a:t>
            </a:r>
            <a:r>
              <a:rPr lang="it-IT" sz="2000" b="1" dirty="0"/>
              <a:t> </a:t>
            </a:r>
            <a:r>
              <a:rPr lang="it-IT" sz="2000" b="1" dirty="0" err="1"/>
              <a:t>structured</a:t>
            </a:r>
            <a:r>
              <a:rPr lang="it-IT" sz="2000" b="1" dirty="0"/>
              <a:t> the </a:t>
            </a:r>
            <a:r>
              <a:rPr lang="it-IT" sz="2000" b="1" dirty="0" err="1"/>
              <a:t>Commission's</a:t>
            </a:r>
            <a:r>
              <a:rPr lang="it-IT" sz="2000" b="1" dirty="0"/>
              <a:t> </a:t>
            </a:r>
            <a:r>
              <a:rPr lang="it-IT" sz="2000" b="1" dirty="0" err="1"/>
              <a:t>decision</a:t>
            </a:r>
            <a:r>
              <a:rPr lang="it-IT" sz="2000" b="1" dirty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it-IT" sz="2000" b="1" u="sng" dirty="0"/>
              <a:t>or</a:t>
            </a:r>
            <a:r>
              <a:rPr lang="it-IT" sz="2000" dirty="0"/>
              <a:t> </a:t>
            </a:r>
            <a:r>
              <a:rPr lang="it-IT" sz="2000" dirty="0" err="1"/>
              <a:t>their</a:t>
            </a:r>
            <a:r>
              <a:rPr lang="it-IT" sz="2000" dirty="0"/>
              <a:t> </a:t>
            </a:r>
            <a:r>
              <a:rPr lang="it-IT" sz="2000" b="1" dirty="0" err="1"/>
              <a:t>content</a:t>
            </a:r>
            <a:r>
              <a:rPr lang="it-IT" sz="2000" b="1" dirty="0"/>
              <a:t> </a:t>
            </a:r>
            <a:r>
              <a:rPr lang="it-IT" sz="2000" b="1" dirty="0" err="1"/>
              <a:t>formed</a:t>
            </a:r>
            <a:r>
              <a:rPr lang="it-IT" sz="2000" b="1" dirty="0"/>
              <a:t> an </a:t>
            </a:r>
            <a:r>
              <a:rPr lang="it-IT" sz="2000" b="1" dirty="0" err="1"/>
              <a:t>integral</a:t>
            </a:r>
            <a:r>
              <a:rPr lang="it-IT" sz="2000" b="1" dirty="0"/>
              <a:t> part of the </a:t>
            </a:r>
            <a:r>
              <a:rPr lang="it-IT" sz="2000" b="1" dirty="0" err="1"/>
              <a:t>reasoning</a:t>
            </a:r>
            <a:r>
              <a:rPr lang="it-IT" sz="2000" b="1" dirty="0"/>
              <a:t> of the </a:t>
            </a:r>
            <a:r>
              <a:rPr lang="it-IT" sz="2000" b="1" dirty="0" err="1"/>
              <a:t>decision</a:t>
            </a:r>
            <a:r>
              <a:rPr lang="it-IT" sz="2000" b="1" dirty="0"/>
              <a:t> in </a:t>
            </a:r>
            <a:r>
              <a:rPr lang="it-IT" sz="2000" b="1" dirty="0" err="1"/>
              <a:t>question</a:t>
            </a:r>
            <a:r>
              <a:rPr lang="it-IT" sz="2000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/>
              <a:t>In the case of </a:t>
            </a:r>
            <a:r>
              <a:rPr lang="it-IT" sz="2000" b="1" dirty="0"/>
              <a:t>EMA </a:t>
            </a:r>
            <a:r>
              <a:rPr lang="it-IT" sz="2000" b="1" dirty="0" err="1"/>
              <a:t>opinions</a:t>
            </a:r>
            <a:r>
              <a:rPr lang="it-IT" sz="2000" b="1" dirty="0"/>
              <a:t> on the </a:t>
            </a:r>
            <a:r>
              <a:rPr lang="it-IT" sz="2000" b="1" dirty="0" err="1"/>
              <a:t>withdrawal</a:t>
            </a:r>
            <a:r>
              <a:rPr lang="it-IT" sz="2000" b="1" dirty="0"/>
              <a:t> or </a:t>
            </a:r>
            <a:r>
              <a:rPr lang="it-IT" sz="2000" b="1" dirty="0" err="1"/>
              <a:t>suspension</a:t>
            </a:r>
            <a:r>
              <a:rPr lang="it-IT" sz="2000" dirty="0"/>
              <a:t> of the marketing </a:t>
            </a:r>
            <a:r>
              <a:rPr lang="it-IT" sz="2000" dirty="0" err="1"/>
              <a:t>authorizations</a:t>
            </a:r>
            <a:r>
              <a:rPr lang="it-IT" sz="2000" dirty="0"/>
              <a:t> for </a:t>
            </a:r>
            <a:r>
              <a:rPr lang="it-IT" sz="2000" dirty="0" err="1"/>
              <a:t>medicines</a:t>
            </a:r>
            <a:r>
              <a:rPr lang="it-IT" sz="2000" dirty="0"/>
              <a:t>, the </a:t>
            </a:r>
            <a:r>
              <a:rPr lang="it-IT" sz="2000" dirty="0" err="1"/>
              <a:t>acts</a:t>
            </a:r>
            <a:r>
              <a:rPr lang="it-IT" sz="2000" dirty="0"/>
              <a:t> of the EU </a:t>
            </a:r>
            <a:r>
              <a:rPr lang="it-IT" sz="2000" dirty="0" err="1"/>
              <a:t>agencies</a:t>
            </a:r>
            <a:r>
              <a:rPr lang="it-IT" sz="2000" dirty="0"/>
              <a:t> </a:t>
            </a:r>
            <a:r>
              <a:rPr lang="it-IT" sz="2000" b="1" dirty="0" err="1"/>
              <a:t>could</a:t>
            </a:r>
            <a:r>
              <a:rPr lang="it-IT" sz="2000" b="1" dirty="0"/>
              <a:t> be </a:t>
            </a:r>
            <a:r>
              <a:rPr lang="it-IT" sz="2000" b="1" dirty="0" err="1"/>
              <a:t>reviewed</a:t>
            </a:r>
            <a:r>
              <a:rPr lang="it-IT" sz="2000" b="1" dirty="0"/>
              <a:t> </a:t>
            </a:r>
            <a:r>
              <a:rPr lang="it-IT" sz="2000" b="1" dirty="0" err="1"/>
              <a:t>together</a:t>
            </a:r>
            <a:r>
              <a:rPr lang="it-IT" sz="2000" b="1" dirty="0"/>
              <a:t> with the </a:t>
            </a:r>
            <a:r>
              <a:rPr lang="it-IT" sz="2000" b="1" dirty="0" err="1"/>
              <a:t>relevant</a:t>
            </a:r>
            <a:r>
              <a:rPr lang="it-IT" sz="2000" b="1" dirty="0"/>
              <a:t> </a:t>
            </a:r>
            <a:r>
              <a:rPr lang="it-IT" sz="2000" b="1" dirty="0" err="1"/>
              <a:t>binding</a:t>
            </a:r>
            <a:r>
              <a:rPr lang="it-IT" sz="2000" b="1" dirty="0"/>
              <a:t> Commission </a:t>
            </a:r>
            <a:r>
              <a:rPr lang="it-IT" sz="2000" b="1" dirty="0" err="1"/>
              <a:t>decision</a:t>
            </a:r>
            <a:r>
              <a:rPr lang="it-IT" sz="2000" dirty="0"/>
              <a:t>.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B3B6CAF-5274-2C40-B703-70371F7A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937F-DAC6-0B4A-AA33-EEC4AE615C47}" type="datetime4">
              <a:rPr lang="it-IT" smtClean="0"/>
              <a:t>4 dicembre 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620DACB-8808-BD44-81EE-9A7BEFE9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della Presentazione/Sezione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C95415-7DD3-1F4F-A7AD-63E8F13CF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9A36-170F-7348-BCDB-23CF9D860473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5973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94C720-3D5C-104B-9B42-B83C8E0B1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i="1" dirty="0"/>
              <a:t>6. CJEU, Olivieri v </a:t>
            </a:r>
            <a:r>
              <a:rPr lang="it-IT" sz="2800" i="1" dirty="0" err="1"/>
              <a:t>European</a:t>
            </a:r>
            <a:r>
              <a:rPr lang="it-IT" sz="2800" i="1" dirty="0"/>
              <a:t> Commission and EMA, T-326/99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ABBD0-77E9-8947-A351-06AC5B67F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669773"/>
            <a:ext cx="11222038" cy="4346713"/>
          </a:xfrm>
        </p:spPr>
        <p:txBody>
          <a:bodyPr>
            <a:normAutofit/>
          </a:bodyPr>
          <a:lstStyle/>
          <a:p>
            <a:r>
              <a:rPr lang="it-IT" sz="2400" dirty="0"/>
              <a:t>The Court of </a:t>
            </a:r>
            <a:r>
              <a:rPr lang="it-IT" sz="2400" dirty="0" err="1"/>
              <a:t>Justice</a:t>
            </a:r>
            <a:r>
              <a:rPr lang="it-IT" sz="2400" dirty="0"/>
              <a:t> </a:t>
            </a:r>
            <a:r>
              <a:rPr lang="it-IT" sz="2400" dirty="0" err="1"/>
              <a:t>has</a:t>
            </a:r>
            <a:r>
              <a:rPr lang="it-IT" sz="2400" dirty="0"/>
              <a:t> </a:t>
            </a:r>
            <a:r>
              <a:rPr lang="it-IT" sz="2400" dirty="0" err="1"/>
              <a:t>recognised</a:t>
            </a:r>
            <a:r>
              <a:rPr lang="it-IT" sz="2400" dirty="0"/>
              <a:t> the </a:t>
            </a:r>
            <a:r>
              <a:rPr lang="it-IT" sz="2400" dirty="0" err="1"/>
              <a:t>justiciability</a:t>
            </a:r>
            <a:r>
              <a:rPr lang="it-IT" sz="2400" dirty="0"/>
              <a:t> of EU </a:t>
            </a:r>
            <a:r>
              <a:rPr lang="it-IT" sz="2400" dirty="0" err="1"/>
              <a:t>agencies</a:t>
            </a:r>
            <a:r>
              <a:rPr lang="it-IT" sz="2400" dirty="0"/>
              <a:t>’ </a:t>
            </a:r>
            <a:r>
              <a:rPr lang="it-IT" sz="2400" dirty="0" err="1"/>
              <a:t>opinions</a:t>
            </a:r>
            <a:r>
              <a:rPr lang="it-IT" sz="2400" dirty="0"/>
              <a:t>, </a:t>
            </a:r>
            <a:r>
              <a:rPr lang="it-IT" sz="2400" dirty="0" err="1"/>
              <a:t>where</a:t>
            </a:r>
            <a:r>
              <a:rPr lang="it-IT" sz="2400" dirty="0"/>
              <a:t> </a:t>
            </a:r>
            <a:r>
              <a:rPr lang="it-IT" sz="2400" dirty="0" err="1"/>
              <a:t>they</a:t>
            </a:r>
            <a:r>
              <a:rPr lang="it-IT" sz="2400" dirty="0"/>
              <a:t> </a:t>
            </a:r>
            <a:r>
              <a:rPr lang="it-IT" sz="2400" dirty="0" err="1"/>
              <a:t>structured</a:t>
            </a:r>
            <a:r>
              <a:rPr lang="it-IT" sz="2400" dirty="0"/>
              <a:t> the </a:t>
            </a:r>
            <a:r>
              <a:rPr lang="it-IT" sz="2400" dirty="0" err="1"/>
              <a:t>decision</a:t>
            </a:r>
            <a:r>
              <a:rPr lang="it-IT" sz="2400" dirty="0"/>
              <a:t> of the Commission or </a:t>
            </a:r>
            <a:r>
              <a:rPr lang="it-IT" sz="2400" dirty="0" err="1"/>
              <a:t>their</a:t>
            </a:r>
            <a:r>
              <a:rPr lang="it-IT" sz="2400" dirty="0"/>
              <a:t> </a:t>
            </a:r>
            <a:r>
              <a:rPr lang="it-IT" sz="2400" dirty="0" err="1"/>
              <a:t>content</a:t>
            </a:r>
            <a:r>
              <a:rPr lang="it-IT" sz="2400" dirty="0"/>
              <a:t> </a:t>
            </a:r>
            <a:r>
              <a:rPr lang="it-IT" sz="2400" dirty="0" err="1"/>
              <a:t>constituted</a:t>
            </a:r>
            <a:r>
              <a:rPr lang="it-IT" sz="2400" dirty="0"/>
              <a:t> an </a:t>
            </a:r>
            <a:r>
              <a:rPr lang="it-IT" sz="2400" dirty="0" err="1"/>
              <a:t>integral</a:t>
            </a:r>
            <a:r>
              <a:rPr lang="it-IT" sz="2400" dirty="0"/>
              <a:t> part of the </a:t>
            </a:r>
            <a:r>
              <a:rPr lang="it-IT" sz="2400" dirty="0" err="1"/>
              <a:t>motivation</a:t>
            </a:r>
            <a:r>
              <a:rPr lang="it-IT" sz="2400" dirty="0"/>
              <a:t> of the </a:t>
            </a:r>
            <a:r>
              <a:rPr lang="it-IT" sz="2400" dirty="0" err="1"/>
              <a:t>decision</a:t>
            </a:r>
            <a:r>
              <a:rPr lang="it-IT" sz="2400" dirty="0"/>
              <a:t> in </a:t>
            </a:r>
            <a:r>
              <a:rPr lang="it-IT" sz="2400" dirty="0" err="1"/>
              <a:t>question</a:t>
            </a:r>
            <a:r>
              <a:rPr lang="it-IT" sz="2400" dirty="0"/>
              <a:t>, </a:t>
            </a:r>
            <a:r>
              <a:rPr lang="it-IT" sz="2400" dirty="0" err="1"/>
              <a:t>such</a:t>
            </a:r>
            <a:r>
              <a:rPr lang="it-IT" sz="2400" dirty="0"/>
              <a:t> </a:t>
            </a:r>
            <a:r>
              <a:rPr lang="it-IT" sz="2400" dirty="0" err="1"/>
              <a:t>as</a:t>
            </a:r>
            <a:r>
              <a:rPr lang="it-IT" sz="2400" dirty="0"/>
              <a:t> the </a:t>
            </a:r>
            <a:r>
              <a:rPr lang="it-IT" sz="2400" dirty="0" err="1"/>
              <a:t>EMA’s</a:t>
            </a:r>
            <a:r>
              <a:rPr lang="it-IT" sz="2400" dirty="0"/>
              <a:t> </a:t>
            </a:r>
            <a:r>
              <a:rPr lang="it-IT" sz="2400" dirty="0" err="1"/>
              <a:t>opinions</a:t>
            </a:r>
            <a:r>
              <a:rPr lang="it-IT" sz="2400" dirty="0"/>
              <a:t> on the </a:t>
            </a:r>
            <a:r>
              <a:rPr lang="it-IT" sz="2400" dirty="0" err="1"/>
              <a:t>withdrawal</a:t>
            </a:r>
            <a:r>
              <a:rPr lang="it-IT" sz="2400" dirty="0"/>
              <a:t> or the </a:t>
            </a:r>
            <a:r>
              <a:rPr lang="it-IT" sz="2400" dirty="0" err="1"/>
              <a:t>suspension</a:t>
            </a:r>
            <a:r>
              <a:rPr lang="it-IT" sz="2400" dirty="0"/>
              <a:t> of the marketing </a:t>
            </a:r>
            <a:r>
              <a:rPr lang="it-IT" sz="2400" dirty="0" err="1"/>
              <a:t>authorisations</a:t>
            </a:r>
            <a:r>
              <a:rPr lang="it-IT" sz="2400" dirty="0"/>
              <a:t> of </a:t>
            </a:r>
            <a:r>
              <a:rPr lang="it-IT" sz="2400" dirty="0" err="1"/>
              <a:t>medicinal</a:t>
            </a:r>
            <a:r>
              <a:rPr lang="it-IT" sz="2400" dirty="0"/>
              <a:t> </a:t>
            </a:r>
            <a:r>
              <a:rPr lang="it-IT" sz="2400" dirty="0" err="1"/>
              <a:t>products</a:t>
            </a:r>
            <a:r>
              <a:rPr lang="it-IT" sz="2400" dirty="0"/>
              <a:t>.</a:t>
            </a:r>
          </a:p>
          <a:p>
            <a:r>
              <a:rPr lang="it-IT" sz="2400" dirty="0"/>
              <a:t>In </a:t>
            </a:r>
            <a:r>
              <a:rPr lang="it-IT" sz="2400" dirty="0" err="1"/>
              <a:t>these</a:t>
            </a:r>
            <a:r>
              <a:rPr lang="it-IT" sz="2400" dirty="0"/>
              <a:t> </a:t>
            </a:r>
            <a:r>
              <a:rPr lang="it-IT" sz="2400" dirty="0" err="1"/>
              <a:t>cases</a:t>
            </a:r>
            <a:r>
              <a:rPr lang="it-IT" sz="2400" dirty="0"/>
              <a:t>, EU </a:t>
            </a:r>
            <a:r>
              <a:rPr lang="it-IT" sz="2400" dirty="0" err="1"/>
              <a:t>agencies</a:t>
            </a:r>
            <a:r>
              <a:rPr lang="it-IT" sz="2400" dirty="0"/>
              <a:t>’ </a:t>
            </a:r>
            <a:r>
              <a:rPr lang="it-IT" sz="2400" dirty="0" err="1"/>
              <a:t>acts</a:t>
            </a:r>
            <a:r>
              <a:rPr lang="it-IT" sz="2400" dirty="0"/>
              <a:t> </a:t>
            </a:r>
            <a:r>
              <a:rPr lang="it-IT" sz="2400" dirty="0" err="1"/>
              <a:t>could</a:t>
            </a:r>
            <a:r>
              <a:rPr lang="it-IT" sz="2400" dirty="0"/>
              <a:t> be </a:t>
            </a:r>
            <a:r>
              <a:rPr lang="it-IT" sz="2400" dirty="0" err="1"/>
              <a:t>reviewed</a:t>
            </a:r>
            <a:r>
              <a:rPr lang="it-IT" sz="2400" dirty="0"/>
              <a:t> </a:t>
            </a:r>
            <a:r>
              <a:rPr lang="it-IT" sz="2400" dirty="0" err="1"/>
              <a:t>together</a:t>
            </a:r>
            <a:r>
              <a:rPr lang="it-IT" sz="2400" dirty="0"/>
              <a:t> with the </a:t>
            </a:r>
            <a:r>
              <a:rPr lang="it-IT" sz="2400" dirty="0" err="1"/>
              <a:t>relevant</a:t>
            </a:r>
            <a:r>
              <a:rPr lang="it-IT" sz="2400" dirty="0"/>
              <a:t> </a:t>
            </a:r>
            <a:r>
              <a:rPr lang="it-IT" sz="2400" dirty="0" err="1"/>
              <a:t>binding</a:t>
            </a:r>
            <a:r>
              <a:rPr lang="it-IT" sz="2400" dirty="0"/>
              <a:t> </a:t>
            </a:r>
            <a:r>
              <a:rPr lang="it-IT" sz="2400" dirty="0" err="1"/>
              <a:t>decision</a:t>
            </a:r>
            <a:r>
              <a:rPr lang="it-IT" sz="2400" dirty="0"/>
              <a:t> of the Commission. 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DADB56-7002-3343-86C3-C19517A56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9A36-170F-7348-BCDB-23CF9D860473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594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FDEBC0-84D7-074B-9C1E-A78F258CC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1. Executive </a:t>
            </a:r>
            <a:r>
              <a:rPr lang="it-IT" dirty="0" err="1"/>
              <a:t>rule-making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D9CAB9-35E1-D645-9E85-C96E938B5B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358900"/>
            <a:ext cx="5359131" cy="4520441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endParaRPr lang="it-IT" sz="2000" dirty="0"/>
          </a:p>
          <a:p>
            <a:pPr>
              <a:lnSpc>
                <a:spcPct val="100000"/>
              </a:lnSpc>
            </a:pPr>
            <a:r>
              <a:rPr lang="it-IT" sz="3400" dirty="0"/>
              <a:t>A general trend: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3400" b="1" dirty="0"/>
              <a:t>more </a:t>
            </a:r>
            <a:r>
              <a:rPr lang="it-IT" sz="3400" b="1" dirty="0" err="1"/>
              <a:t>suitable</a:t>
            </a:r>
            <a:r>
              <a:rPr lang="it-IT" sz="3400" b="1" dirty="0"/>
              <a:t> for the </a:t>
            </a:r>
            <a:r>
              <a:rPr lang="it-IT" sz="3400" b="1" dirty="0" err="1"/>
              <a:t>governance</a:t>
            </a:r>
            <a:r>
              <a:rPr lang="it-IT" sz="3400" b="1" dirty="0"/>
              <a:t> of </a:t>
            </a:r>
            <a:r>
              <a:rPr lang="it-IT" sz="3400" b="1" dirty="0" err="1"/>
              <a:t>increasingly</a:t>
            </a:r>
            <a:r>
              <a:rPr lang="it-IT" sz="3400" b="1" dirty="0"/>
              <a:t> </a:t>
            </a:r>
            <a:r>
              <a:rPr lang="it-IT" sz="3400" b="1" dirty="0" err="1"/>
              <a:t>complex</a:t>
            </a:r>
            <a:r>
              <a:rPr lang="it-IT" sz="3400" b="1" dirty="0"/>
              <a:t> societies</a:t>
            </a:r>
            <a:r>
              <a:rPr lang="it-IT" sz="3400" dirty="0"/>
              <a:t>,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3400" b="1" dirty="0" err="1"/>
              <a:t>quicker</a:t>
            </a:r>
            <a:r>
              <a:rPr lang="it-IT" sz="3400" b="1" dirty="0"/>
              <a:t> </a:t>
            </a:r>
            <a:r>
              <a:rPr lang="it-IT" sz="3400" b="1" dirty="0" err="1"/>
              <a:t>reaction</a:t>
            </a:r>
            <a:r>
              <a:rPr lang="it-IT" sz="3400" b="1" dirty="0"/>
              <a:t> to </a:t>
            </a:r>
            <a:r>
              <a:rPr lang="it-IT" sz="3400" b="1" dirty="0" err="1"/>
              <a:t>emergencies</a:t>
            </a:r>
            <a:r>
              <a:rPr lang="it-IT" sz="3400" b="1" dirty="0"/>
              <a:t> and to global </a:t>
            </a:r>
            <a:r>
              <a:rPr lang="it-IT" sz="3400" b="1" dirty="0" err="1"/>
              <a:t>challenges</a:t>
            </a:r>
            <a:endParaRPr lang="it-IT" sz="3400" b="1" dirty="0"/>
          </a:p>
          <a:p>
            <a:pPr>
              <a:lnSpc>
                <a:spcPct val="100000"/>
              </a:lnSpc>
            </a:pPr>
            <a:r>
              <a:rPr lang="it-IT" sz="3400" b="1" u="sng" dirty="0"/>
              <a:t>At </a:t>
            </a:r>
            <a:r>
              <a:rPr lang="it-IT" sz="3400" b="1" u="sng" dirty="0" err="1"/>
              <a:t>what</a:t>
            </a:r>
            <a:r>
              <a:rPr lang="it-IT" sz="3400" b="1" u="sng" dirty="0"/>
              <a:t> </a:t>
            </a:r>
            <a:r>
              <a:rPr lang="it-IT" sz="3400" b="1" u="sng" dirty="0" err="1"/>
              <a:t>cost</a:t>
            </a:r>
            <a:r>
              <a:rPr lang="it-IT" sz="3400" b="1" u="sng" dirty="0"/>
              <a:t>?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3400" dirty="0" err="1"/>
              <a:t>Legality</a:t>
            </a:r>
            <a:r>
              <a:rPr lang="it-IT" sz="3400" dirty="0"/>
              <a:t> and the </a:t>
            </a:r>
            <a:r>
              <a:rPr lang="it-IT" sz="3400" dirty="0" err="1"/>
              <a:t>rule</a:t>
            </a:r>
            <a:r>
              <a:rPr lang="it-IT" sz="3400" dirty="0"/>
              <a:t> of law: the EU </a:t>
            </a:r>
            <a:r>
              <a:rPr lang="it-IT" sz="3400" dirty="0" err="1"/>
              <a:t>as</a:t>
            </a:r>
            <a:r>
              <a:rPr lang="it-IT" sz="3400" dirty="0"/>
              <a:t> a </a:t>
            </a:r>
            <a:r>
              <a:rPr lang="it-IT" sz="3400" i="1" dirty="0"/>
              <a:t>sui generis </a:t>
            </a:r>
            <a:r>
              <a:rPr lang="it-IT" sz="3400" dirty="0"/>
              <a:t>case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3400" dirty="0"/>
              <a:t> </a:t>
            </a:r>
            <a:r>
              <a:rPr lang="it-IT" sz="3400" dirty="0" err="1"/>
              <a:t>very</a:t>
            </a:r>
            <a:r>
              <a:rPr lang="it-IT" sz="3400" dirty="0"/>
              <a:t> </a:t>
            </a:r>
            <a:r>
              <a:rPr lang="it-IT" sz="3400" dirty="0" err="1"/>
              <a:t>procedural</a:t>
            </a:r>
            <a:r>
              <a:rPr lang="it-IT" sz="3400" dirty="0"/>
              <a:t> </a:t>
            </a:r>
            <a:r>
              <a:rPr lang="it-IT" sz="3400" dirty="0" err="1"/>
              <a:t>conception</a:t>
            </a:r>
            <a:r>
              <a:rPr lang="it-IT" sz="3400" dirty="0"/>
              <a:t> of the law (</a:t>
            </a:r>
            <a:r>
              <a:rPr lang="it-IT" sz="3400" dirty="0" err="1"/>
              <a:t>see</a:t>
            </a:r>
            <a:r>
              <a:rPr lang="it-IT" sz="3400" dirty="0"/>
              <a:t> </a:t>
            </a:r>
            <a:r>
              <a:rPr lang="it-IT" sz="3400" dirty="0" err="1"/>
              <a:t>Article</a:t>
            </a:r>
            <a:r>
              <a:rPr lang="it-IT" sz="3400" dirty="0"/>
              <a:t> 289(3) TFEU)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3400" dirty="0" err="1"/>
              <a:t>Transparency</a:t>
            </a:r>
            <a:r>
              <a:rPr lang="it-IT" sz="3400" dirty="0"/>
              <a:t> and public </a:t>
            </a:r>
            <a:r>
              <a:rPr lang="it-IT" sz="3400" dirty="0" err="1"/>
              <a:t>deliberation</a:t>
            </a:r>
            <a:endParaRPr lang="it-IT" sz="3400" dirty="0"/>
          </a:p>
          <a:p>
            <a:pPr>
              <a:lnSpc>
                <a:spcPct val="100000"/>
              </a:lnSpc>
            </a:pPr>
            <a:endParaRPr lang="it-IT" sz="18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C8664CA-C2EC-EE40-894A-AAAB338AF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8514" y="1625600"/>
            <a:ext cx="5022623" cy="4260294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0000"/>
              </a:lnSpc>
            </a:pPr>
            <a:r>
              <a:rPr lang="it-IT" sz="3600" b="1" dirty="0" err="1"/>
              <a:t>Comitology</a:t>
            </a:r>
            <a:r>
              <a:rPr lang="it-IT" sz="3600" dirty="0"/>
              <a:t> and </a:t>
            </a:r>
            <a:r>
              <a:rPr lang="it-IT" sz="3600" dirty="0" err="1"/>
              <a:t>its</a:t>
            </a:r>
            <a:r>
              <a:rPr lang="it-IT" sz="3600" dirty="0"/>
              <a:t> </a:t>
            </a:r>
            <a:r>
              <a:rPr lang="it-IT" sz="3600" dirty="0" err="1"/>
              <a:t>illusory</a:t>
            </a:r>
            <a:r>
              <a:rPr lang="it-IT" sz="3600" dirty="0"/>
              <a:t> </a:t>
            </a:r>
            <a:r>
              <a:rPr lang="it-IT" sz="3600" dirty="0" err="1"/>
              <a:t>overcoming</a:t>
            </a:r>
            <a:r>
              <a:rPr lang="it-IT" sz="3600" dirty="0"/>
              <a:t> </a:t>
            </a:r>
            <a:r>
              <a:rPr lang="it-IT" sz="3600" dirty="0" err="1"/>
              <a:t>after</a:t>
            </a:r>
            <a:r>
              <a:rPr lang="it-IT" sz="3600" dirty="0"/>
              <a:t> </a:t>
            </a:r>
            <a:r>
              <a:rPr lang="it-IT" sz="3600" dirty="0" err="1"/>
              <a:t>Lisbon</a:t>
            </a:r>
            <a:r>
              <a:rPr lang="it-IT" sz="3600" dirty="0"/>
              <a:t>: the </a:t>
            </a:r>
            <a:r>
              <a:rPr lang="it-IT" sz="3600" dirty="0" err="1"/>
              <a:t>involvement</a:t>
            </a:r>
            <a:r>
              <a:rPr lang="it-IT" sz="3600" dirty="0"/>
              <a:t> of </a:t>
            </a:r>
            <a:r>
              <a:rPr lang="it-IT" sz="3600" dirty="0" err="1"/>
              <a:t>Member</a:t>
            </a:r>
            <a:r>
              <a:rPr lang="it-IT" sz="3600" dirty="0"/>
              <a:t> </a:t>
            </a:r>
            <a:r>
              <a:rPr lang="it-IT" sz="3600" dirty="0" err="1"/>
              <a:t>States</a:t>
            </a:r>
            <a:r>
              <a:rPr lang="it-IT" sz="3600" dirty="0"/>
              <a:t>’ </a:t>
            </a:r>
            <a:r>
              <a:rPr lang="it-IT" sz="3600" dirty="0" err="1"/>
              <a:t>administrations</a:t>
            </a:r>
            <a:r>
              <a:rPr lang="it-IT" sz="3600" dirty="0"/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it-IT" sz="3600"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it-IT" sz="3600" dirty="0"/>
              <a:t>Common </a:t>
            </a:r>
            <a:r>
              <a:rPr lang="it-IT" sz="3600" dirty="0" err="1"/>
              <a:t>Understanding</a:t>
            </a:r>
            <a:r>
              <a:rPr lang="it-IT" sz="3600" dirty="0"/>
              <a:t> of 2011 and 2016 to reintroduce the </a:t>
            </a:r>
            <a:r>
              <a:rPr lang="it-IT" sz="3600" dirty="0" err="1"/>
              <a:t>role</a:t>
            </a:r>
            <a:r>
              <a:rPr lang="it-IT" sz="3600" dirty="0"/>
              <a:t> of </a:t>
            </a:r>
            <a:r>
              <a:rPr lang="it-IT" sz="3600" dirty="0" err="1"/>
              <a:t>national</a:t>
            </a:r>
            <a:r>
              <a:rPr lang="it-IT" sz="3600" dirty="0"/>
              <a:t> </a:t>
            </a:r>
            <a:r>
              <a:rPr lang="it-IT" sz="3600" dirty="0" err="1"/>
              <a:t>experts</a:t>
            </a:r>
            <a:r>
              <a:rPr lang="it-IT" sz="3600" dirty="0"/>
              <a:t>. </a:t>
            </a:r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EB1598-8AF1-6C48-A9F4-D751E96F7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 smtClean="0"/>
              <a:pPr>
                <a:spcAft>
                  <a:spcPts val="600"/>
                </a:spcAft>
              </a:pPr>
              <a:t>3</a:t>
            </a:fld>
            <a:endParaRPr lang="it-IT"/>
          </a:p>
        </p:txBody>
      </p:sp>
      <p:pic>
        <p:nvPicPr>
          <p:cNvPr id="1026" name="Picture 2" descr="Amazon.it: European Union: Flag Notebook, Travel Journal to write in,  College Ruled Journey Diary [Lingua Inglese] - Gift, Travelers, Flags of  the World - Libri">
            <a:extLst>
              <a:ext uri="{FF2B5EF4-FFF2-40B4-BE49-F238E27FC236}">
                <a16:creationId xmlns:a16="http://schemas.microsoft.com/office/drawing/2014/main" id="{6299D024-3F2B-CA49-A5CE-B138FCDA5B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3" b="27877"/>
          <a:stretch/>
        </p:blipFill>
        <p:spPr bwMode="auto">
          <a:xfrm>
            <a:off x="9129825" y="246517"/>
            <a:ext cx="2006168" cy="1874809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987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FEF4D6-A039-BC41-93ED-101DD0CB8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2. Comitology </a:t>
            </a:r>
            <a:r>
              <a:rPr lang="it-IT" dirty="0" err="1"/>
              <a:t>pre-Lisbon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E4B62-892E-AB47-936F-8BDA661BB4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528003"/>
            <a:ext cx="5359131" cy="3034067"/>
          </a:xfrm>
        </p:spPr>
        <p:txBody>
          <a:bodyPr>
            <a:normAutofit/>
          </a:bodyPr>
          <a:lstStyle/>
          <a:p>
            <a:r>
              <a:rPr lang="it-IT" sz="2000" dirty="0"/>
              <a:t>Definition of ‘</a:t>
            </a:r>
            <a:r>
              <a:rPr lang="it-IT" sz="2000" dirty="0" err="1"/>
              <a:t>comitology</a:t>
            </a:r>
            <a:r>
              <a:rPr lang="it-IT" sz="2000" dirty="0"/>
              <a:t>’: </a:t>
            </a:r>
          </a:p>
          <a:p>
            <a:pPr>
              <a:buFont typeface="Wingdings" pitchFamily="2" charset="2"/>
              <a:buChar char="Ø"/>
            </a:pPr>
            <a:r>
              <a:rPr lang="it-IT" sz="2000" dirty="0"/>
              <a:t> set of </a:t>
            </a:r>
            <a:r>
              <a:rPr lang="it-IT" sz="2000" dirty="0" err="1"/>
              <a:t>procedures</a:t>
            </a:r>
            <a:r>
              <a:rPr lang="it-IT" sz="2000" dirty="0"/>
              <a:t> </a:t>
            </a:r>
            <a:r>
              <a:rPr lang="it-IT" sz="2000" dirty="0" err="1"/>
              <a:t>through</a:t>
            </a:r>
            <a:r>
              <a:rPr lang="it-IT" sz="2000" dirty="0"/>
              <a:t> </a:t>
            </a:r>
            <a:r>
              <a:rPr lang="it-IT" sz="2000" dirty="0" err="1"/>
              <a:t>which</a:t>
            </a:r>
            <a:r>
              <a:rPr lang="it-IT" sz="2000" dirty="0"/>
              <a:t> the </a:t>
            </a:r>
            <a:r>
              <a:rPr lang="it-IT" sz="2000" b="1" dirty="0"/>
              <a:t>EC </a:t>
            </a:r>
            <a:r>
              <a:rPr lang="it-IT" sz="2000" b="1" dirty="0" err="1"/>
              <a:t>exercises</a:t>
            </a:r>
            <a:r>
              <a:rPr lang="it-IT" sz="2000" b="1" dirty="0"/>
              <a:t> the </a:t>
            </a:r>
            <a:r>
              <a:rPr lang="it-IT" sz="2000" b="1" dirty="0" err="1"/>
              <a:t>implementing</a:t>
            </a:r>
            <a:r>
              <a:rPr lang="it-IT" sz="2000" b="1" dirty="0"/>
              <a:t> </a:t>
            </a:r>
            <a:r>
              <a:rPr lang="it-IT" sz="2000" b="1" dirty="0" err="1"/>
              <a:t>powers</a:t>
            </a:r>
            <a:r>
              <a:rPr lang="it-IT" sz="2000" b="1" dirty="0"/>
              <a:t> </a:t>
            </a:r>
            <a:r>
              <a:rPr lang="it-IT" sz="2000" dirty="0" err="1"/>
              <a:t>conferred</a:t>
            </a:r>
            <a:r>
              <a:rPr lang="it-IT" sz="2000" dirty="0"/>
              <a:t> on </a:t>
            </a:r>
            <a:r>
              <a:rPr lang="it-IT" sz="2000" dirty="0" err="1"/>
              <a:t>it</a:t>
            </a:r>
            <a:r>
              <a:rPr lang="it-IT" sz="2000" dirty="0"/>
              <a:t> by the EU legislator, </a:t>
            </a:r>
            <a:r>
              <a:rPr lang="it-IT" sz="2000" b="1" dirty="0"/>
              <a:t>with the </a:t>
            </a:r>
            <a:r>
              <a:rPr lang="it-IT" sz="2000" b="1" dirty="0" err="1"/>
              <a:t>assistance</a:t>
            </a:r>
            <a:r>
              <a:rPr lang="it-IT" sz="2000" b="1" dirty="0"/>
              <a:t> of </a:t>
            </a:r>
            <a:r>
              <a:rPr lang="it-IT" sz="2000" b="1" dirty="0" err="1"/>
              <a:t>committees</a:t>
            </a:r>
            <a:r>
              <a:rPr lang="it-IT" sz="2000" b="1" dirty="0"/>
              <a:t> </a:t>
            </a:r>
            <a:r>
              <a:rPr lang="it-IT" sz="2000" dirty="0"/>
              <a:t>of </a:t>
            </a:r>
            <a:r>
              <a:rPr lang="it-IT" sz="2000" dirty="0" err="1"/>
              <a:t>representatives</a:t>
            </a:r>
            <a:r>
              <a:rPr lang="it-IT" sz="2000" dirty="0"/>
              <a:t> </a:t>
            </a:r>
            <a:r>
              <a:rPr lang="it-IT" sz="2000" b="1" dirty="0"/>
              <a:t>from EU </a:t>
            </a:r>
            <a:r>
              <a:rPr lang="it-IT" sz="2000" b="1" dirty="0" err="1"/>
              <a:t>Member</a:t>
            </a:r>
            <a:r>
              <a:rPr lang="it-IT" sz="2000" b="1" dirty="0"/>
              <a:t> </a:t>
            </a:r>
            <a:r>
              <a:rPr lang="it-IT" sz="2000" b="1" dirty="0" err="1"/>
              <a:t>State</a:t>
            </a:r>
            <a:r>
              <a:rPr lang="it-IT" sz="2000" dirty="0" err="1"/>
              <a:t>s</a:t>
            </a:r>
            <a:r>
              <a:rPr lang="it-IT" sz="2000" dirty="0"/>
              <a:t>.</a:t>
            </a:r>
          </a:p>
          <a:p>
            <a:endParaRPr lang="it-IT" sz="20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055CBD0-AEBA-ED41-8130-E3DEEC2EB5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sz="2000" dirty="0"/>
              <a:t>No </a:t>
            </a:r>
            <a:r>
              <a:rPr lang="it-IT" sz="2000" dirty="0" err="1"/>
              <a:t>clear</a:t>
            </a:r>
            <a:r>
              <a:rPr lang="it-IT" sz="2000" dirty="0"/>
              <a:t> divide </a:t>
            </a:r>
            <a:r>
              <a:rPr lang="it-IT" sz="2000" dirty="0" err="1"/>
              <a:t>between</a:t>
            </a:r>
            <a:r>
              <a:rPr lang="it-IT" sz="2000" dirty="0"/>
              <a:t> </a:t>
            </a:r>
            <a:r>
              <a:rPr lang="it-IT" sz="2000" dirty="0" err="1"/>
              <a:t>delegated</a:t>
            </a:r>
            <a:r>
              <a:rPr lang="it-IT" sz="2000" dirty="0"/>
              <a:t> and </a:t>
            </a:r>
            <a:r>
              <a:rPr lang="it-IT" sz="2000" dirty="0" err="1"/>
              <a:t>implementing</a:t>
            </a:r>
            <a:r>
              <a:rPr lang="it-IT" sz="2000" dirty="0"/>
              <a:t> </a:t>
            </a:r>
            <a:r>
              <a:rPr lang="it-IT" sz="2000" dirty="0" err="1"/>
              <a:t>acts</a:t>
            </a:r>
            <a:r>
              <a:rPr lang="it-IT" sz="2000" dirty="0"/>
              <a:t> – </a:t>
            </a:r>
            <a:r>
              <a:rPr lang="it-IT" sz="2000" dirty="0" err="1"/>
              <a:t>rather</a:t>
            </a:r>
            <a:r>
              <a:rPr lang="it-IT" sz="2000" dirty="0"/>
              <a:t> </a:t>
            </a:r>
            <a:r>
              <a:rPr lang="it-IT" sz="2000" dirty="0" err="1"/>
              <a:t>richer</a:t>
            </a:r>
            <a:r>
              <a:rPr lang="it-IT" sz="2000" dirty="0"/>
              <a:t> </a:t>
            </a:r>
            <a:r>
              <a:rPr lang="it-IT" sz="2000" dirty="0" err="1"/>
              <a:t>variety</a:t>
            </a:r>
            <a:r>
              <a:rPr lang="it-IT" sz="2000" dirty="0"/>
              <a:t> of </a:t>
            </a:r>
            <a:r>
              <a:rPr lang="it-IT" sz="2000" dirty="0" err="1"/>
              <a:t>acts</a:t>
            </a:r>
            <a:r>
              <a:rPr lang="it-IT" sz="2000" dirty="0"/>
              <a:t> of </a:t>
            </a:r>
            <a:r>
              <a:rPr lang="it-IT" sz="2000" dirty="0" err="1"/>
              <a:t>implementation</a:t>
            </a:r>
            <a:endParaRPr lang="it-IT" sz="2000" dirty="0"/>
          </a:p>
          <a:p>
            <a:r>
              <a:rPr lang="it-IT" sz="2000" dirty="0"/>
              <a:t>The </a:t>
            </a:r>
            <a:r>
              <a:rPr lang="it-IT" sz="2000" dirty="0" err="1"/>
              <a:t>European</a:t>
            </a:r>
            <a:r>
              <a:rPr lang="it-IT" sz="2000" dirty="0"/>
              <a:t> </a:t>
            </a:r>
            <a:r>
              <a:rPr lang="it-IT" sz="2000" dirty="0" err="1"/>
              <a:t>Parliament</a:t>
            </a:r>
            <a:r>
              <a:rPr lang="it-IT" sz="2000" dirty="0"/>
              <a:t> (EP)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one</a:t>
            </a:r>
            <a:r>
              <a:rPr lang="it-IT" sz="2000" dirty="0"/>
              <a:t> of the </a:t>
            </a:r>
            <a:r>
              <a:rPr lang="it-IT" sz="2000" dirty="0" err="1"/>
              <a:t>main</a:t>
            </a:r>
            <a:r>
              <a:rPr lang="it-IT" sz="2000" dirty="0"/>
              <a:t> </a:t>
            </a:r>
            <a:r>
              <a:rPr lang="it-IT" sz="2000" dirty="0" err="1"/>
              <a:t>opponent</a:t>
            </a:r>
            <a:r>
              <a:rPr lang="it-IT" sz="2000" dirty="0"/>
              <a:t> of </a:t>
            </a:r>
            <a:r>
              <a:rPr lang="it-IT" sz="2000" dirty="0" err="1"/>
              <a:t>comitology</a:t>
            </a:r>
            <a:r>
              <a:rPr lang="it-IT" sz="2000" dirty="0"/>
              <a:t> </a:t>
            </a:r>
          </a:p>
          <a:p>
            <a:r>
              <a:rPr lang="it-IT" sz="2000" dirty="0" err="1"/>
              <a:t>Originally</a:t>
            </a:r>
            <a:r>
              <a:rPr lang="it-IT" sz="2000" dirty="0"/>
              <a:t>, </a:t>
            </a:r>
            <a:r>
              <a:rPr lang="it-IT" sz="2000" dirty="0" err="1"/>
              <a:t>exclusion</a:t>
            </a:r>
            <a:r>
              <a:rPr lang="it-IT" sz="2000" dirty="0"/>
              <a:t> of </a:t>
            </a:r>
            <a:r>
              <a:rPr lang="it-IT" sz="2000" dirty="0" err="1"/>
              <a:t>any</a:t>
            </a:r>
            <a:r>
              <a:rPr lang="it-IT" sz="2000" dirty="0"/>
              <a:t> </a:t>
            </a:r>
            <a:r>
              <a:rPr lang="it-IT" sz="2000" dirty="0" err="1"/>
              <a:t>role</a:t>
            </a:r>
            <a:r>
              <a:rPr lang="it-IT" sz="2000" dirty="0"/>
              <a:t> for the EP. </a:t>
            </a:r>
            <a:r>
              <a:rPr lang="it-IT" sz="2000" dirty="0" err="1"/>
              <a:t>Gradual</a:t>
            </a:r>
            <a:r>
              <a:rPr lang="it-IT" sz="2000" dirty="0"/>
              <a:t>, </a:t>
            </a:r>
            <a:r>
              <a:rPr lang="it-IT" sz="2000" dirty="0" err="1"/>
              <a:t>yet</a:t>
            </a:r>
            <a:r>
              <a:rPr lang="it-IT" sz="2000" dirty="0"/>
              <a:t> limited, </a:t>
            </a:r>
            <a:r>
              <a:rPr lang="it-IT" sz="2000" dirty="0" err="1"/>
              <a:t>empowerment</a:t>
            </a:r>
            <a:r>
              <a:rPr lang="it-IT" sz="2000" dirty="0"/>
              <a:t> </a:t>
            </a:r>
            <a:r>
              <a:rPr lang="it-IT" sz="2000" dirty="0" err="1"/>
              <a:t>after</a:t>
            </a:r>
            <a:r>
              <a:rPr lang="it-IT" sz="2000" dirty="0"/>
              <a:t> the </a:t>
            </a:r>
            <a:r>
              <a:rPr lang="it-IT" sz="2000" dirty="0" err="1"/>
              <a:t>Treaty</a:t>
            </a:r>
            <a:r>
              <a:rPr lang="it-IT" sz="2000" dirty="0"/>
              <a:t> of Amsterdam (</a:t>
            </a:r>
            <a:r>
              <a:rPr lang="it-IT" sz="2000" dirty="0" err="1"/>
              <a:t>regulatory</a:t>
            </a:r>
            <a:r>
              <a:rPr lang="it-IT" sz="2000" dirty="0"/>
              <a:t> procedure with </a:t>
            </a:r>
            <a:r>
              <a:rPr lang="it-IT" sz="2000" dirty="0" err="1"/>
              <a:t>EP’s</a:t>
            </a:r>
            <a:r>
              <a:rPr lang="it-IT" sz="2000" dirty="0"/>
              <a:t> </a:t>
            </a:r>
            <a:r>
              <a:rPr lang="it-IT" sz="2000" dirty="0" err="1"/>
              <a:t>scrutiny</a:t>
            </a:r>
            <a:r>
              <a:rPr lang="it-IT" sz="2000" dirty="0"/>
              <a:t>)</a:t>
            </a:r>
          </a:p>
          <a:p>
            <a:endParaRPr lang="it-IT" sz="2000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1D2E603-337A-5748-87D6-391C8F59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it-IT">
              <a:solidFill>
                <a:srgbClr val="FFFFFF"/>
              </a:solidFill>
            </a:endParaRPr>
          </a:p>
        </p:txBody>
      </p:sp>
      <p:pic>
        <p:nvPicPr>
          <p:cNvPr id="9" name="Picture 2" descr="Eupol Jean Monnet Chair – Jean Monnet Chair in European Policies">
            <a:extLst>
              <a:ext uri="{FF2B5EF4-FFF2-40B4-BE49-F238E27FC236}">
                <a16:creationId xmlns:a16="http://schemas.microsoft.com/office/drawing/2014/main" id="{6CBA9D07-50A7-DA42-B36C-356ACBD7E9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8" r="6501" b="-2"/>
          <a:stretch/>
        </p:blipFill>
        <p:spPr bwMode="auto">
          <a:xfrm>
            <a:off x="3368532" y="4279918"/>
            <a:ext cx="2027642" cy="202764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899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73AC30-9950-A14E-8FF5-510CA6BB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Definition of Delegation and </a:t>
            </a:r>
            <a:r>
              <a:rPr lang="it-IT" dirty="0" err="1"/>
              <a:t>Implementation</a:t>
            </a:r>
            <a:r>
              <a:rPr lang="it-IT" dirty="0"/>
              <a:t> post </a:t>
            </a:r>
            <a:r>
              <a:rPr lang="it-IT" dirty="0" err="1"/>
              <a:t>Lisbon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791DB94-F070-C342-A409-74DB3143F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528003"/>
            <a:ext cx="5359131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it-IT" b="1" u="sng" dirty="0"/>
          </a:p>
          <a:p>
            <a:r>
              <a:rPr lang="it-IT" b="1" u="sng" dirty="0" err="1"/>
              <a:t>Delegated</a:t>
            </a:r>
            <a:r>
              <a:rPr lang="it-IT" b="1" u="sng" dirty="0"/>
              <a:t> </a:t>
            </a:r>
            <a:r>
              <a:rPr lang="it-IT" b="1" u="sng" dirty="0" err="1"/>
              <a:t>acts</a:t>
            </a:r>
            <a:r>
              <a:rPr lang="it-IT" b="1" u="sng" dirty="0"/>
              <a:t> (Art. 290 TFEU):</a:t>
            </a:r>
          </a:p>
          <a:p>
            <a:pPr>
              <a:buFont typeface="Wingdings" pitchFamily="2" charset="2"/>
              <a:buChar char="Ø"/>
            </a:pPr>
            <a:r>
              <a:rPr lang="it-IT" dirty="0" err="1"/>
              <a:t>Delegated</a:t>
            </a:r>
            <a:r>
              <a:rPr lang="it-IT" dirty="0"/>
              <a:t> </a:t>
            </a:r>
            <a:r>
              <a:rPr lang="it-IT" dirty="0" err="1"/>
              <a:t>acts</a:t>
            </a:r>
            <a:r>
              <a:rPr lang="it-IT" dirty="0"/>
              <a:t> are </a:t>
            </a:r>
            <a:r>
              <a:rPr lang="it-IT" b="1" dirty="0" err="1"/>
              <a:t>legally</a:t>
            </a:r>
            <a:r>
              <a:rPr lang="it-IT" b="1" dirty="0"/>
              <a:t> </a:t>
            </a:r>
            <a:r>
              <a:rPr lang="it-IT" b="1" dirty="0" err="1"/>
              <a:t>binding</a:t>
            </a:r>
            <a:r>
              <a:rPr lang="it-IT" b="1" dirty="0"/>
              <a:t> </a:t>
            </a:r>
            <a:r>
              <a:rPr lang="it-IT" dirty="0" err="1"/>
              <a:t>acts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enable</a:t>
            </a:r>
            <a:r>
              <a:rPr lang="it-IT" dirty="0"/>
              <a:t> the </a:t>
            </a:r>
            <a:r>
              <a:rPr lang="it-IT" b="1" dirty="0"/>
              <a:t>Commission</a:t>
            </a:r>
            <a:r>
              <a:rPr lang="it-IT" dirty="0"/>
              <a:t> to </a:t>
            </a:r>
            <a:r>
              <a:rPr lang="it-IT" b="1" dirty="0" err="1"/>
              <a:t>supplement</a:t>
            </a:r>
            <a:r>
              <a:rPr lang="it-IT" b="1" dirty="0"/>
              <a:t> or </a:t>
            </a:r>
            <a:r>
              <a:rPr lang="it-IT" b="1" dirty="0" err="1"/>
              <a:t>amend</a:t>
            </a:r>
            <a:r>
              <a:rPr lang="it-IT" b="1" dirty="0"/>
              <a:t> non‑</a:t>
            </a:r>
            <a:r>
              <a:rPr lang="it-IT" b="1" dirty="0" err="1"/>
              <a:t>essential</a:t>
            </a:r>
            <a:r>
              <a:rPr lang="it-IT" b="1" dirty="0"/>
              <a:t> </a:t>
            </a:r>
            <a:r>
              <a:rPr lang="it-IT" b="1" dirty="0" err="1"/>
              <a:t>parts</a:t>
            </a:r>
            <a:r>
              <a:rPr lang="it-IT" b="1" dirty="0"/>
              <a:t> of EU legislative </a:t>
            </a:r>
            <a:r>
              <a:rPr lang="it-IT" b="1" dirty="0" err="1"/>
              <a:t>acts</a:t>
            </a:r>
            <a:r>
              <a:rPr lang="it-IT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for </a:t>
            </a:r>
            <a:r>
              <a:rPr lang="it-IT" dirty="0" err="1"/>
              <a:t>example</a:t>
            </a:r>
            <a:r>
              <a:rPr lang="it-IT" dirty="0"/>
              <a:t>, in </a:t>
            </a:r>
            <a:r>
              <a:rPr lang="it-IT" dirty="0" err="1"/>
              <a:t>order</a:t>
            </a:r>
            <a:r>
              <a:rPr lang="it-IT" dirty="0"/>
              <a:t> to </a:t>
            </a:r>
            <a:r>
              <a:rPr lang="it-IT" dirty="0" err="1"/>
              <a:t>define</a:t>
            </a:r>
            <a:r>
              <a:rPr lang="it-IT" dirty="0"/>
              <a:t> </a:t>
            </a:r>
            <a:r>
              <a:rPr lang="it-IT" dirty="0" err="1"/>
              <a:t>detailed</a:t>
            </a:r>
            <a:r>
              <a:rPr lang="it-IT" dirty="0"/>
              <a:t> </a:t>
            </a:r>
            <a:r>
              <a:rPr lang="it-IT" dirty="0" err="1"/>
              <a:t>measures</a:t>
            </a:r>
            <a:r>
              <a:rPr lang="it-IT" dirty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The Commission </a:t>
            </a:r>
            <a:r>
              <a:rPr lang="it-IT" dirty="0" err="1"/>
              <a:t>adopts</a:t>
            </a:r>
            <a:r>
              <a:rPr lang="it-IT" dirty="0"/>
              <a:t> the </a:t>
            </a:r>
            <a:r>
              <a:rPr lang="it-IT" dirty="0" err="1"/>
              <a:t>delegated</a:t>
            </a:r>
            <a:r>
              <a:rPr lang="it-IT" dirty="0"/>
              <a:t> </a:t>
            </a:r>
            <a:r>
              <a:rPr lang="it-IT" dirty="0" err="1"/>
              <a:t>act</a:t>
            </a:r>
            <a:r>
              <a:rPr lang="it-IT" dirty="0"/>
              <a:t> and </a:t>
            </a:r>
            <a:r>
              <a:rPr lang="it-IT" dirty="0" err="1"/>
              <a:t>if</a:t>
            </a:r>
            <a:r>
              <a:rPr lang="it-IT" dirty="0"/>
              <a:t> </a:t>
            </a:r>
            <a:r>
              <a:rPr lang="it-IT" dirty="0" err="1"/>
              <a:t>Parliament</a:t>
            </a:r>
            <a:r>
              <a:rPr lang="it-IT" dirty="0"/>
              <a:t> and </a:t>
            </a:r>
            <a:r>
              <a:rPr lang="it-IT" dirty="0" err="1"/>
              <a:t>Council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no </a:t>
            </a:r>
            <a:r>
              <a:rPr lang="it-IT" dirty="0" err="1"/>
              <a:t>objections</a:t>
            </a:r>
            <a:r>
              <a:rPr lang="it-IT" dirty="0"/>
              <a:t>, </a:t>
            </a:r>
            <a:r>
              <a:rPr lang="it-IT" dirty="0" err="1"/>
              <a:t>it</a:t>
            </a:r>
            <a:r>
              <a:rPr lang="it-IT" dirty="0"/>
              <a:t> </a:t>
            </a:r>
            <a:r>
              <a:rPr lang="it-IT" dirty="0" err="1"/>
              <a:t>enters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force.</a:t>
            </a:r>
          </a:p>
          <a:p>
            <a:endParaRPr lang="it-IT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CD9A0D9-0FDA-E04B-BFDD-723B84474A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3772" y="1358900"/>
            <a:ext cx="5227365" cy="4526994"/>
          </a:xfrm>
        </p:spPr>
        <p:txBody>
          <a:bodyPr>
            <a:normAutofit fontScale="70000" lnSpcReduction="20000"/>
          </a:bodyPr>
          <a:lstStyle/>
          <a:p>
            <a:r>
              <a:rPr lang="it-IT" b="1" u="sng" dirty="0" err="1"/>
              <a:t>Implementing</a:t>
            </a:r>
            <a:r>
              <a:rPr lang="it-IT" b="1" u="sng" dirty="0"/>
              <a:t> </a:t>
            </a:r>
            <a:r>
              <a:rPr lang="it-IT" b="1" u="sng" dirty="0" err="1"/>
              <a:t>acts</a:t>
            </a:r>
            <a:r>
              <a:rPr lang="it-IT" b="1" u="sng" dirty="0"/>
              <a:t> (Art. 291 TFEU):</a:t>
            </a:r>
          </a:p>
          <a:p>
            <a:pPr>
              <a:buFont typeface="Wingdings" pitchFamily="2" charset="2"/>
              <a:buChar char="Ø"/>
            </a:pPr>
            <a:r>
              <a:rPr lang="it-IT" dirty="0" err="1"/>
              <a:t>Implementing</a:t>
            </a:r>
            <a:r>
              <a:rPr lang="it-IT" dirty="0"/>
              <a:t> </a:t>
            </a:r>
            <a:r>
              <a:rPr lang="it-IT" dirty="0" err="1"/>
              <a:t>acts</a:t>
            </a:r>
            <a:r>
              <a:rPr lang="it-IT" dirty="0"/>
              <a:t> are </a:t>
            </a:r>
            <a:r>
              <a:rPr lang="it-IT" b="1" dirty="0" err="1"/>
              <a:t>legally</a:t>
            </a:r>
            <a:r>
              <a:rPr lang="it-IT" b="1" dirty="0"/>
              <a:t> </a:t>
            </a:r>
            <a:r>
              <a:rPr lang="it-IT" b="1" dirty="0" err="1"/>
              <a:t>binding</a:t>
            </a:r>
            <a:r>
              <a:rPr lang="it-IT" b="1" dirty="0"/>
              <a:t> </a:t>
            </a:r>
            <a:r>
              <a:rPr lang="it-IT" b="1" dirty="0" err="1"/>
              <a:t>acts</a:t>
            </a:r>
            <a:r>
              <a:rPr lang="it-IT" b="1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enable</a:t>
            </a:r>
            <a:r>
              <a:rPr lang="it-IT" dirty="0"/>
              <a:t> the Commission 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 (under the </a:t>
            </a:r>
            <a:r>
              <a:rPr lang="it-IT" b="1" dirty="0" err="1"/>
              <a:t>supervision</a:t>
            </a:r>
            <a:r>
              <a:rPr lang="it-IT" b="1" dirty="0"/>
              <a:t> of </a:t>
            </a:r>
            <a:r>
              <a:rPr lang="it-IT" b="1" dirty="0" err="1"/>
              <a:t>committees</a:t>
            </a:r>
            <a:r>
              <a:rPr lang="it-IT" b="1" dirty="0"/>
              <a:t> </a:t>
            </a:r>
            <a:r>
              <a:rPr lang="it-IT" dirty="0" err="1"/>
              <a:t>consisting</a:t>
            </a:r>
            <a:r>
              <a:rPr lang="it-IT" dirty="0"/>
              <a:t> of EU </a:t>
            </a:r>
            <a:r>
              <a:rPr lang="it-IT" dirty="0" err="1"/>
              <a:t>countries</a:t>
            </a:r>
            <a:r>
              <a:rPr lang="it-IT" dirty="0"/>
              <a:t>’ </a:t>
            </a:r>
            <a:r>
              <a:rPr lang="it-IT" dirty="0" err="1"/>
              <a:t>representatives</a:t>
            </a:r>
            <a:r>
              <a:rPr lang="it-IT" dirty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it-IT" b="1" dirty="0"/>
              <a:t>to set </a:t>
            </a:r>
            <a:r>
              <a:rPr lang="it-IT" b="1" dirty="0" err="1"/>
              <a:t>conditions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ensure</a:t>
            </a:r>
            <a:r>
              <a:rPr lang="it-IT" b="1" dirty="0"/>
              <a:t> </a:t>
            </a:r>
            <a:r>
              <a:rPr lang="it-IT" b="1" dirty="0" err="1"/>
              <a:t>that</a:t>
            </a:r>
            <a:r>
              <a:rPr lang="it-IT" b="1" dirty="0"/>
              <a:t> EU </a:t>
            </a:r>
            <a:r>
              <a:rPr lang="it-IT" b="1" dirty="0" err="1"/>
              <a:t>laws</a:t>
            </a:r>
            <a:r>
              <a:rPr lang="it-IT" b="1" dirty="0"/>
              <a:t> are </a:t>
            </a:r>
            <a:r>
              <a:rPr lang="it-IT" b="1" dirty="0" err="1"/>
              <a:t>applied</a:t>
            </a:r>
            <a:r>
              <a:rPr lang="it-IT" b="1" dirty="0"/>
              <a:t> </a:t>
            </a:r>
            <a:r>
              <a:rPr lang="it-IT" b="1" dirty="0" err="1"/>
              <a:t>uniformly</a:t>
            </a:r>
            <a:r>
              <a:rPr lang="it-IT" dirty="0"/>
              <a:t>.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9CC9AC2-D9CD-D040-9CA6-83C7297D4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937F-DAC6-0B4A-AA33-EEC4AE615C47}" type="datetime4">
              <a:rPr lang="it-IT" smtClean="0"/>
              <a:t>4 dicembre 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748C66-7EDB-E94E-8541-AFD4F8FC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Titolo della Presentazione/Sezione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C3680E-CF6E-C84A-AFD1-79766FCBA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89A36-170F-7348-BCDB-23CF9D860473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100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15828FE-FC89-A848-924D-A93CC2B5D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it-IT" dirty="0"/>
              <a:t>3. Delegation and </a:t>
            </a:r>
            <a:r>
              <a:rPr lang="it-IT" dirty="0" err="1"/>
              <a:t>implementation</a:t>
            </a:r>
            <a:r>
              <a:rPr lang="it-IT" dirty="0"/>
              <a:t> post-</a:t>
            </a:r>
            <a:r>
              <a:rPr lang="it-IT" dirty="0" err="1"/>
              <a:t>Lisbon</a:t>
            </a:r>
            <a:r>
              <a:rPr lang="it-IT" dirty="0"/>
              <a:t> (I)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3B5448-0F86-834A-A4A4-BB879B99E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186" y="1403797"/>
            <a:ext cx="5613375" cy="477316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endParaRPr lang="it-IT" sz="2500" dirty="0"/>
          </a:p>
          <a:p>
            <a:pPr>
              <a:lnSpc>
                <a:spcPct val="100000"/>
              </a:lnSpc>
            </a:pPr>
            <a:r>
              <a:rPr lang="it-IT" sz="2500" dirty="0"/>
              <a:t>Both </a:t>
            </a:r>
            <a:r>
              <a:rPr lang="it-IT" sz="2500" dirty="0" err="1"/>
              <a:t>delegated</a:t>
            </a:r>
            <a:r>
              <a:rPr lang="it-IT" sz="2500" dirty="0"/>
              <a:t> and </a:t>
            </a:r>
            <a:r>
              <a:rPr lang="it-IT" sz="2500" dirty="0" err="1"/>
              <a:t>implementing</a:t>
            </a:r>
            <a:r>
              <a:rPr lang="it-IT" sz="2500" dirty="0"/>
              <a:t> </a:t>
            </a:r>
            <a:r>
              <a:rPr lang="it-IT" sz="2500" dirty="0" err="1"/>
              <a:t>acts</a:t>
            </a:r>
            <a:r>
              <a:rPr lang="it-IT" sz="2500" dirty="0"/>
              <a:t> are </a:t>
            </a:r>
            <a:r>
              <a:rPr lang="it-IT" sz="2500" b="1" i="1" u="sng" dirty="0"/>
              <a:t>non-legislative </a:t>
            </a:r>
            <a:r>
              <a:rPr lang="it-IT" sz="2500" b="1" i="1" u="sng" dirty="0" err="1"/>
              <a:t>acts</a:t>
            </a:r>
            <a:endParaRPr lang="it-IT" sz="2500" b="1" i="1" u="sng" dirty="0"/>
          </a:p>
          <a:p>
            <a:pPr>
              <a:lnSpc>
                <a:spcPct val="100000"/>
              </a:lnSpc>
            </a:pPr>
            <a:r>
              <a:rPr lang="en-US" sz="2500" b="1" u="sng" dirty="0"/>
              <a:t>Delegation:</a:t>
            </a:r>
          </a:p>
          <a:p>
            <a:pPr>
              <a:lnSpc>
                <a:spcPct val="100000"/>
              </a:lnSpc>
            </a:pPr>
            <a:r>
              <a:rPr lang="en-US" sz="2500" dirty="0"/>
              <a:t>Article 290 TFEU (content of the act)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500" dirty="0"/>
              <a:t>“1. </a:t>
            </a:r>
            <a:r>
              <a:rPr lang="en-US" sz="2500" b="1" dirty="0"/>
              <a:t>A legislative act </a:t>
            </a:r>
            <a:r>
              <a:rPr lang="en-US" sz="2500" dirty="0"/>
              <a:t>may </a:t>
            </a:r>
            <a:r>
              <a:rPr lang="en-US" sz="2500" b="1" dirty="0"/>
              <a:t>delegate to the Commission </a:t>
            </a:r>
            <a:r>
              <a:rPr lang="en-US" sz="2500" dirty="0"/>
              <a:t>the power to: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500" b="1" dirty="0"/>
              <a:t>adopt non-legislative acts of general application to supplement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500" b="1" dirty="0"/>
              <a:t>or amend certain non-essential elements of the legislative act</a:t>
            </a:r>
            <a:r>
              <a:rPr lang="en-US" sz="2500" dirty="0"/>
              <a:t>.”</a:t>
            </a:r>
          </a:p>
          <a:p>
            <a:pPr>
              <a:lnSpc>
                <a:spcPct val="100000"/>
              </a:lnSpc>
            </a:pPr>
            <a:endParaRPr lang="it-IT" sz="2500" dirty="0"/>
          </a:p>
        </p:txBody>
      </p:sp>
      <p:pic>
        <p:nvPicPr>
          <p:cNvPr id="3074" name="Picture 2" descr="Eupol Jean Monnet Chair – Jean Monnet Chair in European Policies">
            <a:extLst>
              <a:ext uri="{FF2B5EF4-FFF2-40B4-BE49-F238E27FC236}">
                <a16:creationId xmlns:a16="http://schemas.microsoft.com/office/drawing/2014/main" id="{A5647E24-69F9-8248-83AE-543A9B984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8" r="6501" b="-2"/>
          <a:stretch/>
        </p:blipFill>
        <p:spPr bwMode="auto">
          <a:xfrm>
            <a:off x="7373954" y="1815920"/>
            <a:ext cx="3974679" cy="3974679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D7B1EC-9892-2341-A942-804CB404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49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 smtClean="0"/>
              <a:pPr>
                <a:spcAft>
                  <a:spcPts val="600"/>
                </a:spcAft>
              </a:pPr>
              <a:t>6</a:t>
            </a:fld>
            <a:endParaRPr lang="it-IT"/>
          </a:p>
        </p:txBody>
      </p:sp>
      <p:sp>
        <p:nvSpPr>
          <p:cNvPr id="7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2961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1F7390D-3E27-A442-8FE1-FFFC3B50B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it-IT" sz="4600" dirty="0"/>
              <a:t>3. Delegation and </a:t>
            </a:r>
            <a:r>
              <a:rPr lang="it-IT" sz="4600" dirty="0" err="1"/>
              <a:t>implementation</a:t>
            </a:r>
            <a:r>
              <a:rPr lang="it-IT" sz="4600" dirty="0"/>
              <a:t> post-</a:t>
            </a:r>
            <a:r>
              <a:rPr lang="it-IT" sz="4600" dirty="0" err="1"/>
              <a:t>Lisbon</a:t>
            </a:r>
            <a:r>
              <a:rPr lang="it-IT" sz="4600" dirty="0"/>
              <a:t> (II)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328766-B338-3043-9CC0-D085F8A37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1984645"/>
            <a:ext cx="7931427" cy="4205843"/>
          </a:xfrm>
        </p:spPr>
        <p:txBody>
          <a:bodyPr anchor="t"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endParaRPr lang="en-US" sz="2200" dirty="0"/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The </a:t>
            </a:r>
            <a:r>
              <a:rPr lang="en-US" sz="2600" b="1" u="sng" dirty="0"/>
              <a:t>objectives</a:t>
            </a:r>
            <a:r>
              <a:rPr lang="en-US" sz="2600" b="1" dirty="0"/>
              <a:t>, </a:t>
            </a:r>
            <a:r>
              <a:rPr lang="en-US" sz="2600" b="1" u="sng" dirty="0"/>
              <a:t>content</a:t>
            </a:r>
            <a:r>
              <a:rPr lang="en-US" sz="2600" b="1" dirty="0"/>
              <a:t>, </a:t>
            </a:r>
            <a:r>
              <a:rPr lang="en-US" sz="2600" b="1" u="sng" dirty="0"/>
              <a:t>scope</a:t>
            </a:r>
            <a:r>
              <a:rPr lang="en-US" sz="2600" b="1" dirty="0"/>
              <a:t> and </a:t>
            </a:r>
            <a:r>
              <a:rPr lang="en-US" sz="2600" b="1" u="sng" dirty="0"/>
              <a:t>duration of the delegation</a:t>
            </a:r>
            <a:r>
              <a:rPr lang="en-US" sz="2600" b="1" dirty="0"/>
              <a:t> </a:t>
            </a:r>
            <a:r>
              <a:rPr lang="en-US" sz="2600" dirty="0"/>
              <a:t>of power should be </a:t>
            </a:r>
            <a:r>
              <a:rPr lang="en-US" sz="2600" b="1" i="1" dirty="0"/>
              <a:t>explicitly defined in the legislative acts</a:t>
            </a:r>
            <a:r>
              <a:rPr lang="en-US" sz="2600" dirty="0"/>
              <a:t>. </a:t>
            </a:r>
          </a:p>
          <a:p>
            <a:pPr marL="0" indent="0">
              <a:buNone/>
            </a:pPr>
            <a:endParaRPr lang="en-US" sz="1200" dirty="0"/>
          </a:p>
          <a:p>
            <a:pPr>
              <a:buFont typeface="Wingdings" pitchFamily="2" charset="2"/>
              <a:buChar char="Ø"/>
            </a:pPr>
            <a:r>
              <a:rPr lang="en-US" sz="2600" dirty="0"/>
              <a:t>The </a:t>
            </a:r>
            <a:r>
              <a:rPr lang="en-US" sz="2600" b="1" u="sng" dirty="0"/>
              <a:t>essential elements </a:t>
            </a:r>
            <a:r>
              <a:rPr lang="en-US" sz="2600" dirty="0"/>
              <a:t>of an area should be </a:t>
            </a:r>
            <a:r>
              <a:rPr lang="en-US" sz="2600" b="1" dirty="0"/>
              <a:t>reserved for the legislative act </a:t>
            </a:r>
            <a:r>
              <a:rPr lang="en-US" sz="2600" dirty="0"/>
              <a:t>and accordingly </a:t>
            </a:r>
            <a:r>
              <a:rPr lang="en-US" sz="2600" b="1" u="sng" dirty="0"/>
              <a:t>should not be the subject of a delegation of power</a:t>
            </a:r>
            <a:r>
              <a:rPr lang="en-US" sz="2600" dirty="0"/>
              <a:t>.”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 err="1"/>
              <a:t>See</a:t>
            </a:r>
            <a:r>
              <a:rPr lang="it-IT" sz="2200" dirty="0"/>
              <a:t> CJEU, </a:t>
            </a:r>
            <a:r>
              <a:rPr lang="it-IT" sz="2200" i="1" dirty="0" err="1"/>
              <a:t>European</a:t>
            </a:r>
            <a:r>
              <a:rPr lang="it-IT" sz="2200" i="1" dirty="0"/>
              <a:t> </a:t>
            </a:r>
            <a:r>
              <a:rPr lang="it-IT" sz="2200" i="1" dirty="0" err="1"/>
              <a:t>Parliament</a:t>
            </a:r>
            <a:r>
              <a:rPr lang="it-IT" sz="2200" i="1" dirty="0"/>
              <a:t> v. </a:t>
            </a:r>
            <a:r>
              <a:rPr lang="it-IT" sz="2200" i="1" dirty="0" err="1"/>
              <a:t>European</a:t>
            </a:r>
            <a:r>
              <a:rPr lang="it-IT" sz="2200" i="1" dirty="0"/>
              <a:t> Commission</a:t>
            </a:r>
            <a:r>
              <a:rPr lang="it-IT" sz="2200" dirty="0"/>
              <a:t>, case C-286/14 </a:t>
            </a:r>
          </a:p>
          <a:p>
            <a:endParaRPr lang="it-IT" sz="2200" dirty="0"/>
          </a:p>
        </p:txBody>
      </p:sp>
      <p:pic>
        <p:nvPicPr>
          <p:cNvPr id="7" name="Picture 2" descr="Amazon.it: European Union: Flag Notebook, Travel Journal to write in,  College Ruled Journey Diary [Lingua Inglese] - Gift, Travelers, Flags of  the World - Libri">
            <a:extLst>
              <a:ext uri="{FF2B5EF4-FFF2-40B4-BE49-F238E27FC236}">
                <a16:creationId xmlns:a16="http://schemas.microsoft.com/office/drawing/2014/main" id="{ABBF0C33-73AD-0E4D-9E31-3AAC314A4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6" r="-3" b="26598"/>
          <a:stretch/>
        </p:blipFill>
        <p:spPr bwMode="auto">
          <a:xfrm>
            <a:off x="8711270" y="3009681"/>
            <a:ext cx="3088331" cy="321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0A6EFC-36AD-7245-82CA-FE706D33B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 smtClean="0"/>
              <a:pPr>
                <a:spcAft>
                  <a:spcPts val="600"/>
                </a:spcAft>
              </a:pPr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294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644B88-9D94-C346-9583-7FEC2CAC0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3. Delegation and </a:t>
            </a:r>
            <a:r>
              <a:rPr lang="it-IT" dirty="0" err="1"/>
              <a:t>implementation</a:t>
            </a:r>
            <a:r>
              <a:rPr lang="it-IT" dirty="0"/>
              <a:t> post-</a:t>
            </a:r>
            <a:r>
              <a:rPr lang="it-IT" dirty="0" err="1"/>
              <a:t>Lisbon</a:t>
            </a:r>
            <a:r>
              <a:rPr lang="it-IT" dirty="0"/>
              <a:t> (III)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73350A-D218-D240-88EE-13FC8F9B6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358900"/>
            <a:ext cx="5359131" cy="452044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t-IT" sz="2000" dirty="0"/>
              <a:t>Article 290 TFEU (procedure)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“2. Legislative acts shall explicitly lay down the </a:t>
            </a:r>
            <a:r>
              <a:rPr lang="en-US" sz="2000" b="1" u="sng" dirty="0"/>
              <a:t>conditions to which the delegation is subject</a:t>
            </a:r>
            <a:r>
              <a:rPr lang="en-US" sz="2000" dirty="0"/>
              <a:t>; these conditions may be as follows: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dirty="0"/>
              <a:t>(a) the </a:t>
            </a:r>
            <a:r>
              <a:rPr lang="en-US" sz="2000" b="1" dirty="0"/>
              <a:t>European Parliament or the Council </a:t>
            </a:r>
            <a:r>
              <a:rPr lang="en-US" sz="2000" b="1" u="sng" dirty="0"/>
              <a:t>may</a:t>
            </a:r>
            <a:r>
              <a:rPr lang="en-US" sz="2000" dirty="0"/>
              <a:t> decide to </a:t>
            </a:r>
            <a:r>
              <a:rPr lang="en-US" sz="2000" b="1" dirty="0"/>
              <a:t>revoke the delegation</a:t>
            </a:r>
            <a:r>
              <a:rPr lang="en-US" sz="2000" dirty="0"/>
              <a:t>;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000" dirty="0"/>
              <a:t>(b) the delegated act may </a:t>
            </a:r>
            <a:r>
              <a:rPr lang="en-US" sz="2000" b="1" dirty="0"/>
              <a:t>enter into force </a:t>
            </a:r>
            <a:r>
              <a:rPr lang="en-US" sz="2000" b="1" u="sng" dirty="0"/>
              <a:t>only if </a:t>
            </a:r>
            <a:r>
              <a:rPr lang="en-US" sz="2000" b="1" dirty="0"/>
              <a:t>no objection</a:t>
            </a:r>
            <a:r>
              <a:rPr lang="en-US" sz="2000" dirty="0"/>
              <a:t> has been expressed by the </a:t>
            </a:r>
            <a:r>
              <a:rPr lang="en-US" sz="2000" b="1" dirty="0"/>
              <a:t>European Parliament or the Council </a:t>
            </a:r>
            <a:r>
              <a:rPr lang="en-US" sz="2000" dirty="0"/>
              <a:t>within a period set by the legislative act.</a:t>
            </a:r>
          </a:p>
          <a:p>
            <a:pPr>
              <a:lnSpc>
                <a:spcPct val="100000"/>
              </a:lnSpc>
            </a:pPr>
            <a:endParaRPr lang="it-IT" sz="15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84FBCEE-40C7-0842-955E-98199DD65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7543" y="1524000"/>
            <a:ext cx="4993594" cy="436189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For the purposes of (a) and (b),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000" dirty="0"/>
              <a:t>the European Parliament shall act by a majority of its component members,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000" dirty="0"/>
              <a:t>and the Council by a qualified majority.”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000" b="1" dirty="0"/>
              <a:t>The EP’s preference for delegated acts</a:t>
            </a:r>
            <a:endParaRPr lang="it-IT" sz="2000" b="1" dirty="0"/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081AE33-CB29-5C48-B40E-1372C7887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 smtClean="0"/>
              <a:pPr>
                <a:spcAft>
                  <a:spcPts val="600"/>
                </a:spcAft>
              </a:pPr>
              <a:t>8</a:t>
            </a:fld>
            <a:endParaRPr lang="it-IT"/>
          </a:p>
        </p:txBody>
      </p:sp>
      <p:pic>
        <p:nvPicPr>
          <p:cNvPr id="7" name="Picture 2" descr="Eupol Jean Monnet Chair – Jean Monnet Chair in European Policies">
            <a:extLst>
              <a:ext uri="{FF2B5EF4-FFF2-40B4-BE49-F238E27FC236}">
                <a16:creationId xmlns:a16="http://schemas.microsoft.com/office/drawing/2014/main" id="{2840B3CE-BE6A-FA4E-990F-D1F4D937B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7" r="6502" b="-1"/>
          <a:stretch/>
        </p:blipFill>
        <p:spPr bwMode="auto">
          <a:xfrm>
            <a:off x="9406708" y="4889364"/>
            <a:ext cx="1700348" cy="170034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889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3C43AF-FECF-9546-8F96-1CF644B0D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3. Delegation and </a:t>
            </a:r>
            <a:r>
              <a:rPr lang="it-IT" dirty="0" err="1"/>
              <a:t>implementation</a:t>
            </a:r>
            <a:r>
              <a:rPr lang="it-IT" dirty="0"/>
              <a:t> post-</a:t>
            </a:r>
            <a:r>
              <a:rPr lang="it-IT" dirty="0" err="1"/>
              <a:t>Lisbon</a:t>
            </a:r>
            <a:r>
              <a:rPr lang="it-IT" dirty="0"/>
              <a:t> (IV)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C12F3D-4DDA-CD41-BC25-85C01C914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099" y="1358901"/>
            <a:ext cx="5359131" cy="28575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sz="2200" dirty="0"/>
          </a:p>
          <a:p>
            <a:pPr>
              <a:lnSpc>
                <a:spcPct val="100000"/>
              </a:lnSpc>
            </a:pPr>
            <a:r>
              <a:rPr lang="en-US" sz="2400" b="1" u="sng" dirty="0"/>
              <a:t>Implementation: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Article 291 TFEU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dirty="0"/>
              <a:t>“1. </a:t>
            </a:r>
            <a:r>
              <a:rPr lang="en-US" sz="2400" b="1" dirty="0"/>
              <a:t>Member States shall adopt all measures of national law necessary to implement legally binding Union acts</a:t>
            </a:r>
            <a:r>
              <a:rPr lang="en-US" sz="2400" dirty="0"/>
              <a:t>.</a:t>
            </a:r>
          </a:p>
          <a:p>
            <a:pPr>
              <a:lnSpc>
                <a:spcPct val="100000"/>
              </a:lnSpc>
            </a:pPr>
            <a:endParaRPr lang="it-IT" sz="220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16CED1A-A1BE-A74A-8B25-430189716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91303" y="943429"/>
            <a:ext cx="5049834" cy="5549446"/>
          </a:xfrm>
        </p:spPr>
        <p:txBody>
          <a:bodyPr>
            <a:normAutofit lnSpcReduction="10000"/>
          </a:bodyPr>
          <a:lstStyle/>
          <a:p>
            <a:endParaRPr lang="en-US" sz="2600" dirty="0"/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2. </a:t>
            </a:r>
            <a:r>
              <a:rPr lang="en-US" sz="2000" b="1" dirty="0"/>
              <a:t>Where uniform conditions for implementing legally binding Union acts are needed</a:t>
            </a:r>
            <a:r>
              <a:rPr lang="en-US" sz="20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those acts shall </a:t>
            </a:r>
            <a:r>
              <a:rPr lang="en-US" sz="2000" b="1" dirty="0"/>
              <a:t>confer implementing powers on the Commission</a:t>
            </a:r>
            <a:r>
              <a:rPr lang="en-US" sz="2000" dirty="0"/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or, in duly justified specific cases and in the cases provided for in Articles 24 and 26 of the Treaty on European Union, on the Council (CFSP and CSDF.”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3B21F32-C2A4-404F-94DB-3EF65331D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D589A36-170F-7348-BCDB-23CF9D860473}" type="slidenum">
              <a:rPr lang="it-IT" smtClean="0"/>
              <a:pPr>
                <a:spcAft>
                  <a:spcPts val="600"/>
                </a:spcAft>
              </a:pPr>
              <a:t>9</a:t>
            </a:fld>
            <a:endParaRPr lang="it-IT"/>
          </a:p>
        </p:txBody>
      </p:sp>
      <p:pic>
        <p:nvPicPr>
          <p:cNvPr id="6146" name="Picture 2" descr="The European Union is having a bad crisis | The Economist">
            <a:extLst>
              <a:ext uri="{FF2B5EF4-FFF2-40B4-BE49-F238E27FC236}">
                <a16:creationId xmlns:a16="http://schemas.microsoft.com/office/drawing/2014/main" id="{CCC0B7B5-DDCE-9A47-8348-0CD62071E7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7" r="20113" b="2"/>
          <a:stretch/>
        </p:blipFill>
        <p:spPr bwMode="auto">
          <a:xfrm>
            <a:off x="3374226" y="4517227"/>
            <a:ext cx="2226473" cy="222647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92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2437</Words>
  <Application>Microsoft Macintosh PowerPoint</Application>
  <PresentationFormat>Widescreen</PresentationFormat>
  <Paragraphs>267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2" baseType="lpstr">
      <vt:lpstr>Arial</vt:lpstr>
      <vt:lpstr>Calibri</vt:lpstr>
      <vt:lpstr>Luiss Sans</vt:lpstr>
      <vt:lpstr>Luiss type</vt:lpstr>
      <vt:lpstr>Wingdings</vt:lpstr>
      <vt:lpstr>Tema di Office</vt:lpstr>
      <vt:lpstr>The Union’s sources of law and the decision-making procedures (II): delegation and implementation </vt:lpstr>
      <vt:lpstr>Overview  </vt:lpstr>
      <vt:lpstr>1. Executive rule-making </vt:lpstr>
      <vt:lpstr>2. Comitology pre-Lisbon</vt:lpstr>
      <vt:lpstr>Definition of Delegation and Implementation post Lisbon</vt:lpstr>
      <vt:lpstr>3. Delegation and implementation post-Lisbon (I)</vt:lpstr>
      <vt:lpstr>3. Delegation and implementation post-Lisbon (II)</vt:lpstr>
      <vt:lpstr>3. Delegation and implementation post-Lisbon (III)</vt:lpstr>
      <vt:lpstr>3. Delegation and implementation post-Lisbon (IV)</vt:lpstr>
      <vt:lpstr>3. Delegation and implementation post-Lisbon (V)</vt:lpstr>
      <vt:lpstr>3. Delegation and implementation post-Lisbon VI</vt:lpstr>
      <vt:lpstr>Delegation and implementation post-Lisbon</vt:lpstr>
      <vt:lpstr>EMA European Medicines Agency</vt:lpstr>
      <vt:lpstr>4. EMA - European Medicines Agency </vt:lpstr>
      <vt:lpstr>EMA Structure and internal organization</vt:lpstr>
      <vt:lpstr>4. EMA - European Medicines Agency: Fuctions (I)</vt:lpstr>
      <vt:lpstr>4. EMA - European Medicines Agency: Functions (II)</vt:lpstr>
      <vt:lpstr>4. EMA - European Medicines Agency: Functions (III)</vt:lpstr>
      <vt:lpstr>CJEU, European Parliament v. European Commission, case C-286/14    </vt:lpstr>
      <vt:lpstr>CJEU, European Parliament v. European Commission, case C-286/14</vt:lpstr>
      <vt:lpstr>5. CJEU, European Parliament v. European Commission, case C-286/14</vt:lpstr>
      <vt:lpstr>5. CJEU, European Parliament v. European Commission, case C-286/14</vt:lpstr>
      <vt:lpstr>5. CJEU, European Parliament v. European Commission, case C-286/14</vt:lpstr>
      <vt:lpstr>CJEU, Olivieri v European Commission and EMA, T-326/99    </vt:lpstr>
      <vt:lpstr>6. CJEU, Olivieri v European Commission and EMA, T-326/99</vt:lpstr>
      <vt:lpstr>6. CJEU, Olivieri v European Commission and EMA, T-326/99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Alessandro Nato</cp:lastModifiedBy>
  <cp:revision>183</cp:revision>
  <dcterms:created xsi:type="dcterms:W3CDTF">2018-10-26T13:10:45Z</dcterms:created>
  <dcterms:modified xsi:type="dcterms:W3CDTF">2021-12-04T20:38:28Z</dcterms:modified>
</cp:coreProperties>
</file>