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24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La politica energetica dell’Unione europea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9C23DA-211E-430F-F77A-928417DCF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319" y="365125"/>
            <a:ext cx="10862481" cy="781287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sicurezza nell’approvvigionamento energetico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C70BBF-10F5-FE8B-E214-06E603393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319" y="1364776"/>
            <a:ext cx="11191165" cy="5493224"/>
          </a:xfrm>
        </p:spPr>
        <p:txBody>
          <a:bodyPr>
            <a:normAutofit/>
          </a:bodyPr>
          <a:lstStyle/>
          <a:p>
            <a:pPr algn="just"/>
            <a:r>
              <a:rPr lang="it-IT" b="1" dirty="0"/>
              <a:t>GREEN DEAL EUROPEO </a:t>
            </a:r>
          </a:p>
          <a:p>
            <a:pPr marL="0" indent="0" algn="just">
              <a:buNone/>
            </a:pPr>
            <a:endParaRPr lang="it-IT" dirty="0"/>
          </a:p>
          <a:p>
            <a:pPr lvl="1" algn="just"/>
            <a:r>
              <a:rPr lang="it-IT" dirty="0"/>
              <a:t>Istituisce il Fondo per una transizione giusta COM(2020)0022</a:t>
            </a:r>
          </a:p>
          <a:p>
            <a:pPr lvl="1" algn="just"/>
            <a:r>
              <a:rPr lang="it-IT" dirty="0"/>
              <a:t>Regioni carbonifere o ad alta intensità di carbonio nella transizione verso fonti energetiche a bassa emissione di carbonio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b="1" dirty="0"/>
              <a:t>Politiche relative alla TEN-E:</a:t>
            </a:r>
          </a:p>
          <a:p>
            <a:pPr algn="just"/>
            <a:endParaRPr lang="it-IT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Nove corridoi prioritari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Tre aree tematiche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Sviluppo reti energetiche UE meglio collegate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3262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007F38-873F-0AB4-704D-151944E1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Decarbonizzazione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65FCA2-C7C4-0B23-E9F8-CCEE477FD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1254"/>
            <a:ext cx="10515600" cy="5090615"/>
          </a:xfrm>
        </p:spPr>
        <p:txBody>
          <a:bodyPr>
            <a:normAutofit fontScale="92500"/>
          </a:bodyPr>
          <a:lstStyle/>
          <a:p>
            <a:pPr algn="just"/>
            <a:r>
              <a:rPr lang="it-IT" dirty="0"/>
              <a:t>La produzione e l'utilizzo di energia rappresentano </a:t>
            </a:r>
            <a:r>
              <a:rPr lang="it-IT" b="1" dirty="0"/>
              <a:t>oltre il 75% delle emissioni di gas a effetto serra dell'UE</a:t>
            </a:r>
            <a:r>
              <a:rPr lang="it-IT" dirty="0"/>
              <a:t>.</a:t>
            </a:r>
            <a:r>
              <a:rPr lang="it-IT" b="1" dirty="0"/>
              <a:t> </a:t>
            </a:r>
            <a:r>
              <a:rPr lang="it-IT" dirty="0"/>
              <a:t>La</a:t>
            </a:r>
            <a:r>
              <a:rPr lang="it-IT" b="1" dirty="0"/>
              <a:t> decarbonizzazione del sistema energetico dell'UE</a:t>
            </a:r>
            <a:r>
              <a:rPr lang="it-IT" dirty="0"/>
              <a:t> è necessario per conseguire l’obiettivo climatico per il 2030 e realizzare la strategia a lungo termine dell'UE che punta a conseguire la neutralità in termini di emissioni di carbonio entro il 2050. </a:t>
            </a:r>
          </a:p>
          <a:p>
            <a:pPr algn="just"/>
            <a:endParaRPr lang="it-IT" dirty="0"/>
          </a:p>
          <a:p>
            <a:pPr algn="just"/>
            <a:r>
              <a:rPr lang="it-IT" dirty="0">
                <a:solidFill>
                  <a:srgbClr val="00B0F0"/>
                </a:solidFill>
              </a:rPr>
              <a:t>Caso pratico:</a:t>
            </a:r>
          </a:p>
          <a:p>
            <a:pPr lvl="1" algn="just"/>
            <a:r>
              <a:rPr lang="it-IT" dirty="0"/>
              <a:t>Miniera di Turòw, in Polonia. La suddetta è una miniera di lignite a cielo aperto, situata in territorio polacco ma al confine con Repubblica Ceca e Germania. L’operatore della miniera (prima </a:t>
            </a:r>
            <a:r>
              <a:rPr lang="it-IT" i="1" dirty="0"/>
              <a:t>PGE Elektrownia Belchatòw S.A</a:t>
            </a:r>
            <a:r>
              <a:rPr lang="it-IT" dirty="0"/>
              <a:t>. e poi </a:t>
            </a:r>
            <a:r>
              <a:rPr lang="it-IT" i="1" dirty="0"/>
              <a:t>PGE Gornictwo i Energetyka Konwencjonlna S.A</a:t>
            </a:r>
            <a:r>
              <a:rPr lang="it-IT" dirty="0"/>
              <a:t>.)</a:t>
            </a:r>
          </a:p>
          <a:p>
            <a:pPr lvl="1" algn="just"/>
            <a:r>
              <a:rPr lang="it-IT" dirty="0">
                <a:solidFill>
                  <a:srgbClr val="00B050"/>
                </a:solidFill>
              </a:rPr>
              <a:t>Corte di Giustizia dell’Unione europea-comunicato stampa, Conclusioni dell’avvocato generale nella causa C-121/21 Repubblica Ceca / Polonia (Miniera di Turòw), Lussemburgo, 23 febbraio 2022.</a:t>
            </a:r>
          </a:p>
        </p:txBody>
      </p:sp>
    </p:spTree>
    <p:extLst>
      <p:ext uri="{BB962C8B-B14F-4D97-AF65-F5344CB8AC3E}">
        <p14:creationId xmlns:p14="http://schemas.microsoft.com/office/powerpoint/2010/main" val="407473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6E9FA0-9061-9975-02E3-02FBBDF9F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35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75F773-E58B-506C-2D74-0763244CD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4856"/>
            <a:ext cx="10515600" cy="4300721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Regola quali investimenti saranno considerati sostenibili e quali no</a:t>
            </a:r>
          </a:p>
          <a:p>
            <a:pPr marL="0" indent="0" algn="just">
              <a:buNone/>
            </a:pPr>
            <a:endParaRPr lang="it-IT" dirty="0"/>
          </a:p>
          <a:p>
            <a:pPr lvl="1" algn="just"/>
            <a:r>
              <a:rPr lang="it-IT" dirty="0"/>
              <a:t>Dettagli tecnici</a:t>
            </a:r>
          </a:p>
          <a:p>
            <a:pPr lvl="1" algn="just"/>
            <a:r>
              <a:rPr lang="it-IT" dirty="0"/>
              <a:t>Criteri per accelerare la transizione energetica verso un’economia a basso uso di carbonio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5876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FCF26F-EC39-44D3-4751-8062315B9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45" y="365126"/>
            <a:ext cx="11026255" cy="74034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7F68FF-88E5-EDCD-AA22-C6AE7BB70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545" y="1364776"/>
            <a:ext cx="11382233" cy="537721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Regolamento (UE) 2020/852 relativo all’istituzione di un quadro che fornisce gli investimenti sostenibili</a:t>
            </a:r>
          </a:p>
          <a:p>
            <a:pPr marL="0" indent="0" algn="just">
              <a:buNone/>
            </a:pPr>
            <a:endParaRPr lang="it-IT" dirty="0"/>
          </a:p>
          <a:p>
            <a:pPr lvl="1" algn="just"/>
            <a:r>
              <a:rPr lang="it-IT" dirty="0"/>
              <a:t>Reca modifiche al Regolamento (UE) 2019/2088</a:t>
            </a:r>
          </a:p>
          <a:p>
            <a:pPr marL="457200" lvl="1" indent="0" algn="just">
              <a:buNone/>
            </a:pPr>
            <a:endParaRPr lang="it-IT" dirty="0"/>
          </a:p>
          <a:p>
            <a:pPr marL="457200" lvl="1" indent="0" algn="just">
              <a:buNone/>
            </a:pPr>
            <a:r>
              <a:rPr lang="it-IT" dirty="0"/>
              <a:t>Obiettivi </a:t>
            </a:r>
          </a:p>
          <a:p>
            <a:pPr lvl="2" algn="just"/>
            <a:r>
              <a:rPr lang="it-IT" dirty="0"/>
              <a:t>mitigazione del cambiamento climatico;</a:t>
            </a:r>
          </a:p>
          <a:p>
            <a:pPr lvl="2" algn="just"/>
            <a:r>
              <a:rPr lang="it-IT" dirty="0"/>
              <a:t>adattamento al cambiamento climatico;</a:t>
            </a:r>
          </a:p>
          <a:p>
            <a:pPr lvl="2" algn="just"/>
            <a:r>
              <a:rPr lang="it-IT" dirty="0"/>
              <a:t>uso sostenibile e protezione delle risorse idriche e marine;</a:t>
            </a:r>
          </a:p>
          <a:p>
            <a:pPr lvl="2" algn="just"/>
            <a:r>
              <a:rPr lang="it-IT" dirty="0"/>
              <a:t>transizione verso l’economia circolare, con riferimento anche a riduzione e riciclo dei rifiuti;</a:t>
            </a:r>
          </a:p>
          <a:p>
            <a:pPr lvl="2" algn="just"/>
            <a:r>
              <a:rPr lang="it-IT" dirty="0"/>
              <a:t>prevenzione e controllo dell’inquinamento;</a:t>
            </a:r>
          </a:p>
          <a:p>
            <a:pPr lvl="2" algn="just"/>
            <a:r>
              <a:rPr lang="it-IT" dirty="0"/>
              <a:t>protezione della biodiversità e della salute degli eco-sistemi</a:t>
            </a:r>
          </a:p>
          <a:p>
            <a:pPr lvl="2" algn="just"/>
            <a:endParaRPr lang="it-IT" dirty="0"/>
          </a:p>
          <a:p>
            <a:pPr lvl="1" algn="just"/>
            <a:r>
              <a:rPr lang="it-IT" dirty="0"/>
              <a:t>Definizioni di investimenti sostenibili</a:t>
            </a:r>
          </a:p>
          <a:p>
            <a:pPr lvl="1" algn="just"/>
            <a:r>
              <a:rPr lang="it-IT" dirty="0"/>
              <a:t>Criteri di ecosostenibilità delle attività economiche</a:t>
            </a:r>
          </a:p>
          <a:p>
            <a:pPr marL="0" indent="-46037" algn="just">
              <a:buNone/>
              <a:defRPr/>
            </a:pPr>
            <a:endParaRPr lang="it-IT" dirty="0">
              <a:solidFill>
                <a:srgbClr val="00B0F0"/>
              </a:solidFill>
            </a:endParaRPr>
          </a:p>
          <a:p>
            <a:pPr marL="0" indent="-46037" algn="just">
              <a:buNone/>
              <a:defRPr/>
            </a:pP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810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112CAB-DE32-B270-E108-D1E762E3D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94" y="365126"/>
            <a:ext cx="11012606" cy="63116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BBE6DE-0F06-8E4B-163F-D290ADABE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194" y="1146412"/>
            <a:ext cx="11012606" cy="55682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Comunicazione della Commissione (COM(2021)188 </a:t>
            </a:r>
            <a:r>
              <a:rPr lang="it-IT" dirty="0" err="1"/>
              <a:t>final</a:t>
            </a:r>
            <a:r>
              <a:rPr lang="it-IT" dirty="0"/>
              <a:t>) del 21 aprile 2021</a:t>
            </a:r>
          </a:p>
          <a:p>
            <a:pPr marL="0" indent="0" algn="just">
              <a:buNone/>
            </a:pPr>
            <a:endParaRPr lang="it-IT" dirty="0"/>
          </a:p>
          <a:p>
            <a:pPr lvl="1" algn="just"/>
            <a:r>
              <a:rPr lang="it-IT" dirty="0"/>
              <a:t>Atti delegati </a:t>
            </a:r>
          </a:p>
          <a:p>
            <a:pPr lvl="1" algn="just"/>
            <a:r>
              <a:rPr lang="it-IT" dirty="0"/>
              <a:t>Iniziale esclusione nella decisione su:</a:t>
            </a:r>
          </a:p>
          <a:p>
            <a:pPr lvl="2" algn="just"/>
            <a:r>
              <a:rPr lang="it-IT" dirty="0"/>
              <a:t>NUCLEARE</a:t>
            </a:r>
          </a:p>
          <a:p>
            <a:pPr lvl="2" algn="just"/>
            <a:r>
              <a:rPr lang="it-IT" dirty="0"/>
              <a:t>GAS</a:t>
            </a:r>
          </a:p>
          <a:p>
            <a:pPr lvl="2" algn="just"/>
            <a:r>
              <a:rPr lang="it-IT" dirty="0"/>
              <a:t>AGRICOLTURA (in attesa della modifica alla nuova PAC)</a:t>
            </a:r>
          </a:p>
          <a:p>
            <a:pPr lvl="2" algn="just"/>
            <a:endParaRPr lang="it-IT" dirty="0"/>
          </a:p>
          <a:p>
            <a:pPr lvl="1" algn="just"/>
            <a:r>
              <a:rPr lang="it-IT" dirty="0"/>
              <a:t>Criteri stabiliti per bioenergia e foreste</a:t>
            </a:r>
          </a:p>
          <a:p>
            <a:pPr lvl="1" algn="just"/>
            <a:endParaRPr lang="it-IT" dirty="0"/>
          </a:p>
          <a:p>
            <a:pPr lvl="1" algn="just"/>
            <a:r>
              <a:rPr lang="it-IT" dirty="0"/>
              <a:t>Restano invariate rispetto al 2020 decisioni su idrogeno e su altri temi</a:t>
            </a:r>
          </a:p>
          <a:p>
            <a:pPr marL="0" indent="0" algn="just">
              <a:buNone/>
              <a:defRPr/>
            </a:pPr>
            <a:endParaRPr lang="it-IT" altLang="it-IT" sz="3200" dirty="0">
              <a:solidFill>
                <a:srgbClr val="00B0F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3084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A41647-14D1-C7E8-171F-9F9B1A5E4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727" y="365125"/>
            <a:ext cx="10917073" cy="1031875"/>
          </a:xfrm>
        </p:spPr>
        <p:txBody>
          <a:bodyPr>
            <a:normAutofit/>
          </a:bodyPr>
          <a:lstStyle/>
          <a:p>
            <a:pPr algn="just"/>
            <a:r>
              <a:rPr lang="it-IT" sz="4000" b="1" dirty="0">
                <a:solidFill>
                  <a:srgbClr val="FF0000"/>
                </a:solidFill>
              </a:rPr>
              <a:t>La Tassonomia Verde dell’Unione europea</a:t>
            </a:r>
            <a:endParaRPr lang="it-IT" sz="4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EF599A-82CC-654C-A432-F28A077CB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7" y="1632857"/>
            <a:ext cx="11163869" cy="501360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>
                <a:solidFill>
                  <a:srgbClr val="00B050"/>
                </a:solidFill>
              </a:rPr>
              <a:t>Nucleare in Finlandia</a:t>
            </a:r>
          </a:p>
          <a:p>
            <a:pPr lvl="1" algn="just"/>
            <a:r>
              <a:rPr lang="it-IT" dirty="0">
                <a:solidFill>
                  <a:srgbClr val="00B050"/>
                </a:solidFill>
              </a:rPr>
              <a:t>Il reattore EPR di Olkiluoto</a:t>
            </a:r>
          </a:p>
          <a:p>
            <a:pPr lvl="1" algn="just"/>
            <a:endParaRPr lang="it-IT" dirty="0"/>
          </a:p>
          <a:p>
            <a:pPr lvl="1" algn="just"/>
            <a:endParaRPr lang="it-IT" dirty="0"/>
          </a:p>
          <a:p>
            <a:pPr algn="just"/>
            <a:r>
              <a:rPr lang="it-IT" dirty="0"/>
              <a:t>Bozza Atto delegato della Commissione – dicembre 2021</a:t>
            </a:r>
          </a:p>
          <a:p>
            <a:pPr lvl="1" algn="just"/>
            <a:r>
              <a:rPr lang="it-IT" dirty="0"/>
              <a:t>La Commissione europea inserisce il Nucleare e il Gas nella Tassonomia Verde</a:t>
            </a:r>
          </a:p>
          <a:p>
            <a:pPr lvl="1" algn="just"/>
            <a:endParaRPr lang="it-IT" dirty="0"/>
          </a:p>
          <a:p>
            <a:pPr algn="just"/>
            <a:r>
              <a:rPr lang="it-IT" dirty="0">
                <a:solidFill>
                  <a:srgbClr val="00B0F0"/>
                </a:solidFill>
              </a:rPr>
              <a:t>Nucleare</a:t>
            </a:r>
          </a:p>
          <a:p>
            <a:pPr lvl="1" algn="just"/>
            <a:r>
              <a:rPr lang="it-IT" dirty="0"/>
              <a:t>Investimenti GREEN</a:t>
            </a:r>
          </a:p>
          <a:p>
            <a:pPr lvl="1" algn="just"/>
            <a:r>
              <a:rPr lang="it-IT" dirty="0"/>
              <a:t>Piani di sviluppo e siti di stoccaggio dei rifiuti radioattivi</a:t>
            </a:r>
          </a:p>
          <a:p>
            <a:pPr lvl="1" algn="just"/>
            <a:r>
              <a:rPr lang="it-IT" dirty="0"/>
              <a:t>Miglioramenti nella sicurezza</a:t>
            </a:r>
          </a:p>
          <a:p>
            <a:pPr lvl="1" algn="just"/>
            <a:endParaRPr lang="it-IT" dirty="0"/>
          </a:p>
          <a:p>
            <a:pPr algn="just"/>
            <a:r>
              <a:rPr lang="it-IT" dirty="0">
                <a:solidFill>
                  <a:srgbClr val="00B0F0"/>
                </a:solidFill>
              </a:rPr>
              <a:t>Gas </a:t>
            </a:r>
          </a:p>
          <a:p>
            <a:pPr lvl="1" algn="just"/>
            <a:r>
              <a:rPr lang="it-IT" dirty="0"/>
              <a:t>Sostituzione obbligatoria impianti più inquinanti </a:t>
            </a:r>
          </a:p>
          <a:p>
            <a:pPr lvl="1" algn="just"/>
            <a:r>
              <a:rPr lang="it-IT" dirty="0"/>
              <a:t>Nuovo impianto non oltre il 15% la capacità del sostituto</a:t>
            </a:r>
          </a:p>
          <a:p>
            <a:pPr lvl="1" algn="just"/>
            <a:r>
              <a:rPr lang="it-IT" dirty="0"/>
              <a:t>Utilizzo gas a bassa emissione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4040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31166A-2CB7-B7B0-4676-0D446F11D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975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02A545-6E37-9BE4-7A60-C693BB109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9543"/>
            <a:ext cx="10515600" cy="3847420"/>
          </a:xfrm>
        </p:spPr>
        <p:txBody>
          <a:bodyPr>
            <a:normAutofit/>
          </a:bodyPr>
          <a:lstStyle/>
          <a:p>
            <a:pPr marL="0" indent="-46037" algn="just">
              <a:buNone/>
            </a:pPr>
            <a:r>
              <a:rPr lang="it-IT" dirty="0"/>
              <a:t>Nel gennaio 2022 La Commissione europea ha approvato un atto delegato complementare sul clima, basato sul precedente Regolamento delegato. </a:t>
            </a:r>
          </a:p>
          <a:p>
            <a:pPr marL="0" indent="-46037" algn="just">
              <a:buNone/>
            </a:pPr>
            <a:endParaRPr lang="it-IT" dirty="0"/>
          </a:p>
          <a:p>
            <a:pPr marL="0" indent="-46037" algn="just">
              <a:buNone/>
            </a:pPr>
            <a:r>
              <a:rPr lang="it-IT" dirty="0"/>
              <a:t>Sono state inserite, a condizioni molto rigorose, attività specifiche del settore nucleare e del gas naturale.</a:t>
            </a:r>
          </a:p>
          <a:p>
            <a:pPr marL="0" indent="-46037">
              <a:buNone/>
            </a:pPr>
            <a:br>
              <a:rPr lang="it-IT" dirty="0"/>
            </a:b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225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978AB8-9495-E580-895E-C1AB256A2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F5279C-3F3E-BBE9-08FB-47CDEB734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4114"/>
            <a:ext cx="10515600" cy="428284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Seguendo l’iter di approvazione, lo scorso 6 luglio 2022, il Parlamento</a:t>
            </a:r>
            <a:br>
              <a:rPr lang="it-IT" dirty="0"/>
            </a:br>
            <a:r>
              <a:rPr lang="it-IT" dirty="0"/>
              <a:t>europeo in seduta plenaria ha respinto la mozione contro l’inclusione del gas naturale e di attività afferenti l’energia nucleare all’interno del Regolamento delegato complementare sul clima della tassonomia verde dell’Unione, proposta dalla Commissione europea.</a:t>
            </a:r>
          </a:p>
          <a:p>
            <a:pPr marL="0" indent="0" algn="just">
              <a:buNone/>
            </a:pPr>
            <a:br>
              <a:rPr lang="it-IT" dirty="0"/>
            </a:br>
            <a:r>
              <a:rPr lang="it-IT" dirty="0"/>
              <a:t>La mozione in oggetto, che si opponeva all’inclusione di gas ed energia nucleare in tassonomia, è stata sollevata in occasione del meeting congiunto, svoltosi in data 14 giugno 2022, tra la Commissione per gli affari economici e la Commissione per l’ambiente afferenti al Parlamento europeo.</a:t>
            </a:r>
          </a:p>
          <a:p>
            <a:pPr marL="0" indent="0" algn="just">
              <a:buNone/>
            </a:pPr>
            <a:r>
              <a:rPr lang="it-IT" dirty="0"/>
              <a:t>Con la bocciatura della mozione sopracitata è stato possibile, dunque, continuare l’iter di approvazione dell’atto delegato</a:t>
            </a:r>
          </a:p>
          <a:p>
            <a:pPr marL="0" indent="0" algn="just">
              <a:buNone/>
            </a:pPr>
            <a:r>
              <a:rPr lang="it-IT" dirty="0"/>
              <a:t> </a:t>
            </a:r>
            <a:br>
              <a:rPr lang="it-IT" dirty="0"/>
            </a:b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687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20D34A-9DC2-A0E1-F41F-C7656E4F1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3188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8AE6A6-2B3C-CBAD-12A4-48EC962DF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2200"/>
            <a:ext cx="10515600" cy="4495800"/>
          </a:xfrm>
        </p:spPr>
        <p:txBody>
          <a:bodyPr>
            <a:normAutofit/>
          </a:bodyPr>
          <a:lstStyle/>
          <a:p>
            <a:pPr marL="0" indent="-46037" algn="just">
              <a:buNone/>
              <a:defRPr/>
            </a:pPr>
            <a:r>
              <a:rPr lang="it-IT" dirty="0"/>
              <a:t>Ancora, avendo superato senza obiezioni il limite dell’11 luglio 2022 (data ultima entro cui il Parlamento europeo e il Consiglio avrebbero potuto decidere se sollevare obiezioni chiedendo una modifica o deliberando l’eventuale ritiro della citata proposta di Regolamento delegato) il Regolamento delegato complementare sul clima è di fatto applicabile dal 1 gennaio 2023.</a:t>
            </a:r>
          </a:p>
          <a:p>
            <a:pPr marL="0" indent="-46037" algn="just">
              <a:buNone/>
              <a:defRPr/>
            </a:pPr>
            <a:r>
              <a:rPr lang="it-IT" dirty="0"/>
              <a:t> </a:t>
            </a:r>
            <a:br>
              <a:rPr lang="it-IT" dirty="0"/>
            </a:b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930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779" y="365126"/>
            <a:ext cx="10693021" cy="1081538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Introduzione: riferimenti normativi nei Trattati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779" y="1446664"/>
            <a:ext cx="10515600" cy="480218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b="1" dirty="0"/>
              <a:t>Art. 194 TFUE </a:t>
            </a:r>
            <a:r>
              <a:rPr lang="it-IT" dirty="0"/>
              <a:t>«1.   Nel quadro dell'instaurazione o del funzionamento del mercato interno e tenendo conto dell'esigenza di preservare e migliorare l'ambiente, la politica dell'Unione nel settore dell'energia è intesa, in uno spirito di solidarietà tra Stati membri, a:</a:t>
            </a:r>
          </a:p>
          <a:p>
            <a:pPr marL="0" indent="0" algn="just">
              <a:buNone/>
            </a:pPr>
            <a:r>
              <a:rPr lang="it-IT" dirty="0"/>
              <a:t>	a) garantire il funzionamento del mercato dell'energia,</a:t>
            </a:r>
          </a:p>
          <a:p>
            <a:pPr marL="0" indent="0" algn="just">
              <a:buNone/>
            </a:pPr>
            <a:r>
              <a:rPr lang="it-IT" dirty="0"/>
              <a:t>	b) garantire la sicurezza dell'approvvigionamento energetico nell'Unione,</a:t>
            </a:r>
          </a:p>
          <a:p>
            <a:pPr marL="0" indent="0" algn="just">
              <a:buNone/>
            </a:pPr>
            <a:r>
              <a:rPr lang="it-IT" dirty="0"/>
              <a:t>	c) promuovere il risparmio energetico, l'efficienza energetica e lo sviluppo di energie nuove e 		    rinnovabili,</a:t>
            </a:r>
          </a:p>
          <a:p>
            <a:pPr marL="0" indent="0" algn="just">
              <a:buNone/>
            </a:pPr>
            <a:r>
              <a:rPr lang="it-IT" dirty="0"/>
              <a:t>	d) promuovere l'interconnessione delle reti energetiche.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2.   Fatte salve le altre disposizioni dei trattati, il Parlamento europeo e il Consiglio, deliberando secondo la procedura legislativa ordinaria, stabiliscono le misure necessarie per conseguire gli obiettivi di cui al paragrafo 1. Tali misure sono adottate previa consultazione del Comitato economico e sociale e del Comitato delle regioni. Esse non incidono sul diritto di uno Stato membro di determinare le condizioni di utilizzo delle sue fonti energetiche, la scelta tra varie fonti energetiche e la struttura generale del suo approvvigionamento energetico, fatto salvo l'articolo 192, paragrafo 2, lettera c).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3.   In deroga al paragrafo 2, il Consiglio, deliberando secondo una procedura legislativa speciale, all'unanimità e previa consultazione del Parlamento europeo, stabilisce le misure ivi contemplate se sono principalmente di natura fiscale»</a:t>
            </a:r>
            <a:endParaRPr lang="en-US" altLang="it-IT" sz="2800" dirty="0"/>
          </a:p>
          <a:p>
            <a:endParaRPr lang="it-IT" altLang="it-IT" sz="2800" dirty="0"/>
          </a:p>
          <a:p>
            <a:endParaRPr lang="en-US" alt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779" y="365125"/>
            <a:ext cx="10693021" cy="11842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Il concetto di Solidarietà in ambito energetico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779" y="2044700"/>
            <a:ext cx="10515600" cy="4710943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Concetto trasversale dell’Ordinamento giuridico dell’Unione, contenuto in numerose disposizioni dei Trattati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Assenza di un concetto omnicomprensivo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Valenza Ue in triplice accezione di tipo:</a:t>
            </a:r>
          </a:p>
          <a:p>
            <a:pPr lvl="1" algn="just"/>
            <a:r>
              <a:rPr lang="it-IT" dirty="0"/>
              <a:t>Costituzionale;</a:t>
            </a:r>
          </a:p>
          <a:p>
            <a:pPr lvl="1" algn="just"/>
            <a:r>
              <a:rPr lang="it-IT" dirty="0"/>
              <a:t>Politico;</a:t>
            </a:r>
          </a:p>
          <a:p>
            <a:pPr lvl="1" algn="just"/>
            <a:r>
              <a:rPr lang="it-IT" dirty="0"/>
              <a:t>funzionale</a:t>
            </a:r>
          </a:p>
          <a:p>
            <a:pPr>
              <a:buFont typeface="Arial" charset="0"/>
              <a:buChar char="•"/>
              <a:defRPr/>
            </a:pPr>
            <a:endParaRPr lang="en-US" alt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2E5B98-134D-3121-18E7-066D53871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59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FF0000"/>
                </a:solidFill>
              </a:rPr>
              <a:t>Il concetto di Solidarietà in ambito energetico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12F040-7476-C05D-DCB1-B6FE2E62F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0185"/>
            <a:ext cx="10515600" cy="541718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b="1" dirty="0"/>
              <a:t>VALORE COSTITUZIONALE:</a:t>
            </a:r>
          </a:p>
          <a:p>
            <a:pPr algn="just"/>
            <a:r>
              <a:rPr lang="it-IT" dirty="0"/>
              <a:t>Art. 2 TUE, valore costituzionale della solidarietà</a:t>
            </a:r>
          </a:p>
          <a:p>
            <a:pPr algn="just"/>
            <a:r>
              <a:rPr lang="it-IT" dirty="0"/>
              <a:t>Art. 4, par. 3 TUE, come obiettivo per una leale cooperazione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b="1" dirty="0"/>
              <a:t>VALORE POLITICO:</a:t>
            </a:r>
          </a:p>
          <a:p>
            <a:pPr algn="just"/>
            <a:r>
              <a:rPr lang="it-IT" dirty="0"/>
              <a:t>Art. 3 TUE, obiettivo per ispirare le decisioni politiche ed economiche</a:t>
            </a:r>
          </a:p>
          <a:p>
            <a:pPr algn="just"/>
            <a:r>
              <a:rPr lang="it-IT" dirty="0"/>
              <a:t>Art. 24, par. 2 e 3 TUE, fonda l’azione in materia di politica estera e sicurezza comune sullo sviluppo di una reciproca solidarietà tra Stati Membri</a:t>
            </a:r>
          </a:p>
          <a:p>
            <a:pPr algn="just"/>
            <a:r>
              <a:rPr lang="it-IT" dirty="0"/>
              <a:t>Art. 67, par. 2 TFUE, in materia di asilo, immigrazione e controllo alle frontiere esterne</a:t>
            </a:r>
          </a:p>
          <a:p>
            <a:pPr algn="just"/>
            <a:r>
              <a:rPr lang="it-IT" dirty="0"/>
              <a:t>Art. 120 TFUE pone come riferimento l’art. 3 TUE</a:t>
            </a:r>
          </a:p>
          <a:p>
            <a:pPr algn="just"/>
            <a:r>
              <a:rPr lang="it-IT" dirty="0"/>
              <a:t>Art. 194 TFUE relativo alla solidarietà energetica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b="1" dirty="0"/>
              <a:t>VALORE FUNZIONALE:</a:t>
            </a:r>
          </a:p>
          <a:p>
            <a:pPr algn="just"/>
            <a:r>
              <a:rPr lang="it-IT" dirty="0"/>
              <a:t>Art. 42, par. 7 TUE in materia di politica estera e sicurezza comune</a:t>
            </a:r>
          </a:p>
          <a:p>
            <a:pPr algn="just"/>
            <a:r>
              <a:rPr lang="it-IT" dirty="0"/>
              <a:t>Art. 80 TFUE, in materia di controlli alle frontiere, asilo e immigrazione</a:t>
            </a:r>
          </a:p>
          <a:p>
            <a:pPr algn="just"/>
            <a:r>
              <a:rPr lang="it-IT" dirty="0"/>
              <a:t>Art. 122 TFUE, in materia di politica economica</a:t>
            </a:r>
          </a:p>
          <a:p>
            <a:pPr algn="just"/>
            <a:r>
              <a:rPr lang="it-IT" dirty="0"/>
              <a:t>Art. 222 TFUE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8327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B537EB-A599-BA6E-BD3C-E16F165E8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003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Nozione di solidarietà energetica attraverso la Sentenza Polonia c. Commissione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64D82B-EF9B-D938-E30B-108EB262F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5130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dirty="0"/>
              <a:t>Nella Sentenza Polonia c. Commissione viene utilizzato il riferimento allo spirito di solidarietà espresso dall’art. 194 TFUE, quale parametro di legittimità (efficacia giuridica per la primissima volta)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DECISIONE COMMISSIONE SUL GASDOTTO OPAL 2016; C(2016) 6950 </a:t>
            </a:r>
            <a:r>
              <a:rPr lang="it-IT" dirty="0" err="1"/>
              <a:t>final</a:t>
            </a: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CAUSA C-848/19 P. GERMANIA-POLONIA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SENTENZA CGUE DEL 15 LUGLIO 2021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Tenendo a mente:</a:t>
            </a:r>
          </a:p>
          <a:p>
            <a:pPr lvl="1" algn="just"/>
            <a:r>
              <a:rPr lang="it-IT" dirty="0"/>
              <a:t>DIRETTIVA 2003/55/CE del Parlamento europeo e del Consiglio</a:t>
            </a:r>
          </a:p>
          <a:p>
            <a:pPr lvl="1" algn="just"/>
            <a:r>
              <a:rPr lang="it-IT" dirty="0"/>
              <a:t>DIRETTIVA 2009/73/CE del Parlamento europeo e del Consiglio (abroga la precedente; GU 2009, L. 211, p.94)</a:t>
            </a:r>
          </a:p>
          <a:p>
            <a:pPr marL="0" indent="0" algn="just">
              <a:buNone/>
            </a:pPr>
            <a:r>
              <a:rPr lang="it-IT" dirty="0">
                <a:solidFill>
                  <a:srgbClr val="00B0F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058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25957E-C6E7-C77E-5931-5C3B04D6F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490" y="365126"/>
            <a:ext cx="10985310" cy="858194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solidarietà energetica negli atti di diritto derivato dell’Unione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FB9AC0-1FA1-F114-4F9C-35A9D0753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90" y="1770844"/>
            <a:ext cx="10985310" cy="5087156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La solidarietà interstatuale costituisce una caratteristica fondamentale dell’appartenenza dell’Unione, indispensabile per ripartire e ridurre i rischi individuali di ciascun Stato Membro nel mercato integrato dell’energia:</a:t>
            </a:r>
          </a:p>
          <a:p>
            <a:pPr algn="just"/>
            <a:endParaRPr lang="it-IT" dirty="0"/>
          </a:p>
          <a:p>
            <a:pPr lvl="1" algn="just"/>
            <a:r>
              <a:rPr lang="it-IT" dirty="0"/>
              <a:t>PRIMO PROFILO: Reg. 2019/941/UE</a:t>
            </a:r>
          </a:p>
          <a:p>
            <a:pPr lvl="1" algn="just"/>
            <a:r>
              <a:rPr lang="it-IT" dirty="0"/>
              <a:t>SECONDO PROFILO: </a:t>
            </a:r>
            <a:r>
              <a:rPr lang="it-IT" i="1" dirty="0"/>
              <a:t>Un-building</a:t>
            </a:r>
            <a:r>
              <a:rPr lang="it-IT" dirty="0"/>
              <a:t> delle attività di gestione</a:t>
            </a:r>
          </a:p>
          <a:p>
            <a:pPr lvl="1" algn="just"/>
            <a:r>
              <a:rPr lang="it-IT" dirty="0"/>
              <a:t>TERZO PROFILO: Reg. 2018/1999/UE e DECISIONE 2017/684/UE</a:t>
            </a:r>
          </a:p>
          <a:p>
            <a:pPr lvl="1" algn="just"/>
            <a:r>
              <a:rPr lang="it-IT" dirty="0"/>
              <a:t>QUARTO PROFILO: Reg. 2017/1938</a:t>
            </a:r>
          </a:p>
          <a:p>
            <a:pPr marL="754063" lvl="1" indent="-342900" eaLnBrk="1" hangingPunct="1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2156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AA4406-F78B-5A26-8C16-895694821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299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SICUREZZA ENERGETICA: normativa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940817-58D3-FDED-1122-9CA11D1D0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424"/>
            <a:ext cx="10515600" cy="534992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 sicurezza nell’approvvigionamento energetico è indispensabile per il benessere dei cittadini e per il corretto funzionamento delle imprese e dei servizi sociali (Art. 194, par 2 TFUE sulle competenze)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Le sfide dell’Unione europea: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Gestire la dipendenza dei combustibili fossili (carbone, gas naturale, petrolio);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Ridurre il consumo di energia;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Incentivare l’uso di fonti energetiche rinnovabili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Obiettivi posti dall’Unione dell’energia (2015) nel diversificare le fonti energetiche, garantendo la sicurezza energetica attraverso la solidarietà e la cooperazione tra i paesi UE</a:t>
            </a:r>
          </a:p>
          <a:p>
            <a:pPr marL="0" indent="0" algn="just">
              <a:buNone/>
            </a:pPr>
            <a:r>
              <a:rPr lang="it-IT" dirty="0"/>
              <a:t> </a:t>
            </a:r>
          </a:p>
          <a:p>
            <a:pPr marL="0" indent="-46037" algn="just">
              <a:buNone/>
            </a:pP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97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84AF71-6954-7782-35A1-A5A8B9BEF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69" y="150125"/>
            <a:ext cx="11162731" cy="887105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SICUREZZA ENERGETICA: normativa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172FBE-352F-F2E3-298F-F57481A73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069" y="1214652"/>
            <a:ext cx="11696131" cy="5773002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REGOLAMENTO UE 2019/941 sulla preparazione ai rischi nel settore dell’energia elettrica (abroga la DIRETTIVA 2005/89/CE)</a:t>
            </a:r>
          </a:p>
          <a:p>
            <a:pPr lvl="1" algn="just"/>
            <a:r>
              <a:rPr lang="it-IT" dirty="0"/>
              <a:t>Pacchetto «Energia pulita per tutti gli europei»</a:t>
            </a:r>
          </a:p>
          <a:p>
            <a:pPr lvl="1" algn="just"/>
            <a:r>
              <a:rPr lang="it-IT" dirty="0"/>
              <a:t>Cooperazione tra Stati Membri</a:t>
            </a:r>
          </a:p>
          <a:p>
            <a:pPr lvl="1" algn="just"/>
            <a:r>
              <a:rPr lang="it-IT" dirty="0"/>
              <a:t>Strumenti atti a garantire adeguati piani di prevenzione</a:t>
            </a:r>
          </a:p>
          <a:p>
            <a:pPr lvl="1" algn="just"/>
            <a:r>
              <a:rPr lang="it-IT" dirty="0"/>
              <a:t>Spirito di solidarietà come principio cardine</a:t>
            </a:r>
          </a:p>
          <a:p>
            <a:pPr lvl="1" algn="just"/>
            <a:endParaRPr lang="it-IT" dirty="0"/>
          </a:p>
          <a:p>
            <a:pPr lvl="1" algn="just"/>
            <a:endParaRPr lang="it-IT" dirty="0"/>
          </a:p>
          <a:p>
            <a:pPr algn="just"/>
            <a:r>
              <a:rPr lang="it-IT" dirty="0"/>
              <a:t>REGOLAMENTO UE 2017/1938</a:t>
            </a:r>
          </a:p>
          <a:p>
            <a:pPr lvl="1" algn="just"/>
            <a:r>
              <a:rPr lang="it-IT" dirty="0"/>
              <a:t>Sicurezza approvvigionamento del gas</a:t>
            </a:r>
          </a:p>
          <a:p>
            <a:pPr lvl="1" algn="just"/>
            <a:r>
              <a:rPr lang="it-IT" dirty="0"/>
              <a:t>Introduce salvaguardie per la sicurezza</a:t>
            </a:r>
          </a:p>
          <a:p>
            <a:pPr lvl="1" algn="just"/>
            <a:r>
              <a:rPr lang="it-IT" dirty="0"/>
              <a:t>Meccanismi rafforzati di prevenzione e di risposta alle crisi</a:t>
            </a:r>
          </a:p>
          <a:p>
            <a:pPr marL="0" indent="-46037" algn="just">
              <a:buNone/>
              <a:defRPr/>
            </a:pPr>
            <a:endParaRPr lang="it-IT" altLang="it-IT" sz="3200" dirty="0">
              <a:solidFill>
                <a:srgbClr val="00B0F0"/>
              </a:solidFill>
              <a:latin typeface="+mj-lt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9516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EBEB4-E072-BBE2-7CE8-5BFB4D0B1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955" y="146762"/>
            <a:ext cx="11080845" cy="74034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SICUREZZA ENERGETICA: normativa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D7BD2E-EB9B-1C35-AA4D-3CD4BEF94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955" y="1105470"/>
            <a:ext cx="11518711" cy="57525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DIRETTIVA 2009/119/CE: Livello minimo di scorte di petrolio</a:t>
            </a:r>
          </a:p>
          <a:p>
            <a:pPr lvl="1" algn="just"/>
            <a:r>
              <a:rPr lang="it-IT" dirty="0"/>
              <a:t>90 giorni di importazione netta giornaliera</a:t>
            </a:r>
          </a:p>
          <a:p>
            <a:pPr marL="914400" lvl="2" indent="0" algn="just">
              <a:buNone/>
            </a:pPr>
            <a:r>
              <a:rPr lang="it-IT" dirty="0">
                <a:solidFill>
                  <a:srgbClr val="00B0F0"/>
                </a:solidFill>
              </a:rPr>
              <a:t>                     Oppure</a:t>
            </a:r>
          </a:p>
          <a:p>
            <a:pPr lvl="1" algn="just"/>
            <a:r>
              <a:rPr lang="it-IT" dirty="0"/>
              <a:t>61 giorni di consumo interno giornaliero medio</a:t>
            </a:r>
          </a:p>
          <a:p>
            <a:pPr marL="914400" lvl="2" indent="0" algn="just">
              <a:buNone/>
            </a:pPr>
            <a:endParaRPr lang="it-IT" dirty="0"/>
          </a:p>
          <a:p>
            <a:pPr marL="914400" lvl="2" indent="0" algn="just">
              <a:buNone/>
            </a:pPr>
            <a:r>
              <a:rPr lang="it-IT" dirty="0">
                <a:solidFill>
                  <a:srgbClr val="00B0F0"/>
                </a:solidFill>
              </a:rPr>
              <a:t>(a seconda del risultato quantitativamente maggiore)</a:t>
            </a:r>
          </a:p>
          <a:p>
            <a:pPr marL="457200" lvl="1" indent="0" algn="just">
              <a:buNone/>
            </a:pPr>
            <a:endParaRPr lang="it-IT" dirty="0"/>
          </a:p>
          <a:p>
            <a:pPr lvl="1" algn="just"/>
            <a:endParaRPr lang="it-IT" dirty="0"/>
          </a:p>
          <a:p>
            <a:pPr algn="just"/>
            <a:r>
              <a:rPr lang="it-IT" dirty="0"/>
              <a:t>DIRETTIVA 2013/30/UE </a:t>
            </a:r>
          </a:p>
          <a:p>
            <a:pPr lvl="1" algn="just"/>
            <a:r>
              <a:rPr lang="it-IT" dirty="0"/>
              <a:t>Norme sulla sicurezza delle operazioni in mare nel settore degli idrocarburi </a:t>
            </a:r>
          </a:p>
          <a:p>
            <a:pPr lvl="1" algn="just"/>
            <a:r>
              <a:rPr lang="it-IT" dirty="0"/>
              <a:t>Disposizioni speciali</a:t>
            </a:r>
          </a:p>
          <a:p>
            <a:pPr lvl="1" algn="just"/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DIRETTIVA 2019/692 che modifica la DIRETTIVA 2009/73/CE sul gas</a:t>
            </a:r>
          </a:p>
          <a:p>
            <a:pPr lvl="1" algn="just"/>
            <a:r>
              <a:rPr lang="it-IT" dirty="0"/>
              <a:t>Ampliamento dei gasdotti da e verso Paesi terzi    COM(2017)0660</a:t>
            </a:r>
          </a:p>
          <a:p>
            <a:pPr lvl="1" algn="just"/>
            <a:r>
              <a:rPr lang="it-IT" dirty="0"/>
              <a:t>Norme del mercato interno del gas</a:t>
            </a:r>
          </a:p>
          <a:p>
            <a:pPr lvl="1" algn="just"/>
            <a:r>
              <a:rPr lang="it-IT" dirty="0"/>
              <a:t>Deroghe ai gasdotti esistenti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pPr lvl="1"/>
            <a:endParaRPr lang="it-IT" dirty="0"/>
          </a:p>
          <a:p>
            <a:pPr marL="1325563" lvl="2" indent="-457200" algn="just"/>
            <a:endParaRPr lang="it-IT" altLang="it-IT" sz="2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5193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572</TotalTime>
  <Words>1575</Words>
  <Application>Microsoft Macintosh PowerPoint</Application>
  <PresentationFormat>Widescreen</PresentationFormat>
  <Paragraphs>185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Tema di Office</vt:lpstr>
      <vt:lpstr>Diritto del Mercato Unico Europeo Prof. Dr. Alessandro Nato</vt:lpstr>
      <vt:lpstr>Introduzione: riferimenti normativi nei Trattati</vt:lpstr>
      <vt:lpstr>Il concetto di Solidarietà in ambito energetico</vt:lpstr>
      <vt:lpstr>Il concetto di Solidarietà in ambito energetico</vt:lpstr>
      <vt:lpstr>Nozione di solidarietà energetica attraverso la Sentenza Polonia c. Commissione</vt:lpstr>
      <vt:lpstr>La solidarietà energetica negli atti di diritto derivato dell’Unione europea</vt:lpstr>
      <vt:lpstr>SICUREZZA ENERGETICA: normativa</vt:lpstr>
      <vt:lpstr>SICUREZZA ENERGETICA: normativa</vt:lpstr>
      <vt:lpstr>SICUREZZA ENERGETICA: normativa</vt:lpstr>
      <vt:lpstr>La sicurezza nell’approvvigionamento energetico</vt:lpstr>
      <vt:lpstr>Decarbonizzazione </vt:lpstr>
      <vt:lpstr>La Tassonomia Verde dell’Unione europea</vt:lpstr>
      <vt:lpstr>La Tassonomia Verde dell’Unione europea</vt:lpstr>
      <vt:lpstr>La Tassonomia Verde dell’Unione europea</vt:lpstr>
      <vt:lpstr>La Tassonomia Verde dell’Unione europea</vt:lpstr>
      <vt:lpstr>La Tassonomia Verde dell’Unione europea</vt:lpstr>
      <vt:lpstr>La Tassonomia Verde dell’Unione europea</vt:lpstr>
      <vt:lpstr>La Tassonomia Verde dell’Unione europea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139</cp:revision>
  <dcterms:created xsi:type="dcterms:W3CDTF">2022-09-09T08:27:37Z</dcterms:created>
  <dcterms:modified xsi:type="dcterms:W3CDTF">2024-02-12T12:30:24Z</dcterms:modified>
</cp:coreProperties>
</file>