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335" r:id="rId2"/>
    <p:sldId id="348" r:id="rId3"/>
    <p:sldId id="349" r:id="rId4"/>
    <p:sldId id="380" r:id="rId5"/>
    <p:sldId id="381" r:id="rId6"/>
    <p:sldId id="362" r:id="rId7"/>
    <p:sldId id="382" r:id="rId8"/>
    <p:sldId id="383" r:id="rId9"/>
    <p:sldId id="384" r:id="rId10"/>
    <p:sldId id="385" r:id="rId11"/>
    <p:sldId id="386" r:id="rId12"/>
    <p:sldId id="387" r:id="rId13"/>
    <p:sldId id="388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A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781"/>
  </p:normalViewPr>
  <p:slideViewPr>
    <p:cSldViewPr snapToGrid="0">
      <p:cViewPr varScale="1">
        <p:scale>
          <a:sx n="111" d="100"/>
          <a:sy n="111" d="100"/>
        </p:scale>
        <p:origin x="63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A80CC-20A3-C344-B06D-E9D596BF494B}" type="datetimeFigureOut">
              <a:rPr lang="it-IT" smtClean="0"/>
              <a:t>24/03/26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2D968-9B0B-C141-B041-8A419C610F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15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168A-61D4-FFA8-8073-8B113514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3F24C7C-F9AE-37D4-7916-639B83782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8DA0A5D-BAC1-6231-25FF-C79C520B55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0D2ABB0-65E2-83C1-F146-325C1B00B9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04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36914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7354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8104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4133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57865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103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68514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7298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14035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79803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25111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1434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2ECC72-280E-72C2-E2B3-2F41D58E58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D44E9CE-69A3-29A1-5AF6-6DD7B66EE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F349DE-8CBE-779B-A2B8-725146DDC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24/03/26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65AB88-27BE-6551-CEA1-2E5FD4301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126DFB-E67D-104D-E92C-6B481273B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161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A4BCF8-B44D-75F6-05F6-C51F42D76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6950FA2-3CA6-EC55-018D-FC99DCE48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A36E9-0A85-B334-9BF5-E95E8FDD2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24/03/26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F4449E-A309-30FC-E172-8B6E05F2B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FD431D-B051-D7FD-CF35-A802BBE0D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6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43160DE-C0F2-241D-A089-6DBD3CDD0D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4C2FF80-ED34-BC9E-9C4A-6EF48C078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75C88F-9995-28B1-DB86-B48F4273F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24/03/26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CFADBB-B403-A9DF-C4E8-1D2E8FD6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3251D9-4DE2-1CB8-5940-ED4B6BB10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290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B0A04-BBE7-D343-BF4A-4CC426B845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353" y="1672314"/>
            <a:ext cx="11189995" cy="547200"/>
          </a:xfrm>
        </p:spPr>
        <p:txBody>
          <a:bodyPr lIns="0" tIns="0" rIns="0" bIns="0" anchor="t" anchorCtr="0">
            <a:spAutoFit/>
          </a:bodyPr>
          <a:lstStyle>
            <a:lvl1pPr algn="l">
              <a:defRPr sz="38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0679AF4-40BB-0349-820B-505BF6BB1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261" y="2243181"/>
            <a:ext cx="11189994" cy="619850"/>
          </a:xfrm>
        </p:spPr>
        <p:txBody>
          <a:bodyPr lIns="0" tIns="0" rIns="0" bIns="0" anchor="t">
            <a:spAutoFit/>
          </a:bodyPr>
          <a:lstStyle>
            <a:lvl1pPr marL="0" indent="0" algn="l">
              <a:buNone/>
              <a:defRPr sz="3800">
                <a:solidFill>
                  <a:srgbClr val="003A70"/>
                </a:solidFill>
                <a:latin typeface="Luiss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1A5510-EE32-3446-8828-82083C2039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271" y="3891534"/>
            <a:ext cx="5565913" cy="547200"/>
          </a:xfrm>
        </p:spPr>
        <p:txBody>
          <a:bodyPr lIns="0" tIns="0" rIns="0" bIns="0" anchor="b"/>
          <a:lstStyle>
            <a:lvl1pPr algn="l">
              <a:defRPr sz="22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fld id="{90A97C65-1B54-DB47-A604-7DF0E350DE20}" type="datetime4">
              <a:rPr lang="it-IT" smtClean="0"/>
              <a:pPr/>
              <a:t>24 marzo 2026</a:t>
            </a:fld>
            <a:endParaRPr lang="it-IT" dirty="0"/>
          </a:p>
        </p:txBody>
      </p: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3" name="Rettangolo 62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5" name="Rettangolo 64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9" name="Rettangolo 6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1" name="Rettangolo 70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Rettangolo 72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A4C5C7EC-083B-CD48-A862-19F4ED944048}"/>
              </a:ext>
            </a:extLst>
          </p:cNvPr>
          <p:cNvGrpSpPr/>
          <p:nvPr userDrawn="1"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  <a:solidFill>
            <a:srgbClr val="006298"/>
          </a:solidFill>
        </p:grpSpPr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Rettangolo 57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Rettangolo 61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8" name="Rettangolo 67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2" name="Rettangolo 71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75" name="Immagine 74">
            <a:extLst>
              <a:ext uri="{FF2B5EF4-FFF2-40B4-BE49-F238E27FC236}">
                <a16:creationId xmlns:a16="http://schemas.microsoft.com/office/drawing/2014/main" id="{F496A682-0F52-234A-8803-BDFAFDE999A5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>
            <a:off x="515508" y="5066132"/>
            <a:ext cx="3257143" cy="547200"/>
          </a:xfrm>
          <a:prstGeom prst="rect">
            <a:avLst/>
          </a:prstGeom>
        </p:spPr>
      </p:pic>
      <p:sp>
        <p:nvSpPr>
          <p:cNvPr id="32" name="Segnaposto testo 77">
            <a:extLst>
              <a:ext uri="{FF2B5EF4-FFF2-40B4-BE49-F238E27FC236}">
                <a16:creationId xmlns:a16="http://schemas.microsoft.com/office/drawing/2014/main" id="{11E9754D-4544-094C-90CE-D95DEC303D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225" y="795857"/>
            <a:ext cx="6889750" cy="724967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it-IT" sz="2000" b="0" i="0" smtClean="0">
                <a:solidFill>
                  <a:srgbClr val="003A70"/>
                </a:solidFill>
                <a:effectLst/>
                <a:latin typeface="Luiss Sans" pitchFamily="2" charset="0"/>
              </a:defRPr>
            </a:lvl1pPr>
          </a:lstStyle>
          <a:p>
            <a:r>
              <a:rPr lang="it-IT" dirty="0"/>
              <a:t>Specifica, Dipartimento, School</a:t>
            </a:r>
            <a:endParaRPr lang="it-IT" dirty="0">
              <a:solidFill>
                <a:srgbClr val="004274"/>
              </a:solidFill>
              <a:effectLst/>
              <a:latin typeface="Luiss type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F48BF19-5644-BB43-8AD2-AEB567996144}"/>
              </a:ext>
            </a:extLst>
          </p:cNvPr>
          <p:cNvSpPr txBox="1"/>
          <p:nvPr userDrawn="1"/>
        </p:nvSpPr>
        <p:spPr>
          <a:xfrm>
            <a:off x="527023" y="500698"/>
            <a:ext cx="5553075" cy="2646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it-IT" sz="2000" b="1" i="0" dirty="0">
                <a:solidFill>
                  <a:srgbClr val="003A70"/>
                </a:solidFill>
                <a:latin typeface="Luiss Sans" pitchFamily="2" charset="0"/>
              </a:rPr>
              <a:t>Luiss</a:t>
            </a:r>
          </a:p>
        </p:txBody>
      </p:sp>
    </p:spTree>
    <p:extLst>
      <p:ext uri="{BB962C8B-B14F-4D97-AF65-F5344CB8AC3E}">
        <p14:creationId xmlns:p14="http://schemas.microsoft.com/office/powerpoint/2010/main" val="3280944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864">
          <p15:clr>
            <a:srgbClr val="FBAE40"/>
          </p15:clr>
        </p15:guide>
        <p15:guide id="5" orient="horz" pos="3517">
          <p15:clr>
            <a:srgbClr val="FBAE40"/>
          </p15:clr>
        </p15:guide>
        <p15:guide id="7" orient="horz" pos="2742">
          <p15:clr>
            <a:srgbClr val="FBAE40"/>
          </p15:clr>
        </p15:guide>
        <p15:guide id="8" orient="horz" pos="1091">
          <p15:clr>
            <a:srgbClr val="FBAE40"/>
          </p15:clr>
        </p15:guide>
        <p15:guide id="10" pos="5011">
          <p15:clr>
            <a:srgbClr val="FBAE40"/>
          </p15:clr>
        </p15:guide>
        <p15:guide id="11" pos="467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DA9BEF-80A2-2331-DC94-EBB0C2858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D19C77-4BE8-2E96-C0B8-733DE692E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85FAC5-3CEB-E7E8-0C26-13461939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24/03/26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A447C6-BBB5-AE5F-213C-A75B55A31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170495-A64D-9581-65F3-209633DE8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49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0DBE94-C5A7-7146-5DF9-B7AE84427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5495F73-6741-4E8D-C2F4-35124625B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5B4F62-E436-DCD4-5D5B-80B9D88F5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24/03/26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8E0835-B3FC-ED34-1FF8-BF1E940D8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662F94-BC73-17CD-5247-355D5A549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98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0D406D-7C0D-5EA4-D71A-8F5038314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46FA6B-3F0C-218F-C39C-212A702CC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09847B-C27A-8415-A22C-D74574350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51B669-6778-1071-378A-FCF068101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24/03/26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866B33-D405-6AA2-04DD-8D1A4A8C7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AC9CED0-7C38-A680-A3E8-79967908D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15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BFFFC2-9497-EE80-67E2-95617E1A9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3221A3-3F79-CE47-AF15-BE1883619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2B4A25-4702-E7AF-1318-918274CAF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E371380-C290-51C9-BF6A-DB6754F26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48FF730-5359-B6A8-B12D-A36D5C2F2F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BFF7F4F-D638-4C9A-8225-D0E96B3A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24/03/26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7A56874-A21B-AD3C-00FA-F73655AEF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F0A97E2-611F-6021-6B95-F37F906B9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136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654111-F026-CDC0-4656-B719E1D1A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752540F-E4FE-8F35-FFC5-574203D84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24/03/26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6D46E13-2E96-77A9-462A-3E8D64C38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BCDD7D3-6592-93E6-0D4D-2BDD17C36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543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94E561C-1D2F-5C79-09C0-3D8544DF8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24/03/26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F675F10-CBB4-3D3F-3CBF-6B255BB4E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2CDB5B-B609-4500-47F1-2A34113D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400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6ECC02-1330-B1DC-C297-5E4569F69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EBE631-1F5E-974F-F0D9-B1BB4012C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6E9B07D-A11A-F80A-0F10-BFB1AD274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DC8AF56-3003-6CD2-099B-C437A1B92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24/03/26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64C94F-F4C9-4E16-C2CC-06D44F647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8C6C2-503B-F1F4-C5B7-CE60FD4ED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42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D4A6A7-397A-029E-4F1F-518C7DD2E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7C1659A-5181-3716-91F0-E512EC0385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104660F-3444-29CE-0022-A347C1BB8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CDFF5B3-9EA7-28FC-8CB4-8EE9CB903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24/03/26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A5424BD-8406-7085-3A44-2B6AC1F0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C46EAB-6271-89BD-988F-1683B808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773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5F06D29-4895-B3EE-1718-BD95BD40D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E5F458-6B28-8315-C74D-7DB77A5A3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2741B5-7DDD-D058-E233-735285CD5B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286A0-824A-5942-B62D-2CDCFA938951}" type="datetimeFigureOut">
              <a:rPr lang="it-IT" smtClean="0"/>
              <a:t>24/03/26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1DB45D-58C4-C289-B768-AE08237F66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C36594-999E-2C84-4402-3F6FB517C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33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4E4BF2-12BC-D68B-DB54-3E9069791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6A8F5F-E5AD-743A-2736-31A5C5BE10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it-IT" sz="6000" dirty="0"/>
              <a:t>Procedimento di conclusione dei trattati</a:t>
            </a:r>
            <a:r>
              <a:rPr lang="it-IT" sz="5800" b="1" dirty="0"/>
              <a:t>
</a:t>
            </a:r>
            <a:endParaRPr lang="en-US" sz="5800" b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D1090-A6BF-477D-00A1-C98788112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814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 algn="just">
              <a:buNone/>
            </a:pPr>
            <a:r>
              <a:rPr lang="en-US" sz="4000" dirty="0"/>
              <a:t>
</a:t>
            </a:r>
            <a:r>
              <a:rPr lang="en-US" sz="4400" dirty="0"/>
              <a:t>Le </a:t>
            </a:r>
            <a:r>
              <a:rPr lang="en-US" sz="4400" dirty="0" err="1"/>
              <a:t>Camere</a:t>
            </a:r>
            <a:r>
              <a:rPr lang="en-US" sz="4400" dirty="0"/>
              <a:t> </a:t>
            </a:r>
            <a:r>
              <a:rPr lang="en-US" sz="4400" dirty="0" err="1"/>
              <a:t>autorizzano</a:t>
            </a:r>
            <a:r>
              <a:rPr lang="en-US" sz="4400" dirty="0"/>
              <a:t> con </a:t>
            </a:r>
            <a:r>
              <a:rPr lang="en-US" sz="4400" dirty="0" err="1"/>
              <a:t>legge</a:t>
            </a:r>
            <a:r>
              <a:rPr lang="en-US" sz="4400" dirty="0"/>
              <a:t> la </a:t>
            </a:r>
            <a:r>
              <a:rPr lang="en-US" sz="4400" dirty="0" err="1"/>
              <a:t>ratifica</a:t>
            </a:r>
            <a:r>
              <a:rPr lang="en-US" sz="4400" dirty="0"/>
              <a:t> </a:t>
            </a:r>
            <a:r>
              <a:rPr lang="en-US" sz="4400" dirty="0" err="1"/>
              <a:t>dei</a:t>
            </a:r>
            <a:r>
              <a:rPr lang="en-US" sz="4400" dirty="0"/>
              <a:t> </a:t>
            </a:r>
            <a:r>
              <a:rPr lang="en-US" sz="4400" dirty="0" err="1"/>
              <a:t>trattati</a:t>
            </a:r>
            <a:r>
              <a:rPr lang="en-US" sz="4400" dirty="0"/>
              <a:t> </a:t>
            </a:r>
            <a:r>
              <a:rPr lang="en-US" sz="4400" dirty="0" err="1"/>
              <a:t>internazionali</a:t>
            </a:r>
            <a:r>
              <a:rPr lang="en-US" sz="4400" dirty="0"/>
              <a:t> </a:t>
            </a:r>
            <a:r>
              <a:rPr lang="en-US" sz="4400" dirty="0" err="1"/>
              <a:t>che</a:t>
            </a:r>
            <a:r>
              <a:rPr lang="en-US" sz="4400" dirty="0"/>
              <a:t> </a:t>
            </a:r>
            <a:r>
              <a:rPr lang="en-US" sz="4400" dirty="0" err="1"/>
              <a:t>sono</a:t>
            </a:r>
            <a:r>
              <a:rPr lang="en-US" sz="4400" dirty="0"/>
              <a:t> di natura </a:t>
            </a:r>
            <a:r>
              <a:rPr lang="en-US" sz="4400" dirty="0" err="1"/>
              <a:t>politica</a:t>
            </a:r>
            <a:r>
              <a:rPr lang="en-US" sz="4400" dirty="0"/>
              <a:t>, o </a:t>
            </a:r>
            <a:r>
              <a:rPr lang="en-US" sz="4400" dirty="0" err="1"/>
              <a:t>prevedono</a:t>
            </a:r>
            <a:r>
              <a:rPr lang="en-US" sz="4400" dirty="0"/>
              <a:t> </a:t>
            </a:r>
            <a:r>
              <a:rPr lang="en-US" sz="4400" dirty="0" err="1"/>
              <a:t>arbitrati</a:t>
            </a:r>
            <a:r>
              <a:rPr lang="en-US" sz="4400" dirty="0"/>
              <a:t> o </a:t>
            </a:r>
            <a:r>
              <a:rPr lang="en-US" sz="4400" dirty="0" err="1"/>
              <a:t>regolamenti</a:t>
            </a:r>
            <a:r>
              <a:rPr lang="en-US" sz="4400" dirty="0"/>
              <a:t> </a:t>
            </a:r>
            <a:r>
              <a:rPr lang="en-US" sz="4400" dirty="0" err="1"/>
              <a:t>giudiziari</a:t>
            </a:r>
            <a:r>
              <a:rPr lang="en-US" sz="4400" dirty="0"/>
              <a:t>, o </a:t>
            </a:r>
            <a:r>
              <a:rPr lang="en-US" sz="4400" dirty="0" err="1"/>
              <a:t>importano</a:t>
            </a:r>
            <a:r>
              <a:rPr lang="en-US" sz="4400" dirty="0"/>
              <a:t> </a:t>
            </a:r>
            <a:r>
              <a:rPr lang="en-US" sz="4400" dirty="0" err="1"/>
              <a:t>variazioni</a:t>
            </a:r>
            <a:r>
              <a:rPr lang="en-US" sz="4400" dirty="0"/>
              <a:t> del </a:t>
            </a:r>
            <a:r>
              <a:rPr lang="en-US" sz="4400" dirty="0" err="1"/>
              <a:t>territorio</a:t>
            </a:r>
            <a:r>
              <a:rPr lang="en-US" sz="4400" dirty="0"/>
              <a:t> od </a:t>
            </a:r>
            <a:r>
              <a:rPr lang="en-US" sz="4400" dirty="0" err="1"/>
              <a:t>oneri</a:t>
            </a:r>
            <a:r>
              <a:rPr lang="en-US" sz="4400" dirty="0"/>
              <a:t> alle </a:t>
            </a:r>
            <a:r>
              <a:rPr lang="en-US" sz="4400" dirty="0" err="1"/>
              <a:t>finanze</a:t>
            </a:r>
            <a:r>
              <a:rPr lang="en-US" sz="4400" dirty="0"/>
              <a:t> o </a:t>
            </a:r>
            <a:r>
              <a:rPr lang="en-US" sz="4400" dirty="0" err="1"/>
              <a:t>modificazioni</a:t>
            </a:r>
            <a:r>
              <a:rPr lang="en-US" sz="4400" dirty="0"/>
              <a:t> di </a:t>
            </a:r>
            <a:r>
              <a:rPr lang="en-US" sz="4400" dirty="0" err="1"/>
              <a:t>leggi</a:t>
            </a:r>
            <a:r>
              <a:rPr lang="en-US" sz="4400" dirty="0"/>
              <a:t>. </a:t>
            </a:r>
            <a:endParaRPr lang="it-IT" sz="4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000" dirty="0"/>
              <a:t>Costituzione italiana</a:t>
            </a:r>
            <a:br>
              <a:rPr lang="it-IT" sz="4000" dirty="0"/>
            </a:br>
            <a:r>
              <a:rPr lang="it-IT" sz="4000" dirty="0"/>
              <a:t>Articolo 80</a:t>
            </a: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4965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en-US" sz="4200" dirty="0"/>
              <a:t>La </a:t>
            </a:r>
            <a:r>
              <a:rPr lang="en-US" sz="4200" dirty="0" err="1"/>
              <a:t>presente</a:t>
            </a:r>
            <a:r>
              <a:rPr lang="en-US" sz="4200" dirty="0"/>
              <a:t> </a:t>
            </a:r>
            <a:r>
              <a:rPr lang="en-US" sz="4200" dirty="0" err="1"/>
              <a:t>Convenzione</a:t>
            </a:r>
            <a:r>
              <a:rPr lang="en-US" sz="4200" dirty="0"/>
              <a:t> </a:t>
            </a:r>
            <a:r>
              <a:rPr lang="en-US" sz="4200" dirty="0" err="1"/>
              <a:t>entrerà</a:t>
            </a:r>
            <a:r>
              <a:rPr lang="en-US" sz="4200" dirty="0"/>
              <a:t> in </a:t>
            </a:r>
            <a:r>
              <a:rPr lang="en-US" sz="4200" dirty="0" err="1"/>
              <a:t>vigore</a:t>
            </a:r>
            <a:r>
              <a:rPr lang="en-US" sz="4200" dirty="0"/>
              <a:t> il </a:t>
            </a:r>
            <a:r>
              <a:rPr lang="en-US" sz="4200" dirty="0" err="1"/>
              <a:t>trentesimo</a:t>
            </a:r>
            <a:r>
              <a:rPr lang="en-US" sz="4200" dirty="0"/>
              <a:t> </a:t>
            </a:r>
            <a:r>
              <a:rPr lang="en-US" sz="4200" dirty="0" err="1"/>
              <a:t>giorno</a:t>
            </a:r>
            <a:r>
              <a:rPr lang="en-US" sz="4200" dirty="0"/>
              <a:t> </a:t>
            </a:r>
            <a:r>
              <a:rPr lang="en-US" sz="4200" dirty="0" err="1"/>
              <a:t>successivo</a:t>
            </a:r>
            <a:r>
              <a:rPr lang="en-US" sz="4200" dirty="0"/>
              <a:t> </a:t>
            </a:r>
            <a:r>
              <a:rPr lang="en-US" sz="4200" dirty="0" err="1"/>
              <a:t>alla</a:t>
            </a:r>
            <a:r>
              <a:rPr lang="en-US" sz="4200" dirty="0"/>
              <a:t> data di </a:t>
            </a:r>
            <a:r>
              <a:rPr lang="en-US" sz="4200" dirty="0" err="1"/>
              <a:t>deposito</a:t>
            </a:r>
            <a:r>
              <a:rPr lang="en-US" sz="4200" dirty="0"/>
              <a:t> del </a:t>
            </a:r>
            <a:r>
              <a:rPr lang="en-US" sz="4200" dirty="0" err="1"/>
              <a:t>trentacinquesimo</a:t>
            </a:r>
            <a:r>
              <a:rPr lang="en-US" sz="4200" dirty="0"/>
              <a:t> </a:t>
            </a:r>
            <a:r>
              <a:rPr lang="en-US" sz="4200" dirty="0" err="1"/>
              <a:t>strumento</a:t>
            </a:r>
            <a:r>
              <a:rPr lang="en-US" sz="4200" dirty="0"/>
              <a:t> di </a:t>
            </a:r>
            <a:r>
              <a:rPr lang="en-US" sz="4200" dirty="0" err="1"/>
              <a:t>ratifica</a:t>
            </a:r>
            <a:r>
              <a:rPr lang="en-US" sz="4200" dirty="0"/>
              <a:t> o di </a:t>
            </a:r>
            <a:r>
              <a:rPr lang="en-US" sz="4200" dirty="0" err="1"/>
              <a:t>adesione</a:t>
            </a:r>
            <a:r>
              <a:rPr lang="en-US" sz="4200" dirty="0"/>
              <a:t>.
Per </a:t>
            </a:r>
            <a:r>
              <a:rPr lang="en-US" sz="4200" dirty="0" err="1"/>
              <a:t>ogni</a:t>
            </a:r>
            <a:r>
              <a:rPr lang="en-US" sz="4200" dirty="0"/>
              <a:t> </a:t>
            </a:r>
            <a:r>
              <a:rPr lang="en-US" sz="4200" dirty="0" err="1"/>
              <a:t>Stato</a:t>
            </a:r>
            <a:r>
              <a:rPr lang="en-US" sz="4200" dirty="0"/>
              <a:t> </a:t>
            </a:r>
            <a:r>
              <a:rPr lang="en-US" sz="4200" dirty="0" err="1"/>
              <a:t>che</a:t>
            </a:r>
            <a:r>
              <a:rPr lang="en-US" sz="4200" dirty="0"/>
              <a:t> </a:t>
            </a:r>
            <a:r>
              <a:rPr lang="en-US" sz="4200" dirty="0" err="1"/>
              <a:t>ratifichi</a:t>
            </a:r>
            <a:r>
              <a:rPr lang="en-US" sz="4200" dirty="0"/>
              <a:t> o </a:t>
            </a:r>
            <a:r>
              <a:rPr lang="en-US" sz="4200" dirty="0" err="1"/>
              <a:t>aderisca</a:t>
            </a:r>
            <a:r>
              <a:rPr lang="en-US" sz="4200" dirty="0"/>
              <a:t> </a:t>
            </a:r>
            <a:r>
              <a:rPr lang="en-US" sz="4200" dirty="0" err="1"/>
              <a:t>alla</a:t>
            </a:r>
            <a:r>
              <a:rPr lang="en-US" sz="4200" dirty="0"/>
              <a:t> </a:t>
            </a:r>
            <a:r>
              <a:rPr lang="en-US" sz="4200" dirty="0" err="1"/>
              <a:t>Convenzione</a:t>
            </a:r>
            <a:r>
              <a:rPr lang="en-US" sz="4200" dirty="0"/>
              <a:t> dopo il </a:t>
            </a:r>
            <a:r>
              <a:rPr lang="en-US" sz="4200" dirty="0" err="1"/>
              <a:t>deposito</a:t>
            </a:r>
            <a:r>
              <a:rPr lang="en-US" sz="4200" dirty="0"/>
              <a:t> del </a:t>
            </a:r>
            <a:r>
              <a:rPr lang="en-US" sz="4200" dirty="0" err="1"/>
              <a:t>trentacinquesimo</a:t>
            </a:r>
            <a:r>
              <a:rPr lang="en-US" sz="4200" dirty="0"/>
              <a:t> </a:t>
            </a:r>
            <a:r>
              <a:rPr lang="en-US" sz="4200" dirty="0" err="1"/>
              <a:t>strumento</a:t>
            </a:r>
            <a:r>
              <a:rPr lang="en-US" sz="4200" dirty="0"/>
              <a:t> di </a:t>
            </a:r>
            <a:r>
              <a:rPr lang="en-US" sz="4200" dirty="0" err="1"/>
              <a:t>ratifica</a:t>
            </a:r>
            <a:r>
              <a:rPr lang="en-US" sz="4200" dirty="0"/>
              <a:t> o di </a:t>
            </a:r>
            <a:r>
              <a:rPr lang="en-US" sz="4200" dirty="0" err="1"/>
              <a:t>adesione</a:t>
            </a:r>
            <a:r>
              <a:rPr lang="en-US" sz="4200" dirty="0"/>
              <a:t>, la </a:t>
            </a:r>
            <a:r>
              <a:rPr lang="en-US" sz="4200" dirty="0" err="1"/>
              <a:t>Convenzione</a:t>
            </a:r>
            <a:r>
              <a:rPr lang="en-US" sz="4200" dirty="0"/>
              <a:t> </a:t>
            </a:r>
            <a:r>
              <a:rPr lang="en-US" sz="4200" dirty="0" err="1"/>
              <a:t>entrerà</a:t>
            </a:r>
            <a:r>
              <a:rPr lang="en-US" sz="4200" dirty="0"/>
              <a:t> in </a:t>
            </a:r>
            <a:r>
              <a:rPr lang="en-US" sz="4200" dirty="0" err="1"/>
              <a:t>vigore</a:t>
            </a:r>
            <a:r>
              <a:rPr lang="en-US" sz="4200" dirty="0"/>
              <a:t> il </a:t>
            </a:r>
            <a:r>
              <a:rPr lang="en-US" sz="4200" dirty="0" err="1"/>
              <a:t>trentesimo</a:t>
            </a:r>
            <a:r>
              <a:rPr lang="en-US" sz="4200" dirty="0"/>
              <a:t> </a:t>
            </a:r>
            <a:r>
              <a:rPr lang="en-US" sz="4200" dirty="0" err="1"/>
              <a:t>giorno</a:t>
            </a:r>
            <a:r>
              <a:rPr lang="en-US" sz="4200" dirty="0"/>
              <a:t> </a:t>
            </a:r>
            <a:r>
              <a:rPr lang="en-US" sz="4200" dirty="0" err="1"/>
              <a:t>successivo</a:t>
            </a:r>
            <a:r>
              <a:rPr lang="en-US" sz="4200" dirty="0"/>
              <a:t> al </a:t>
            </a:r>
            <a:r>
              <a:rPr lang="en-US" sz="4200" dirty="0" err="1"/>
              <a:t>deposito</a:t>
            </a:r>
            <a:r>
              <a:rPr lang="en-US" sz="4200" dirty="0"/>
              <a:t> da </a:t>
            </a:r>
            <a:r>
              <a:rPr lang="en-US" sz="4200" dirty="0" err="1"/>
              <a:t>parte</a:t>
            </a:r>
            <a:r>
              <a:rPr lang="en-US" sz="4200" dirty="0"/>
              <a:t> di tale </a:t>
            </a:r>
            <a:r>
              <a:rPr lang="en-US" sz="4200" dirty="0" err="1"/>
              <a:t>Stato</a:t>
            </a:r>
            <a:r>
              <a:rPr lang="en-US" sz="4200" dirty="0"/>
              <a:t> del </a:t>
            </a:r>
            <a:r>
              <a:rPr lang="en-US" sz="4200" dirty="0" err="1"/>
              <a:t>suo</a:t>
            </a:r>
            <a:r>
              <a:rPr lang="en-US" sz="4200" dirty="0"/>
              <a:t> </a:t>
            </a:r>
            <a:r>
              <a:rPr lang="en-US" sz="4200" dirty="0" err="1"/>
              <a:t>strumento</a:t>
            </a:r>
            <a:r>
              <a:rPr lang="en-US" sz="4200" dirty="0"/>
              <a:t> di </a:t>
            </a:r>
            <a:r>
              <a:rPr lang="en-US" sz="4200" dirty="0" err="1"/>
              <a:t>ratifica</a:t>
            </a:r>
            <a:r>
              <a:rPr lang="en-US" sz="4200" dirty="0"/>
              <a:t> o di </a:t>
            </a:r>
            <a:r>
              <a:rPr lang="en-US" sz="4200" dirty="0" err="1"/>
              <a:t>adesione</a:t>
            </a:r>
            <a:r>
              <a:rPr lang="en-US" sz="4200" dirty="0"/>
              <a:t>.</a:t>
            </a:r>
            <a:endParaRPr lang="it-IT" sz="4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4000" dirty="0"/>
              <a:t>Convenzione di Vienna sul diritto dei trattati</a:t>
            </a:r>
            <a:br>
              <a:rPr lang="it-IT" sz="4000" dirty="0"/>
            </a:br>
            <a:r>
              <a:rPr lang="it-IT" sz="4000" dirty="0"/>
              <a:t>Articolo 84</a:t>
            </a: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5549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719972"/>
            <a:ext cx="10515600" cy="4741493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742950" indent="-742950" algn="just">
              <a:buFont typeface="+mj-lt"/>
              <a:buAutoNum type="arabicPeriod"/>
            </a:pPr>
            <a:endParaRPr lang="en-US" sz="3200" dirty="0"/>
          </a:p>
          <a:p>
            <a:pPr marL="742950" indent="-742950" algn="just">
              <a:buFont typeface="+mj-lt"/>
              <a:buAutoNum type="arabicPeriod"/>
            </a:pPr>
            <a:r>
              <a:rPr lang="en-US" sz="3600" dirty="0" err="1"/>
              <a:t>Ogni</a:t>
            </a:r>
            <a:r>
              <a:rPr lang="en-US" sz="3600" dirty="0"/>
              <a:t> </a:t>
            </a:r>
            <a:r>
              <a:rPr lang="en-US" sz="3600" dirty="0" err="1"/>
              <a:t>trattato</a:t>
            </a:r>
            <a:r>
              <a:rPr lang="en-US" sz="3600" dirty="0"/>
              <a:t> e </a:t>
            </a:r>
            <a:r>
              <a:rPr lang="en-US" sz="3600" dirty="0" err="1"/>
              <a:t>ogni</a:t>
            </a:r>
            <a:r>
              <a:rPr lang="en-US" sz="3600" dirty="0"/>
              <a:t> </a:t>
            </a:r>
            <a:r>
              <a:rPr lang="en-US" sz="3600" dirty="0" err="1"/>
              <a:t>accordo</a:t>
            </a:r>
            <a:r>
              <a:rPr lang="en-US" sz="3600" dirty="0"/>
              <a:t> </a:t>
            </a:r>
            <a:r>
              <a:rPr lang="en-US" sz="3600" dirty="0" err="1"/>
              <a:t>internazionale</a:t>
            </a:r>
            <a:r>
              <a:rPr lang="en-US" sz="3600" dirty="0"/>
              <a:t> </a:t>
            </a:r>
            <a:r>
              <a:rPr lang="en-US" sz="3600" dirty="0" err="1"/>
              <a:t>stipulato</a:t>
            </a:r>
            <a:r>
              <a:rPr lang="en-US" sz="3600" dirty="0"/>
              <a:t> da </a:t>
            </a:r>
            <a:r>
              <a:rPr lang="en-US" sz="3600" dirty="0" err="1"/>
              <a:t>qualsiasi</a:t>
            </a:r>
            <a:r>
              <a:rPr lang="en-US" sz="3600" dirty="0"/>
              <a:t> </a:t>
            </a:r>
            <a:r>
              <a:rPr lang="en-US" sz="3600" dirty="0" err="1"/>
              <a:t>Membro</a:t>
            </a:r>
            <a:r>
              <a:rPr lang="en-US" sz="3600" dirty="0"/>
              <a:t> </a:t>
            </a:r>
            <a:r>
              <a:rPr lang="en-US" sz="3600" dirty="0" err="1"/>
              <a:t>delle</a:t>
            </a:r>
            <a:r>
              <a:rPr lang="en-US" sz="3600" dirty="0"/>
              <a:t> </a:t>
            </a:r>
            <a:r>
              <a:rPr lang="en-US" sz="3600" dirty="0" err="1"/>
              <a:t>Nazioni</a:t>
            </a:r>
            <a:r>
              <a:rPr lang="en-US" sz="3600" dirty="0"/>
              <a:t> Unite dopo </a:t>
            </a:r>
            <a:r>
              <a:rPr lang="en-US" sz="3600" dirty="0" err="1"/>
              <a:t>l’entrata</a:t>
            </a:r>
            <a:r>
              <a:rPr lang="en-US" sz="3600" dirty="0"/>
              <a:t> in </a:t>
            </a:r>
            <a:r>
              <a:rPr lang="en-US" sz="3600" dirty="0" err="1"/>
              <a:t>vigore</a:t>
            </a:r>
            <a:r>
              <a:rPr lang="en-US" sz="3600" dirty="0"/>
              <a:t> </a:t>
            </a:r>
            <a:r>
              <a:rPr lang="en-US" sz="3600" dirty="0" err="1"/>
              <a:t>della</a:t>
            </a:r>
            <a:r>
              <a:rPr lang="en-US" sz="3600" dirty="0"/>
              <a:t> </a:t>
            </a:r>
            <a:r>
              <a:rPr lang="en-US" sz="3600" dirty="0" err="1"/>
              <a:t>presente</a:t>
            </a:r>
            <a:r>
              <a:rPr lang="en-US" sz="3600" dirty="0"/>
              <a:t> Carta </a:t>
            </a:r>
            <a:r>
              <a:rPr lang="en-US" sz="3600" dirty="0" err="1"/>
              <a:t>deve</a:t>
            </a:r>
            <a:r>
              <a:rPr lang="en-US" sz="3600" dirty="0"/>
              <a:t> </a:t>
            </a:r>
            <a:r>
              <a:rPr lang="en-US" sz="3600" dirty="0" err="1"/>
              <a:t>essere</a:t>
            </a:r>
            <a:r>
              <a:rPr lang="en-US" sz="3600" dirty="0"/>
              <a:t> </a:t>
            </a:r>
            <a:r>
              <a:rPr lang="en-US" sz="3600" dirty="0" err="1"/>
              <a:t>registrato</a:t>
            </a:r>
            <a:r>
              <a:rPr lang="en-US" sz="3600" dirty="0"/>
              <a:t> al </a:t>
            </a:r>
            <a:r>
              <a:rPr lang="en-US" sz="3600" dirty="0" err="1"/>
              <a:t>più</a:t>
            </a:r>
            <a:r>
              <a:rPr lang="en-US" sz="3600" dirty="0"/>
              <a:t> presto </a:t>
            </a:r>
            <a:r>
              <a:rPr lang="en-US" sz="3600" dirty="0" err="1"/>
              <a:t>presso</a:t>
            </a:r>
            <a:r>
              <a:rPr lang="en-US" sz="3600" dirty="0"/>
              <a:t> il </a:t>
            </a:r>
            <a:r>
              <a:rPr lang="en-US" sz="3600" dirty="0" err="1"/>
              <a:t>Segretariato</a:t>
            </a:r>
            <a:r>
              <a:rPr lang="en-US" sz="3600" dirty="0"/>
              <a:t> e </a:t>
            </a:r>
            <a:r>
              <a:rPr lang="en-US" sz="3600" dirty="0" err="1"/>
              <a:t>pubblicato</a:t>
            </a:r>
            <a:r>
              <a:rPr lang="en-US" sz="3600" dirty="0"/>
              <a:t> da </a:t>
            </a:r>
            <a:r>
              <a:rPr lang="en-US" sz="3600" dirty="0" err="1"/>
              <a:t>quest’ultimo</a:t>
            </a:r>
            <a:r>
              <a:rPr lang="en-US" sz="3600" dirty="0"/>
              <a:t>.
</a:t>
            </a:r>
            <a:r>
              <a:rPr lang="en-US" sz="3600" dirty="0" err="1"/>
              <a:t>Nessuno</a:t>
            </a:r>
            <a:r>
              <a:rPr lang="en-US" sz="3600" dirty="0"/>
              <a:t> </a:t>
            </a:r>
            <a:r>
              <a:rPr lang="en-US" sz="3600" dirty="0" err="1"/>
              <a:t>Stato</a:t>
            </a:r>
            <a:r>
              <a:rPr lang="en-US" sz="3600" dirty="0"/>
              <a:t> </a:t>
            </a:r>
            <a:r>
              <a:rPr lang="en-US" sz="3600" dirty="0" err="1"/>
              <a:t>parte</a:t>
            </a:r>
            <a:r>
              <a:rPr lang="en-US" sz="3600" dirty="0"/>
              <a:t> di un </a:t>
            </a:r>
            <a:r>
              <a:rPr lang="en-US" sz="3600" dirty="0" err="1"/>
              <a:t>trattato</a:t>
            </a:r>
            <a:r>
              <a:rPr lang="en-US" sz="3600" dirty="0"/>
              <a:t> o di un </a:t>
            </a:r>
            <a:r>
              <a:rPr lang="en-US" sz="3600" dirty="0" err="1"/>
              <a:t>accordo</a:t>
            </a:r>
            <a:r>
              <a:rPr lang="en-US" sz="3600" dirty="0"/>
              <a:t> </a:t>
            </a:r>
            <a:r>
              <a:rPr lang="en-US" sz="3600" dirty="0" err="1"/>
              <a:t>internazionale</a:t>
            </a:r>
            <a:r>
              <a:rPr lang="en-US" sz="3600" dirty="0"/>
              <a:t> </a:t>
            </a:r>
            <a:r>
              <a:rPr lang="en-US" sz="3600" dirty="0" err="1"/>
              <a:t>che</a:t>
            </a:r>
            <a:r>
              <a:rPr lang="en-US" sz="3600" dirty="0"/>
              <a:t> non </a:t>
            </a:r>
            <a:r>
              <a:rPr lang="en-US" sz="3600" dirty="0" err="1"/>
              <a:t>sia</a:t>
            </a:r>
            <a:r>
              <a:rPr lang="en-US" sz="3600" dirty="0"/>
              <a:t> </a:t>
            </a:r>
            <a:r>
              <a:rPr lang="en-US" sz="3600" dirty="0" err="1"/>
              <a:t>stato</a:t>
            </a:r>
            <a:r>
              <a:rPr lang="en-US" sz="3600" dirty="0"/>
              <a:t> </a:t>
            </a:r>
            <a:r>
              <a:rPr lang="en-US" sz="3600" dirty="0" err="1"/>
              <a:t>registrato</a:t>
            </a:r>
            <a:r>
              <a:rPr lang="en-US" sz="3600" dirty="0"/>
              <a:t> </a:t>
            </a:r>
            <a:r>
              <a:rPr lang="en-US" sz="3600" dirty="0" err="1"/>
              <a:t>conformemente</a:t>
            </a:r>
            <a:r>
              <a:rPr lang="en-US" sz="3600" dirty="0"/>
              <a:t> alle </a:t>
            </a:r>
            <a:r>
              <a:rPr lang="en-US" sz="3600" dirty="0" err="1"/>
              <a:t>disposizioni</a:t>
            </a:r>
            <a:r>
              <a:rPr lang="en-US" sz="3600" dirty="0"/>
              <a:t> del </a:t>
            </a:r>
            <a:r>
              <a:rPr lang="en-US" sz="3600" dirty="0" err="1"/>
              <a:t>paragrafo</a:t>
            </a:r>
            <a:r>
              <a:rPr lang="en-US" sz="3600" dirty="0"/>
              <a:t> 1 del </a:t>
            </a:r>
            <a:r>
              <a:rPr lang="en-US" sz="3600" dirty="0" err="1"/>
              <a:t>presente</a:t>
            </a:r>
            <a:r>
              <a:rPr lang="en-US" sz="3600" dirty="0"/>
              <a:t> </a:t>
            </a:r>
            <a:r>
              <a:rPr lang="en-US" sz="3600" dirty="0" err="1"/>
              <a:t>articolo</a:t>
            </a:r>
            <a:r>
              <a:rPr lang="en-US" sz="3600" dirty="0"/>
              <a:t> </a:t>
            </a:r>
            <a:r>
              <a:rPr lang="en-US" sz="3600" dirty="0" err="1"/>
              <a:t>può</a:t>
            </a:r>
            <a:r>
              <a:rPr lang="en-US" sz="3600" dirty="0"/>
              <a:t> </a:t>
            </a:r>
            <a:r>
              <a:rPr lang="en-US" sz="3600" dirty="0" err="1"/>
              <a:t>invocare</a:t>
            </a:r>
            <a:r>
              <a:rPr lang="en-US" sz="3600" dirty="0"/>
              <a:t> tale </a:t>
            </a:r>
            <a:r>
              <a:rPr lang="en-US" sz="3600" dirty="0" err="1"/>
              <a:t>trattato</a:t>
            </a:r>
            <a:r>
              <a:rPr lang="en-US" sz="3600" dirty="0"/>
              <a:t> o </a:t>
            </a:r>
            <a:r>
              <a:rPr lang="en-US" sz="3600" dirty="0" err="1"/>
              <a:t>accordo</a:t>
            </a:r>
            <a:r>
              <a:rPr lang="en-US" sz="3600" dirty="0"/>
              <a:t> </a:t>
            </a:r>
            <a:r>
              <a:rPr lang="en-US" sz="3600" dirty="0" err="1"/>
              <a:t>dinanzi</a:t>
            </a:r>
            <a:r>
              <a:rPr lang="en-US" sz="3600" dirty="0"/>
              <a:t> a </a:t>
            </a:r>
            <a:r>
              <a:rPr lang="en-US" sz="3600" dirty="0" err="1"/>
              <a:t>qualsiasi</a:t>
            </a:r>
            <a:r>
              <a:rPr lang="en-US" sz="3600" dirty="0"/>
              <a:t> </a:t>
            </a:r>
            <a:r>
              <a:rPr lang="en-US" sz="3600" dirty="0" err="1"/>
              <a:t>organo</a:t>
            </a:r>
            <a:r>
              <a:rPr lang="en-US" sz="3600" dirty="0"/>
              <a:t> </a:t>
            </a:r>
            <a:r>
              <a:rPr lang="en-US" sz="3600" dirty="0" err="1"/>
              <a:t>dell’Organizzazione</a:t>
            </a:r>
            <a:r>
              <a:rPr lang="en-US" sz="3600" dirty="0"/>
              <a:t> </a:t>
            </a:r>
            <a:r>
              <a:rPr lang="en-US" sz="3600" dirty="0" err="1"/>
              <a:t>delle</a:t>
            </a:r>
            <a:r>
              <a:rPr lang="en-US" sz="3600" dirty="0"/>
              <a:t> </a:t>
            </a:r>
            <a:r>
              <a:rPr lang="en-US" sz="3600" dirty="0" err="1"/>
              <a:t>Nazioni</a:t>
            </a:r>
            <a:r>
              <a:rPr lang="en-US" sz="3600" dirty="0"/>
              <a:t> Unite.</a:t>
            </a:r>
            <a:endParaRPr lang="it-IT" sz="36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000" dirty="0"/>
              <a:t>Carta delle Nazioni Unite</a:t>
            </a:r>
            <a:br>
              <a:rPr lang="it-IT" sz="4000" dirty="0"/>
            </a:br>
            <a:r>
              <a:rPr lang="it-IT" sz="4000" dirty="0"/>
              <a:t>Articolo 102</a:t>
            </a: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2672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719972"/>
            <a:ext cx="10515600" cy="4889171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indent="0" algn="just">
              <a:buNone/>
            </a:pPr>
            <a:r>
              <a:rPr lang="en-US" sz="4000" dirty="0"/>
              <a:t>
</a:t>
            </a:r>
            <a:r>
              <a:rPr lang="en-US" sz="4600" dirty="0"/>
              <a:t>1. Il </a:t>
            </a:r>
            <a:r>
              <a:rPr lang="en-US" sz="4600" dirty="0" err="1"/>
              <a:t>consenso</a:t>
            </a:r>
            <a:r>
              <a:rPr lang="en-US" sz="4600" dirty="0"/>
              <a:t> di uno </a:t>
            </a:r>
            <a:r>
              <a:rPr lang="en-US" sz="4600" dirty="0" err="1"/>
              <a:t>Stato</a:t>
            </a:r>
            <a:r>
              <a:rPr lang="en-US" sz="4600" dirty="0"/>
              <a:t> ad </a:t>
            </a:r>
            <a:r>
              <a:rPr lang="en-US" sz="4600" dirty="0" err="1"/>
              <a:t>essere</a:t>
            </a:r>
            <a:r>
              <a:rPr lang="en-US" sz="4600" dirty="0"/>
              <a:t> </a:t>
            </a:r>
            <a:r>
              <a:rPr lang="en-US" sz="4600" dirty="0" err="1"/>
              <a:t>vincolato</a:t>
            </a:r>
            <a:r>
              <a:rPr lang="en-US" sz="4600" dirty="0"/>
              <a:t> da un </a:t>
            </a:r>
            <a:r>
              <a:rPr lang="en-US" sz="4600" dirty="0" err="1"/>
              <a:t>trattato</a:t>
            </a:r>
            <a:r>
              <a:rPr lang="en-US" sz="4600" dirty="0"/>
              <a:t> </a:t>
            </a:r>
            <a:r>
              <a:rPr lang="en-US" sz="4600" dirty="0" err="1"/>
              <a:t>è</a:t>
            </a:r>
            <a:r>
              <a:rPr lang="en-US" sz="4600" dirty="0"/>
              <a:t> espresso </a:t>
            </a:r>
            <a:r>
              <a:rPr lang="en-US" sz="4600" dirty="0" err="1"/>
              <a:t>dalla</a:t>
            </a:r>
            <a:r>
              <a:rPr lang="en-US" sz="4600" dirty="0"/>
              <a:t> </a:t>
            </a:r>
            <a:r>
              <a:rPr lang="en-US" sz="4600" dirty="0" err="1"/>
              <a:t>firma</a:t>
            </a:r>
            <a:r>
              <a:rPr lang="en-US" sz="4600" dirty="0"/>
              <a:t> del </a:t>
            </a:r>
            <a:r>
              <a:rPr lang="en-US" sz="4600" dirty="0" err="1"/>
              <a:t>suo</a:t>
            </a:r>
            <a:r>
              <a:rPr lang="en-US" sz="4600" dirty="0"/>
              <a:t> </a:t>
            </a:r>
            <a:r>
              <a:rPr lang="en-US" sz="4600" dirty="0" err="1"/>
              <a:t>rappresentante</a:t>
            </a:r>
            <a:r>
              <a:rPr lang="en-US" sz="4600" dirty="0"/>
              <a:t> </a:t>
            </a:r>
            <a:r>
              <a:rPr lang="en-US" sz="4600" dirty="0" err="1"/>
              <a:t>quando</a:t>
            </a:r>
            <a:r>
              <a:rPr lang="en-US" sz="4600" dirty="0"/>
              <a:t>:</a:t>
            </a:r>
          </a:p>
          <a:p>
            <a:pPr marL="742950" indent="-742950" algn="just">
              <a:buFont typeface="+mj-lt"/>
              <a:buAutoNum type="alphaLcPeriod"/>
            </a:pPr>
            <a:r>
              <a:rPr lang="en-US" sz="4600" dirty="0"/>
              <a:t>Il </a:t>
            </a:r>
            <a:r>
              <a:rPr lang="en-US" sz="4600" dirty="0" err="1"/>
              <a:t>trattato</a:t>
            </a:r>
            <a:r>
              <a:rPr lang="en-US" sz="4600" dirty="0"/>
              <a:t> </a:t>
            </a:r>
            <a:r>
              <a:rPr lang="en-US" sz="4600" dirty="0" err="1"/>
              <a:t>prevede</a:t>
            </a:r>
            <a:r>
              <a:rPr lang="en-US" sz="4600" dirty="0"/>
              <a:t> </a:t>
            </a:r>
            <a:r>
              <a:rPr lang="en-US" sz="4600" dirty="0" err="1"/>
              <a:t>che</a:t>
            </a:r>
            <a:r>
              <a:rPr lang="en-US" sz="4600" dirty="0"/>
              <a:t> la </a:t>
            </a:r>
            <a:r>
              <a:rPr lang="en-US" sz="4600" dirty="0" err="1"/>
              <a:t>firma</a:t>
            </a:r>
            <a:r>
              <a:rPr lang="en-US" sz="4600" dirty="0"/>
              <a:t> </a:t>
            </a:r>
            <a:r>
              <a:rPr lang="en-US" sz="4600" dirty="0" err="1"/>
              <a:t>abbia</a:t>
            </a:r>
            <a:r>
              <a:rPr lang="en-US" sz="4600" dirty="0"/>
              <a:t> tale </a:t>
            </a:r>
            <a:r>
              <a:rPr lang="en-US" sz="4600" dirty="0" err="1"/>
              <a:t>effetto</a:t>
            </a:r>
            <a:r>
              <a:rPr lang="en-US" sz="4600" dirty="0"/>
              <a:t>;
</a:t>
            </a:r>
            <a:r>
              <a:rPr lang="en-US" sz="4600" dirty="0" err="1"/>
              <a:t>è</a:t>
            </a:r>
            <a:r>
              <a:rPr lang="en-US" sz="4600" dirty="0"/>
              <a:t> </a:t>
            </a:r>
            <a:r>
              <a:rPr lang="en-US" sz="4600" dirty="0" err="1"/>
              <a:t>altrimenti</a:t>
            </a:r>
            <a:r>
              <a:rPr lang="en-US" sz="4600" dirty="0"/>
              <a:t> </a:t>
            </a:r>
            <a:r>
              <a:rPr lang="en-US" sz="4600" dirty="0" err="1"/>
              <a:t>stabilito</a:t>
            </a:r>
            <a:r>
              <a:rPr lang="en-US" sz="4600" dirty="0"/>
              <a:t> </a:t>
            </a:r>
            <a:r>
              <a:rPr lang="en-US" sz="4600" dirty="0" err="1"/>
              <a:t>che</a:t>
            </a:r>
            <a:r>
              <a:rPr lang="en-US" sz="4600" dirty="0"/>
              <a:t> </a:t>
            </a:r>
            <a:r>
              <a:rPr lang="en-US" sz="4600" dirty="0" err="1"/>
              <a:t>gli</a:t>
            </a:r>
            <a:r>
              <a:rPr lang="en-US" sz="4600" dirty="0"/>
              <a:t> </a:t>
            </a:r>
            <a:r>
              <a:rPr lang="en-US" sz="4600" dirty="0" err="1"/>
              <a:t>Stati</a:t>
            </a:r>
            <a:r>
              <a:rPr lang="en-US" sz="4600" dirty="0"/>
              <a:t> </a:t>
            </a:r>
            <a:r>
              <a:rPr lang="en-US" sz="4600" dirty="0" err="1"/>
              <a:t>negoziatori</a:t>
            </a:r>
            <a:r>
              <a:rPr lang="en-US" sz="4600" dirty="0"/>
              <a:t> </a:t>
            </a:r>
            <a:r>
              <a:rPr lang="en-US" sz="4600" dirty="0" err="1"/>
              <a:t>hanno</a:t>
            </a:r>
            <a:r>
              <a:rPr lang="en-US" sz="4600" dirty="0"/>
              <a:t> </a:t>
            </a:r>
            <a:r>
              <a:rPr lang="en-US" sz="4600" dirty="0" err="1"/>
              <a:t>convenuto</a:t>
            </a:r>
            <a:r>
              <a:rPr lang="en-US" sz="4600" dirty="0"/>
              <a:t> </a:t>
            </a:r>
            <a:r>
              <a:rPr lang="en-US" sz="4600" dirty="0" err="1"/>
              <a:t>che</a:t>
            </a:r>
            <a:r>
              <a:rPr lang="en-US" sz="4600" dirty="0"/>
              <a:t> la </a:t>
            </a:r>
            <a:r>
              <a:rPr lang="en-US" sz="4600" dirty="0" err="1"/>
              <a:t>firma</a:t>
            </a:r>
            <a:r>
              <a:rPr lang="en-US" sz="4600" dirty="0"/>
              <a:t> </a:t>
            </a:r>
            <a:r>
              <a:rPr lang="en-US" sz="4600" dirty="0" err="1"/>
              <a:t>avrebbe</a:t>
            </a:r>
            <a:r>
              <a:rPr lang="en-US" sz="4600" dirty="0"/>
              <a:t> </a:t>
            </a:r>
            <a:r>
              <a:rPr lang="en-US" sz="4600" dirty="0" err="1"/>
              <a:t>dovuto</a:t>
            </a:r>
            <a:r>
              <a:rPr lang="en-US" sz="4600" dirty="0"/>
              <a:t> </a:t>
            </a:r>
            <a:r>
              <a:rPr lang="en-US" sz="4600" dirty="0" err="1"/>
              <a:t>avere</a:t>
            </a:r>
            <a:r>
              <a:rPr lang="en-US" sz="4600" dirty="0"/>
              <a:t> tale </a:t>
            </a:r>
            <a:r>
              <a:rPr lang="en-US" sz="4600" dirty="0" err="1"/>
              <a:t>effetto</a:t>
            </a:r>
            <a:r>
              <a:rPr lang="en-US" sz="4600" dirty="0"/>
              <a:t>; o
</a:t>
            </a:r>
            <a:r>
              <a:rPr lang="en-US" sz="4600" dirty="0" err="1"/>
              <a:t>l’intenzione</a:t>
            </a:r>
            <a:r>
              <a:rPr lang="en-US" sz="4600" dirty="0"/>
              <a:t> </a:t>
            </a:r>
            <a:r>
              <a:rPr lang="en-US" sz="4600" dirty="0" err="1"/>
              <a:t>dello</a:t>
            </a:r>
            <a:r>
              <a:rPr lang="en-US" sz="4600" dirty="0"/>
              <a:t> </a:t>
            </a:r>
            <a:r>
              <a:rPr lang="en-US" sz="4600" dirty="0" err="1"/>
              <a:t>Stato</a:t>
            </a:r>
            <a:r>
              <a:rPr lang="en-US" sz="4600" dirty="0"/>
              <a:t> di dare tale </a:t>
            </a:r>
            <a:r>
              <a:rPr lang="en-US" sz="4600" dirty="0" err="1"/>
              <a:t>effetto</a:t>
            </a:r>
            <a:r>
              <a:rPr lang="en-US" sz="4600" dirty="0"/>
              <a:t> </a:t>
            </a:r>
            <a:r>
              <a:rPr lang="en-US" sz="4600" dirty="0" err="1"/>
              <a:t>alla</a:t>
            </a:r>
            <a:r>
              <a:rPr lang="en-US" sz="4600" dirty="0"/>
              <a:t> </a:t>
            </a:r>
            <a:r>
              <a:rPr lang="en-US" sz="4600" dirty="0" err="1"/>
              <a:t>firma</a:t>
            </a:r>
            <a:r>
              <a:rPr lang="en-US" sz="4600" dirty="0"/>
              <a:t> </a:t>
            </a:r>
            <a:r>
              <a:rPr lang="en-US" sz="4600" dirty="0" err="1"/>
              <a:t>risulta</a:t>
            </a:r>
            <a:r>
              <a:rPr lang="en-US" sz="4600" dirty="0"/>
              <a:t> </a:t>
            </a:r>
            <a:r>
              <a:rPr lang="en-US" sz="4600" dirty="0" err="1"/>
              <a:t>dai</a:t>
            </a:r>
            <a:r>
              <a:rPr lang="en-US" sz="4600" dirty="0"/>
              <a:t> </a:t>
            </a:r>
            <a:r>
              <a:rPr lang="en-US" sz="4600" dirty="0" err="1"/>
              <a:t>pieni</a:t>
            </a:r>
            <a:r>
              <a:rPr lang="en-US" sz="4600" dirty="0"/>
              <a:t> </a:t>
            </a:r>
            <a:r>
              <a:rPr lang="en-US" sz="4600" dirty="0" err="1"/>
              <a:t>poteri</a:t>
            </a:r>
            <a:r>
              <a:rPr lang="en-US" sz="4600" dirty="0"/>
              <a:t> del </a:t>
            </a:r>
            <a:r>
              <a:rPr lang="en-US" sz="4600" dirty="0" err="1"/>
              <a:t>suo</a:t>
            </a:r>
            <a:r>
              <a:rPr lang="en-US" sz="4600" dirty="0"/>
              <a:t> </a:t>
            </a:r>
            <a:r>
              <a:rPr lang="en-US" sz="4600" dirty="0" err="1"/>
              <a:t>rappresentante</a:t>
            </a:r>
            <a:r>
              <a:rPr lang="en-US" sz="4600" dirty="0"/>
              <a:t> o </a:t>
            </a:r>
            <a:r>
              <a:rPr lang="en-US" sz="4600" dirty="0" err="1"/>
              <a:t>è</a:t>
            </a:r>
            <a:r>
              <a:rPr lang="en-US" sz="4600" dirty="0"/>
              <a:t> </a:t>
            </a:r>
            <a:r>
              <a:rPr lang="en-US" sz="4600" dirty="0" err="1"/>
              <a:t>stata</a:t>
            </a:r>
            <a:r>
              <a:rPr lang="en-US" sz="4600" dirty="0"/>
              <a:t> </a:t>
            </a:r>
            <a:r>
              <a:rPr lang="en-US" sz="4600" dirty="0" err="1"/>
              <a:t>espressa</a:t>
            </a:r>
            <a:r>
              <a:rPr lang="en-US" sz="4600" dirty="0"/>
              <a:t> </a:t>
            </a:r>
            <a:r>
              <a:rPr lang="en-US" sz="4600" dirty="0" err="1"/>
              <a:t>nel</a:t>
            </a:r>
            <a:r>
              <a:rPr lang="en-US" sz="4600" dirty="0"/>
              <a:t> </a:t>
            </a:r>
            <a:r>
              <a:rPr lang="en-US" sz="4600" dirty="0" err="1"/>
              <a:t>corso</a:t>
            </a:r>
            <a:r>
              <a:rPr lang="en-US" sz="4600" dirty="0"/>
              <a:t> </a:t>
            </a:r>
            <a:r>
              <a:rPr lang="en-US" sz="4600" dirty="0" err="1"/>
              <a:t>della</a:t>
            </a:r>
            <a:r>
              <a:rPr lang="en-US" sz="4600" dirty="0"/>
              <a:t> </a:t>
            </a:r>
            <a:r>
              <a:rPr lang="en-US" sz="4600" dirty="0" err="1"/>
              <a:t>negoziazione</a:t>
            </a:r>
            <a:r>
              <a:rPr lang="en-US" sz="4600" dirty="0"/>
              <a:t>.</a:t>
            </a:r>
            <a:endParaRPr lang="it-IT" sz="52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4000" dirty="0"/>
              <a:t>Convenzione di Vienna sul diritto dei trattati</a:t>
            </a:r>
            <a:br>
              <a:rPr lang="it-IT" sz="4000" dirty="0"/>
            </a:br>
            <a:r>
              <a:rPr lang="it-IT" sz="4000" dirty="0"/>
              <a:t>Articolo 12</a:t>
            </a: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2981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  <a:r>
              <a:rPr lang="it-IT" sz="4400" dirty="0"/>
              <a:t>1. Si considera che una persona rappresenti uno Stato ai fini dell’adozione o dell’autenticazione del testo di un trattato o allo scopo di esprimere il consenso dello Stato ad essere vincolato da un trattato se [...] produce adeguati pieni poteri. […]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4000" dirty="0"/>
              <a:t>Convenzione di Vienna sul diritto dei trattati</a:t>
            </a:r>
            <a:br>
              <a:rPr lang="it-IT" sz="4000" dirty="0"/>
            </a:br>
            <a:r>
              <a:rPr lang="it-IT" sz="4000" dirty="0"/>
              <a:t>Articolo 7</a:t>
            </a: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9484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1252"/>
            <a:ext cx="10515600" cy="52857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i="1" dirty="0"/>
              <a:t>plenipotenziario
=
persona dotata di pieni poteri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244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2000" dirty="0"/>
              <a:t>
</a:t>
            </a:r>
            <a:r>
              <a:rPr lang="it-IT" dirty="0"/>
              <a:t>2. In virtù delle loro funzioni e senza dover produrre pieni poteri, sono considerati rappresentanti del loro Stato: </a:t>
            </a:r>
          </a:p>
          <a:p>
            <a:pPr marL="742950" indent="-742950" algn="just">
              <a:buFont typeface="+mj-lt"/>
              <a:buAutoNum type="alphaLcPeriod"/>
            </a:pPr>
            <a:r>
              <a:rPr lang="it-IT" dirty="0"/>
              <a:t>i capi di Stato, i capi di governo e i ministri degli affari esteri, ai fini dell’esecuzione di tutti gli atti relativi alla conclusione di un trattato; 
i capi delle missioni diplomatiche, ai fini dell’adozione del testo di un trattato tra lo Stato accreditante e lo Stato presso il quale sono accreditati; 
rappresentanti accreditati dagli Stati presso una conferenza internazionale o un’organizzazione internazionale o uno dei suoi organi, ai fini dell’adozione del testo di un trattato in tale conferenza, organizzazione o organo.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4000" dirty="0"/>
              <a:t>Convenzione di Vienna sul diritto dei trattati</a:t>
            </a:r>
            <a:br>
              <a:rPr lang="it-IT" sz="4000" dirty="0"/>
            </a:br>
            <a:r>
              <a:rPr lang="it-IT" sz="4000" dirty="0"/>
              <a:t>Articolo 7</a:t>
            </a: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1535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4800" dirty="0"/>
              <a:t>
Il </a:t>
            </a:r>
            <a:r>
              <a:rPr lang="en-US" sz="4800" dirty="0" err="1"/>
              <a:t>fatto</a:t>
            </a:r>
            <a:r>
              <a:rPr lang="en-US" sz="4800" dirty="0"/>
              <a:t> </a:t>
            </a:r>
            <a:r>
              <a:rPr lang="en-US" sz="4800" dirty="0" err="1"/>
              <a:t>che</a:t>
            </a:r>
            <a:r>
              <a:rPr lang="en-US" sz="4800" dirty="0"/>
              <a:t> la </a:t>
            </a:r>
            <a:r>
              <a:rPr lang="en-US" sz="4800" dirty="0" err="1"/>
              <a:t>presente</a:t>
            </a:r>
            <a:r>
              <a:rPr lang="en-US" sz="4800" dirty="0"/>
              <a:t> </a:t>
            </a:r>
            <a:r>
              <a:rPr lang="en-US" sz="4800" dirty="0" err="1"/>
              <a:t>Convenzione</a:t>
            </a:r>
            <a:r>
              <a:rPr lang="en-US" sz="4800" dirty="0"/>
              <a:t> non </a:t>
            </a:r>
            <a:r>
              <a:rPr lang="en-US" sz="4800" dirty="0" err="1"/>
              <a:t>si</a:t>
            </a:r>
            <a:r>
              <a:rPr lang="en-US" sz="4800" dirty="0"/>
              <a:t> </a:t>
            </a:r>
            <a:r>
              <a:rPr lang="en-US" sz="4800" dirty="0" err="1"/>
              <a:t>applichi</a:t>
            </a:r>
            <a:r>
              <a:rPr lang="en-US" sz="4800" dirty="0"/>
              <a:t> [...] </a:t>
            </a:r>
            <a:r>
              <a:rPr lang="en-US" sz="4800" dirty="0" err="1"/>
              <a:t>agli</a:t>
            </a:r>
            <a:r>
              <a:rPr lang="en-US" sz="4800" dirty="0"/>
              <a:t> </a:t>
            </a:r>
            <a:r>
              <a:rPr lang="en-US" sz="4800" dirty="0" err="1"/>
              <a:t>accordi</a:t>
            </a:r>
            <a:r>
              <a:rPr lang="en-US" sz="4800" dirty="0"/>
              <a:t> </a:t>
            </a:r>
            <a:r>
              <a:rPr lang="en-US" sz="4800" dirty="0" err="1"/>
              <a:t>internazionali</a:t>
            </a:r>
            <a:r>
              <a:rPr lang="en-US" sz="4800" dirty="0"/>
              <a:t> non in forma </a:t>
            </a:r>
            <a:r>
              <a:rPr lang="en-US" sz="4800" dirty="0" err="1"/>
              <a:t>scritta</a:t>
            </a:r>
            <a:r>
              <a:rPr lang="en-US" sz="4800" dirty="0"/>
              <a:t> non </a:t>
            </a:r>
            <a:r>
              <a:rPr lang="en-US" sz="4800" dirty="0" err="1"/>
              <a:t>pregiudica</a:t>
            </a:r>
            <a:r>
              <a:rPr lang="en-US" sz="4800" dirty="0"/>
              <a:t> [...] la forza </a:t>
            </a:r>
            <a:r>
              <a:rPr lang="en-US" sz="4800" dirty="0" err="1"/>
              <a:t>giuridica</a:t>
            </a:r>
            <a:r>
              <a:rPr lang="en-US" sz="4800" dirty="0"/>
              <a:t> di </a:t>
            </a:r>
            <a:r>
              <a:rPr lang="en-US" sz="4800" dirty="0" err="1"/>
              <a:t>tali</a:t>
            </a:r>
            <a:r>
              <a:rPr lang="en-US" sz="4800" dirty="0"/>
              <a:t> </a:t>
            </a:r>
            <a:r>
              <a:rPr lang="en-US" sz="4800" dirty="0" err="1"/>
              <a:t>accordi</a:t>
            </a:r>
            <a:r>
              <a:rPr lang="en-US" sz="4800" dirty="0"/>
              <a:t>.</a:t>
            </a:r>
            <a:endParaRPr lang="it-IT" sz="5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4000" dirty="0"/>
              <a:t>Convenzione di Vienna sul diritto dei trattati</a:t>
            </a:r>
            <a:br>
              <a:rPr lang="it-IT" sz="4000" dirty="0"/>
            </a:br>
            <a:r>
              <a:rPr lang="it-IT" sz="4000" dirty="0"/>
              <a:t>Articolo 3</a:t>
            </a: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0095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775504"/>
            <a:ext cx="10515600" cy="540146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4800" dirty="0"/>
              <a:t>
</a:t>
            </a:r>
            <a:r>
              <a:rPr lang="en-US" sz="4800" dirty="0" err="1"/>
              <a:t>Negoziato</a:t>
            </a:r>
            <a:r>
              <a:rPr lang="en-US" sz="4800" dirty="0"/>
              <a:t>
</a:t>
            </a:r>
            <a:r>
              <a:rPr lang="en-US" sz="4800" dirty="0" err="1"/>
              <a:t>Adozione</a:t>
            </a:r>
            <a:r>
              <a:rPr lang="en-US" sz="4800" dirty="0"/>
              <a:t>
</a:t>
            </a:r>
            <a:r>
              <a:rPr lang="en-US" sz="4800" dirty="0" err="1"/>
              <a:t>Ratifica</a:t>
            </a:r>
            <a:r>
              <a:rPr lang="en-US" sz="4800" dirty="0"/>
              <a:t> o </a:t>
            </a:r>
            <a:r>
              <a:rPr lang="en-US" sz="4800" dirty="0" err="1"/>
              <a:t>adesione</a:t>
            </a:r>
            <a:r>
              <a:rPr lang="en-US" sz="4800" dirty="0"/>
              <a:t>
</a:t>
            </a:r>
            <a:r>
              <a:rPr lang="en-US" sz="4800" dirty="0" err="1"/>
              <a:t>Scambio</a:t>
            </a:r>
            <a:r>
              <a:rPr lang="en-US" sz="4800" dirty="0"/>
              <a:t> o </a:t>
            </a:r>
            <a:r>
              <a:rPr lang="en-US" sz="4800" dirty="0" err="1"/>
              <a:t>deposito</a:t>
            </a:r>
            <a:r>
              <a:rPr lang="en-US" sz="4800" dirty="0"/>
              <a:t> </a:t>
            </a:r>
            <a:r>
              <a:rPr lang="en-US" sz="4800" dirty="0" err="1"/>
              <a:t>delle</a:t>
            </a:r>
            <a:r>
              <a:rPr lang="en-US" sz="4800" dirty="0"/>
              <a:t> </a:t>
            </a:r>
            <a:r>
              <a:rPr lang="en-US" sz="4800" dirty="0" err="1"/>
              <a:t>ratifiche</a:t>
            </a:r>
            <a:r>
              <a:rPr lang="en-US" sz="4800" dirty="0"/>
              <a:t>
(</a:t>
            </a:r>
            <a:r>
              <a:rPr lang="en-US" sz="4800" dirty="0" err="1"/>
              <a:t>Registrazione</a:t>
            </a:r>
            <a:r>
              <a:rPr lang="en-US" sz="4800" dirty="0"/>
              <a:t>)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4362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en-US" sz="4000" dirty="0" err="1"/>
              <a:t>L’adozione</a:t>
            </a:r>
            <a:r>
              <a:rPr lang="en-US" sz="4000" dirty="0"/>
              <a:t> del testo di un </a:t>
            </a:r>
            <a:r>
              <a:rPr lang="en-US" sz="4000" dirty="0" err="1"/>
              <a:t>trattato</a:t>
            </a:r>
            <a:r>
              <a:rPr lang="en-US" sz="4000" dirty="0"/>
              <a:t> </a:t>
            </a:r>
            <a:r>
              <a:rPr lang="en-US" sz="4000" dirty="0" err="1"/>
              <a:t>avviene</a:t>
            </a:r>
            <a:r>
              <a:rPr lang="en-US" sz="4000" dirty="0"/>
              <a:t> con il </a:t>
            </a:r>
            <a:r>
              <a:rPr lang="en-US" sz="4000" dirty="0" err="1"/>
              <a:t>consenso</a:t>
            </a:r>
            <a:r>
              <a:rPr lang="en-US" sz="4000" dirty="0"/>
              <a:t> di tutti </a:t>
            </a:r>
            <a:r>
              <a:rPr lang="en-US" sz="4000" dirty="0" err="1"/>
              <a:t>gli</a:t>
            </a:r>
            <a:r>
              <a:rPr lang="en-US" sz="4000" dirty="0"/>
              <a:t> </a:t>
            </a:r>
            <a:r>
              <a:rPr lang="en-US" sz="4000" dirty="0" err="1"/>
              <a:t>Stati</a:t>
            </a:r>
            <a:r>
              <a:rPr lang="en-US" sz="4000" dirty="0"/>
              <a:t> </a:t>
            </a:r>
            <a:r>
              <a:rPr lang="en-US" sz="4000" dirty="0" err="1"/>
              <a:t>che</a:t>
            </a:r>
            <a:r>
              <a:rPr lang="en-US" sz="4000" dirty="0"/>
              <a:t> </a:t>
            </a:r>
            <a:r>
              <a:rPr lang="en-US" sz="4000" dirty="0" err="1"/>
              <a:t>partecipano</a:t>
            </a:r>
            <a:r>
              <a:rPr lang="en-US" sz="4000" dirty="0"/>
              <a:t> </a:t>
            </a:r>
            <a:r>
              <a:rPr lang="en-US" sz="4000" dirty="0" err="1"/>
              <a:t>alla</a:t>
            </a:r>
            <a:r>
              <a:rPr lang="en-US" sz="4000" dirty="0"/>
              <a:t> </a:t>
            </a:r>
            <a:r>
              <a:rPr lang="en-US" sz="4000" dirty="0" err="1"/>
              <a:t>sua</a:t>
            </a:r>
            <a:r>
              <a:rPr lang="en-US" sz="4000" dirty="0"/>
              <a:t> </a:t>
            </a:r>
            <a:r>
              <a:rPr lang="en-US" sz="4000" dirty="0" err="1"/>
              <a:t>elaborazione</a:t>
            </a:r>
            <a:r>
              <a:rPr lang="en-US" sz="4000" dirty="0"/>
              <a:t>, salvo </a:t>
            </a:r>
            <a:r>
              <a:rPr lang="en-US" sz="4000" dirty="0" err="1"/>
              <a:t>quanto</a:t>
            </a:r>
            <a:r>
              <a:rPr lang="en-US" sz="4000" dirty="0"/>
              <a:t> </a:t>
            </a:r>
            <a:r>
              <a:rPr lang="en-US" sz="4000" dirty="0" err="1"/>
              <a:t>previsto</a:t>
            </a:r>
            <a:r>
              <a:rPr lang="en-US" sz="4000" dirty="0"/>
              <a:t> al </a:t>
            </a:r>
            <a:r>
              <a:rPr lang="en-US" sz="4000" dirty="0" err="1"/>
              <a:t>paragrafo</a:t>
            </a:r>
            <a:r>
              <a:rPr lang="en-US" sz="4000" dirty="0"/>
              <a:t> 2.
</a:t>
            </a:r>
            <a:r>
              <a:rPr lang="en-US" sz="4000" dirty="0" err="1"/>
              <a:t>L’adozione</a:t>
            </a:r>
            <a:r>
              <a:rPr lang="en-US" sz="4000" dirty="0"/>
              <a:t> del testo di un </a:t>
            </a:r>
            <a:r>
              <a:rPr lang="en-US" sz="4000" dirty="0" err="1"/>
              <a:t>trattato</a:t>
            </a:r>
            <a:r>
              <a:rPr lang="en-US" sz="4000" dirty="0"/>
              <a:t> in </a:t>
            </a:r>
            <a:r>
              <a:rPr lang="en-US" sz="4000" dirty="0" err="1"/>
              <a:t>una</a:t>
            </a:r>
            <a:r>
              <a:rPr lang="en-US" sz="4000" dirty="0"/>
              <a:t> </a:t>
            </a:r>
            <a:r>
              <a:rPr lang="en-US" sz="4000" dirty="0" err="1"/>
              <a:t>conferenza</a:t>
            </a:r>
            <a:r>
              <a:rPr lang="en-US" sz="4000" dirty="0"/>
              <a:t> </a:t>
            </a:r>
            <a:r>
              <a:rPr lang="en-US" sz="4000" dirty="0" err="1"/>
              <a:t>internazionale</a:t>
            </a:r>
            <a:r>
              <a:rPr lang="en-US" sz="4000" dirty="0"/>
              <a:t> </a:t>
            </a:r>
            <a:r>
              <a:rPr lang="en-US" sz="4000" dirty="0" err="1"/>
              <a:t>avviene</a:t>
            </a:r>
            <a:r>
              <a:rPr lang="en-US" sz="4000" dirty="0"/>
              <a:t> con il </a:t>
            </a:r>
            <a:r>
              <a:rPr lang="en-US" sz="4000" dirty="0" err="1"/>
              <a:t>voto</a:t>
            </a:r>
            <a:r>
              <a:rPr lang="en-US" sz="4000" dirty="0"/>
              <a:t> </a:t>
            </a:r>
            <a:r>
              <a:rPr lang="en-US" sz="4000" dirty="0" err="1"/>
              <a:t>dei</a:t>
            </a:r>
            <a:r>
              <a:rPr lang="en-US" sz="4000" dirty="0"/>
              <a:t> due </a:t>
            </a:r>
            <a:r>
              <a:rPr lang="en-US" sz="4000" dirty="0" err="1"/>
              <a:t>terzi</a:t>
            </a:r>
            <a:r>
              <a:rPr lang="en-US" sz="4000" dirty="0"/>
              <a:t> </a:t>
            </a:r>
            <a:r>
              <a:rPr lang="en-US" sz="4000" dirty="0" err="1"/>
              <a:t>degli</a:t>
            </a:r>
            <a:r>
              <a:rPr lang="en-US" sz="4000" dirty="0"/>
              <a:t> </a:t>
            </a:r>
            <a:r>
              <a:rPr lang="en-US" sz="4000" dirty="0" err="1"/>
              <a:t>Stati</a:t>
            </a:r>
            <a:r>
              <a:rPr lang="en-US" sz="4000" dirty="0"/>
              <a:t> </a:t>
            </a:r>
            <a:r>
              <a:rPr lang="en-US" sz="4000" dirty="0" err="1"/>
              <a:t>presenti</a:t>
            </a:r>
            <a:r>
              <a:rPr lang="en-US" sz="4000" dirty="0"/>
              <a:t> e </a:t>
            </a:r>
            <a:r>
              <a:rPr lang="en-US" sz="4000" dirty="0" err="1"/>
              <a:t>votanti</a:t>
            </a:r>
            <a:r>
              <a:rPr lang="en-US" sz="4000" dirty="0"/>
              <a:t>, a </a:t>
            </a:r>
            <a:r>
              <a:rPr lang="en-US" sz="4000" dirty="0" err="1"/>
              <a:t>meno</a:t>
            </a:r>
            <a:r>
              <a:rPr lang="en-US" sz="4000" dirty="0"/>
              <a:t> </a:t>
            </a:r>
            <a:r>
              <a:rPr lang="en-US" sz="4000" dirty="0" err="1"/>
              <a:t>che</a:t>
            </a:r>
            <a:r>
              <a:rPr lang="en-US" sz="4000" dirty="0"/>
              <a:t> </a:t>
            </a:r>
            <a:r>
              <a:rPr lang="en-US" sz="4000" dirty="0" err="1"/>
              <a:t>essi</a:t>
            </a:r>
            <a:r>
              <a:rPr lang="en-US" sz="4000" dirty="0"/>
              <a:t> non </a:t>
            </a:r>
            <a:r>
              <a:rPr lang="en-US" sz="4000" dirty="0" err="1"/>
              <a:t>decidano</a:t>
            </a:r>
            <a:r>
              <a:rPr lang="en-US" sz="4000" dirty="0"/>
              <a:t> di </a:t>
            </a:r>
            <a:r>
              <a:rPr lang="en-US" sz="4000" dirty="0" err="1"/>
              <a:t>applicare</a:t>
            </a:r>
            <a:r>
              <a:rPr lang="en-US" sz="4000" dirty="0"/>
              <a:t> </a:t>
            </a:r>
            <a:r>
              <a:rPr lang="en-US" sz="4000" dirty="0" err="1"/>
              <a:t>una</a:t>
            </a:r>
            <a:r>
              <a:rPr lang="en-US" sz="4000" dirty="0"/>
              <a:t> </a:t>
            </a:r>
            <a:r>
              <a:rPr lang="en-US" sz="4000" dirty="0" err="1"/>
              <a:t>norma</a:t>
            </a:r>
            <a:r>
              <a:rPr lang="en-US" sz="4000" dirty="0"/>
              <a:t> </a:t>
            </a:r>
            <a:r>
              <a:rPr lang="en-US" sz="4000" dirty="0" err="1"/>
              <a:t>diversa</a:t>
            </a:r>
            <a:r>
              <a:rPr lang="en-US" sz="4000" dirty="0"/>
              <a:t> </a:t>
            </a:r>
            <a:r>
              <a:rPr lang="en-US" sz="4000" dirty="0" err="1"/>
              <a:t>dalla</a:t>
            </a:r>
            <a:r>
              <a:rPr lang="en-US" sz="4000" dirty="0"/>
              <a:t> </a:t>
            </a:r>
            <a:r>
              <a:rPr lang="en-US" sz="4000" dirty="0" err="1"/>
              <a:t>stessa</a:t>
            </a:r>
            <a:r>
              <a:rPr lang="en-US" sz="4000" dirty="0"/>
              <a:t> </a:t>
            </a:r>
            <a:r>
              <a:rPr lang="en-US" sz="4000" dirty="0" err="1"/>
              <a:t>maggioranza</a:t>
            </a:r>
            <a:r>
              <a:rPr lang="en-US" sz="4000" dirty="0"/>
              <a:t>.</a:t>
            </a:r>
            <a:endParaRPr lang="it-IT" sz="4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4000" dirty="0"/>
              <a:t>Convenzione di Vienna sul diritto dei trattati</a:t>
            </a:r>
            <a:br>
              <a:rPr lang="it-IT" sz="4000" dirty="0"/>
            </a:br>
            <a:r>
              <a:rPr lang="it-IT" sz="4000" dirty="0"/>
              <a:t>Articolo 9</a:t>
            </a: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2769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 algn="just">
              <a:buNone/>
            </a:pPr>
            <a:endParaRPr lang="en-US" sz="4400" dirty="0"/>
          </a:p>
          <a:p>
            <a:pPr marL="0" indent="0" algn="just">
              <a:buNone/>
            </a:pPr>
            <a:r>
              <a:rPr lang="en-US" sz="4400" dirty="0"/>
              <a:t>Uno </a:t>
            </a:r>
            <a:r>
              <a:rPr lang="en-US" sz="4400" dirty="0" err="1"/>
              <a:t>Stato</a:t>
            </a:r>
            <a:r>
              <a:rPr lang="en-US" sz="4400" dirty="0"/>
              <a:t> </a:t>
            </a:r>
            <a:r>
              <a:rPr lang="en-US" sz="4400" dirty="0" err="1"/>
              <a:t>è</a:t>
            </a:r>
            <a:r>
              <a:rPr lang="en-US" sz="4400" dirty="0"/>
              <a:t> tenuto ad </a:t>
            </a:r>
            <a:r>
              <a:rPr lang="en-US" sz="4400" dirty="0" err="1"/>
              <a:t>astenersi</a:t>
            </a:r>
            <a:r>
              <a:rPr lang="en-US" sz="4400" dirty="0"/>
              <a:t> da </a:t>
            </a:r>
            <a:r>
              <a:rPr lang="en-US" sz="4400" dirty="0" err="1"/>
              <a:t>atti</a:t>
            </a:r>
            <a:r>
              <a:rPr lang="en-US" sz="4400" dirty="0"/>
              <a:t> </a:t>
            </a:r>
            <a:r>
              <a:rPr lang="en-US" sz="4400" dirty="0" err="1"/>
              <a:t>che</a:t>
            </a:r>
            <a:r>
              <a:rPr lang="en-US" sz="4400" dirty="0"/>
              <a:t> </a:t>
            </a:r>
            <a:r>
              <a:rPr lang="en-US" sz="4400" dirty="0" err="1"/>
              <a:t>vanificherebbero</a:t>
            </a:r>
            <a:r>
              <a:rPr lang="en-US" sz="4400" dirty="0"/>
              <a:t> </a:t>
            </a:r>
            <a:r>
              <a:rPr lang="en-US" sz="4400" dirty="0" err="1"/>
              <a:t>l’oggetto</a:t>
            </a:r>
            <a:r>
              <a:rPr lang="en-US" sz="4400" dirty="0"/>
              <a:t> e lo </a:t>
            </a:r>
            <a:r>
              <a:rPr lang="en-US" sz="4400" dirty="0" err="1"/>
              <a:t>scopo</a:t>
            </a:r>
            <a:r>
              <a:rPr lang="en-US" sz="4400" dirty="0"/>
              <a:t> di un </a:t>
            </a:r>
            <a:r>
              <a:rPr lang="en-US" sz="4400" dirty="0" err="1"/>
              <a:t>trattato</a:t>
            </a:r>
            <a:r>
              <a:rPr lang="en-US" sz="4400" dirty="0"/>
              <a:t> </a:t>
            </a:r>
            <a:r>
              <a:rPr lang="en-US" sz="4400" dirty="0" err="1"/>
              <a:t>quando</a:t>
            </a:r>
            <a:r>
              <a:rPr lang="en-US" sz="4400" dirty="0"/>
              <a:t> [...] ha </a:t>
            </a:r>
            <a:r>
              <a:rPr lang="en-US" sz="4400" dirty="0" err="1"/>
              <a:t>firmato</a:t>
            </a:r>
            <a:r>
              <a:rPr lang="en-US" sz="4400" dirty="0"/>
              <a:t> il </a:t>
            </a:r>
            <a:r>
              <a:rPr lang="en-US" sz="4400" dirty="0" err="1"/>
              <a:t>trattato</a:t>
            </a:r>
            <a:r>
              <a:rPr lang="en-US" sz="4400" dirty="0"/>
              <a:t> [...] </a:t>
            </a:r>
            <a:r>
              <a:rPr lang="en-US" sz="4400" dirty="0" err="1"/>
              <a:t>fino</a:t>
            </a:r>
            <a:r>
              <a:rPr lang="en-US" sz="4400" dirty="0"/>
              <a:t> a </a:t>
            </a:r>
            <a:r>
              <a:rPr lang="en-US" sz="4400" dirty="0" err="1"/>
              <a:t>quando</a:t>
            </a:r>
            <a:r>
              <a:rPr lang="en-US" sz="4400" dirty="0"/>
              <a:t> non </a:t>
            </a:r>
            <a:r>
              <a:rPr lang="en-US" sz="4400" dirty="0" err="1"/>
              <a:t>abbia</a:t>
            </a:r>
            <a:r>
              <a:rPr lang="en-US" sz="4400" dirty="0"/>
              <a:t> </a:t>
            </a:r>
            <a:r>
              <a:rPr lang="en-US" sz="4400" dirty="0" err="1"/>
              <a:t>manifestato</a:t>
            </a:r>
            <a:r>
              <a:rPr lang="en-US" sz="4400" dirty="0"/>
              <a:t> la </a:t>
            </a:r>
            <a:r>
              <a:rPr lang="en-US" sz="4400" dirty="0" err="1"/>
              <a:t>sua</a:t>
            </a:r>
            <a:r>
              <a:rPr lang="en-US" sz="4400" dirty="0"/>
              <a:t> </a:t>
            </a:r>
            <a:r>
              <a:rPr lang="en-US" sz="4400" dirty="0" err="1"/>
              <a:t>intenzione</a:t>
            </a:r>
            <a:r>
              <a:rPr lang="en-US" sz="4400" dirty="0"/>
              <a:t> di non </a:t>
            </a:r>
            <a:r>
              <a:rPr lang="en-US" sz="4400" dirty="0" err="1"/>
              <a:t>diventare</a:t>
            </a:r>
            <a:r>
              <a:rPr lang="en-US" sz="4400" dirty="0"/>
              <a:t> </a:t>
            </a:r>
            <a:r>
              <a:rPr lang="en-US" sz="4400" dirty="0" err="1"/>
              <a:t>parte</a:t>
            </a:r>
            <a:r>
              <a:rPr lang="en-US" sz="4400" dirty="0"/>
              <a:t> del </a:t>
            </a:r>
            <a:r>
              <a:rPr lang="en-US" sz="4400" dirty="0" err="1"/>
              <a:t>trattato</a:t>
            </a:r>
            <a:r>
              <a:rPr lang="en-US" sz="4400" dirty="0"/>
              <a:t>.</a:t>
            </a:r>
            <a:endParaRPr lang="it-IT" sz="48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4000" dirty="0"/>
              <a:t>Convenzione di Vienna sul diritto dei trattati</a:t>
            </a:r>
            <a:br>
              <a:rPr lang="it-IT" sz="4000" dirty="0"/>
            </a:br>
            <a:r>
              <a:rPr lang="it-IT" sz="4000" dirty="0"/>
              <a:t>Articolo 18</a:t>
            </a: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3789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4000" dirty="0"/>
              <a:t>
</a:t>
            </a:r>
            <a:r>
              <a:rPr lang="en-US" sz="4400" dirty="0"/>
              <a:t>Il </a:t>
            </a:r>
            <a:r>
              <a:rPr lang="en-US" sz="4400" dirty="0" err="1"/>
              <a:t>Presidente</a:t>
            </a:r>
            <a:r>
              <a:rPr lang="en-US" sz="4400" dirty="0"/>
              <a:t> </a:t>
            </a:r>
            <a:r>
              <a:rPr lang="en-US" sz="4400" dirty="0" err="1"/>
              <a:t>della</a:t>
            </a:r>
            <a:r>
              <a:rPr lang="en-US" sz="4400" dirty="0"/>
              <a:t> Repubblica […] </a:t>
            </a:r>
            <a:r>
              <a:rPr lang="en-US" sz="4400" dirty="0" err="1"/>
              <a:t>accredita</a:t>
            </a:r>
            <a:r>
              <a:rPr lang="en-US" sz="4400" dirty="0"/>
              <a:t> e </a:t>
            </a:r>
            <a:r>
              <a:rPr lang="en-US" sz="4400" dirty="0" err="1"/>
              <a:t>riceve</a:t>
            </a:r>
            <a:r>
              <a:rPr lang="en-US" sz="4400" dirty="0"/>
              <a:t> </a:t>
            </a:r>
            <a:r>
              <a:rPr lang="en-US" sz="4400" dirty="0" err="1"/>
              <a:t>i</a:t>
            </a:r>
            <a:r>
              <a:rPr lang="en-US" sz="4400" dirty="0"/>
              <a:t> </a:t>
            </a:r>
            <a:r>
              <a:rPr lang="en-US" sz="4400" dirty="0" err="1"/>
              <a:t>rappresentanti</a:t>
            </a:r>
            <a:r>
              <a:rPr lang="en-US" sz="4400" dirty="0"/>
              <a:t> </a:t>
            </a:r>
            <a:r>
              <a:rPr lang="en-US" sz="4400" dirty="0" err="1"/>
              <a:t>diplomatici</a:t>
            </a:r>
            <a:r>
              <a:rPr lang="en-US" sz="4400" dirty="0"/>
              <a:t>, </a:t>
            </a:r>
            <a:r>
              <a:rPr lang="en-US" sz="4400" dirty="0" err="1"/>
              <a:t>ratifica</a:t>
            </a:r>
            <a:r>
              <a:rPr lang="en-US" sz="4400" dirty="0"/>
              <a:t> </a:t>
            </a:r>
            <a:r>
              <a:rPr lang="en-US" sz="4400" dirty="0" err="1"/>
              <a:t>i</a:t>
            </a:r>
            <a:r>
              <a:rPr lang="en-US" sz="4400" dirty="0"/>
              <a:t> </a:t>
            </a:r>
            <a:r>
              <a:rPr lang="en-US" sz="4400" dirty="0" err="1"/>
              <a:t>trattati</a:t>
            </a:r>
            <a:r>
              <a:rPr lang="en-US" sz="4400" dirty="0"/>
              <a:t> </a:t>
            </a:r>
            <a:r>
              <a:rPr lang="en-US" sz="4400" dirty="0" err="1"/>
              <a:t>internazionali</a:t>
            </a:r>
            <a:r>
              <a:rPr lang="en-US" sz="4400" dirty="0"/>
              <a:t>, previa, </a:t>
            </a:r>
            <a:r>
              <a:rPr lang="en-US" sz="4400" dirty="0" err="1"/>
              <a:t>quando</a:t>
            </a:r>
            <a:r>
              <a:rPr lang="en-US" sz="4400" dirty="0"/>
              <a:t> </a:t>
            </a:r>
            <a:r>
              <a:rPr lang="en-US" sz="4400" dirty="0" err="1"/>
              <a:t>occorra</a:t>
            </a:r>
            <a:r>
              <a:rPr lang="en-US" sz="4400" dirty="0"/>
              <a:t>, </a:t>
            </a:r>
            <a:r>
              <a:rPr lang="en-US" sz="4400" dirty="0" err="1"/>
              <a:t>l’autorizzazione</a:t>
            </a:r>
            <a:r>
              <a:rPr lang="en-US" sz="4400" dirty="0"/>
              <a:t> </a:t>
            </a:r>
            <a:r>
              <a:rPr lang="en-US" sz="4400" dirty="0" err="1"/>
              <a:t>delle</a:t>
            </a:r>
            <a:r>
              <a:rPr lang="en-US" sz="4400" dirty="0"/>
              <a:t> </a:t>
            </a:r>
            <a:r>
              <a:rPr lang="en-US" sz="4400" dirty="0" err="1"/>
              <a:t>Camere</a:t>
            </a:r>
            <a:r>
              <a:rPr lang="en-US" sz="4400" dirty="0"/>
              <a:t>.</a:t>
            </a:r>
            <a:endParaRPr lang="it-IT" sz="4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000" dirty="0"/>
              <a:t>Costituzione italiana</a:t>
            </a:r>
            <a:br>
              <a:rPr lang="it-IT" sz="4000" dirty="0"/>
            </a:br>
            <a:r>
              <a:rPr lang="it-IT" sz="4000" dirty="0"/>
              <a:t>Articolo 87</a:t>
            </a: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63292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6591</TotalTime>
  <Words>729</Words>
  <Application>Microsoft Macintosh PowerPoint</Application>
  <PresentationFormat>Widescreen</PresentationFormat>
  <Paragraphs>54</Paragraphs>
  <Slides>13</Slides>
  <Notes>13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Luiss Sans</vt:lpstr>
      <vt:lpstr>Luiss type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State in International Law</dc:title>
  <dc:creator>Pierfrancesco Rossi</dc:creator>
  <cp:lastModifiedBy>Pierfrancesco Rossi</cp:lastModifiedBy>
  <cp:revision>161</cp:revision>
  <dcterms:created xsi:type="dcterms:W3CDTF">2023-02-07T10:10:48Z</dcterms:created>
  <dcterms:modified xsi:type="dcterms:W3CDTF">2026-03-24T12:33:18Z</dcterms:modified>
</cp:coreProperties>
</file>